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4"/>
    <p:sldMasterId id="2147483678" r:id="rId5"/>
    <p:sldMasterId id="2147483701" r:id="rId6"/>
  </p:sldMasterIdLst>
  <p:notesMasterIdLst>
    <p:notesMasterId r:id="rId13"/>
  </p:notesMasterIdLst>
  <p:handoutMasterIdLst>
    <p:handoutMasterId r:id="rId14"/>
  </p:handoutMasterIdLst>
  <p:sldIdLst>
    <p:sldId id="286" r:id="rId7"/>
    <p:sldId id="287" r:id="rId8"/>
    <p:sldId id="288" r:id="rId9"/>
    <p:sldId id="289" r:id="rId10"/>
    <p:sldId id="290" r:id="rId11"/>
    <p:sldId id="291" r:id="rId12"/>
  </p:sldIdLst>
  <p:sldSz cx="10693400" cy="7561263"/>
  <p:notesSz cx="6889750" cy="1002188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Sodexho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91"/>
    <a:srgbClr val="0064A5"/>
    <a:srgbClr val="FFCCCC"/>
    <a:srgbClr val="FFFF99"/>
    <a:srgbClr val="FFCC99"/>
    <a:srgbClr val="CC0000"/>
    <a:srgbClr val="993300"/>
    <a:srgbClr val="9BF856"/>
    <a:srgbClr val="ADE569"/>
    <a:srgbClr val="B6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7" autoAdjust="0"/>
    <p:restoredTop sz="94705" autoAdjust="0"/>
  </p:normalViewPr>
  <p:slideViewPr>
    <p:cSldViewPr>
      <p:cViewPr varScale="1">
        <p:scale>
          <a:sx n="57" d="100"/>
          <a:sy n="57" d="100"/>
        </p:scale>
        <p:origin x="1556" y="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456" y="-120"/>
      </p:cViewPr>
      <p:guideLst>
        <p:guide orient="horz" pos="3157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26228348-5659-4717-B998-465DA42EEE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4701" cy="5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t" anchorCtr="0" compatLnSpc="1">
            <a:prstTxWarp prst="textNoShape">
              <a:avLst/>
            </a:prstTxWarp>
          </a:bodyPr>
          <a:lstStyle>
            <a:lvl1pPr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6C148AF-F814-4E2E-84EB-1557D55A3BD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050" y="1"/>
            <a:ext cx="2984700" cy="50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t" anchorCtr="0" compatLnSpc="1">
            <a:prstTxWarp prst="textNoShape">
              <a:avLst/>
            </a:prstTxWarp>
          </a:bodyPr>
          <a:lstStyle>
            <a:lvl1pPr algn="r"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07A1BAC6-F3A9-4051-B1A5-83FAF31BB3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3936"/>
            <a:ext cx="2984701" cy="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b" anchorCtr="0" compatLnSpc="1">
            <a:prstTxWarp prst="textNoShape">
              <a:avLst/>
            </a:prstTxWarp>
          </a:bodyPr>
          <a:lstStyle>
            <a:lvl1pPr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436B7D48-248D-40C0-94D6-58BEB829D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050" y="9523936"/>
            <a:ext cx="2984700" cy="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b" anchorCtr="0" compatLnSpc="1">
            <a:prstTxWarp prst="textNoShape">
              <a:avLst/>
            </a:prstTxWarp>
          </a:bodyPr>
          <a:lstStyle>
            <a:lvl1pPr algn="r" defTabSz="930788">
              <a:defRPr sz="1200" b="0">
                <a:latin typeface="Times" panose="02020603050405020304" pitchFamily="18" charset="0"/>
              </a:defRPr>
            </a:lvl1pPr>
          </a:lstStyle>
          <a:p>
            <a:fld id="{0171460D-CEA5-4825-810A-676C17C46BB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C316DB-3A4D-4F9B-8D0C-38F9152263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29" cy="4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t" anchorCtr="0" compatLnSpc="1">
            <a:prstTxWarp prst="textNoShape">
              <a:avLst/>
            </a:prstTxWarp>
          </a:bodyPr>
          <a:lstStyle>
            <a:lvl1pPr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A3911BF-7261-4853-AA00-FF8BE21A65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13095" y="0"/>
            <a:ext cx="2973437" cy="4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t" anchorCtr="0" compatLnSpc="1">
            <a:prstTxWarp prst="textNoShape">
              <a:avLst/>
            </a:prstTxWarp>
          </a:bodyPr>
          <a:lstStyle>
            <a:lvl1pPr algn="r"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C1BDB1C-538D-4EF6-98C7-087FA40396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57" y="4737795"/>
            <a:ext cx="5007217" cy="45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CC95C0A-D9DD-4016-91CE-540E35BCCD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1331"/>
            <a:ext cx="2971829" cy="4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b" anchorCtr="0" compatLnSpc="1">
            <a:prstTxWarp prst="textNoShape">
              <a:avLst/>
            </a:prstTxWarp>
          </a:bodyPr>
          <a:lstStyle>
            <a:lvl1pPr defTabSz="930788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8F05B5A-ECE4-46FA-9F6B-4224D9FB00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3095" y="9551331"/>
            <a:ext cx="2973437" cy="46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88" tIns="46646" rIns="93288" bIns="46646" numCol="1" anchor="b" anchorCtr="0" compatLnSpc="1">
            <a:prstTxWarp prst="textNoShape">
              <a:avLst/>
            </a:prstTxWarp>
          </a:bodyPr>
          <a:lstStyle>
            <a:lvl1pPr algn="r" defTabSz="930788">
              <a:defRPr sz="1200" b="0">
                <a:latin typeface="Times" panose="02020603050405020304" pitchFamily="18" charset="0"/>
              </a:defRPr>
            </a:lvl1pPr>
          </a:lstStyle>
          <a:p>
            <a:fld id="{A71BA8ED-DA55-4720-BAD7-588B44D2DA9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3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32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38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33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277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018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5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84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06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66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774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900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0654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23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32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75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730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66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8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39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87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05734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0233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17810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41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0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07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76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66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224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4147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>
            <a:extLst>
              <a:ext uri="{FF2B5EF4-FFF2-40B4-BE49-F238E27FC236}">
                <a16:creationId xmlns:a16="http://schemas.microsoft.com/office/drawing/2014/main" id="{2FE9386D-8752-44DD-BCB3-ECC8792D97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27" name="AutoShape 25">
            <a:extLst>
              <a:ext uri="{FF2B5EF4-FFF2-40B4-BE49-F238E27FC236}">
                <a16:creationId xmlns:a16="http://schemas.microsoft.com/office/drawing/2014/main" id="{BC158A8C-2440-48A3-86B6-12D3B03A52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8" name="AutoShape 26">
            <a:extLst>
              <a:ext uri="{FF2B5EF4-FFF2-40B4-BE49-F238E27FC236}">
                <a16:creationId xmlns:a16="http://schemas.microsoft.com/office/drawing/2014/main" id="{D23600BE-0A03-47D6-AE27-91964D3BCA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9" name="AutoShape 28">
            <a:extLst>
              <a:ext uri="{FF2B5EF4-FFF2-40B4-BE49-F238E27FC236}">
                <a16:creationId xmlns:a16="http://schemas.microsoft.com/office/drawing/2014/main" id="{452C91E5-08CD-41B1-8BB6-2A600ABB80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51556" name="Text Box 4">
            <a:extLst>
              <a:ext uri="{FF2B5EF4-FFF2-40B4-BE49-F238E27FC236}">
                <a16:creationId xmlns:a16="http://schemas.microsoft.com/office/drawing/2014/main" id="{9F18B55A-772E-4700-8BAB-C61C113D9C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151557" name="Text Box 5">
            <a:extLst>
              <a:ext uri="{FF2B5EF4-FFF2-40B4-BE49-F238E27FC236}">
                <a16:creationId xmlns:a16="http://schemas.microsoft.com/office/drawing/2014/main" id="{4125782E-0475-432C-817A-BA0FCCC801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151558" name="Text Box 6">
            <a:extLst>
              <a:ext uri="{FF2B5EF4-FFF2-40B4-BE49-F238E27FC236}">
                <a16:creationId xmlns:a16="http://schemas.microsoft.com/office/drawing/2014/main" id="{71DBCFDB-2F04-407D-B341-89ACFD8E49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1033" name="Picture 39" descr="Droite_couleur">
            <a:extLst>
              <a:ext uri="{FF2B5EF4-FFF2-40B4-BE49-F238E27FC236}">
                <a16:creationId xmlns:a16="http://schemas.microsoft.com/office/drawing/2014/main" id="{DFE89606-48BE-4540-97EA-83DC6DCE4A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71" name="Text Box 19">
            <a:extLst>
              <a:ext uri="{FF2B5EF4-FFF2-40B4-BE49-F238E27FC236}">
                <a16:creationId xmlns:a16="http://schemas.microsoft.com/office/drawing/2014/main" id="{F087837B-4334-44DF-B5B3-5D3548B5D8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1035" name="Line 81">
            <a:extLst>
              <a:ext uri="{FF2B5EF4-FFF2-40B4-BE49-F238E27FC236}">
                <a16:creationId xmlns:a16="http://schemas.microsoft.com/office/drawing/2014/main" id="{F047F1E2-FF22-4EE6-BEAF-68E1C9CB7683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7" name="AutoShape 104">
            <a:extLst>
              <a:ext uri="{FF2B5EF4-FFF2-40B4-BE49-F238E27FC236}">
                <a16:creationId xmlns:a16="http://schemas.microsoft.com/office/drawing/2014/main" id="{B1D3311B-0357-4CB1-BE2E-43BAD20407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D6AA83F-4BF7-4607-BEEB-3B5889BBED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1039" name="AutoShape 107">
            <a:extLst>
              <a:ext uri="{FF2B5EF4-FFF2-40B4-BE49-F238E27FC236}">
                <a16:creationId xmlns:a16="http://schemas.microsoft.com/office/drawing/2014/main" id="{320177C1-E264-4C58-A27C-C31E4EDDEB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49CA26B-771C-4416-BC13-88E68399BE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1040" name="Connecteur droit 25">
            <a:extLst>
              <a:ext uri="{FF2B5EF4-FFF2-40B4-BE49-F238E27FC236}">
                <a16:creationId xmlns:a16="http://schemas.microsoft.com/office/drawing/2014/main" id="{B732F3FB-2371-43FC-9EE6-F683DDA937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1" name="Connecteur droit 24">
            <a:extLst>
              <a:ext uri="{FF2B5EF4-FFF2-40B4-BE49-F238E27FC236}">
                <a16:creationId xmlns:a16="http://schemas.microsoft.com/office/drawing/2014/main" id="{30FE761E-1565-487E-9C92-8E476FA98EB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3" name="AutoShape 104">
            <a:extLst>
              <a:ext uri="{FF2B5EF4-FFF2-40B4-BE49-F238E27FC236}">
                <a16:creationId xmlns:a16="http://schemas.microsoft.com/office/drawing/2014/main" id="{D620B72F-2323-4AAF-AD46-E150641428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44" name="AutoShape 104">
            <a:extLst>
              <a:ext uri="{FF2B5EF4-FFF2-40B4-BE49-F238E27FC236}">
                <a16:creationId xmlns:a16="http://schemas.microsoft.com/office/drawing/2014/main" id="{BC192176-97A7-4DAF-AD67-3208C16031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4" name="Connecteur droit 21">
            <a:extLst>
              <a:ext uri="{FF2B5EF4-FFF2-40B4-BE49-F238E27FC236}">
                <a16:creationId xmlns:a16="http://schemas.microsoft.com/office/drawing/2014/main" id="{D27BC1BF-EF49-4824-8B32-BC0688206FAB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5" name="Connecteur droit 22">
            <a:extLst>
              <a:ext uri="{FF2B5EF4-FFF2-40B4-BE49-F238E27FC236}">
                <a16:creationId xmlns:a16="http://schemas.microsoft.com/office/drawing/2014/main" id="{4554F7A3-360B-45FE-A075-D2E91CA394F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6" name="Connecteur droit 23">
            <a:extLst>
              <a:ext uri="{FF2B5EF4-FFF2-40B4-BE49-F238E27FC236}">
                <a16:creationId xmlns:a16="http://schemas.microsoft.com/office/drawing/2014/main" id="{B6904F34-A80A-4820-A99C-8099739269AA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7" name="Connecteur droit 24">
            <a:extLst>
              <a:ext uri="{FF2B5EF4-FFF2-40B4-BE49-F238E27FC236}">
                <a16:creationId xmlns:a16="http://schemas.microsoft.com/office/drawing/2014/main" id="{8CCDCEA7-0871-46F9-B7A9-A8816A73A42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48" name="Picture 38">
            <a:extLst>
              <a:ext uri="{FF2B5EF4-FFF2-40B4-BE49-F238E27FC236}">
                <a16:creationId xmlns:a16="http://schemas.microsoft.com/office/drawing/2014/main" id="{DA850794-6C6F-46C3-A017-252AD3EBB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6661150"/>
            <a:ext cx="68421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Image 4">
            <a:extLst>
              <a:ext uri="{FF2B5EF4-FFF2-40B4-BE49-F238E27FC236}">
                <a16:creationId xmlns:a16="http://schemas.microsoft.com/office/drawing/2014/main" id="{1A299839-60BE-48C5-8E6E-44777CD956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26">
            <a:extLst>
              <a:ext uri="{FF2B5EF4-FFF2-40B4-BE49-F238E27FC236}">
                <a16:creationId xmlns:a16="http://schemas.microsoft.com/office/drawing/2014/main" id="{1E2E79E9-8D02-4D8D-823E-3BF740B20AA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6707188"/>
            <a:ext cx="354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3">
            <a:extLst>
              <a:ext uri="{FF2B5EF4-FFF2-40B4-BE49-F238E27FC236}">
                <a16:creationId xmlns:a16="http://schemas.microsoft.com/office/drawing/2014/main" id="{ED0E1FED-F117-409C-BEFF-1B9FAA9E52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113" y="6742113"/>
            <a:ext cx="165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du commerce </a:t>
            </a:r>
          </a:p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équitable</a:t>
            </a:r>
          </a:p>
        </p:txBody>
      </p:sp>
      <p:pic>
        <p:nvPicPr>
          <p:cNvPr id="1052" name="Image 14">
            <a:extLst>
              <a:ext uri="{FF2B5EF4-FFF2-40B4-BE49-F238E27FC236}">
                <a16:creationId xmlns:a16="http://schemas.microsoft.com/office/drawing/2014/main" id="{C88F89FB-882A-4748-974C-C2A90CCA4B1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699250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CA9836F-13B1-4BE2-82AD-23A30564C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38863" y="6775450"/>
            <a:ext cx="936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Plat du chef</a:t>
            </a:r>
          </a:p>
        </p:txBody>
      </p:sp>
      <p:sp>
        <p:nvSpPr>
          <p:cNvPr id="31" name="ZoneTexte 31">
            <a:extLst>
              <a:ext uri="{FF2B5EF4-FFF2-40B4-BE49-F238E27FC236}">
                <a16:creationId xmlns:a16="http://schemas.microsoft.com/office/drawing/2014/main" id="{19041B8D-3C46-4465-A735-0B45135DBC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100" y="6764338"/>
            <a:ext cx="1041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sp>
        <p:nvSpPr>
          <p:cNvPr id="32" name="ZoneTexte 33">
            <a:extLst>
              <a:ext uri="{FF2B5EF4-FFF2-40B4-BE49-F238E27FC236}">
                <a16:creationId xmlns:a16="http://schemas.microsoft.com/office/drawing/2014/main" id="{9EC9DB3C-DD90-4E71-B791-0DCB8B1265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6575" y="6726238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pic>
        <p:nvPicPr>
          <p:cNvPr id="1056" name="Image 17">
            <a:extLst>
              <a:ext uri="{FF2B5EF4-FFF2-40B4-BE49-F238E27FC236}">
                <a16:creationId xmlns:a16="http://schemas.microsoft.com/office/drawing/2014/main" id="{DBCCC76F-332E-45A9-889B-0B0271C59C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742113"/>
            <a:ext cx="2889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Image 9">
            <a:extLst>
              <a:ext uri="{FF2B5EF4-FFF2-40B4-BE49-F238E27FC236}">
                <a16:creationId xmlns:a16="http://schemas.microsoft.com/office/drawing/2014/main" id="{80DA59E4-BA83-4E93-B101-17276DDAC4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6696075"/>
            <a:ext cx="349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Image 38">
            <a:extLst>
              <a:ext uri="{FF2B5EF4-FFF2-40B4-BE49-F238E27FC236}">
                <a16:creationId xmlns:a16="http://schemas.microsoft.com/office/drawing/2014/main" id="{E60BB125-8FF1-4A7D-AAA8-AAE6B8B99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63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683F165B-4F19-4103-AF18-C184F6E97A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2288" y="17637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35" name="AutoShape 25">
            <a:extLst>
              <a:ext uri="{FF2B5EF4-FFF2-40B4-BE49-F238E27FC236}">
                <a16:creationId xmlns:a16="http://schemas.microsoft.com/office/drawing/2014/main" id="{9900F519-18CB-4D6F-BB0E-06C303827D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6" name="AutoShape 26">
            <a:extLst>
              <a:ext uri="{FF2B5EF4-FFF2-40B4-BE49-F238E27FC236}">
                <a16:creationId xmlns:a16="http://schemas.microsoft.com/office/drawing/2014/main" id="{835575B3-BA8F-4745-AED5-BDD35A613F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7" name="AutoShape 28">
            <a:extLst>
              <a:ext uri="{FF2B5EF4-FFF2-40B4-BE49-F238E27FC236}">
                <a16:creationId xmlns:a16="http://schemas.microsoft.com/office/drawing/2014/main" id="{B2887257-304A-4154-8091-B0E8A79EC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0CD0008D-0E72-4F87-BF24-0D23D32BA9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39" name="Text Box 5">
            <a:extLst>
              <a:ext uri="{FF2B5EF4-FFF2-40B4-BE49-F238E27FC236}">
                <a16:creationId xmlns:a16="http://schemas.microsoft.com/office/drawing/2014/main" id="{F3C53A4A-5170-4E64-962B-88F9C6394E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B8CBA49A-EF2D-4A66-BD96-48E6A9E8DF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41" name="Picture 39" descr="Droite_couleur">
            <a:extLst>
              <a:ext uri="{FF2B5EF4-FFF2-40B4-BE49-F238E27FC236}">
                <a16:creationId xmlns:a16="http://schemas.microsoft.com/office/drawing/2014/main" id="{39407FD1-724F-4168-9652-E442D6E7B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19">
            <a:extLst>
              <a:ext uri="{FF2B5EF4-FFF2-40B4-BE49-F238E27FC236}">
                <a16:creationId xmlns:a16="http://schemas.microsoft.com/office/drawing/2014/main" id="{9AE821C3-E627-43ED-BED2-BC2D200EC9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31025" y="6238875"/>
            <a:ext cx="3403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>
                <a:latin typeface="Arial" charset="0"/>
              </a:rPr>
              <a:t>Menus proposés sous réserve de disponibilité des produits</a:t>
            </a:r>
          </a:p>
        </p:txBody>
      </p:sp>
      <p:sp>
        <p:nvSpPr>
          <p:cNvPr id="43" name="Line 81">
            <a:extLst>
              <a:ext uri="{FF2B5EF4-FFF2-40B4-BE49-F238E27FC236}">
                <a16:creationId xmlns:a16="http://schemas.microsoft.com/office/drawing/2014/main" id="{CAD2FC93-4726-4431-A060-A0D52F84F60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AutoShape 104">
            <a:extLst>
              <a:ext uri="{FF2B5EF4-FFF2-40B4-BE49-F238E27FC236}">
                <a16:creationId xmlns:a16="http://schemas.microsoft.com/office/drawing/2014/main" id="{3DD26A0D-4C19-4380-A5D6-42EAEC2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DA912EC6-15BC-4F57-8C80-F2B81B68B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46" name="AutoShape 107">
            <a:extLst>
              <a:ext uri="{FF2B5EF4-FFF2-40B4-BE49-F238E27FC236}">
                <a16:creationId xmlns:a16="http://schemas.microsoft.com/office/drawing/2014/main" id="{0CAE27D4-95C5-4529-9836-153628FF88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B1110A80-3E8F-43A3-A449-6EAA2FE6F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cxnSp>
        <p:nvCxnSpPr>
          <p:cNvPr id="48" name="Connecteur droit 25">
            <a:extLst>
              <a:ext uri="{FF2B5EF4-FFF2-40B4-BE49-F238E27FC236}">
                <a16:creationId xmlns:a16="http://schemas.microsoft.com/office/drawing/2014/main" id="{198830FC-0886-4E51-9193-FC95EF110C8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522288" y="1908175"/>
            <a:ext cx="17462" cy="4248150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Connecteur droit 24">
            <a:extLst>
              <a:ext uri="{FF2B5EF4-FFF2-40B4-BE49-F238E27FC236}">
                <a16:creationId xmlns:a16="http://schemas.microsoft.com/office/drawing/2014/main" id="{2B4A5D62-5475-47F5-9359-196DD3B3D77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0242550" y="1943100"/>
            <a:ext cx="0" cy="4175125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AutoShape 104">
            <a:extLst>
              <a:ext uri="{FF2B5EF4-FFF2-40B4-BE49-F238E27FC236}">
                <a16:creationId xmlns:a16="http://schemas.microsoft.com/office/drawing/2014/main" id="{5C3A4053-B595-41D6-B8C1-8378B281E6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836738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51" name="AutoShape 104">
            <a:extLst>
              <a:ext uri="{FF2B5EF4-FFF2-40B4-BE49-F238E27FC236}">
                <a16:creationId xmlns:a16="http://schemas.microsoft.com/office/drawing/2014/main" id="{86200D59-9A1F-46A1-AD1C-CF6DBF254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13" y="5772150"/>
            <a:ext cx="9720262" cy="431800"/>
          </a:xfrm>
          <a:prstGeom prst="roundRect">
            <a:avLst>
              <a:gd name="adj" fmla="val 16667"/>
            </a:avLst>
          </a:prstGeom>
          <a:solidFill>
            <a:srgbClr val="FFD9D9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cxnSp>
        <p:nvCxnSpPr>
          <p:cNvPr id="52" name="Connecteur droit 21">
            <a:extLst>
              <a:ext uri="{FF2B5EF4-FFF2-40B4-BE49-F238E27FC236}">
                <a16:creationId xmlns:a16="http://schemas.microsoft.com/office/drawing/2014/main" id="{2C567BF8-8CDC-4170-A9DD-4C7C2995AE8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466975" y="1836738"/>
            <a:ext cx="22225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Connecteur droit 22">
            <a:extLst>
              <a:ext uri="{FF2B5EF4-FFF2-40B4-BE49-F238E27FC236}">
                <a16:creationId xmlns:a16="http://schemas.microsoft.com/office/drawing/2014/main" id="{B6509E1B-151C-4223-B045-9A3656B6E84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4410075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Connecteur droit 23">
            <a:extLst>
              <a:ext uri="{FF2B5EF4-FFF2-40B4-BE49-F238E27FC236}">
                <a16:creationId xmlns:a16="http://schemas.microsoft.com/office/drawing/2014/main" id="{158C2421-D97D-4907-A170-D86653D1A48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6354763" y="1836738"/>
            <a:ext cx="14287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Connecteur droit 24">
            <a:extLst>
              <a:ext uri="{FF2B5EF4-FFF2-40B4-BE49-F238E27FC236}">
                <a16:creationId xmlns:a16="http://schemas.microsoft.com/office/drawing/2014/main" id="{A37E10E7-1637-4BB7-A222-0B538115D65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8299450" y="1836738"/>
            <a:ext cx="19050" cy="4319587"/>
          </a:xfrm>
          <a:prstGeom prst="line">
            <a:avLst/>
          </a:prstGeom>
          <a:noFill/>
          <a:ln w="9525" algn="ctr">
            <a:solidFill>
              <a:srgbClr val="FF578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7" name="Image 4">
            <a:extLst>
              <a:ext uri="{FF2B5EF4-FFF2-40B4-BE49-F238E27FC236}">
                <a16:creationId xmlns:a16="http://schemas.microsoft.com/office/drawing/2014/main" id="{EC121FE4-83A0-4122-B1EC-2FEFE7553F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26">
            <a:extLst>
              <a:ext uri="{FF2B5EF4-FFF2-40B4-BE49-F238E27FC236}">
                <a16:creationId xmlns:a16="http://schemas.microsoft.com/office/drawing/2014/main" id="{C816A569-72E8-460B-8E06-E4BFDD1E309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6707188"/>
            <a:ext cx="354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3">
            <a:extLst>
              <a:ext uri="{FF2B5EF4-FFF2-40B4-BE49-F238E27FC236}">
                <a16:creationId xmlns:a16="http://schemas.microsoft.com/office/drawing/2014/main" id="{73640CED-BBE7-41E6-B8F9-D12964F597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113" y="6742113"/>
            <a:ext cx="165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du commerce </a:t>
            </a:r>
          </a:p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équitable</a:t>
            </a:r>
          </a:p>
        </p:txBody>
      </p:sp>
      <p:pic>
        <p:nvPicPr>
          <p:cNvPr id="60" name="Image 14">
            <a:extLst>
              <a:ext uri="{FF2B5EF4-FFF2-40B4-BE49-F238E27FC236}">
                <a16:creationId xmlns:a16="http://schemas.microsoft.com/office/drawing/2014/main" id="{FA59D9CD-91D8-4B2B-A24F-90806870867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699250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ABB6CEAE-F4D0-4646-9D68-27332C60DA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38863" y="6775450"/>
            <a:ext cx="936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Arial" panose="020B0604020202020204" pitchFamily="34" charset="0"/>
                <a:cs typeface="Arial" panose="020B0604020202020204" pitchFamily="34" charset="0"/>
              </a:rPr>
              <a:t>Plat du chef</a:t>
            </a:r>
          </a:p>
        </p:txBody>
      </p:sp>
      <p:sp>
        <p:nvSpPr>
          <p:cNvPr id="62" name="ZoneTexte 31">
            <a:extLst>
              <a:ext uri="{FF2B5EF4-FFF2-40B4-BE49-F238E27FC236}">
                <a16:creationId xmlns:a16="http://schemas.microsoft.com/office/drawing/2014/main" id="{F411DA62-9B73-4EFE-87B9-84DE7CDC35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100" y="6764338"/>
            <a:ext cx="1041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Plat végétarien</a:t>
            </a:r>
          </a:p>
        </p:txBody>
      </p:sp>
      <p:sp>
        <p:nvSpPr>
          <p:cNvPr id="63" name="ZoneTexte 33">
            <a:extLst>
              <a:ext uri="{FF2B5EF4-FFF2-40B4-BE49-F238E27FC236}">
                <a16:creationId xmlns:a16="http://schemas.microsoft.com/office/drawing/2014/main" id="{5A00F732-A326-4A0D-922A-9428CE3F8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6575" y="6726238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Arial" panose="020B0604020202020204" pitchFamily="34" charset="0"/>
                <a:cs typeface="Arial" panose="020B0604020202020204" pitchFamily="34" charset="0"/>
              </a:rPr>
              <a:t>Issu de l’agriculture biologique</a:t>
            </a:r>
          </a:p>
        </p:txBody>
      </p:sp>
      <p:pic>
        <p:nvPicPr>
          <p:cNvPr id="64" name="Image 17">
            <a:extLst>
              <a:ext uri="{FF2B5EF4-FFF2-40B4-BE49-F238E27FC236}">
                <a16:creationId xmlns:a16="http://schemas.microsoft.com/office/drawing/2014/main" id="{18FEB470-4BCE-413C-842F-61BB0B1CE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742113"/>
            <a:ext cx="2889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 9">
            <a:extLst>
              <a:ext uri="{FF2B5EF4-FFF2-40B4-BE49-F238E27FC236}">
                <a16:creationId xmlns:a16="http://schemas.microsoft.com/office/drawing/2014/main" id="{5EBDDE43-24CE-4933-98D6-61711087C2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6696075"/>
            <a:ext cx="349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38">
            <a:extLst>
              <a:ext uri="{FF2B5EF4-FFF2-40B4-BE49-F238E27FC236}">
                <a16:creationId xmlns:a16="http://schemas.microsoft.com/office/drawing/2014/main" id="{91994E62-1408-43B7-95A5-672C778263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156325"/>
            <a:ext cx="11430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5">
            <a:extLst>
              <a:ext uri="{FF2B5EF4-FFF2-40B4-BE49-F238E27FC236}">
                <a16:creationId xmlns:a16="http://schemas.microsoft.com/office/drawing/2014/main" id="{9BBFCE0B-9229-450F-8C29-F445856CA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4763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D576A4DB-09D9-405E-B785-6A7C0C2D07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69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7" name="AutoShape 28">
            <a:extLst>
              <a:ext uri="{FF2B5EF4-FFF2-40B4-BE49-F238E27FC236}">
                <a16:creationId xmlns:a16="http://schemas.microsoft.com/office/drawing/2014/main" id="{F90445B3-23AA-49E0-B84B-D793F8443F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0075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06C010A3-F442-47CB-AA03-00D2292185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83100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Mercredi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4CE37673-73E2-4E20-B075-B9EDEFDCD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38413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Mardi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19B42FCE-59DD-4623-97B3-E67C28E3C7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6200" y="1331913"/>
            <a:ext cx="1800225" cy="360362"/>
          </a:xfrm>
          <a:prstGeom prst="rect">
            <a:avLst/>
          </a:prstGeom>
          <a:solidFill>
            <a:srgbClr val="FF2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Jeudi</a:t>
            </a:r>
          </a:p>
        </p:txBody>
      </p:sp>
      <p:pic>
        <p:nvPicPr>
          <p:cNvPr id="35" name="Picture 39" descr="Droite_couleur">
            <a:extLst>
              <a:ext uri="{FF2B5EF4-FFF2-40B4-BE49-F238E27FC236}">
                <a16:creationId xmlns:a16="http://schemas.microsoft.com/office/drawing/2014/main" id="{45E6C570-0C1A-45AB-8C54-729EDFF6E1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516688"/>
            <a:ext cx="21907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9">
            <a:extLst>
              <a:ext uri="{FF2B5EF4-FFF2-40B4-BE49-F238E27FC236}">
                <a16:creationId xmlns:a16="http://schemas.microsoft.com/office/drawing/2014/main" id="{51BF5F6D-5168-4A72-8D2A-026E377CF0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7988" y="7126288"/>
            <a:ext cx="4426744" cy="37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algn="r">
              <a:defRPr/>
            </a:pPr>
            <a:r>
              <a:rPr lang="fr-FR" sz="900" b="0" dirty="0">
                <a:latin typeface="Fibon Sans" pitchFamily="50" charset="0"/>
              </a:rPr>
              <a:t>Tous les plats sont élaborés sur la Cuisine Centrale de Cherves Richemont. </a:t>
            </a:r>
          </a:p>
          <a:p>
            <a:pPr algn="r">
              <a:defRPr/>
            </a:pPr>
            <a:r>
              <a:rPr lang="fr-FR" sz="900" b="0" dirty="0">
                <a:latin typeface="Fibon Sans" pitchFamily="50" charset="0"/>
              </a:rPr>
              <a:t>Menus proposés sous réserve de disponibilité des produits</a:t>
            </a:r>
          </a:p>
        </p:txBody>
      </p:sp>
      <p:sp>
        <p:nvSpPr>
          <p:cNvPr id="37" name="Line 81">
            <a:extLst>
              <a:ext uri="{FF2B5EF4-FFF2-40B4-BE49-F238E27FC236}">
                <a16:creationId xmlns:a16="http://schemas.microsoft.com/office/drawing/2014/main" id="{7FF0A1B4-B189-4D07-9D14-A4918576E569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593725" y="971550"/>
            <a:ext cx="7632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AutoShape 104">
            <a:extLst>
              <a:ext uri="{FF2B5EF4-FFF2-40B4-BE49-F238E27FC236}">
                <a16:creationId xmlns:a16="http://schemas.microsoft.com/office/drawing/2014/main" id="{EBD29C2C-73EA-4860-A820-A0225528EA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288" y="1331913"/>
            <a:ext cx="1944687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A3F32521-D508-48C1-8451-011633D19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3725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Lundi</a:t>
            </a:r>
          </a:p>
        </p:txBody>
      </p:sp>
      <p:sp>
        <p:nvSpPr>
          <p:cNvPr id="40" name="AutoShape 107">
            <a:extLst>
              <a:ext uri="{FF2B5EF4-FFF2-40B4-BE49-F238E27FC236}">
                <a16:creationId xmlns:a16="http://schemas.microsoft.com/office/drawing/2014/main" id="{FCBC207E-D137-4F28-B0CB-689A60EA51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99450" y="1331913"/>
            <a:ext cx="1943100" cy="503237"/>
          </a:xfrm>
          <a:prstGeom prst="roundRect">
            <a:avLst>
              <a:gd name="adj" fmla="val 16667"/>
            </a:avLst>
          </a:prstGeom>
          <a:solidFill>
            <a:srgbClr val="FF2F6F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Sodexh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00A9B4E0-DE2A-4097-9A1F-8B3A6016CF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70888" y="13319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62" tIns="49782" rIns="99562" bIns="49782"/>
          <a:lstStyle>
            <a:lvl1pPr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1pPr>
            <a:lvl2pPr marL="809625" indent="-311150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2pPr>
            <a:lvl3pPr marL="1244600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3pPr>
            <a:lvl4pPr marL="1743075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4pPr>
            <a:lvl5pPr marL="2239963" indent="-249238" defTabSz="995363">
              <a:defRPr sz="1100" b="1">
                <a:solidFill>
                  <a:schemeClr val="tx1"/>
                </a:solidFill>
                <a:latin typeface="Sodexho" pitchFamily="2" charset="0"/>
              </a:defRPr>
            </a:lvl5pPr>
            <a:lvl6pPr marL="26971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6pPr>
            <a:lvl7pPr marL="31543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7pPr>
            <a:lvl8pPr marL="36115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8pPr>
            <a:lvl9pPr marL="4068763" indent="-249238" defTabSz="995363" fontAlgn="base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Sodexho" pitchFamily="2" charset="0"/>
              </a:defRPr>
            </a:lvl9pPr>
          </a:lstStyle>
          <a:p>
            <a:pPr eaLnBrk="1" hangingPunct="1">
              <a:defRPr/>
            </a:pPr>
            <a:r>
              <a:rPr lang="fr-FR" sz="1500">
                <a:solidFill>
                  <a:schemeClr val="bg1"/>
                </a:solidFill>
                <a:latin typeface="Century Gothic" pitchFamily="34" charset="0"/>
              </a:rPr>
              <a:t>Vendredi</a:t>
            </a:r>
          </a:p>
        </p:txBody>
      </p:sp>
      <p:pic>
        <p:nvPicPr>
          <p:cNvPr id="51" name="Image 4">
            <a:extLst>
              <a:ext uri="{FF2B5EF4-FFF2-40B4-BE49-F238E27FC236}">
                <a16:creationId xmlns:a16="http://schemas.microsoft.com/office/drawing/2014/main" id="{4B318F1A-F911-49EA-8A3D-1C7517B8D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25383"/>
          <a:stretch>
            <a:fillRect/>
          </a:stretch>
        </p:blipFill>
        <p:spPr bwMode="auto">
          <a:xfrm>
            <a:off x="8299450" y="85725"/>
            <a:ext cx="19431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26">
            <a:extLst>
              <a:ext uri="{FF2B5EF4-FFF2-40B4-BE49-F238E27FC236}">
                <a16:creationId xmlns:a16="http://schemas.microsoft.com/office/drawing/2014/main" id="{68B3262C-8714-4826-8D1E-0F0ED57950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6707188"/>
            <a:ext cx="3540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3">
            <a:extLst>
              <a:ext uri="{FF2B5EF4-FFF2-40B4-BE49-F238E27FC236}">
                <a16:creationId xmlns:a16="http://schemas.microsoft.com/office/drawing/2014/main" id="{20C55EFC-D5C3-4542-BD1B-B41D15CF50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5113" y="6742113"/>
            <a:ext cx="165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Fibon Sans" pitchFamily="50" charset="0"/>
                <a:cs typeface="Arial" panose="020B0604020202020204" pitchFamily="34" charset="0"/>
              </a:rPr>
              <a:t>Issu du commerce </a:t>
            </a:r>
          </a:p>
          <a:p>
            <a:pPr>
              <a:defRPr/>
            </a:pPr>
            <a:r>
              <a:rPr lang="fr-FR" altLang="fr-FR" sz="900" b="0" dirty="0">
                <a:latin typeface="Fibon Sans" pitchFamily="50" charset="0"/>
                <a:cs typeface="Arial" panose="020B0604020202020204" pitchFamily="34" charset="0"/>
              </a:rPr>
              <a:t>équitable</a:t>
            </a:r>
          </a:p>
        </p:txBody>
      </p:sp>
      <p:pic>
        <p:nvPicPr>
          <p:cNvPr id="54" name="Image 14">
            <a:extLst>
              <a:ext uri="{FF2B5EF4-FFF2-40B4-BE49-F238E27FC236}">
                <a16:creationId xmlns:a16="http://schemas.microsoft.com/office/drawing/2014/main" id="{AA1CB807-2CE4-4F1B-BE4A-537F92A466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699250"/>
            <a:ext cx="431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9981C4AD-0C12-4FCB-BC00-4E914A84CC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38863" y="6775450"/>
            <a:ext cx="936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>
                <a:latin typeface="Fibon Sans" pitchFamily="50" charset="0"/>
                <a:cs typeface="Arial" panose="020B0604020202020204" pitchFamily="34" charset="0"/>
              </a:rPr>
              <a:t>Plat du chef</a:t>
            </a:r>
          </a:p>
        </p:txBody>
      </p:sp>
      <p:sp>
        <p:nvSpPr>
          <p:cNvPr id="56" name="ZoneTexte 31">
            <a:extLst>
              <a:ext uri="{FF2B5EF4-FFF2-40B4-BE49-F238E27FC236}">
                <a16:creationId xmlns:a16="http://schemas.microsoft.com/office/drawing/2014/main" id="{17FEE277-846D-4CD1-B488-19355B3C4B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37100" y="6764338"/>
            <a:ext cx="1041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Fibon Sans" pitchFamily="50" charset="0"/>
                <a:cs typeface="Arial" panose="020B0604020202020204" pitchFamily="34" charset="0"/>
              </a:rPr>
              <a:t>Plat végétarien</a:t>
            </a:r>
          </a:p>
        </p:txBody>
      </p:sp>
      <p:sp>
        <p:nvSpPr>
          <p:cNvPr id="57" name="ZoneTexte 33">
            <a:extLst>
              <a:ext uri="{FF2B5EF4-FFF2-40B4-BE49-F238E27FC236}">
                <a16:creationId xmlns:a16="http://schemas.microsoft.com/office/drawing/2014/main" id="{2DEDA146-CAF9-4486-990B-B79DDB478A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6575" y="6726238"/>
            <a:ext cx="1531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>
              <a:defRPr/>
            </a:pPr>
            <a:r>
              <a:rPr lang="fr-FR" altLang="fr-FR" sz="900" b="0" dirty="0">
                <a:latin typeface="Fibon Sans" pitchFamily="50" charset="0"/>
                <a:cs typeface="Arial" panose="020B0604020202020204" pitchFamily="34" charset="0"/>
              </a:rPr>
              <a:t>Issu de l’agriculture biologique</a:t>
            </a:r>
          </a:p>
        </p:txBody>
      </p:sp>
      <p:pic>
        <p:nvPicPr>
          <p:cNvPr id="58" name="Image 17">
            <a:extLst>
              <a:ext uri="{FF2B5EF4-FFF2-40B4-BE49-F238E27FC236}">
                <a16:creationId xmlns:a16="http://schemas.microsoft.com/office/drawing/2014/main" id="{633829EC-ADE4-4060-9054-C5481A28E6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6742113"/>
            <a:ext cx="28892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 9">
            <a:extLst>
              <a:ext uri="{FF2B5EF4-FFF2-40B4-BE49-F238E27FC236}">
                <a16:creationId xmlns:a16="http://schemas.microsoft.com/office/drawing/2014/main" id="{78B6A1EE-434B-442C-93D7-1627EE7347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6696075"/>
            <a:ext cx="349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6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0270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au 12 Novembre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182159"/>
              </p:ext>
            </p:extLst>
          </p:nvPr>
        </p:nvGraphicFramePr>
        <p:xfrm>
          <a:off x="417934" y="1820416"/>
          <a:ext cx="10009190" cy="4784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Betteraves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blé aux petits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d’endives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Céleri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Sauté de bœuf sauce brune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Boulettes de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Tartiflette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Férié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Merlu portion sauce curry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858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Céleri,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Lait,, gluten, poisson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9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Purée de potiron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Carottes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Semoule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35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Brie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Saint Paulin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Yaourt sucré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Cantadou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ail et fines herbes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858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5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76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Pâtisserie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u="none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Compote pommes bananes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858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œufs,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28341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09428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17491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25553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306388" y="568915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48978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793553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17491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52541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687566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48" y="3345209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49" y="3336745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43" y="2009328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493" y="416930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249041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198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au 19 Novembre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10209"/>
              </p:ext>
            </p:extLst>
          </p:nvPr>
        </p:nvGraphicFramePr>
        <p:xfrm>
          <a:off x="416313" y="1678467"/>
          <a:ext cx="10009190" cy="48409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pois chiche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Œufs durs mayonnaise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râpées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poireaux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moutarde, sulfites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Quiche aux légumes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Échine ½ sel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Sticks mozzarella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Cassolette de poisson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œufs,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Céleri,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Lait,, gluten, poisson, crustacés 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3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Salade verte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Lentilles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Pommes wedges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Riz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767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Fromage blanc sucré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Vache qui rit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 moulé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Fromage frais sucré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13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Beignet chocolat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gluten, fruits à coques,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6371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4480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52863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60925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306388" y="5724525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8435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828925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52863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87913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722938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8" y="3380581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3134411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43" y="2044700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5" y="4144275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3" y="2435225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4198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 22 au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Novembre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2041"/>
              </p:ext>
            </p:extLst>
          </p:nvPr>
        </p:nvGraphicFramePr>
        <p:xfrm>
          <a:off x="377825" y="1655763"/>
          <a:ext cx="10009190" cy="4921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Salami beurre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iceberg et croûtons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Velouté de potiron</a:t>
                      </a:r>
                      <a:r>
                        <a:rPr lang="fr-FR" alt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râpées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Moutarde, sulfites, 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Lait, 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Penne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bolognaise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Blanquette de veau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Tartiflette aux petits légumes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Colin pané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poisson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32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Carottes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Salade verte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Chou fleur et brocolis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Cœur de dame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Saint Morêt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Brie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Edam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13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Crème vanille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Éclair chocolat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gluten, lait, soja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6371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4480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52863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60925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306388" y="5724525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8435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828925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52863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87913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722938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8" y="3380581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3134411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43" y="2044700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862" y="451038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3" y="2435225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4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5533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 29 Novembre au 3 Décembre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392789"/>
              </p:ext>
            </p:extLst>
          </p:nvPr>
        </p:nvGraphicFramePr>
        <p:xfrm>
          <a:off x="377825" y="1655763"/>
          <a:ext cx="10009190" cy="5161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Endives en salade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Taboulé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verte au surimi </a:t>
                      </a:r>
                      <a:endParaRPr lang="fr-FR" alt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moutarde, œufs, crustacés, poisson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Paëlla 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Cordon bleu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Sauté de dinde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Parmentier de poisson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Crustacés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Gluten,, lait, soja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poisson,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816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25"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(riz, encornets, chorizo, poulet, moules, oignons, poivrons)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Petits pois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Haricots verts persillés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Salade verte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6782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Emmental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Fromage blanc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Tomme blanche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 filou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13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Compote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Beignet Chocolat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lait,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6371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4480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52863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60925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451522" y="579596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8435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828925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52863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87913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722938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8" y="3380581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3134411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43" y="2044700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862" y="451038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3" y="2435225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6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5477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au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Décembre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531455"/>
              </p:ext>
            </p:extLst>
          </p:nvPr>
        </p:nvGraphicFramePr>
        <p:xfrm>
          <a:off x="377822" y="1836738"/>
          <a:ext cx="10009190" cy="48832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4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Salade de pâtes, échalotes et poivrons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Chou blanc émincé aux raisins secs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Carottes râpées </a:t>
                      </a:r>
                      <a:endParaRPr lang="fr-FR" alt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 de légumes et vermicelle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 ,moutarde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7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Sulfites, moutarde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1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1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Burger de veau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Galette de boulgour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Chipolatas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Colin d'Alaska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39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Soja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Gluten,, œuf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poisson,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078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Haricots beurre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Pommes rissolées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Frites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Purée de potiron et vache qui rit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Ratatouille </a:t>
                      </a: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359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2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Yaourt aromatisé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Montcadi croûte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Carré crémeux </a:t>
                      </a: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Fromage blanc</a:t>
                      </a: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Petit cotentin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14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429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Lacté vanille nappé caramel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u="none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Compote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Flan pâtissier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5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6371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4480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17144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60925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306388" y="5724525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8435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828925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52863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87913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722938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6" y="292152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3134411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043" y="2044700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844" y="2071231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3" y="2435225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2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>
            <a:extLst>
              <a:ext uri="{FF2B5EF4-FFF2-40B4-BE49-F238E27FC236}">
                <a16:creationId xmlns:a16="http://schemas.microsoft.com/office/drawing/2014/main" id="{390F477B-A257-4A27-89C4-5BDF9023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80975"/>
            <a:ext cx="3719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1pPr>
            <a:lvl2pPr marL="742950" indent="-28575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2pPr>
            <a:lvl3pPr marL="11430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3pPr>
            <a:lvl4pPr marL="16002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4pPr>
            <a:lvl5pPr marL="2057400" indent="-228600" defTabSz="995363"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Sodexho" panose="02000000000000000000" pitchFamily="50" charset="0"/>
              </a:defRPr>
            </a:lvl9pPr>
          </a:lstStyle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Menus de la semaine</a:t>
            </a:r>
          </a:p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au </a:t>
            </a:r>
            <a:r>
              <a:rPr lang="fr-FR" altLang="fr-FR" sz="2400" b="0" dirty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Décembre 2021</a:t>
            </a:r>
            <a:r>
              <a:rPr kumimoji="0" lang="fr-FR" alt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fr-FR" alt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72A79A64-9E55-4989-BA9C-E32FD3B4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89619"/>
              </p:ext>
            </p:extLst>
          </p:nvPr>
        </p:nvGraphicFramePr>
        <p:xfrm>
          <a:off x="235609" y="1638898"/>
          <a:ext cx="10009190" cy="50204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  <a:cs typeface="Arial" panose="020B0604020202020204" pitchFamily="34" charset="0"/>
                        </a:rPr>
                        <a:t>ENTREES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Potage de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Crêpe au fromage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altLang="fr-FR" sz="1200" b="1" dirty="0">
                        <a:solidFill>
                          <a:srgbClr val="00B050"/>
                        </a:solidFill>
                        <a:latin typeface="Fibon Sans" pitchFamily="50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  <a:cs typeface="Arial" panose="020B0604020202020204" pitchFamily="34" charset="0"/>
                        </a:rPr>
                        <a:t>Œufs durs mayonnaise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lait, œufs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Œufs, moutarde, sulfites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PLATS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Crispi d’or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Fibon Sans" pitchFamily="50" charset="0"/>
                        </a:rPr>
                        <a:t>Sauté de porc à la Bretonne </a:t>
                      </a:r>
                      <a:r>
                        <a:rPr lang="fr-FR" sz="800" dirty="0">
                          <a:latin typeface="Fibon Sans" pitchFamily="50" charset="0"/>
                        </a:rPr>
                        <a:t>(carottes, jus de pomme)</a:t>
                      </a:r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Fibon Sans" pitchFamily="50" charset="0"/>
                        </a:rPr>
                        <a:t>Repas de Noël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ibon Sans" pitchFamily="50" charset="0"/>
                        </a:rPr>
                        <a:t>Colin sauce créole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792"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 lait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latin typeface="Fibon Sans" pitchFamily="50" charset="0"/>
                        </a:rPr>
                        <a:t>Gluten,,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Gluten, poisson</a:t>
                      </a:r>
                      <a:r>
                        <a:rPr kumimoji="0" lang="fr-FR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,  lait </a:t>
                      </a: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GARNITURES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32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Mélange de légumes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Carottes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Épinards à la crème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  <a:endParaRPr lang="fr-FR" sz="8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Gluten,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661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PRODUITS LAITIERS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Fromage blanc 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sucré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Tomme blanche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B050"/>
                          </a:solidFill>
                          <a:latin typeface="Fibon Sans" pitchFamily="50" charset="0"/>
                        </a:rPr>
                        <a:t>Vache qui rit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Fibon Sans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Fibon Sans" pitchFamily="50" charset="0"/>
                        <a:ea typeface="+mn-ea"/>
                        <a:cs typeface="+mn-cs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615"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ED1C9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ibon Sans" pitchFamily="50" charset="0"/>
                        </a:rPr>
                        <a:t>DESSERTS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u="sng" dirty="0">
                        <a:solidFill>
                          <a:srgbClr val="F57D2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00B050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7134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Riz au 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u="none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Fruit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0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Lait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dirty="0">
                        <a:solidFill>
                          <a:schemeClr val="tx1"/>
                        </a:solidFill>
                        <a:latin typeface="Fibon Sans" pitchFamily="50" charset="0"/>
                      </a:endParaRP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Fibon Sans" pitchFamily="50" charset="0"/>
                        </a:rPr>
                        <a:t>Pas d’allergènes  </a:t>
                      </a:r>
                    </a:p>
                  </a:txBody>
                  <a:tcPr marL="91438" marR="91438" marT="45689" marB="4568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3392" name="Forme libre : forme 14">
            <a:extLst>
              <a:ext uri="{FF2B5EF4-FFF2-40B4-BE49-F238E27FC236}">
                <a16:creationId xmlns:a16="http://schemas.microsoft.com/office/drawing/2014/main" id="{06A9B59F-F334-4AC1-826F-C77E4AD9E7E4}"/>
              </a:ext>
            </a:extLst>
          </p:cNvPr>
          <p:cNvSpPr>
            <a:spLocks/>
          </p:cNvSpPr>
          <p:nvPr/>
        </p:nvSpPr>
        <p:spPr bwMode="auto">
          <a:xfrm flipV="1">
            <a:off x="306388" y="1763713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3" name="Forme libre : forme 15">
            <a:extLst>
              <a:ext uri="{FF2B5EF4-FFF2-40B4-BE49-F238E27FC236}">
                <a16:creationId xmlns:a16="http://schemas.microsoft.com/office/drawing/2014/main" id="{FD282797-2966-468E-9DE4-C769E19DBBBC}"/>
              </a:ext>
            </a:extLst>
          </p:cNvPr>
          <p:cNvSpPr>
            <a:spLocks/>
          </p:cNvSpPr>
          <p:nvPr/>
        </p:nvSpPr>
        <p:spPr bwMode="auto">
          <a:xfrm flipV="1">
            <a:off x="306388" y="284480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4" name="Forme libre : forme 16">
            <a:extLst>
              <a:ext uri="{FF2B5EF4-FFF2-40B4-BE49-F238E27FC236}">
                <a16:creationId xmlns:a16="http://schemas.microsoft.com/office/drawing/2014/main" id="{4D8226DD-FCF8-4D44-B91C-56802C13880E}"/>
              </a:ext>
            </a:extLst>
          </p:cNvPr>
          <p:cNvSpPr>
            <a:spLocks/>
          </p:cNvSpPr>
          <p:nvPr/>
        </p:nvSpPr>
        <p:spPr bwMode="auto">
          <a:xfrm flipV="1">
            <a:off x="306388" y="3852863"/>
            <a:ext cx="4248150" cy="71437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5" name="Forme libre : forme 17">
            <a:extLst>
              <a:ext uri="{FF2B5EF4-FFF2-40B4-BE49-F238E27FC236}">
                <a16:creationId xmlns:a16="http://schemas.microsoft.com/office/drawing/2014/main" id="{47937ED2-6533-4D27-8143-17745B9BF898}"/>
              </a:ext>
            </a:extLst>
          </p:cNvPr>
          <p:cNvSpPr>
            <a:spLocks/>
          </p:cNvSpPr>
          <p:nvPr/>
        </p:nvSpPr>
        <p:spPr bwMode="auto">
          <a:xfrm flipV="1">
            <a:off x="306388" y="4860925"/>
            <a:ext cx="3960812" cy="71438"/>
          </a:xfrm>
          <a:custGeom>
            <a:avLst/>
            <a:gdLst>
              <a:gd name="T0" fmla="*/ 0 w 4051723"/>
              <a:gd name="T1" fmla="*/ 0 h 318925"/>
              <a:gd name="T2" fmla="*/ 379546 w 4051723"/>
              <a:gd name="T3" fmla="*/ 0 h 318925"/>
              <a:gd name="T4" fmla="*/ 865362 w 4051723"/>
              <a:gd name="T5" fmla="*/ 0 h 318925"/>
              <a:gd name="T6" fmla="*/ 1609271 w 4051723"/>
              <a:gd name="T7" fmla="*/ 0 h 318925"/>
              <a:gd name="T8" fmla="*/ 2444272 w 4051723"/>
              <a:gd name="T9" fmla="*/ 0 h 318925"/>
              <a:gd name="T10" fmla="*/ 3157815 w 4051723"/>
              <a:gd name="T11" fmla="*/ 0 h 318925"/>
              <a:gd name="T12" fmla="*/ 316540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6" name="Forme libre : forme 18">
            <a:extLst>
              <a:ext uri="{FF2B5EF4-FFF2-40B4-BE49-F238E27FC236}">
                <a16:creationId xmlns:a16="http://schemas.microsoft.com/office/drawing/2014/main" id="{49BC82BF-568C-4281-8FC6-092B48FEDFD2}"/>
              </a:ext>
            </a:extLst>
          </p:cNvPr>
          <p:cNvSpPr>
            <a:spLocks/>
          </p:cNvSpPr>
          <p:nvPr/>
        </p:nvSpPr>
        <p:spPr bwMode="auto">
          <a:xfrm flipV="1">
            <a:off x="306388" y="5724525"/>
            <a:ext cx="4248150" cy="73025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7" name="Forme libre : forme 19">
            <a:extLst>
              <a:ext uri="{FF2B5EF4-FFF2-40B4-BE49-F238E27FC236}">
                <a16:creationId xmlns:a16="http://schemas.microsoft.com/office/drawing/2014/main" id="{612F92D7-15F3-456E-9ABD-6C503FFFFDD9}"/>
              </a:ext>
            </a:extLst>
          </p:cNvPr>
          <p:cNvSpPr>
            <a:spLocks/>
          </p:cNvSpPr>
          <p:nvPr/>
        </p:nvSpPr>
        <p:spPr bwMode="auto">
          <a:xfrm flipV="1">
            <a:off x="5922963" y="1784350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8" name="Forme libre : forme 20">
            <a:extLst>
              <a:ext uri="{FF2B5EF4-FFF2-40B4-BE49-F238E27FC236}">
                <a16:creationId xmlns:a16="http://schemas.microsoft.com/office/drawing/2014/main" id="{C747238E-1115-4FD9-9C99-2D988A32E7D4}"/>
              </a:ext>
            </a:extLst>
          </p:cNvPr>
          <p:cNvSpPr>
            <a:spLocks/>
          </p:cNvSpPr>
          <p:nvPr/>
        </p:nvSpPr>
        <p:spPr bwMode="auto">
          <a:xfrm flipV="1">
            <a:off x="5922963" y="2828925"/>
            <a:ext cx="4248150" cy="71438"/>
          </a:xfrm>
          <a:custGeom>
            <a:avLst/>
            <a:gdLst>
              <a:gd name="T0" fmla="*/ 0 w 4051723"/>
              <a:gd name="T1" fmla="*/ 0 h 318925"/>
              <a:gd name="T2" fmla="*/ 764639 w 4051723"/>
              <a:gd name="T3" fmla="*/ 0 h 318925"/>
              <a:gd name="T4" fmla="*/ 1743376 w 4051723"/>
              <a:gd name="T5" fmla="*/ 0 h 318925"/>
              <a:gd name="T6" fmla="*/ 3242066 w 4051723"/>
              <a:gd name="T7" fmla="*/ 0 h 318925"/>
              <a:gd name="T8" fmla="*/ 4924273 w 4051723"/>
              <a:gd name="T9" fmla="*/ 0 h 318925"/>
              <a:gd name="T10" fmla="*/ 6361792 w 4051723"/>
              <a:gd name="T11" fmla="*/ 0 h 318925"/>
              <a:gd name="T12" fmla="*/ 6377083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399" name="Forme libre : forme 21">
            <a:extLst>
              <a:ext uri="{FF2B5EF4-FFF2-40B4-BE49-F238E27FC236}">
                <a16:creationId xmlns:a16="http://schemas.microsoft.com/office/drawing/2014/main" id="{10B796AC-ACC7-428D-8DDA-5E168C7DFFD5}"/>
              </a:ext>
            </a:extLst>
          </p:cNvPr>
          <p:cNvSpPr>
            <a:spLocks/>
          </p:cNvSpPr>
          <p:nvPr/>
        </p:nvSpPr>
        <p:spPr bwMode="auto">
          <a:xfrm flipV="1">
            <a:off x="6053138" y="3852863"/>
            <a:ext cx="4117975" cy="61912"/>
          </a:xfrm>
          <a:custGeom>
            <a:avLst/>
            <a:gdLst>
              <a:gd name="T0" fmla="*/ 0 w 4051723"/>
              <a:gd name="T1" fmla="*/ 0 h 318925"/>
              <a:gd name="T2" fmla="*/ 577710 w 4051723"/>
              <a:gd name="T3" fmla="*/ 0 h 318925"/>
              <a:gd name="T4" fmla="*/ 1317178 w 4051723"/>
              <a:gd name="T5" fmla="*/ 0 h 318925"/>
              <a:gd name="T6" fmla="*/ 2449491 w 4051723"/>
              <a:gd name="T7" fmla="*/ 0 h 318925"/>
              <a:gd name="T8" fmla="*/ 3720450 w 4051723"/>
              <a:gd name="T9" fmla="*/ 0 h 318925"/>
              <a:gd name="T10" fmla="*/ 4806543 w 4051723"/>
              <a:gd name="T11" fmla="*/ 0 h 318925"/>
              <a:gd name="T12" fmla="*/ 4818100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ED1C91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0" name="Forme libre : forme 22">
            <a:extLst>
              <a:ext uri="{FF2B5EF4-FFF2-40B4-BE49-F238E27FC236}">
                <a16:creationId xmlns:a16="http://schemas.microsoft.com/office/drawing/2014/main" id="{A4C968AD-AC24-4010-9D79-D8371D65C41F}"/>
              </a:ext>
            </a:extLst>
          </p:cNvPr>
          <p:cNvSpPr>
            <a:spLocks/>
          </p:cNvSpPr>
          <p:nvPr/>
        </p:nvSpPr>
        <p:spPr bwMode="auto">
          <a:xfrm flipV="1">
            <a:off x="6253163" y="4887913"/>
            <a:ext cx="3917950" cy="46037"/>
          </a:xfrm>
          <a:custGeom>
            <a:avLst/>
            <a:gdLst>
              <a:gd name="T0" fmla="*/ 0 w 4051723"/>
              <a:gd name="T1" fmla="*/ 0 h 318925"/>
              <a:gd name="T2" fmla="*/ 344079 w 4051723"/>
              <a:gd name="T3" fmla="*/ 0 h 318925"/>
              <a:gd name="T4" fmla="*/ 784498 w 4051723"/>
              <a:gd name="T5" fmla="*/ 0 h 318925"/>
              <a:gd name="T6" fmla="*/ 1458893 w 4051723"/>
              <a:gd name="T7" fmla="*/ 0 h 318925"/>
              <a:gd name="T8" fmla="*/ 2215866 w 4051723"/>
              <a:gd name="T9" fmla="*/ 0 h 318925"/>
              <a:gd name="T10" fmla="*/ 2862733 w 4051723"/>
              <a:gd name="T11" fmla="*/ 0 h 318925"/>
              <a:gd name="T12" fmla="*/ 2869614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sp>
        <p:nvSpPr>
          <p:cNvPr id="13401" name="Forme libre : forme 23">
            <a:extLst>
              <a:ext uri="{FF2B5EF4-FFF2-40B4-BE49-F238E27FC236}">
                <a16:creationId xmlns:a16="http://schemas.microsoft.com/office/drawing/2014/main" id="{EE5F76D9-34F2-4097-A536-5659E28211E5}"/>
              </a:ext>
            </a:extLst>
          </p:cNvPr>
          <p:cNvSpPr>
            <a:spLocks/>
          </p:cNvSpPr>
          <p:nvPr/>
        </p:nvSpPr>
        <p:spPr bwMode="auto">
          <a:xfrm flipV="1">
            <a:off x="6149975" y="5722938"/>
            <a:ext cx="4237038" cy="74612"/>
          </a:xfrm>
          <a:custGeom>
            <a:avLst/>
            <a:gdLst>
              <a:gd name="T0" fmla="*/ 0 w 4051723"/>
              <a:gd name="T1" fmla="*/ 0 h 318925"/>
              <a:gd name="T2" fmla="*/ 746893 w 4051723"/>
              <a:gd name="T3" fmla="*/ 0 h 318925"/>
              <a:gd name="T4" fmla="*/ 1702916 w 4051723"/>
              <a:gd name="T5" fmla="*/ 0 h 318925"/>
              <a:gd name="T6" fmla="*/ 3166826 w 4051723"/>
              <a:gd name="T7" fmla="*/ 0 h 318925"/>
              <a:gd name="T8" fmla="*/ 4809988 w 4051723"/>
              <a:gd name="T9" fmla="*/ 0 h 318925"/>
              <a:gd name="T10" fmla="*/ 6214145 w 4051723"/>
              <a:gd name="T11" fmla="*/ 0 h 318925"/>
              <a:gd name="T12" fmla="*/ 6229086 w 4051723"/>
              <a:gd name="T13" fmla="*/ 0 h 3189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51723" h="318925">
                <a:moveTo>
                  <a:pt x="0" y="318925"/>
                </a:moveTo>
                <a:cubicBezTo>
                  <a:pt x="147637" y="191925"/>
                  <a:pt x="295275" y="64925"/>
                  <a:pt x="476250" y="52225"/>
                </a:cubicBezTo>
                <a:cubicBezTo>
                  <a:pt x="657225" y="39525"/>
                  <a:pt x="828675" y="250662"/>
                  <a:pt x="1085850" y="242725"/>
                </a:cubicBezTo>
                <a:cubicBezTo>
                  <a:pt x="1343025" y="234788"/>
                  <a:pt x="1689100" y="-4925"/>
                  <a:pt x="2019300" y="4600"/>
                </a:cubicBezTo>
                <a:cubicBezTo>
                  <a:pt x="2349500" y="14125"/>
                  <a:pt x="2743200" y="296700"/>
                  <a:pt x="3067050" y="299875"/>
                </a:cubicBezTo>
                <a:cubicBezTo>
                  <a:pt x="3390900" y="303050"/>
                  <a:pt x="3811588" y="68100"/>
                  <a:pt x="3962400" y="23650"/>
                </a:cubicBezTo>
                <a:cubicBezTo>
                  <a:pt x="4113212" y="-20800"/>
                  <a:pt x="4042568" y="6187"/>
                  <a:pt x="3971925" y="33175"/>
                </a:cubicBezTo>
              </a:path>
            </a:pathLst>
          </a:custGeom>
          <a:noFill/>
          <a:ln w="9525" cap="flat" cmpd="sng" algn="ctr">
            <a:solidFill>
              <a:srgbClr val="ED1C9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dexho" panose="02000000000000000000" pitchFamily="50" charset="0"/>
              <a:ea typeface="+mn-ea"/>
              <a:cs typeface="+mn-cs"/>
            </a:endParaRPr>
          </a:p>
        </p:txBody>
      </p:sp>
      <p:pic>
        <p:nvPicPr>
          <p:cNvPr id="13402" name="Image 15">
            <a:extLst>
              <a:ext uri="{FF2B5EF4-FFF2-40B4-BE49-F238E27FC236}">
                <a16:creationId xmlns:a16="http://schemas.microsoft.com/office/drawing/2014/main" id="{F33F2F7C-59F2-4611-8234-F8988613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8" y="3380581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5" name="Image 14">
            <a:extLst>
              <a:ext uri="{FF2B5EF4-FFF2-40B4-BE49-F238E27FC236}">
                <a16:creationId xmlns:a16="http://schemas.microsoft.com/office/drawing/2014/main" id="{616BD060-6411-4AEA-86F6-04B606E3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3134411"/>
            <a:ext cx="484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08" name="Picture 49">
            <a:extLst>
              <a:ext uri="{FF2B5EF4-FFF2-40B4-BE49-F238E27FC236}">
                <a16:creationId xmlns:a16="http://schemas.microsoft.com/office/drawing/2014/main" id="{C1D94A39-7653-4895-A602-BB442BC2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799" y="1974824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Image 38">
            <a:extLst>
              <a:ext uri="{FF2B5EF4-FFF2-40B4-BE49-F238E27FC236}">
                <a16:creationId xmlns:a16="http://schemas.microsoft.com/office/drawing/2014/main" id="{01781AC4-0967-4E5C-8BBC-E8DC488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516688"/>
            <a:ext cx="971551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5">
            <a:extLst>
              <a:ext uri="{FF2B5EF4-FFF2-40B4-BE49-F238E27FC236}">
                <a16:creationId xmlns:a16="http://schemas.microsoft.com/office/drawing/2014/main" id="{2F49641A-9B2F-458D-87F9-02250D2B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50" y="4993418"/>
            <a:ext cx="231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9">
            <a:extLst>
              <a:ext uri="{FF2B5EF4-FFF2-40B4-BE49-F238E27FC236}">
                <a16:creationId xmlns:a16="http://schemas.microsoft.com/office/drawing/2014/main" id="{5A547C4F-7FBB-4993-904F-AF73FD52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3" y="2435225"/>
            <a:ext cx="298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E214B469-E0B7-4DFB-A445-DA06AEA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0" t="13870" r="45142" b="23982"/>
          <a:stretch>
            <a:fillRect/>
          </a:stretch>
        </p:blipFill>
        <p:spPr bwMode="auto">
          <a:xfrm>
            <a:off x="7638255" y="1029654"/>
            <a:ext cx="686545" cy="7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759991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odexho" pitchFamily="2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9BB8E2609FFC4B8994CE1D2F3B95EE" ma:contentTypeVersion="11" ma:contentTypeDescription="Create a new document." ma:contentTypeScope="" ma:versionID="94f0c5c43e0a1a5bb3f0d5b560e9d365">
  <xsd:schema xmlns:xsd="http://www.w3.org/2001/XMLSchema" xmlns:xs="http://www.w3.org/2001/XMLSchema" xmlns:p="http://schemas.microsoft.com/office/2006/metadata/properties" xmlns:ns3="ac490593-33e6-4063-873b-d891f81fe84c" xmlns:ns4="cacbbd5c-93cf-49f2-8340-86a52722d5e3" targetNamespace="http://schemas.microsoft.com/office/2006/metadata/properties" ma:root="true" ma:fieldsID="b645bd88168d5d6770b35ec613c3276d" ns3:_="" ns4:_="">
    <xsd:import namespace="ac490593-33e6-4063-873b-d891f81fe84c"/>
    <xsd:import namespace="cacbbd5c-93cf-49f2-8340-86a52722d5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90593-33e6-4063-873b-d891f81fe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bbd5c-93cf-49f2-8340-86a52722d5e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4B833-D1AD-4BB6-8ABF-33444E6304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90593-33e6-4063-873b-d891f81fe84c"/>
    <ds:schemaRef ds:uri="cacbbd5c-93cf-49f2-8340-86a52722d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1A25B1-FA13-4A4E-8B47-3B8723E52AB4}">
  <ds:schemaRefs>
    <ds:schemaRef ds:uri="http://purl.org/dc/dcmitype/"/>
    <ds:schemaRef ds:uri="http://schemas.microsoft.com/office/2006/documentManagement/types"/>
    <ds:schemaRef ds:uri="http://purl.org/dc/elements/1.1/"/>
    <ds:schemaRef ds:uri="ac490593-33e6-4063-873b-d891f81fe84c"/>
    <ds:schemaRef ds:uri="http://schemas.microsoft.com/office/infopath/2007/PartnerControls"/>
    <ds:schemaRef ds:uri="http://purl.org/dc/terms/"/>
    <ds:schemaRef ds:uri="cacbbd5c-93cf-49f2-8340-86a52722d5e3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2F1140-D8C0-460C-B379-B5F39CD2B1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10530</TotalTime>
  <Words>680</Words>
  <Application>Microsoft Office PowerPoint</Application>
  <PresentationFormat>Personnalisé</PresentationFormat>
  <Paragraphs>278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Century Gothic</vt:lpstr>
      <vt:lpstr>Fibon Sans</vt:lpstr>
      <vt:lpstr>Sodexho</vt:lpstr>
      <vt:lpstr>Times</vt:lpstr>
      <vt:lpstr>Nouvelle présentation</vt:lpstr>
      <vt:lpstr>1_Nouvelle présentation</vt:lpstr>
      <vt:lpstr>2_Nouvelle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Trame Menu Cuisto Rigolo V2</dc:title>
  <dc:creator>Pascal Combes</dc:creator>
  <cp:lastModifiedBy>Terracher, Bruno</cp:lastModifiedBy>
  <cp:revision>766</cp:revision>
  <cp:lastPrinted>2021-04-13T12:28:40Z</cp:lastPrinted>
  <dcterms:created xsi:type="dcterms:W3CDTF">2015-09-05T12:18:21Z</dcterms:created>
  <dcterms:modified xsi:type="dcterms:W3CDTF">2021-10-12T11:12:24Z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0x010100239BB8E2609FFC4B8994CE1D2F3B95EE</vt:lpwstr>
  </property>
</Properties>
</file>