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4"/>
  </p:sldMasterIdLst>
  <p:notesMasterIdLst>
    <p:notesMasterId r:id="rId18"/>
  </p:notesMasterIdLst>
  <p:handoutMasterIdLst>
    <p:handoutMasterId r:id="rId19"/>
  </p:handoutMasterIdLst>
  <p:sldIdLst>
    <p:sldId id="371" r:id="rId5"/>
    <p:sldId id="357" r:id="rId6"/>
    <p:sldId id="369" r:id="rId7"/>
    <p:sldId id="359" r:id="rId8"/>
    <p:sldId id="360" r:id="rId9"/>
    <p:sldId id="361" r:id="rId10"/>
    <p:sldId id="363" r:id="rId11"/>
    <p:sldId id="364" r:id="rId12"/>
    <p:sldId id="345" r:id="rId13"/>
    <p:sldId id="350" r:id="rId14"/>
    <p:sldId id="365" r:id="rId15"/>
    <p:sldId id="362" r:id="rId16"/>
    <p:sldId id="358" r:id="rId17"/>
  </p:sldIdLst>
  <p:sldSz cx="12188825" cy="6858000"/>
  <p:notesSz cx="6797675" cy="9926638"/>
  <p:defaultTextStyle>
    <a:defPPr rtl="0">
      <a:defRPr lang="fr-F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3" pos="3839">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7952"/>
    <a:srgbClr val="B28E5D"/>
    <a:srgbClr val="339966"/>
    <a:srgbClr val="FF9933"/>
    <a:srgbClr val="99FF66"/>
    <a:srgbClr val="CC66FF"/>
    <a:srgbClr val="00FF00"/>
    <a:srgbClr val="FFC000"/>
    <a:srgbClr val="CC00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5BE263C-DBD7-4A20-BB59-AAB30ACAA65A}" styleName="Style moyen 3 - Accentuation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Style à thème 2 - Accentuation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Style à thème 2 - Accentuation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8603FDC-E32A-4AB5-989C-0864C3EAD2B8}" styleName="Style à thème 2 - Accentuation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Style moyen 3 - Accentuation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94" autoAdjust="0"/>
    <p:restoredTop sz="94348" autoAdjust="0"/>
  </p:normalViewPr>
  <p:slideViewPr>
    <p:cSldViewPr>
      <p:cViewPr varScale="1">
        <p:scale>
          <a:sx n="68" d="100"/>
          <a:sy n="68" d="100"/>
        </p:scale>
        <p:origin x="1026" y="60"/>
      </p:cViewPr>
      <p:guideLst>
        <p:guide orient="horz" pos="2160"/>
        <p:guide pos="3839"/>
      </p:guideLst>
    </p:cSldViewPr>
  </p:slideViewPr>
  <p:notesTextViewPr>
    <p:cViewPr>
      <p:scale>
        <a:sx n="1" d="1"/>
        <a:sy n="1" d="1"/>
      </p:scale>
      <p:origin x="0" y="0"/>
    </p:cViewPr>
  </p:notesTextViewPr>
  <p:notesViewPr>
    <p:cSldViewPr showGuides="1">
      <p:cViewPr varScale="1">
        <p:scale>
          <a:sx n="88" d="100"/>
          <a:sy n="88" d="100"/>
        </p:scale>
        <p:origin x="2820"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CCOEURDECHA-SC\Documents\Groupe\ASSAINISSEMENT\1-%20SPAC\4%20-%20RPQS\RPQS%20AC%202023\Bilan%20activit&#233;%20AC%20202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bar3DChart>
        <c:barDir val="col"/>
        <c:grouping val="clustered"/>
        <c:varyColors val="0"/>
        <c:ser>
          <c:idx val="2"/>
          <c:order val="2"/>
          <c:tx>
            <c:strRef>
              <c:f>'2023'!$K$11</c:f>
              <c:strCache>
                <c:ptCount val="1"/>
                <c:pt idx="0">
                  <c:v>2021</c:v>
                </c:pt>
              </c:strCache>
            </c:strRef>
          </c:tx>
          <c:spPr>
            <a:solidFill>
              <a:schemeClr val="accent2">
                <a:shade val="80000"/>
                <a:satMod val="150000"/>
              </a:schemeClr>
            </a:solidFill>
            <a:ln>
              <a:noFill/>
            </a:ln>
            <a:effectLst>
              <a:outerShdw blurRad="57150" dist="19050" dir="5400000" algn="ctr" rotWithShape="0">
                <a:srgbClr val="000000">
                  <a:alpha val="63000"/>
                </a:srgbClr>
              </a:outerShdw>
            </a:effectLst>
            <a:scene3d>
              <a:camera prst="orthographicFront">
                <a:rot lat="0" lon="0" rev="0"/>
              </a:camera>
              <a:lightRig rig="twoPt" dir="tl"/>
            </a:scene3d>
            <a:sp3d/>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'2023'!$L$8:$P$8</c:f>
              <c:strCache>
                <c:ptCount val="5"/>
                <c:pt idx="0">
                  <c:v>Contrôle branchement </c:v>
                </c:pt>
                <c:pt idx="1">
                  <c:v>Contrôle branchement Vente</c:v>
                </c:pt>
                <c:pt idx="2">
                  <c:v>Conception demande branchement</c:v>
                </c:pt>
                <c:pt idx="3">
                  <c:v>CU</c:v>
                </c:pt>
                <c:pt idx="4">
                  <c:v>DT/DICT - ATU</c:v>
                </c:pt>
              </c:strCache>
            </c:strRef>
          </c:cat>
          <c:val>
            <c:numRef>
              <c:f>'2023'!$L$11:$P$11</c:f>
              <c:numCache>
                <c:formatCode>General</c:formatCode>
                <c:ptCount val="5"/>
                <c:pt idx="0">
                  <c:v>53</c:v>
                </c:pt>
                <c:pt idx="1">
                  <c:v>195</c:v>
                </c:pt>
                <c:pt idx="2">
                  <c:v>58</c:v>
                </c:pt>
                <c:pt idx="3">
                  <c:v>43</c:v>
                </c:pt>
                <c:pt idx="4">
                  <c:v>211</c:v>
                </c:pt>
              </c:numCache>
            </c:numRef>
          </c:val>
          <c:extLst>
            <c:ext xmlns:c16="http://schemas.microsoft.com/office/drawing/2014/chart" uri="{C3380CC4-5D6E-409C-BE32-E72D297353CC}">
              <c16:uniqueId val="{00000000-F6F0-4C28-9BFA-3D33821134F7}"/>
            </c:ext>
          </c:extLst>
        </c:ser>
        <c:ser>
          <c:idx val="3"/>
          <c:order val="3"/>
          <c:tx>
            <c:strRef>
              <c:f>'2023'!$K$12</c:f>
              <c:strCache>
                <c:ptCount val="1"/>
                <c:pt idx="0">
                  <c:v>2022</c:v>
                </c:pt>
              </c:strCache>
            </c:strRef>
          </c:tx>
          <c:spPr>
            <a:solidFill>
              <a:schemeClr val="accent2">
                <a:tint val="77000"/>
                <a:shade val="80000"/>
                <a:satMod val="150000"/>
              </a:schemeClr>
            </a:solidFill>
            <a:ln>
              <a:noFill/>
            </a:ln>
            <a:effectLst>
              <a:outerShdw blurRad="57150" dist="19050" dir="5400000" algn="ctr" rotWithShape="0">
                <a:srgbClr val="000000">
                  <a:alpha val="63000"/>
                </a:srgbClr>
              </a:outerShdw>
            </a:effectLst>
            <a:scene3d>
              <a:camera prst="orthographicFront">
                <a:rot lat="0" lon="0" rev="0"/>
              </a:camera>
              <a:lightRig rig="twoPt" dir="tl"/>
            </a:scene3d>
            <a:sp3d/>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'2023'!$L$8:$P$8</c:f>
              <c:strCache>
                <c:ptCount val="5"/>
                <c:pt idx="0">
                  <c:v>Contrôle branchement </c:v>
                </c:pt>
                <c:pt idx="1">
                  <c:v>Contrôle branchement Vente</c:v>
                </c:pt>
                <c:pt idx="2">
                  <c:v>Conception demande branchement</c:v>
                </c:pt>
                <c:pt idx="3">
                  <c:v>CU</c:v>
                </c:pt>
                <c:pt idx="4">
                  <c:v>DT/DICT - ATU</c:v>
                </c:pt>
              </c:strCache>
            </c:strRef>
          </c:cat>
          <c:val>
            <c:numRef>
              <c:f>'2023'!$L$12:$P$12</c:f>
              <c:numCache>
                <c:formatCode>General</c:formatCode>
                <c:ptCount val="5"/>
                <c:pt idx="0">
                  <c:v>54</c:v>
                </c:pt>
                <c:pt idx="1">
                  <c:v>163</c:v>
                </c:pt>
                <c:pt idx="2">
                  <c:v>24</c:v>
                </c:pt>
                <c:pt idx="3">
                  <c:v>41</c:v>
                </c:pt>
                <c:pt idx="4">
                  <c:v>159</c:v>
                </c:pt>
              </c:numCache>
            </c:numRef>
          </c:val>
          <c:extLst>
            <c:ext xmlns:c16="http://schemas.microsoft.com/office/drawing/2014/chart" uri="{C3380CC4-5D6E-409C-BE32-E72D297353CC}">
              <c16:uniqueId val="{00000001-F6F0-4C28-9BFA-3D33821134F7}"/>
            </c:ext>
          </c:extLst>
        </c:ser>
        <c:ser>
          <c:idx val="4"/>
          <c:order val="4"/>
          <c:tx>
            <c:strRef>
              <c:f>'2023'!$K$13</c:f>
              <c:strCache>
                <c:ptCount val="1"/>
                <c:pt idx="0">
                  <c:v>2023</c:v>
                </c:pt>
              </c:strCache>
            </c:strRef>
          </c:tx>
          <c:spPr>
            <a:solidFill>
              <a:schemeClr val="accent2">
                <a:tint val="54000"/>
                <a:shade val="80000"/>
                <a:satMod val="150000"/>
              </a:schemeClr>
            </a:solidFill>
            <a:ln>
              <a:noFill/>
            </a:ln>
            <a:effectLst>
              <a:outerShdw blurRad="57150" dist="19050" dir="5400000" algn="ctr" rotWithShape="0">
                <a:srgbClr val="000000">
                  <a:alpha val="63000"/>
                </a:srgbClr>
              </a:outerShdw>
            </a:effectLst>
            <a:scene3d>
              <a:camera prst="orthographicFront">
                <a:rot lat="0" lon="0" rev="0"/>
              </a:camera>
              <a:lightRig rig="twoPt" dir="tl"/>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f>'2023'!$L$13:$P$13</c:f>
              <c:numCache>
                <c:formatCode>General</c:formatCode>
                <c:ptCount val="5"/>
                <c:pt idx="0">
                  <c:v>8</c:v>
                </c:pt>
                <c:pt idx="1">
                  <c:v>135</c:v>
                </c:pt>
                <c:pt idx="2">
                  <c:v>11</c:v>
                </c:pt>
                <c:pt idx="3">
                  <c:v>28</c:v>
                </c:pt>
                <c:pt idx="4">
                  <c:v>185</c:v>
                </c:pt>
              </c:numCache>
            </c:numRef>
          </c:val>
          <c:extLst>
            <c:ext xmlns:c16="http://schemas.microsoft.com/office/drawing/2014/chart" uri="{C3380CC4-5D6E-409C-BE32-E72D297353CC}">
              <c16:uniqueId val="{00000002-F6F0-4C28-9BFA-3D33821134F7}"/>
            </c:ext>
          </c:extLst>
        </c:ser>
        <c:dLbls>
          <c:showLegendKey val="0"/>
          <c:showVal val="1"/>
          <c:showCatName val="0"/>
          <c:showSerName val="0"/>
          <c:showPercent val="0"/>
          <c:showBubbleSize val="0"/>
        </c:dLbls>
        <c:gapWidth val="150"/>
        <c:shape val="box"/>
        <c:axId val="423649712"/>
        <c:axId val="423642096"/>
        <c:axId val="0"/>
        <c:extLst>
          <c:ext xmlns:c15="http://schemas.microsoft.com/office/drawing/2012/chart" uri="{02D57815-91ED-43cb-92C2-25804820EDAC}">
            <c15:filteredBarSeries>
              <c15:ser>
                <c:idx val="0"/>
                <c:order val="0"/>
                <c:tx>
                  <c:strRef>
                    <c:extLst>
                      <c:ext uri="{02D57815-91ED-43cb-92C2-25804820EDAC}">
                        <c15:formulaRef>
                          <c15:sqref>'2023'!$K$9</c15:sqref>
                        </c15:formulaRef>
                      </c:ext>
                    </c:extLst>
                    <c:strCache>
                      <c:ptCount val="1"/>
                      <c:pt idx="0">
                        <c:v>2019</c:v>
                      </c:pt>
                    </c:strCache>
                  </c:strRef>
                </c:tx>
                <c:spPr>
                  <a:solidFill>
                    <a:schemeClr val="accent2">
                      <a:shade val="53000"/>
                      <a:shade val="80000"/>
                      <a:satMod val="150000"/>
                    </a:schemeClr>
                  </a:solidFill>
                  <a:ln>
                    <a:noFill/>
                  </a:ln>
                  <a:effectLst>
                    <a:outerShdw blurRad="57150" dist="19050" dir="5400000" algn="ctr" rotWithShape="0">
                      <a:srgbClr val="000000">
                        <a:alpha val="63000"/>
                      </a:srgbClr>
                    </a:outerShdw>
                  </a:effectLst>
                  <a:scene3d>
                    <a:camera prst="orthographicFront">
                      <a:rot lat="0" lon="0" rev="0"/>
                    </a:camera>
                    <a:lightRig rig="twoPt" dir="tl"/>
                  </a:scene3d>
                  <a:sp3d/>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uri="{CE6537A1-D6FC-4f65-9D91-7224C49458BB}">
                      <c15:showLeaderLines val="1"/>
                      <c15:leaderLines>
                        <c:spPr>
                          <a:ln w="9525">
                            <a:solidFill>
                              <a:schemeClr val="lt1">
                                <a:lumMod val="95000"/>
                                <a:alpha val="54000"/>
                              </a:schemeClr>
                            </a:solidFill>
                          </a:ln>
                          <a:effectLst/>
                        </c:spPr>
                      </c15:leaderLines>
                    </c:ext>
                  </c:extLst>
                </c:dLbls>
                <c:cat>
                  <c:strRef>
                    <c:extLst>
                      <c:ext uri="{02D57815-91ED-43cb-92C2-25804820EDAC}">
                        <c15:formulaRef>
                          <c15:sqref>'2023'!$L$8:$P$8</c15:sqref>
                        </c15:formulaRef>
                      </c:ext>
                    </c:extLst>
                    <c:strCache>
                      <c:ptCount val="5"/>
                      <c:pt idx="0">
                        <c:v>Contrôle branchement </c:v>
                      </c:pt>
                      <c:pt idx="1">
                        <c:v>Contrôle branchement Vente</c:v>
                      </c:pt>
                      <c:pt idx="2">
                        <c:v>Conception demande branchement</c:v>
                      </c:pt>
                      <c:pt idx="3">
                        <c:v>CU</c:v>
                      </c:pt>
                      <c:pt idx="4">
                        <c:v>DT/DICT - ATU</c:v>
                      </c:pt>
                    </c:strCache>
                  </c:strRef>
                </c:cat>
                <c:val>
                  <c:numRef>
                    <c:extLst>
                      <c:ext uri="{02D57815-91ED-43cb-92C2-25804820EDAC}">
                        <c15:formulaRef>
                          <c15:sqref>'2023'!$L$9:$P$9</c15:sqref>
                        </c15:formulaRef>
                      </c:ext>
                    </c:extLst>
                    <c:numCache>
                      <c:formatCode>General</c:formatCode>
                      <c:ptCount val="5"/>
                      <c:pt idx="0">
                        <c:v>50</c:v>
                      </c:pt>
                      <c:pt idx="1">
                        <c:v>76</c:v>
                      </c:pt>
                      <c:pt idx="2">
                        <c:v>21</c:v>
                      </c:pt>
                      <c:pt idx="3">
                        <c:v>32</c:v>
                      </c:pt>
                      <c:pt idx="4">
                        <c:v>210</c:v>
                      </c:pt>
                    </c:numCache>
                  </c:numRef>
                </c:val>
                <c:extLst>
                  <c:ext xmlns:c16="http://schemas.microsoft.com/office/drawing/2014/chart" uri="{C3380CC4-5D6E-409C-BE32-E72D297353CC}">
                    <c16:uniqueId val="{00000003-F6F0-4C28-9BFA-3D33821134F7}"/>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'2023'!$K$10</c15:sqref>
                        </c15:formulaRef>
                      </c:ext>
                    </c:extLst>
                    <c:strCache>
                      <c:ptCount val="1"/>
                      <c:pt idx="0">
                        <c:v>2020</c:v>
                      </c:pt>
                    </c:strCache>
                  </c:strRef>
                </c:tx>
                <c:spPr>
                  <a:solidFill>
                    <a:schemeClr val="accent2">
                      <a:shade val="76000"/>
                      <a:shade val="80000"/>
                      <a:satMod val="150000"/>
                    </a:schemeClr>
                  </a:solidFill>
                  <a:ln>
                    <a:noFill/>
                  </a:ln>
                  <a:effectLst>
                    <a:outerShdw blurRad="57150" dist="19050" dir="5400000" algn="ctr" rotWithShape="0">
                      <a:srgbClr val="000000">
                        <a:alpha val="63000"/>
                      </a:srgbClr>
                    </a:outerShdw>
                  </a:effectLst>
                  <a:scene3d>
                    <a:camera prst="orthographicFront">
                      <a:rot lat="0" lon="0" rev="0"/>
                    </a:camera>
                    <a:lightRig rig="twoPt" dir="tl"/>
                  </a:scene3d>
                  <a:sp3d/>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'2023'!$L$8:$P$8</c15:sqref>
                        </c15:formulaRef>
                      </c:ext>
                    </c:extLst>
                    <c:strCache>
                      <c:ptCount val="5"/>
                      <c:pt idx="0">
                        <c:v>Contrôle branchement </c:v>
                      </c:pt>
                      <c:pt idx="1">
                        <c:v>Contrôle branchement Vente</c:v>
                      </c:pt>
                      <c:pt idx="2">
                        <c:v>Conception demande branchement</c:v>
                      </c:pt>
                      <c:pt idx="3">
                        <c:v>CU</c:v>
                      </c:pt>
                      <c:pt idx="4">
                        <c:v>DT/DICT - ATU</c:v>
                      </c:pt>
                    </c:strCache>
                  </c:strRef>
                </c:cat>
                <c:val>
                  <c:numRef>
                    <c:extLst xmlns:c15="http://schemas.microsoft.com/office/drawing/2012/chart">
                      <c:ext xmlns:c15="http://schemas.microsoft.com/office/drawing/2012/chart" uri="{02D57815-91ED-43cb-92C2-25804820EDAC}">
                        <c15:formulaRef>
                          <c15:sqref>'2023'!$L$10:$P$10</c15:sqref>
                        </c15:formulaRef>
                      </c:ext>
                    </c:extLst>
                    <c:numCache>
                      <c:formatCode>General</c:formatCode>
                      <c:ptCount val="5"/>
                      <c:pt idx="0">
                        <c:v>20</c:v>
                      </c:pt>
                      <c:pt idx="1">
                        <c:v>139</c:v>
                      </c:pt>
                      <c:pt idx="2">
                        <c:v>17</c:v>
                      </c:pt>
                      <c:pt idx="3">
                        <c:v>19</c:v>
                      </c:pt>
                      <c:pt idx="4">
                        <c:v>251</c:v>
                      </c:pt>
                    </c:numCache>
                  </c:numRef>
                </c:val>
                <c:extLst xmlns:c15="http://schemas.microsoft.com/office/drawing/2012/chart">
                  <c:ext xmlns:c16="http://schemas.microsoft.com/office/drawing/2014/chart" uri="{C3380CC4-5D6E-409C-BE32-E72D297353CC}">
                    <c16:uniqueId val="{00000004-F6F0-4C28-9BFA-3D33821134F7}"/>
                  </c:ext>
                </c:extLst>
              </c15:ser>
            </c15:filteredBarSeries>
          </c:ext>
        </c:extLst>
      </c:bar3DChart>
      <c:catAx>
        <c:axId val="4236497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fr-FR"/>
          </a:p>
        </c:txPr>
        <c:crossAx val="423642096"/>
        <c:crosses val="autoZero"/>
        <c:auto val="1"/>
        <c:lblAlgn val="ctr"/>
        <c:lblOffset val="100"/>
        <c:noMultiLvlLbl val="0"/>
      </c:catAx>
      <c:valAx>
        <c:axId val="423642096"/>
        <c:scaling>
          <c:orientation val="minMax"/>
        </c:scaling>
        <c:delete val="0"/>
        <c:axPos val="l"/>
        <c:majorGridlines>
          <c:spPr>
            <a:ln w="9525" cap="flat" cmpd="sng" algn="ctr">
              <a:solidFill>
                <a:schemeClr val="dk1">
                  <a:lumMod val="50000"/>
                  <a:lumOff val="5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fr-FR"/>
          </a:p>
        </c:txPr>
        <c:crossAx val="423649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r-FR"/>
        </a:p>
      </c:txPr>
    </c:legend>
    <c:plotVisOnly val="1"/>
    <c:dispBlanksAs val="gap"/>
    <c:showDLblsOverMax val="0"/>
  </c:chart>
  <c:spPr>
    <a:solidFill>
      <a:schemeClr val="bg1"/>
    </a:solidFill>
    <a:ln>
      <a:noFill/>
    </a:ln>
    <a:effectLst/>
  </c:spPr>
  <c:txPr>
    <a:bodyPr/>
    <a:lstStyle/>
    <a:p>
      <a:pPr>
        <a:defRPr>
          <a:solidFill>
            <a:schemeClr val="tx1"/>
          </a:solidFill>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'Bilan 2017-2022'!$A$48</c:f>
              <c:strCache>
                <c:ptCount val="1"/>
                <c:pt idx="0">
                  <c:v>2021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'Bilan 2017-2022'!$B$47:$F$47</c:f>
              <c:strCache>
                <c:ptCount val="5"/>
                <c:pt idx="0">
                  <c:v>Diagnostic</c:v>
                </c:pt>
                <c:pt idx="1">
                  <c:v>Diagnostic vente</c:v>
                </c:pt>
                <c:pt idx="2">
                  <c:v>Contrôle travaux -PC/Rehab</c:v>
                </c:pt>
                <c:pt idx="3">
                  <c:v>Conception PC/Rehab</c:v>
                </c:pt>
                <c:pt idx="4">
                  <c:v>CU</c:v>
                </c:pt>
              </c:strCache>
            </c:strRef>
          </c:cat>
          <c:val>
            <c:numRef>
              <c:f>'Bilan 2017-2022'!$B$48:$F$48</c:f>
              <c:numCache>
                <c:formatCode>General</c:formatCode>
                <c:ptCount val="5"/>
                <c:pt idx="0">
                  <c:v>146</c:v>
                </c:pt>
                <c:pt idx="1">
                  <c:v>315</c:v>
                </c:pt>
                <c:pt idx="2">
                  <c:v>102</c:v>
                </c:pt>
                <c:pt idx="3">
                  <c:v>115</c:v>
                </c:pt>
                <c:pt idx="4">
                  <c:v>100</c:v>
                </c:pt>
              </c:numCache>
            </c:numRef>
          </c:val>
          <c:extLst>
            <c:ext xmlns:c16="http://schemas.microsoft.com/office/drawing/2014/chart" uri="{C3380CC4-5D6E-409C-BE32-E72D297353CC}">
              <c16:uniqueId val="{00000000-62C6-4943-A23D-4D58421E68FF}"/>
            </c:ext>
          </c:extLst>
        </c:ser>
        <c:ser>
          <c:idx val="1"/>
          <c:order val="1"/>
          <c:tx>
            <c:strRef>
              <c:f>'Bilan 2017-2022'!$A$49</c:f>
              <c:strCache>
                <c:ptCount val="1"/>
                <c:pt idx="0">
                  <c:v>2022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'Bilan 2017-2022'!$B$47:$F$47</c:f>
              <c:strCache>
                <c:ptCount val="5"/>
                <c:pt idx="0">
                  <c:v>Diagnostic</c:v>
                </c:pt>
                <c:pt idx="1">
                  <c:v>Diagnostic vente</c:v>
                </c:pt>
                <c:pt idx="2">
                  <c:v>Contrôle travaux -PC/Rehab</c:v>
                </c:pt>
                <c:pt idx="3">
                  <c:v>Conception PC/Rehab</c:v>
                </c:pt>
                <c:pt idx="4">
                  <c:v>CU</c:v>
                </c:pt>
              </c:strCache>
            </c:strRef>
          </c:cat>
          <c:val>
            <c:numRef>
              <c:f>'Bilan 2017-2022'!$B$49:$F$49</c:f>
              <c:numCache>
                <c:formatCode>General</c:formatCode>
                <c:ptCount val="5"/>
                <c:pt idx="0">
                  <c:v>272</c:v>
                </c:pt>
                <c:pt idx="1">
                  <c:v>221</c:v>
                </c:pt>
                <c:pt idx="2">
                  <c:v>88</c:v>
                </c:pt>
                <c:pt idx="3">
                  <c:v>104</c:v>
                </c:pt>
                <c:pt idx="4">
                  <c:v>79</c:v>
                </c:pt>
              </c:numCache>
            </c:numRef>
          </c:val>
          <c:extLst>
            <c:ext xmlns:c16="http://schemas.microsoft.com/office/drawing/2014/chart" uri="{C3380CC4-5D6E-409C-BE32-E72D297353CC}">
              <c16:uniqueId val="{00000001-62C6-4943-A23D-4D58421E68FF}"/>
            </c:ext>
          </c:extLst>
        </c:ser>
        <c:ser>
          <c:idx val="2"/>
          <c:order val="2"/>
          <c:tx>
            <c:strRef>
              <c:f>'Bilan 2017-2022'!$A$50</c:f>
              <c:strCache>
                <c:ptCount val="1"/>
                <c:pt idx="0">
                  <c:v>2023</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'Bilan 2017-2022'!$B$47:$F$47</c:f>
              <c:strCache>
                <c:ptCount val="5"/>
                <c:pt idx="0">
                  <c:v>Diagnostic</c:v>
                </c:pt>
                <c:pt idx="1">
                  <c:v>Diagnostic vente</c:v>
                </c:pt>
                <c:pt idx="2">
                  <c:v>Contrôle travaux -PC/Rehab</c:v>
                </c:pt>
                <c:pt idx="3">
                  <c:v>Conception PC/Rehab</c:v>
                </c:pt>
                <c:pt idx="4">
                  <c:v>CU</c:v>
                </c:pt>
              </c:strCache>
            </c:strRef>
          </c:cat>
          <c:val>
            <c:numRef>
              <c:f>'Bilan 2017-2022'!$B$50:$F$50</c:f>
              <c:numCache>
                <c:formatCode>General</c:formatCode>
                <c:ptCount val="5"/>
                <c:pt idx="0">
                  <c:v>344</c:v>
                </c:pt>
                <c:pt idx="1">
                  <c:v>210</c:v>
                </c:pt>
                <c:pt idx="2">
                  <c:v>54</c:v>
                </c:pt>
                <c:pt idx="3">
                  <c:v>77</c:v>
                </c:pt>
                <c:pt idx="4">
                  <c:v>51</c:v>
                </c:pt>
              </c:numCache>
            </c:numRef>
          </c:val>
          <c:extLst>
            <c:ext xmlns:c16="http://schemas.microsoft.com/office/drawing/2014/chart" uri="{C3380CC4-5D6E-409C-BE32-E72D297353CC}">
              <c16:uniqueId val="{00000002-62C6-4943-A23D-4D58421E68FF}"/>
            </c:ext>
          </c:extLst>
        </c:ser>
        <c:dLbls>
          <c:showLegendKey val="0"/>
          <c:showVal val="0"/>
          <c:showCatName val="0"/>
          <c:showSerName val="0"/>
          <c:showPercent val="0"/>
          <c:showBubbleSize val="0"/>
        </c:dLbls>
        <c:gapWidth val="150"/>
        <c:shape val="box"/>
        <c:axId val="1012190671"/>
        <c:axId val="1012189231"/>
        <c:axId val="0"/>
      </c:bar3DChart>
      <c:catAx>
        <c:axId val="101219067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fr-FR"/>
          </a:p>
        </c:txPr>
        <c:crossAx val="1012189231"/>
        <c:crosses val="autoZero"/>
        <c:auto val="1"/>
        <c:lblAlgn val="ctr"/>
        <c:lblOffset val="100"/>
        <c:noMultiLvlLbl val="0"/>
      </c:catAx>
      <c:valAx>
        <c:axId val="10121892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fr-FR"/>
          </a:p>
        </c:txPr>
        <c:crossAx val="10121906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2"/>
            <a:ext cx="2945659" cy="496332"/>
          </a:xfrm>
          <a:prstGeom prst="rect">
            <a:avLst/>
          </a:prstGeom>
        </p:spPr>
        <p:txBody>
          <a:bodyPr vert="horz" lIns="91424" tIns="45712" rIns="91424" bIns="45712" rtlCol="0"/>
          <a:lstStyle>
            <a:lvl1pPr algn="l">
              <a:defRPr sz="1200"/>
            </a:lvl1pPr>
          </a:lstStyle>
          <a:p>
            <a:pPr rtl="0"/>
            <a:endParaRPr lang="fr-FR" dirty="0"/>
          </a:p>
        </p:txBody>
      </p:sp>
      <p:sp>
        <p:nvSpPr>
          <p:cNvPr id="3" name="Espace réservé de la date 2"/>
          <p:cNvSpPr>
            <a:spLocks noGrp="1"/>
          </p:cNvSpPr>
          <p:nvPr>
            <p:ph type="dt" sz="quarter" idx="1"/>
          </p:nvPr>
        </p:nvSpPr>
        <p:spPr>
          <a:xfrm>
            <a:off x="3850445" y="2"/>
            <a:ext cx="2945659" cy="496332"/>
          </a:xfrm>
          <a:prstGeom prst="rect">
            <a:avLst/>
          </a:prstGeom>
        </p:spPr>
        <p:txBody>
          <a:bodyPr vert="horz" lIns="91424" tIns="45712" rIns="91424" bIns="45712" rtlCol="0"/>
          <a:lstStyle>
            <a:lvl1pPr algn="r">
              <a:defRPr sz="1200"/>
            </a:lvl1pPr>
          </a:lstStyle>
          <a:p>
            <a:pPr rtl="0"/>
            <a:fld id="{439A2291-0035-4D64-A7A5-F36AC1AF399D}" type="datetime1">
              <a:rPr lang="fr-FR" smtClean="0"/>
              <a:t>08/11/2024</a:t>
            </a:fld>
            <a:endParaRPr lang="fr-FR" dirty="0"/>
          </a:p>
        </p:txBody>
      </p:sp>
      <p:sp>
        <p:nvSpPr>
          <p:cNvPr id="4" name="Espace réservé du pied de page 3"/>
          <p:cNvSpPr>
            <a:spLocks noGrp="1"/>
          </p:cNvSpPr>
          <p:nvPr>
            <p:ph type="ftr" sz="quarter" idx="2"/>
          </p:nvPr>
        </p:nvSpPr>
        <p:spPr>
          <a:xfrm>
            <a:off x="2" y="9428585"/>
            <a:ext cx="2945659" cy="496332"/>
          </a:xfrm>
          <a:prstGeom prst="rect">
            <a:avLst/>
          </a:prstGeom>
        </p:spPr>
        <p:txBody>
          <a:bodyPr vert="horz" lIns="91424" tIns="45712" rIns="91424" bIns="45712" rtlCol="0" anchor="b"/>
          <a:lstStyle>
            <a:lvl1pPr algn="l">
              <a:defRPr sz="1200"/>
            </a:lvl1pPr>
          </a:lstStyle>
          <a:p>
            <a:pPr rtl="0"/>
            <a:endParaRPr lang="fr-FR" dirty="0"/>
          </a:p>
        </p:txBody>
      </p:sp>
      <p:sp>
        <p:nvSpPr>
          <p:cNvPr id="5" name="Espace réservé du numéro de diapositive 4"/>
          <p:cNvSpPr>
            <a:spLocks noGrp="1"/>
          </p:cNvSpPr>
          <p:nvPr>
            <p:ph type="sldNum" sz="quarter" idx="3"/>
          </p:nvPr>
        </p:nvSpPr>
        <p:spPr>
          <a:xfrm>
            <a:off x="3850445" y="9428585"/>
            <a:ext cx="2945659" cy="496332"/>
          </a:xfrm>
          <a:prstGeom prst="rect">
            <a:avLst/>
          </a:prstGeom>
        </p:spPr>
        <p:txBody>
          <a:bodyPr vert="horz" lIns="91424" tIns="45712" rIns="91424" bIns="45712" rtlCol="0" anchor="b"/>
          <a:lstStyle>
            <a:lvl1pPr algn="r">
              <a:defRPr sz="1200"/>
            </a:lvl1pPr>
          </a:lstStyle>
          <a:p>
            <a:pPr rtl="0"/>
            <a:fld id="{A8E322BB-75AD-4A1E-9661-2724167329F0}" type="slidenum">
              <a:rPr lang="fr-FR" smtClean="0"/>
              <a:t>‹N°›</a:t>
            </a:fld>
            <a:endParaRPr lang="fr-FR" dirty="0"/>
          </a:p>
        </p:txBody>
      </p:sp>
    </p:spTree>
    <p:extLst>
      <p:ext uri="{BB962C8B-B14F-4D97-AF65-F5344CB8AC3E}">
        <p14:creationId xmlns:p14="http://schemas.microsoft.com/office/powerpoint/2010/main" val="2512705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2"/>
            <a:ext cx="2945659" cy="496332"/>
          </a:xfrm>
          <a:prstGeom prst="rect">
            <a:avLst/>
          </a:prstGeom>
        </p:spPr>
        <p:txBody>
          <a:bodyPr vert="horz" lIns="91424" tIns="45712" rIns="91424" bIns="45712" rtlCol="0"/>
          <a:lstStyle>
            <a:lvl1pPr algn="l">
              <a:defRPr sz="1200"/>
            </a:lvl1pPr>
          </a:lstStyle>
          <a:p>
            <a:pPr rtl="0"/>
            <a:endParaRPr lang="fr-FR" noProof="0" dirty="0"/>
          </a:p>
        </p:txBody>
      </p:sp>
      <p:sp>
        <p:nvSpPr>
          <p:cNvPr id="3" name="Espace réservé de la date 2"/>
          <p:cNvSpPr>
            <a:spLocks noGrp="1"/>
          </p:cNvSpPr>
          <p:nvPr>
            <p:ph type="dt" idx="1"/>
          </p:nvPr>
        </p:nvSpPr>
        <p:spPr>
          <a:xfrm>
            <a:off x="3850445" y="2"/>
            <a:ext cx="2945659" cy="496332"/>
          </a:xfrm>
          <a:prstGeom prst="rect">
            <a:avLst/>
          </a:prstGeom>
        </p:spPr>
        <p:txBody>
          <a:bodyPr vert="horz" lIns="91424" tIns="45712" rIns="91424" bIns="45712" rtlCol="0"/>
          <a:lstStyle>
            <a:lvl1pPr algn="r">
              <a:defRPr sz="1200"/>
            </a:lvl1pPr>
          </a:lstStyle>
          <a:p>
            <a:pPr rtl="0"/>
            <a:fld id="{4419B5CD-CE9D-4F17-8DE3-0045DF2A06F1}" type="datetime1">
              <a:rPr lang="fr-FR" noProof="0" smtClean="0"/>
              <a:t>08/11/2024</a:t>
            </a:fld>
            <a:endParaRPr lang="fr-FR" noProof="0" dirty="0"/>
          </a:p>
        </p:txBody>
      </p:sp>
      <p:sp>
        <p:nvSpPr>
          <p:cNvPr id="4" name="Espace réservé d’image de diapositive 3"/>
          <p:cNvSpPr>
            <a:spLocks noGrp="1" noRot="1" noChangeAspect="1"/>
          </p:cNvSpPr>
          <p:nvPr>
            <p:ph type="sldImg" idx="2"/>
          </p:nvPr>
        </p:nvSpPr>
        <p:spPr>
          <a:xfrm>
            <a:off x="92075" y="744538"/>
            <a:ext cx="6613525" cy="3722687"/>
          </a:xfrm>
          <a:prstGeom prst="rect">
            <a:avLst/>
          </a:prstGeom>
          <a:noFill/>
          <a:ln w="12700">
            <a:solidFill>
              <a:prstClr val="black"/>
            </a:solidFill>
          </a:ln>
        </p:spPr>
        <p:txBody>
          <a:bodyPr vert="horz" lIns="91424" tIns="45712" rIns="91424" bIns="45712" rtlCol="0" anchor="ctr"/>
          <a:lstStyle/>
          <a:p>
            <a:pPr rtl="0"/>
            <a:endParaRPr lang="fr-FR" noProof="0" dirty="0"/>
          </a:p>
        </p:txBody>
      </p:sp>
      <p:sp>
        <p:nvSpPr>
          <p:cNvPr id="5" name="Espace réservé des notes 4"/>
          <p:cNvSpPr>
            <a:spLocks noGrp="1"/>
          </p:cNvSpPr>
          <p:nvPr>
            <p:ph type="body" sz="quarter" idx="3"/>
          </p:nvPr>
        </p:nvSpPr>
        <p:spPr>
          <a:xfrm>
            <a:off x="679768" y="4715155"/>
            <a:ext cx="5438140" cy="4466987"/>
          </a:xfrm>
          <a:prstGeom prst="rect">
            <a:avLst/>
          </a:prstGeom>
        </p:spPr>
        <p:txBody>
          <a:bodyPr vert="horz" lIns="91424" tIns="45712" rIns="91424" bIns="45712" rtlCol="0"/>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6" name="Espace réservé du pied de page 5"/>
          <p:cNvSpPr>
            <a:spLocks noGrp="1"/>
          </p:cNvSpPr>
          <p:nvPr>
            <p:ph type="ftr" sz="quarter" idx="4"/>
          </p:nvPr>
        </p:nvSpPr>
        <p:spPr>
          <a:xfrm>
            <a:off x="2" y="9428585"/>
            <a:ext cx="2945659" cy="496332"/>
          </a:xfrm>
          <a:prstGeom prst="rect">
            <a:avLst/>
          </a:prstGeom>
        </p:spPr>
        <p:txBody>
          <a:bodyPr vert="horz" lIns="91424" tIns="45712" rIns="91424" bIns="45712" rtlCol="0" anchor="b"/>
          <a:lstStyle>
            <a:lvl1pPr algn="l">
              <a:defRPr sz="1200"/>
            </a:lvl1pPr>
          </a:lstStyle>
          <a:p>
            <a:pPr rtl="0"/>
            <a:endParaRPr lang="fr-FR" noProof="0" dirty="0"/>
          </a:p>
        </p:txBody>
      </p:sp>
      <p:sp>
        <p:nvSpPr>
          <p:cNvPr id="7" name="Espace réservé du numéro de diapositive 6"/>
          <p:cNvSpPr>
            <a:spLocks noGrp="1"/>
          </p:cNvSpPr>
          <p:nvPr>
            <p:ph type="sldNum" sz="quarter" idx="5"/>
          </p:nvPr>
        </p:nvSpPr>
        <p:spPr>
          <a:xfrm>
            <a:off x="3850445" y="9428585"/>
            <a:ext cx="2945659" cy="496332"/>
          </a:xfrm>
          <a:prstGeom prst="rect">
            <a:avLst/>
          </a:prstGeom>
        </p:spPr>
        <p:txBody>
          <a:bodyPr vert="horz" lIns="91424" tIns="45712" rIns="91424" bIns="45712" rtlCol="0" anchor="b"/>
          <a:lstStyle>
            <a:lvl1pPr algn="r">
              <a:defRPr sz="1200"/>
            </a:lvl1pPr>
          </a:lstStyle>
          <a:p>
            <a:pPr rtl="0"/>
            <a:fld id="{B045B7DE-1198-4F2F-B574-CA8CAE341642}" type="slidenum">
              <a:rPr lang="fr-FR" noProof="0" smtClean="0"/>
              <a:t>‹N°›</a:t>
            </a:fld>
            <a:endParaRPr lang="fr-FR" noProof="0" dirty="0"/>
          </a:p>
        </p:txBody>
      </p:sp>
    </p:spTree>
    <p:extLst>
      <p:ext uri="{BB962C8B-B14F-4D97-AF65-F5344CB8AC3E}">
        <p14:creationId xmlns:p14="http://schemas.microsoft.com/office/powerpoint/2010/main" val="1882312455"/>
      </p:ext>
    </p:extLst>
  </p:cSld>
  <p:clrMap bg1="lt1" tx1="dk1" bg2="lt2" tx2="dk2" accent1="accent1" accent2="accent2" accent3="accent3" accent4="accent4" accent5="accent5" accent6="accent6" hlink="hlink" folHlink="folHlink"/>
  <p:hf hdr="0" ftr="0" dt="0"/>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B045B7DE-1198-4F2F-B574-CA8CAE341642}" type="slidenum">
              <a:rPr lang="fr-FR" smtClean="0"/>
              <a:t>2</a:t>
            </a:fld>
            <a:endParaRPr lang="fr-FR" dirty="0"/>
          </a:p>
        </p:txBody>
      </p:sp>
    </p:spTree>
    <p:extLst>
      <p:ext uri="{BB962C8B-B14F-4D97-AF65-F5344CB8AC3E}">
        <p14:creationId xmlns:p14="http://schemas.microsoft.com/office/powerpoint/2010/main" val="3631983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B045B7DE-1198-4F2F-B574-CA8CAE341642}" type="slidenum">
              <a:rPr lang="fr-FR" smtClean="0"/>
              <a:t>11</a:t>
            </a:fld>
            <a:endParaRPr lang="fr-FR" dirty="0"/>
          </a:p>
        </p:txBody>
      </p:sp>
    </p:spTree>
    <p:extLst>
      <p:ext uri="{BB962C8B-B14F-4D97-AF65-F5344CB8AC3E}">
        <p14:creationId xmlns:p14="http://schemas.microsoft.com/office/powerpoint/2010/main" val="3987081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B045B7DE-1198-4F2F-B574-CA8CAE341642}" type="slidenum">
              <a:rPr lang="fr-FR" smtClean="0"/>
              <a:t>12</a:t>
            </a:fld>
            <a:endParaRPr lang="fr-FR" dirty="0"/>
          </a:p>
        </p:txBody>
      </p:sp>
    </p:spTree>
    <p:extLst>
      <p:ext uri="{BB962C8B-B14F-4D97-AF65-F5344CB8AC3E}">
        <p14:creationId xmlns:p14="http://schemas.microsoft.com/office/powerpoint/2010/main" val="397840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B045B7DE-1198-4F2F-B574-CA8CAE341642}" type="slidenum">
              <a:rPr lang="fr-FR" smtClean="0"/>
              <a:t>13</a:t>
            </a:fld>
            <a:endParaRPr lang="fr-FR" dirty="0"/>
          </a:p>
        </p:txBody>
      </p:sp>
    </p:spTree>
    <p:extLst>
      <p:ext uri="{BB962C8B-B14F-4D97-AF65-F5344CB8AC3E}">
        <p14:creationId xmlns:p14="http://schemas.microsoft.com/office/powerpoint/2010/main" val="2017546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B045B7DE-1198-4F2F-B574-CA8CAE341642}" type="slidenum">
              <a:rPr lang="fr-FR" smtClean="0"/>
              <a:t>3</a:t>
            </a:fld>
            <a:endParaRPr lang="fr-FR" dirty="0"/>
          </a:p>
        </p:txBody>
      </p:sp>
    </p:spTree>
    <p:extLst>
      <p:ext uri="{BB962C8B-B14F-4D97-AF65-F5344CB8AC3E}">
        <p14:creationId xmlns:p14="http://schemas.microsoft.com/office/powerpoint/2010/main" val="3234017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B045B7DE-1198-4F2F-B574-CA8CAE341642}" type="slidenum">
              <a:rPr lang="fr-FR" smtClean="0"/>
              <a:t>4</a:t>
            </a:fld>
            <a:endParaRPr lang="fr-FR" dirty="0"/>
          </a:p>
        </p:txBody>
      </p:sp>
    </p:spTree>
    <p:extLst>
      <p:ext uri="{BB962C8B-B14F-4D97-AF65-F5344CB8AC3E}">
        <p14:creationId xmlns:p14="http://schemas.microsoft.com/office/powerpoint/2010/main" val="641425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B045B7DE-1198-4F2F-B574-CA8CAE341642}" type="slidenum">
              <a:rPr lang="fr-FR" smtClean="0"/>
              <a:t>5</a:t>
            </a:fld>
            <a:endParaRPr lang="fr-FR" dirty="0"/>
          </a:p>
        </p:txBody>
      </p:sp>
    </p:spTree>
    <p:extLst>
      <p:ext uri="{BB962C8B-B14F-4D97-AF65-F5344CB8AC3E}">
        <p14:creationId xmlns:p14="http://schemas.microsoft.com/office/powerpoint/2010/main" val="2169640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B045B7DE-1198-4F2F-B574-CA8CAE341642}" type="slidenum">
              <a:rPr lang="fr-FR" smtClean="0"/>
              <a:t>6</a:t>
            </a:fld>
            <a:endParaRPr lang="fr-FR" dirty="0"/>
          </a:p>
        </p:txBody>
      </p:sp>
    </p:spTree>
    <p:extLst>
      <p:ext uri="{BB962C8B-B14F-4D97-AF65-F5344CB8AC3E}">
        <p14:creationId xmlns:p14="http://schemas.microsoft.com/office/powerpoint/2010/main" val="2713682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B045B7DE-1198-4F2F-B574-CA8CAE341642}" type="slidenum">
              <a:rPr lang="fr-FR" smtClean="0"/>
              <a:t>7</a:t>
            </a:fld>
            <a:endParaRPr lang="fr-FR" dirty="0"/>
          </a:p>
        </p:txBody>
      </p:sp>
    </p:spTree>
    <p:extLst>
      <p:ext uri="{BB962C8B-B14F-4D97-AF65-F5344CB8AC3E}">
        <p14:creationId xmlns:p14="http://schemas.microsoft.com/office/powerpoint/2010/main" val="826075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B045B7DE-1198-4F2F-B574-CA8CAE341642}" type="slidenum">
              <a:rPr lang="fr-FR" smtClean="0"/>
              <a:t>8</a:t>
            </a:fld>
            <a:endParaRPr lang="fr-FR" dirty="0"/>
          </a:p>
        </p:txBody>
      </p:sp>
    </p:spTree>
    <p:extLst>
      <p:ext uri="{BB962C8B-B14F-4D97-AF65-F5344CB8AC3E}">
        <p14:creationId xmlns:p14="http://schemas.microsoft.com/office/powerpoint/2010/main" val="1418575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B045B7DE-1198-4F2F-B574-CA8CAE341642}" type="slidenum">
              <a:rPr lang="fr-FR" smtClean="0"/>
              <a:t>9</a:t>
            </a:fld>
            <a:endParaRPr lang="fr-FR" dirty="0"/>
          </a:p>
        </p:txBody>
      </p:sp>
    </p:spTree>
    <p:extLst>
      <p:ext uri="{BB962C8B-B14F-4D97-AF65-F5344CB8AC3E}">
        <p14:creationId xmlns:p14="http://schemas.microsoft.com/office/powerpoint/2010/main" val="675876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B045B7DE-1198-4F2F-B574-CA8CAE341642}" type="slidenum">
              <a:rPr lang="fr-FR" smtClean="0"/>
              <a:t>10</a:t>
            </a:fld>
            <a:endParaRPr lang="fr-FR" dirty="0"/>
          </a:p>
        </p:txBody>
      </p:sp>
    </p:spTree>
    <p:extLst>
      <p:ext uri="{BB962C8B-B14F-4D97-AF65-F5344CB8AC3E}">
        <p14:creationId xmlns:p14="http://schemas.microsoft.com/office/powerpoint/2010/main" val="19517570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carrés"/>
          <p:cNvGrpSpPr/>
          <p:nvPr/>
        </p:nvGrpSpPr>
        <p:grpSpPr>
          <a:xfrm>
            <a:off x="0" y="1135743"/>
            <a:ext cx="1622332" cy="799981"/>
            <a:chOff x="0" y="452558"/>
            <a:chExt cx="914400" cy="524182"/>
          </a:xfrm>
        </p:grpSpPr>
        <p:sp>
          <p:nvSpPr>
            <p:cNvPr id="8" name="Rectangle à coins arrondis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9" name="Rectangle à coins arrondis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0" name="Rectangle avec coins arrondis du même côté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
        <p:nvSpPr>
          <p:cNvPr id="2" name="Titre 1"/>
          <p:cNvSpPr>
            <a:spLocks noGrp="1"/>
          </p:cNvSpPr>
          <p:nvPr>
            <p:ph type="ctrTitle"/>
          </p:nvPr>
        </p:nvSpPr>
        <p:spPr>
          <a:xfrm>
            <a:off x="1828324" y="362396"/>
            <a:ext cx="9141619" cy="1676400"/>
          </a:xfrm>
        </p:spPr>
        <p:txBody>
          <a:bodyPr rtlCol="0">
            <a:noAutofit/>
          </a:bodyPr>
          <a:lstStyle>
            <a:lvl1pPr>
              <a:lnSpc>
                <a:spcPct val="80000"/>
              </a:lnSpc>
              <a:defRPr sz="6000"/>
            </a:lvl1pPr>
          </a:lstStyle>
          <a:p>
            <a:pPr rtl="0"/>
            <a:r>
              <a:rPr lang="fr-FR" noProof="0"/>
              <a:t>Modifiez le style du titre</a:t>
            </a:r>
            <a:endParaRPr lang="fr-FR" noProof="0" dirty="0"/>
          </a:p>
        </p:txBody>
      </p:sp>
      <p:sp>
        <p:nvSpPr>
          <p:cNvPr id="3" name="Sous-titre 2"/>
          <p:cNvSpPr>
            <a:spLocks noGrp="1"/>
          </p:cNvSpPr>
          <p:nvPr>
            <p:ph type="subTitle" idx="1"/>
          </p:nvPr>
        </p:nvSpPr>
        <p:spPr>
          <a:xfrm>
            <a:off x="1828324" y="2089595"/>
            <a:ext cx="9141619" cy="886344"/>
          </a:xfrm>
        </p:spPr>
        <p:txBody>
          <a:bodyPr rtlCol="0">
            <a:normAutofit/>
          </a:bodyPr>
          <a:lstStyle>
            <a:lvl1pPr marL="0" indent="0" algn="l">
              <a:buNone/>
              <a:defRPr sz="2800">
                <a:solidFill>
                  <a:schemeClr val="accent1">
                    <a:lumMod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pPr rtl="0"/>
            <a:r>
              <a:rPr lang="fr-FR" noProof="0"/>
              <a:t>Modifiez le style des sous-titres du masque</a:t>
            </a:r>
            <a:endParaRPr lang="fr-FR" noProof="0" dirty="0"/>
          </a:p>
        </p:txBody>
      </p:sp>
      <p:sp>
        <p:nvSpPr>
          <p:cNvPr id="5" name="Espace réservé du pied de page 4"/>
          <p:cNvSpPr>
            <a:spLocks noGrp="1"/>
          </p:cNvSpPr>
          <p:nvPr>
            <p:ph type="ftr" sz="quarter" idx="11"/>
          </p:nvPr>
        </p:nvSpPr>
        <p:spPr/>
        <p:txBody>
          <a:bodyPr rtlCol="0"/>
          <a:lstStyle/>
          <a:p>
            <a:pPr rtl="0"/>
            <a:r>
              <a:rPr lang="fr-FR" noProof="0" dirty="0"/>
              <a:t>Ajouter un pied de page</a:t>
            </a:r>
          </a:p>
        </p:txBody>
      </p:sp>
      <p:sp>
        <p:nvSpPr>
          <p:cNvPr id="4" name="Espace réservé de la date 3"/>
          <p:cNvSpPr>
            <a:spLocks noGrp="1"/>
          </p:cNvSpPr>
          <p:nvPr>
            <p:ph type="dt" sz="half" idx="10"/>
          </p:nvPr>
        </p:nvSpPr>
        <p:spPr/>
        <p:txBody>
          <a:bodyPr rtlCol="0"/>
          <a:lstStyle/>
          <a:p>
            <a:pPr rtl="0"/>
            <a:fld id="{FFED7672-6A17-4383-8E11-B703B2F244DD}" type="datetime1">
              <a:rPr lang="fr-FR" noProof="0" smtClean="0"/>
              <a:t>08/11/2024</a:t>
            </a:fld>
            <a:endParaRPr lang="fr-FR" noProof="0" dirty="0"/>
          </a:p>
        </p:txBody>
      </p:sp>
      <p:sp>
        <p:nvSpPr>
          <p:cNvPr id="6" name="Espace réservé du numéro de diapositive 5"/>
          <p:cNvSpPr>
            <a:spLocks noGrp="1"/>
          </p:cNvSpPr>
          <p:nvPr>
            <p:ph type="sldNum" sz="quarter" idx="12"/>
          </p:nvPr>
        </p:nvSpPr>
        <p:spPr/>
        <p:txBody>
          <a:bodyPr rtlCol="0"/>
          <a:lstStyle/>
          <a:p>
            <a:pPr rtl="0"/>
            <a:fld id="{34C99D79-8A4B-4031-B1E0-AF26F8EDF2BC}" type="slidenum">
              <a:rPr lang="fr-FR" noProof="0" smtClean="0"/>
              <a:t>‹N°›</a:t>
            </a:fld>
            <a:endParaRPr lang="fr-FR" noProof="0" dirty="0"/>
          </a:p>
        </p:txBody>
      </p:sp>
    </p:spTree>
    <p:extLst>
      <p:ext uri="{BB962C8B-B14F-4D97-AF65-F5344CB8AC3E}">
        <p14:creationId xmlns:p14="http://schemas.microsoft.com/office/powerpoint/2010/main" val="388751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3" name="Espace réservé du texte vertical 2"/>
          <p:cNvSpPr>
            <a:spLocks noGrp="1"/>
          </p:cNvSpPr>
          <p:nvPr>
            <p:ph type="body" orient="vert" idx="1"/>
          </p:nvPr>
        </p:nvSpPr>
        <p:spPr/>
        <p:txBody>
          <a:bodyPr vert="eaVert" rtlCol="0"/>
          <a:lstStyle>
            <a:lvl5pPr>
              <a:defRPr/>
            </a:lvl5pPr>
            <a:lvl6pPr>
              <a:defRPr/>
            </a:lvl6pPr>
            <a:lvl7pPr>
              <a:defRPr/>
            </a:lvl7pPr>
            <a:lvl8pPr>
              <a:defRPr baseline="0"/>
            </a:lvl8pPr>
            <a:lvl9pPr>
              <a:defRPr baseline="0"/>
            </a:lvl9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5" name="Espace réservé du pied de page 4"/>
          <p:cNvSpPr>
            <a:spLocks noGrp="1"/>
          </p:cNvSpPr>
          <p:nvPr>
            <p:ph type="ftr" sz="quarter" idx="11"/>
          </p:nvPr>
        </p:nvSpPr>
        <p:spPr/>
        <p:txBody>
          <a:bodyPr rtlCol="0"/>
          <a:lstStyle/>
          <a:p>
            <a:pPr rtl="0"/>
            <a:r>
              <a:rPr lang="fr-FR" noProof="0" dirty="0"/>
              <a:t>Ajouter un pied de page</a:t>
            </a:r>
          </a:p>
        </p:txBody>
      </p:sp>
      <p:sp>
        <p:nvSpPr>
          <p:cNvPr id="4" name="Espace réservé de la date 3"/>
          <p:cNvSpPr>
            <a:spLocks noGrp="1"/>
          </p:cNvSpPr>
          <p:nvPr>
            <p:ph type="dt" sz="half" idx="10"/>
          </p:nvPr>
        </p:nvSpPr>
        <p:spPr/>
        <p:txBody>
          <a:bodyPr rtlCol="0"/>
          <a:lstStyle/>
          <a:p>
            <a:pPr rtl="0"/>
            <a:fld id="{E1450B91-7D53-40A4-B2F5-AA5E0059FF2C}" type="datetime1">
              <a:rPr lang="fr-FR" noProof="0" smtClean="0"/>
              <a:t>08/11/2024</a:t>
            </a:fld>
            <a:endParaRPr lang="fr-FR" noProof="0" dirty="0"/>
          </a:p>
        </p:txBody>
      </p:sp>
      <p:sp>
        <p:nvSpPr>
          <p:cNvPr id="6" name="Espace réservé du numéro de diapositive 5"/>
          <p:cNvSpPr>
            <a:spLocks noGrp="1"/>
          </p:cNvSpPr>
          <p:nvPr>
            <p:ph type="sldNum" sz="quarter" idx="12"/>
          </p:nvPr>
        </p:nvSpPr>
        <p:spPr/>
        <p:txBody>
          <a:bodyPr rtlCol="0"/>
          <a:lstStyle/>
          <a:p>
            <a:pPr rtl="0"/>
            <a:fld id="{34C99D79-8A4B-4031-B1E0-AF26F8EDF2BC}" type="slidenum">
              <a:rPr lang="fr-FR" noProof="0" smtClean="0"/>
              <a:t>‹N°›</a:t>
            </a:fld>
            <a:endParaRPr lang="fr-FR" noProof="0" dirty="0"/>
          </a:p>
        </p:txBody>
      </p:sp>
    </p:spTree>
    <p:extLst>
      <p:ext uri="{BB962C8B-B14F-4D97-AF65-F5344CB8AC3E}">
        <p14:creationId xmlns:p14="http://schemas.microsoft.com/office/powerpoint/2010/main" val="264082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grpSp>
        <p:nvGrpSpPr>
          <p:cNvPr id="7" name="carrés"/>
          <p:cNvGrpSpPr/>
          <p:nvPr/>
        </p:nvGrpSpPr>
        <p:grpSpPr>
          <a:xfrm rot="5400000">
            <a:off x="9583007" y="233864"/>
            <a:ext cx="1063300" cy="524046"/>
            <a:chOff x="0" y="452558"/>
            <a:chExt cx="914400" cy="524182"/>
          </a:xfrm>
        </p:grpSpPr>
        <p:sp>
          <p:nvSpPr>
            <p:cNvPr id="8" name="Rectangle à coins arrondis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9" name="Rectangle à coins arrondis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0" name="Rectangle avec coins arrondis du même côté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grpSp>
        <p:nvGrpSpPr>
          <p:cNvPr id="15" name="graphique du bas"/>
          <p:cNvGrpSpPr/>
          <p:nvPr/>
        </p:nvGrpSpPr>
        <p:grpSpPr>
          <a:xfrm>
            <a:off x="0" y="5395517"/>
            <a:ext cx="12188825" cy="1462483"/>
            <a:chOff x="0" y="4046638"/>
            <a:chExt cx="9144000" cy="1096862"/>
          </a:xfrm>
        </p:grpSpPr>
        <p:sp>
          <p:nvSpPr>
            <p:cNvPr id="16" name="Forme libre 15"/>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7" name="Rectangle 72"/>
            <p:cNvSpPr/>
            <p:nvPr/>
          </p:nvSpPr>
          <p:spPr bwMode="ltGray">
            <a:xfrm rot="5400000">
              <a:off x="4023569" y="23069"/>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fr-FR" noProof="0" dirty="0"/>
            </a:p>
          </p:txBody>
        </p:sp>
      </p:grpSp>
      <p:sp>
        <p:nvSpPr>
          <p:cNvPr id="2" name="Titre vertical 1"/>
          <p:cNvSpPr>
            <a:spLocks noGrp="1"/>
          </p:cNvSpPr>
          <p:nvPr>
            <p:ph type="title" orient="vert"/>
          </p:nvPr>
        </p:nvSpPr>
        <p:spPr>
          <a:xfrm>
            <a:off x="9751060" y="1150514"/>
            <a:ext cx="1828324" cy="5021685"/>
          </a:xfrm>
        </p:spPr>
        <p:txBody>
          <a:bodyPr vert="eaVert" rtlCol="0"/>
          <a:lstStyle/>
          <a:p>
            <a:pPr rtl="0"/>
            <a:r>
              <a:rPr lang="fr-FR" noProof="0"/>
              <a:t>Modifiez le style du titre</a:t>
            </a:r>
            <a:endParaRPr lang="fr-FR" noProof="0" dirty="0"/>
          </a:p>
        </p:txBody>
      </p:sp>
      <p:sp>
        <p:nvSpPr>
          <p:cNvPr id="3" name="Espace réservé du texte vertical 2"/>
          <p:cNvSpPr>
            <a:spLocks noGrp="1"/>
          </p:cNvSpPr>
          <p:nvPr>
            <p:ph type="body" orient="vert" idx="1"/>
          </p:nvPr>
        </p:nvSpPr>
        <p:spPr>
          <a:xfrm>
            <a:off x="1218882" y="1150514"/>
            <a:ext cx="8227457" cy="5021685"/>
          </a:xfrm>
        </p:spPr>
        <p:txBody>
          <a:bodyPr vert="eaVert" rtlCol="0"/>
          <a:lstStyle>
            <a:lvl5pPr>
              <a:defRPr/>
            </a:lvl5pPr>
            <a:lvl6pPr>
              <a:defRPr/>
            </a:lvl6pPr>
            <a:lvl7pPr>
              <a:defRPr/>
            </a:lvl7pPr>
            <a:lvl8pPr>
              <a:defRPr baseline="0"/>
            </a:lvl8pPr>
            <a:lvl9pPr>
              <a:defRPr baseline="0"/>
            </a:lvl9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5" name="Espace réservé du pied de page 4"/>
          <p:cNvSpPr>
            <a:spLocks noGrp="1"/>
          </p:cNvSpPr>
          <p:nvPr>
            <p:ph type="ftr" sz="quarter" idx="11"/>
          </p:nvPr>
        </p:nvSpPr>
        <p:spPr/>
        <p:txBody>
          <a:bodyPr rtlCol="0"/>
          <a:lstStyle/>
          <a:p>
            <a:pPr rtl="0"/>
            <a:r>
              <a:rPr lang="fr-FR" noProof="0" dirty="0"/>
              <a:t>Ajouter un pied de page</a:t>
            </a:r>
          </a:p>
        </p:txBody>
      </p:sp>
      <p:sp>
        <p:nvSpPr>
          <p:cNvPr id="4" name="Espace réservé de la date 3"/>
          <p:cNvSpPr>
            <a:spLocks noGrp="1"/>
          </p:cNvSpPr>
          <p:nvPr>
            <p:ph type="dt" sz="half" idx="10"/>
          </p:nvPr>
        </p:nvSpPr>
        <p:spPr/>
        <p:txBody>
          <a:bodyPr rtlCol="0"/>
          <a:lstStyle/>
          <a:p>
            <a:pPr rtl="0"/>
            <a:fld id="{3B681A6B-7357-4D25-8FC7-B90E847B95A8}" type="datetime1">
              <a:rPr lang="fr-FR" noProof="0" smtClean="0"/>
              <a:t>08/11/2024</a:t>
            </a:fld>
            <a:endParaRPr lang="fr-FR" noProof="0" dirty="0"/>
          </a:p>
        </p:txBody>
      </p:sp>
      <p:sp>
        <p:nvSpPr>
          <p:cNvPr id="6" name="Espace réservé du numéro de diapositive 5"/>
          <p:cNvSpPr>
            <a:spLocks noGrp="1"/>
          </p:cNvSpPr>
          <p:nvPr>
            <p:ph type="sldNum" sz="quarter" idx="12"/>
          </p:nvPr>
        </p:nvSpPr>
        <p:spPr/>
        <p:txBody>
          <a:bodyPr rtlCol="0"/>
          <a:lstStyle/>
          <a:p>
            <a:pPr rtl="0"/>
            <a:fld id="{34C99D79-8A4B-4031-B1E0-AF26F8EDF2BC}" type="slidenum">
              <a:rPr lang="fr-FR" noProof="0" smtClean="0"/>
              <a:t>‹N°›</a:t>
            </a:fld>
            <a:endParaRPr lang="fr-FR" noProof="0" dirty="0"/>
          </a:p>
        </p:txBody>
      </p:sp>
    </p:spTree>
    <p:extLst>
      <p:ext uri="{BB962C8B-B14F-4D97-AF65-F5344CB8AC3E}">
        <p14:creationId xmlns:p14="http://schemas.microsoft.com/office/powerpoint/2010/main" val="8164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3" name="Espace réservé du contenu 2"/>
          <p:cNvSpPr>
            <a:spLocks noGrp="1"/>
          </p:cNvSpPr>
          <p:nvPr>
            <p:ph idx="1"/>
          </p:nvPr>
        </p:nvSpPr>
        <p:spPr/>
        <p:txBody>
          <a:bodyPr rtlCol="0"/>
          <a:lstStyle>
            <a:lvl5pPr>
              <a:defRPr/>
            </a:lvl5pPr>
            <a:lvl6pPr>
              <a:defRPr/>
            </a:lvl6pPr>
            <a:lvl7pPr>
              <a:defRPr/>
            </a:lvl7pPr>
            <a:lvl8pPr>
              <a:defRPr/>
            </a:lvl8pPr>
            <a:lvl9pPr>
              <a:defRPr/>
            </a:lvl9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5" name="Espace réservé du pied de page 4"/>
          <p:cNvSpPr>
            <a:spLocks noGrp="1"/>
          </p:cNvSpPr>
          <p:nvPr>
            <p:ph type="ftr" sz="quarter" idx="11"/>
          </p:nvPr>
        </p:nvSpPr>
        <p:spPr/>
        <p:txBody>
          <a:bodyPr rtlCol="0"/>
          <a:lstStyle/>
          <a:p>
            <a:pPr rtl="0"/>
            <a:r>
              <a:rPr lang="fr-FR" noProof="0" dirty="0"/>
              <a:t>Ajouter un pied de page</a:t>
            </a:r>
          </a:p>
        </p:txBody>
      </p:sp>
      <p:sp>
        <p:nvSpPr>
          <p:cNvPr id="4" name="Espace réservé de la date 3"/>
          <p:cNvSpPr>
            <a:spLocks noGrp="1"/>
          </p:cNvSpPr>
          <p:nvPr>
            <p:ph type="dt" sz="half" idx="10"/>
          </p:nvPr>
        </p:nvSpPr>
        <p:spPr/>
        <p:txBody>
          <a:bodyPr rtlCol="0"/>
          <a:lstStyle/>
          <a:p>
            <a:pPr rtl="0"/>
            <a:fld id="{80C5A66A-4BD8-442B-B2CE-4DDC3F185A34}" type="datetime1">
              <a:rPr lang="fr-FR" noProof="0" smtClean="0"/>
              <a:t>08/11/2024</a:t>
            </a:fld>
            <a:endParaRPr lang="fr-FR" noProof="0" dirty="0"/>
          </a:p>
        </p:txBody>
      </p:sp>
      <p:sp>
        <p:nvSpPr>
          <p:cNvPr id="6" name="Espace réservé du numéro de diapositive 5"/>
          <p:cNvSpPr>
            <a:spLocks noGrp="1"/>
          </p:cNvSpPr>
          <p:nvPr>
            <p:ph type="sldNum" sz="quarter" idx="12"/>
          </p:nvPr>
        </p:nvSpPr>
        <p:spPr/>
        <p:txBody>
          <a:bodyPr rtlCol="0"/>
          <a:lstStyle/>
          <a:p>
            <a:pPr rtl="0"/>
            <a:fld id="{34C99D79-8A4B-4031-B1E0-AF26F8EDF2BC}" type="slidenum">
              <a:rPr lang="fr-FR" noProof="0" smtClean="0"/>
              <a:t>‹N°›</a:t>
            </a:fld>
            <a:endParaRPr lang="fr-FR" noProof="0" dirty="0"/>
          </a:p>
        </p:txBody>
      </p:sp>
    </p:spTree>
    <p:extLst>
      <p:ext uri="{BB962C8B-B14F-4D97-AF65-F5344CB8AC3E}">
        <p14:creationId xmlns:p14="http://schemas.microsoft.com/office/powerpoint/2010/main" val="343515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grpSp>
        <p:nvGrpSpPr>
          <p:cNvPr id="7" name="carrés"/>
          <p:cNvGrpSpPr/>
          <p:nvPr/>
        </p:nvGrpSpPr>
        <p:grpSpPr>
          <a:xfrm>
            <a:off x="0" y="3124415"/>
            <a:ext cx="1622332" cy="805061"/>
            <a:chOff x="0" y="2343311"/>
            <a:chExt cx="1217066" cy="603796"/>
          </a:xfrm>
        </p:grpSpPr>
        <p:sp>
          <p:nvSpPr>
            <p:cNvPr id="8" name="Rectangle à coins arrondis 7"/>
            <p:cNvSpPr/>
            <p:nvPr/>
          </p:nvSpPr>
          <p:spPr>
            <a:xfrm>
              <a:off x="787514" y="2347123"/>
              <a:ext cx="429552" cy="59998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9" name="Rectangle à coins arrondis 8"/>
            <p:cNvSpPr/>
            <p:nvPr/>
          </p:nvSpPr>
          <p:spPr>
            <a:xfrm>
              <a:off x="286370" y="2347123"/>
              <a:ext cx="429552" cy="59998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0" name="Rectangle avec coins arrondis du même côté 9"/>
            <p:cNvSpPr/>
            <p:nvPr/>
          </p:nvSpPr>
          <p:spPr>
            <a:xfrm rot="5400000">
              <a:off x="-192604" y="2535915"/>
              <a:ext cx="599986" cy="214778"/>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grpSp>
        <p:nvGrpSpPr>
          <p:cNvPr id="19" name="graphique du bas"/>
          <p:cNvGrpSpPr/>
          <p:nvPr/>
        </p:nvGrpSpPr>
        <p:grpSpPr>
          <a:xfrm>
            <a:off x="0" y="5409216"/>
            <a:ext cx="12188825" cy="1462483"/>
            <a:chOff x="0" y="4056912"/>
            <a:chExt cx="9144000" cy="1096862"/>
          </a:xfrm>
        </p:grpSpPr>
        <p:sp>
          <p:nvSpPr>
            <p:cNvPr id="20" name="Forme libre 19"/>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1"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fr-FR" noProof="0" dirty="0"/>
            </a:p>
          </p:txBody>
        </p:sp>
      </p:grpSp>
      <p:sp>
        <p:nvSpPr>
          <p:cNvPr id="2" name="Titre 1"/>
          <p:cNvSpPr>
            <a:spLocks noGrp="1"/>
          </p:cNvSpPr>
          <p:nvPr>
            <p:ph type="title"/>
          </p:nvPr>
        </p:nvSpPr>
        <p:spPr>
          <a:xfrm>
            <a:off x="1828324" y="1932518"/>
            <a:ext cx="9141619" cy="2105367"/>
          </a:xfrm>
        </p:spPr>
        <p:txBody>
          <a:bodyPr rtlCol="0" anchor="b">
            <a:normAutofit/>
          </a:bodyPr>
          <a:lstStyle>
            <a:lvl1pPr algn="l">
              <a:defRPr sz="6000" b="0" cap="none" baseline="0"/>
            </a:lvl1pPr>
          </a:lstStyle>
          <a:p>
            <a:pPr rtl="0"/>
            <a:r>
              <a:rPr lang="fr-FR" noProof="0"/>
              <a:t>Modifiez le style du titre</a:t>
            </a:r>
            <a:endParaRPr lang="fr-FR" noProof="0" dirty="0"/>
          </a:p>
        </p:txBody>
      </p:sp>
      <p:sp>
        <p:nvSpPr>
          <p:cNvPr id="3" name="Espace réservé du texte 2"/>
          <p:cNvSpPr>
            <a:spLocks noGrp="1"/>
          </p:cNvSpPr>
          <p:nvPr>
            <p:ph type="body" idx="1"/>
          </p:nvPr>
        </p:nvSpPr>
        <p:spPr>
          <a:xfrm>
            <a:off x="1828324" y="4084264"/>
            <a:ext cx="9141619" cy="933297"/>
          </a:xfrm>
        </p:spPr>
        <p:txBody>
          <a:bodyPr rtlCol="0" anchor="t">
            <a:normAutofit/>
          </a:bodyPr>
          <a:lstStyle>
            <a:lvl1pPr marL="0" indent="0">
              <a:buNone/>
              <a:defRPr sz="2800">
                <a:solidFill>
                  <a:schemeClr val="accent1">
                    <a:lumMod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rtl="0"/>
            <a:r>
              <a:rPr lang="fr-FR" noProof="0"/>
              <a:t>Cliquez pour modifier les styles du texte du masque</a:t>
            </a:r>
          </a:p>
        </p:txBody>
      </p:sp>
      <p:sp>
        <p:nvSpPr>
          <p:cNvPr id="5" name="Espace réservé du pied de page 4"/>
          <p:cNvSpPr>
            <a:spLocks noGrp="1"/>
          </p:cNvSpPr>
          <p:nvPr>
            <p:ph type="ftr" sz="quarter" idx="11"/>
          </p:nvPr>
        </p:nvSpPr>
        <p:spPr/>
        <p:txBody>
          <a:bodyPr rtlCol="0"/>
          <a:lstStyle/>
          <a:p>
            <a:pPr rtl="0"/>
            <a:r>
              <a:rPr lang="fr-FR" noProof="0" dirty="0"/>
              <a:t>Ajouter un pied de page</a:t>
            </a:r>
          </a:p>
        </p:txBody>
      </p:sp>
      <p:sp>
        <p:nvSpPr>
          <p:cNvPr id="4" name="Espace réservé de la date 3"/>
          <p:cNvSpPr>
            <a:spLocks noGrp="1"/>
          </p:cNvSpPr>
          <p:nvPr>
            <p:ph type="dt" sz="half" idx="10"/>
          </p:nvPr>
        </p:nvSpPr>
        <p:spPr/>
        <p:txBody>
          <a:bodyPr rtlCol="0"/>
          <a:lstStyle/>
          <a:p>
            <a:pPr rtl="0"/>
            <a:fld id="{70B7FDAA-B5D3-4E22-A82E-02191A2150B9}" type="datetime1">
              <a:rPr lang="fr-FR" noProof="0" smtClean="0"/>
              <a:t>08/11/2024</a:t>
            </a:fld>
            <a:endParaRPr lang="fr-FR" noProof="0" dirty="0"/>
          </a:p>
        </p:txBody>
      </p:sp>
      <p:sp>
        <p:nvSpPr>
          <p:cNvPr id="6" name="Espace réservé du numéro de diapositive 5"/>
          <p:cNvSpPr>
            <a:spLocks noGrp="1"/>
          </p:cNvSpPr>
          <p:nvPr>
            <p:ph type="sldNum" sz="quarter" idx="12"/>
          </p:nvPr>
        </p:nvSpPr>
        <p:spPr/>
        <p:txBody>
          <a:bodyPr rtlCol="0"/>
          <a:lstStyle/>
          <a:p>
            <a:pPr rtl="0"/>
            <a:fld id="{34C99D79-8A4B-4031-B1E0-AF26F8EDF2BC}" type="slidenum">
              <a:rPr lang="fr-FR" noProof="0" smtClean="0"/>
              <a:t>‹N°›</a:t>
            </a:fld>
            <a:endParaRPr lang="fr-FR" noProof="0" dirty="0"/>
          </a:p>
        </p:txBody>
      </p:sp>
    </p:spTree>
    <p:extLst>
      <p:ext uri="{BB962C8B-B14F-4D97-AF65-F5344CB8AC3E}">
        <p14:creationId xmlns:p14="http://schemas.microsoft.com/office/powerpoint/2010/main" val="143569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141412" y="152400"/>
            <a:ext cx="9751060" cy="1295400"/>
          </a:xfrm>
        </p:spPr>
        <p:txBody>
          <a:bodyPr rtlCol="0"/>
          <a:lstStyle/>
          <a:p>
            <a:pPr rtl="0"/>
            <a:r>
              <a:rPr lang="fr-FR" noProof="0"/>
              <a:t>Modifiez le style du titre</a:t>
            </a:r>
            <a:endParaRPr lang="fr-FR" noProof="0" dirty="0"/>
          </a:p>
        </p:txBody>
      </p:sp>
      <p:sp>
        <p:nvSpPr>
          <p:cNvPr id="3" name="Espace réservé du contenu 2"/>
          <p:cNvSpPr>
            <a:spLocks noGrp="1"/>
          </p:cNvSpPr>
          <p:nvPr>
            <p:ph sz="half" idx="1"/>
          </p:nvPr>
        </p:nvSpPr>
        <p:spPr>
          <a:xfrm>
            <a:off x="1141412" y="1600200"/>
            <a:ext cx="4875530" cy="4572000"/>
          </a:xfrm>
        </p:spPr>
        <p:txBody>
          <a:bodyPr rtlCol="0">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u contenu 3"/>
          <p:cNvSpPr>
            <a:spLocks noGrp="1"/>
          </p:cNvSpPr>
          <p:nvPr>
            <p:ph sz="half" idx="2"/>
          </p:nvPr>
        </p:nvSpPr>
        <p:spPr>
          <a:xfrm>
            <a:off x="6094412" y="1600200"/>
            <a:ext cx="4875530" cy="4572000"/>
          </a:xfrm>
        </p:spPr>
        <p:txBody>
          <a:bodyPr rtlCol="0">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6" name="Espace réservé du pied de page 5"/>
          <p:cNvSpPr>
            <a:spLocks noGrp="1"/>
          </p:cNvSpPr>
          <p:nvPr>
            <p:ph type="ftr" sz="quarter" idx="11"/>
          </p:nvPr>
        </p:nvSpPr>
        <p:spPr/>
        <p:txBody>
          <a:bodyPr rtlCol="0"/>
          <a:lstStyle/>
          <a:p>
            <a:pPr rtl="0"/>
            <a:r>
              <a:rPr lang="fr-FR" noProof="0" dirty="0"/>
              <a:t>Ajouter un pied de page</a:t>
            </a:r>
          </a:p>
        </p:txBody>
      </p:sp>
      <p:sp>
        <p:nvSpPr>
          <p:cNvPr id="5" name="Espace réservé de la date 4"/>
          <p:cNvSpPr>
            <a:spLocks noGrp="1"/>
          </p:cNvSpPr>
          <p:nvPr>
            <p:ph type="dt" sz="half" idx="10"/>
          </p:nvPr>
        </p:nvSpPr>
        <p:spPr/>
        <p:txBody>
          <a:bodyPr rtlCol="0"/>
          <a:lstStyle/>
          <a:p>
            <a:pPr rtl="0"/>
            <a:fld id="{BADF8559-33F4-416D-A710-49A46B99982C}" type="datetime1">
              <a:rPr lang="fr-FR" noProof="0" smtClean="0"/>
              <a:t>08/11/2024</a:t>
            </a:fld>
            <a:endParaRPr lang="fr-FR" noProof="0" dirty="0"/>
          </a:p>
        </p:txBody>
      </p:sp>
      <p:sp>
        <p:nvSpPr>
          <p:cNvPr id="7" name="Espace réservé du numéro de diapositive 6"/>
          <p:cNvSpPr>
            <a:spLocks noGrp="1"/>
          </p:cNvSpPr>
          <p:nvPr>
            <p:ph type="sldNum" sz="quarter" idx="12"/>
          </p:nvPr>
        </p:nvSpPr>
        <p:spPr/>
        <p:txBody>
          <a:bodyPr rtlCol="0"/>
          <a:lstStyle/>
          <a:p>
            <a:pPr rtl="0"/>
            <a:fld id="{34C99D79-8A4B-4031-B1E0-AF26F8EDF2BC}" type="slidenum">
              <a:rPr lang="fr-FR" noProof="0" smtClean="0"/>
              <a:t>‹N°›</a:t>
            </a:fld>
            <a:endParaRPr lang="fr-FR" noProof="0" dirty="0"/>
          </a:p>
        </p:txBody>
      </p:sp>
    </p:spTree>
    <p:extLst>
      <p:ext uri="{BB962C8B-B14F-4D97-AF65-F5344CB8AC3E}">
        <p14:creationId xmlns:p14="http://schemas.microsoft.com/office/powerpoint/2010/main" val="129779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141412" y="152400"/>
            <a:ext cx="9751060" cy="1295400"/>
          </a:xfrm>
        </p:spPr>
        <p:txBody>
          <a:bodyPr rtlCol="0"/>
          <a:lstStyle>
            <a:lvl1pPr>
              <a:defRPr/>
            </a:lvl1pPr>
          </a:lstStyle>
          <a:p>
            <a:pPr rtl="0"/>
            <a:r>
              <a:rPr lang="fr-FR" noProof="0"/>
              <a:t>Modifiez le style du titre</a:t>
            </a:r>
            <a:endParaRPr lang="fr-FR" noProof="0" dirty="0"/>
          </a:p>
        </p:txBody>
      </p:sp>
      <p:sp>
        <p:nvSpPr>
          <p:cNvPr id="3" name="Espace réservé du texte 2"/>
          <p:cNvSpPr>
            <a:spLocks noGrp="1"/>
          </p:cNvSpPr>
          <p:nvPr>
            <p:ph type="body" idx="1"/>
          </p:nvPr>
        </p:nvSpPr>
        <p:spPr>
          <a:xfrm>
            <a:off x="1141412" y="1524000"/>
            <a:ext cx="4875530" cy="816429"/>
          </a:xfrm>
        </p:spPr>
        <p:txBody>
          <a:bodyPr rtlCol="0" anchor="ctr">
            <a:normAutofit/>
          </a:bodyPr>
          <a:lstStyle>
            <a:lvl1pPr marL="0" indent="0">
              <a:buNone/>
              <a:defRPr sz="2800" b="0">
                <a:solidFill>
                  <a:schemeClr val="accent1">
                    <a:lumMod val="75000"/>
                  </a:schemeClr>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rtl="0"/>
            <a:r>
              <a:rPr lang="fr-FR" noProof="0"/>
              <a:t>Cliquez pour modifier les styles du texte du masque</a:t>
            </a:r>
          </a:p>
        </p:txBody>
      </p:sp>
      <p:sp>
        <p:nvSpPr>
          <p:cNvPr id="4" name="Espace réservé du contenu 3"/>
          <p:cNvSpPr>
            <a:spLocks noGrp="1"/>
          </p:cNvSpPr>
          <p:nvPr>
            <p:ph sz="half" idx="2"/>
          </p:nvPr>
        </p:nvSpPr>
        <p:spPr>
          <a:xfrm>
            <a:off x="1141412" y="2413000"/>
            <a:ext cx="4875530" cy="3759199"/>
          </a:xfrm>
        </p:spPr>
        <p:txBody>
          <a:bodyPr rtlCol="0">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5" name="Espace réservé du texte 4"/>
          <p:cNvSpPr>
            <a:spLocks noGrp="1"/>
          </p:cNvSpPr>
          <p:nvPr>
            <p:ph type="body" sz="quarter" idx="3"/>
          </p:nvPr>
        </p:nvSpPr>
        <p:spPr>
          <a:xfrm>
            <a:off x="6094412" y="1524000"/>
            <a:ext cx="4875530" cy="816429"/>
          </a:xfrm>
        </p:spPr>
        <p:txBody>
          <a:bodyPr rtlCol="0" anchor="ctr">
            <a:normAutofit/>
          </a:bodyPr>
          <a:lstStyle>
            <a:lvl1pPr marL="0" indent="0">
              <a:buNone/>
              <a:defRPr sz="2800" b="0">
                <a:solidFill>
                  <a:schemeClr val="accent1">
                    <a:lumMod val="75000"/>
                  </a:schemeClr>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rtl="0"/>
            <a:r>
              <a:rPr lang="fr-FR" noProof="0"/>
              <a:t>Cliquez pour modifier les styles du texte du masque</a:t>
            </a:r>
          </a:p>
        </p:txBody>
      </p:sp>
      <p:sp>
        <p:nvSpPr>
          <p:cNvPr id="6" name="Espace réservé du contenu 5"/>
          <p:cNvSpPr>
            <a:spLocks noGrp="1"/>
          </p:cNvSpPr>
          <p:nvPr>
            <p:ph sz="quarter" idx="4"/>
          </p:nvPr>
        </p:nvSpPr>
        <p:spPr>
          <a:xfrm>
            <a:off x="6094412" y="2413000"/>
            <a:ext cx="4875530" cy="3759199"/>
          </a:xfrm>
        </p:spPr>
        <p:txBody>
          <a:bodyPr rtlCol="0">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8" name="Espace réservé du pied de page 7"/>
          <p:cNvSpPr>
            <a:spLocks noGrp="1"/>
          </p:cNvSpPr>
          <p:nvPr>
            <p:ph type="ftr" sz="quarter" idx="11"/>
          </p:nvPr>
        </p:nvSpPr>
        <p:spPr/>
        <p:txBody>
          <a:bodyPr rtlCol="0"/>
          <a:lstStyle/>
          <a:p>
            <a:pPr rtl="0"/>
            <a:r>
              <a:rPr lang="fr-FR" noProof="0" dirty="0"/>
              <a:t>Ajouter un pied de page</a:t>
            </a:r>
          </a:p>
        </p:txBody>
      </p:sp>
      <p:sp>
        <p:nvSpPr>
          <p:cNvPr id="7" name="Espace réservé de la date 6"/>
          <p:cNvSpPr>
            <a:spLocks noGrp="1"/>
          </p:cNvSpPr>
          <p:nvPr>
            <p:ph type="dt" sz="half" idx="10"/>
          </p:nvPr>
        </p:nvSpPr>
        <p:spPr/>
        <p:txBody>
          <a:bodyPr rtlCol="0"/>
          <a:lstStyle/>
          <a:p>
            <a:pPr rtl="0"/>
            <a:fld id="{CF92E5DF-51C7-4012-82D0-A6F20F8A1C3B}" type="datetime1">
              <a:rPr lang="fr-FR" noProof="0" smtClean="0"/>
              <a:t>08/11/2024</a:t>
            </a:fld>
            <a:endParaRPr lang="fr-FR" noProof="0" dirty="0"/>
          </a:p>
        </p:txBody>
      </p:sp>
      <p:sp>
        <p:nvSpPr>
          <p:cNvPr id="9" name="Espace réservé du numéro de diapositive 8"/>
          <p:cNvSpPr>
            <a:spLocks noGrp="1"/>
          </p:cNvSpPr>
          <p:nvPr>
            <p:ph type="sldNum" sz="quarter" idx="12"/>
          </p:nvPr>
        </p:nvSpPr>
        <p:spPr/>
        <p:txBody>
          <a:bodyPr rtlCol="0"/>
          <a:lstStyle/>
          <a:p>
            <a:pPr rtl="0"/>
            <a:fld id="{34C99D79-8A4B-4031-B1E0-AF26F8EDF2BC}" type="slidenum">
              <a:rPr lang="fr-FR" noProof="0" smtClean="0"/>
              <a:t>‹N°›</a:t>
            </a:fld>
            <a:endParaRPr lang="fr-FR" noProof="0" dirty="0"/>
          </a:p>
        </p:txBody>
      </p:sp>
    </p:spTree>
    <p:extLst>
      <p:ext uri="{BB962C8B-B14F-4D97-AF65-F5344CB8AC3E}">
        <p14:creationId xmlns:p14="http://schemas.microsoft.com/office/powerpoint/2010/main" val="48703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4" name="Espace réservé du pied de page 3"/>
          <p:cNvSpPr>
            <a:spLocks noGrp="1"/>
          </p:cNvSpPr>
          <p:nvPr>
            <p:ph type="ftr" sz="quarter" idx="11"/>
          </p:nvPr>
        </p:nvSpPr>
        <p:spPr/>
        <p:txBody>
          <a:bodyPr rtlCol="0"/>
          <a:lstStyle/>
          <a:p>
            <a:pPr rtl="0"/>
            <a:r>
              <a:rPr lang="fr-FR" noProof="0" dirty="0"/>
              <a:t>Ajouter un pied de page</a:t>
            </a:r>
          </a:p>
        </p:txBody>
      </p:sp>
      <p:sp>
        <p:nvSpPr>
          <p:cNvPr id="3" name="Espace réservé de la date 2"/>
          <p:cNvSpPr>
            <a:spLocks noGrp="1"/>
          </p:cNvSpPr>
          <p:nvPr>
            <p:ph type="dt" sz="half" idx="10"/>
          </p:nvPr>
        </p:nvSpPr>
        <p:spPr/>
        <p:txBody>
          <a:bodyPr rtlCol="0"/>
          <a:lstStyle/>
          <a:p>
            <a:pPr rtl="0"/>
            <a:fld id="{A66353DA-E3F6-4188-A918-D5978D2DC352}" type="datetime1">
              <a:rPr lang="fr-FR" noProof="0" smtClean="0"/>
              <a:t>08/11/2024</a:t>
            </a:fld>
            <a:endParaRPr lang="fr-FR" noProof="0" dirty="0"/>
          </a:p>
        </p:txBody>
      </p:sp>
      <p:sp>
        <p:nvSpPr>
          <p:cNvPr id="5" name="Espace réservé du numéro de diapositive 4"/>
          <p:cNvSpPr>
            <a:spLocks noGrp="1"/>
          </p:cNvSpPr>
          <p:nvPr>
            <p:ph type="sldNum" sz="quarter" idx="12"/>
          </p:nvPr>
        </p:nvSpPr>
        <p:spPr/>
        <p:txBody>
          <a:bodyPr rtlCol="0"/>
          <a:lstStyle/>
          <a:p>
            <a:pPr rtl="0"/>
            <a:fld id="{34C99D79-8A4B-4031-B1E0-AF26F8EDF2BC}" type="slidenum">
              <a:rPr lang="fr-FR" noProof="0" smtClean="0"/>
              <a:t>‹N°›</a:t>
            </a:fld>
            <a:endParaRPr lang="fr-FR" noProof="0" dirty="0"/>
          </a:p>
        </p:txBody>
      </p:sp>
    </p:spTree>
    <p:extLst>
      <p:ext uri="{BB962C8B-B14F-4D97-AF65-F5344CB8AC3E}">
        <p14:creationId xmlns:p14="http://schemas.microsoft.com/office/powerpoint/2010/main" val="9690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grpSp>
        <p:nvGrpSpPr>
          <p:cNvPr id="8" name="graphique du bas"/>
          <p:cNvGrpSpPr/>
          <p:nvPr/>
        </p:nvGrpSpPr>
        <p:grpSpPr>
          <a:xfrm>
            <a:off x="0" y="5409216"/>
            <a:ext cx="12188825" cy="1462483"/>
            <a:chOff x="0" y="4056912"/>
            <a:chExt cx="9144000" cy="1096862"/>
          </a:xfrm>
        </p:grpSpPr>
        <p:sp>
          <p:nvSpPr>
            <p:cNvPr id="9" name="Forme libre 8"/>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0"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fr-FR" noProof="0" dirty="0"/>
            </a:p>
          </p:txBody>
        </p:sp>
      </p:grpSp>
      <p:sp>
        <p:nvSpPr>
          <p:cNvPr id="3" name="Espace réservé du pied de page 2"/>
          <p:cNvSpPr>
            <a:spLocks noGrp="1"/>
          </p:cNvSpPr>
          <p:nvPr>
            <p:ph type="ftr" sz="quarter" idx="11"/>
          </p:nvPr>
        </p:nvSpPr>
        <p:spPr/>
        <p:txBody>
          <a:bodyPr rtlCol="0"/>
          <a:lstStyle/>
          <a:p>
            <a:pPr rtl="0"/>
            <a:r>
              <a:rPr lang="fr-FR" noProof="0" dirty="0"/>
              <a:t>Ajouter un pied de page</a:t>
            </a:r>
          </a:p>
        </p:txBody>
      </p:sp>
      <p:sp>
        <p:nvSpPr>
          <p:cNvPr id="2" name="Espace réservé de la date 1"/>
          <p:cNvSpPr>
            <a:spLocks noGrp="1"/>
          </p:cNvSpPr>
          <p:nvPr>
            <p:ph type="dt" sz="half" idx="10"/>
          </p:nvPr>
        </p:nvSpPr>
        <p:spPr/>
        <p:txBody>
          <a:bodyPr rtlCol="0"/>
          <a:lstStyle/>
          <a:p>
            <a:pPr rtl="0"/>
            <a:fld id="{227CDB5E-87EB-400A-AF0C-7B4E7074CB2E}" type="datetime1">
              <a:rPr lang="fr-FR" noProof="0" smtClean="0"/>
              <a:t>08/11/2024</a:t>
            </a:fld>
            <a:endParaRPr lang="fr-FR" noProof="0" dirty="0"/>
          </a:p>
        </p:txBody>
      </p:sp>
      <p:sp>
        <p:nvSpPr>
          <p:cNvPr id="4" name="Espace réservé du numéro de diapositive 3"/>
          <p:cNvSpPr>
            <a:spLocks noGrp="1"/>
          </p:cNvSpPr>
          <p:nvPr>
            <p:ph type="sldNum" sz="quarter" idx="12"/>
          </p:nvPr>
        </p:nvSpPr>
        <p:spPr/>
        <p:txBody>
          <a:bodyPr rtlCol="0"/>
          <a:lstStyle/>
          <a:p>
            <a:pPr rtl="0"/>
            <a:fld id="{34C99D79-8A4B-4031-B1E0-AF26F8EDF2BC}" type="slidenum">
              <a:rPr lang="fr-FR" noProof="0" smtClean="0"/>
              <a:t>‹N°›</a:t>
            </a:fld>
            <a:endParaRPr lang="fr-FR" noProof="0" dirty="0"/>
          </a:p>
        </p:txBody>
      </p:sp>
    </p:spTree>
    <p:extLst>
      <p:ext uri="{BB962C8B-B14F-4D97-AF65-F5344CB8AC3E}">
        <p14:creationId xmlns:p14="http://schemas.microsoft.com/office/powerpoint/2010/main" val="222539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chor="b">
            <a:normAutofit/>
          </a:bodyPr>
          <a:lstStyle>
            <a:lvl1pPr algn="l">
              <a:defRPr sz="3600" b="0"/>
            </a:lvl1pPr>
          </a:lstStyle>
          <a:p>
            <a:pPr rtl="0"/>
            <a:r>
              <a:rPr lang="fr-FR" noProof="0"/>
              <a:t>Modifiez le style du titre</a:t>
            </a:r>
            <a:endParaRPr lang="fr-FR" noProof="0" dirty="0"/>
          </a:p>
        </p:txBody>
      </p:sp>
      <p:sp>
        <p:nvSpPr>
          <p:cNvPr id="3" name="Espace réservé du contenu 2"/>
          <p:cNvSpPr>
            <a:spLocks noGrp="1"/>
          </p:cNvSpPr>
          <p:nvPr>
            <p:ph idx="1"/>
          </p:nvPr>
        </p:nvSpPr>
        <p:spPr>
          <a:xfrm>
            <a:off x="4875530" y="1600200"/>
            <a:ext cx="6094413" cy="4572000"/>
          </a:xfrm>
        </p:spPr>
        <p:txBody>
          <a:bodyPr rtlCol="0">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u texte 3"/>
          <p:cNvSpPr>
            <a:spLocks noGrp="1"/>
          </p:cNvSpPr>
          <p:nvPr>
            <p:ph type="body" sz="half" idx="2"/>
          </p:nvPr>
        </p:nvSpPr>
        <p:spPr>
          <a:xfrm>
            <a:off x="1218883" y="1600202"/>
            <a:ext cx="3453500" cy="4571999"/>
          </a:xfrm>
        </p:spPr>
        <p:txBody>
          <a:bodyPr rtlCol="0">
            <a:normAutofit/>
          </a:bodyPr>
          <a:lstStyle>
            <a:lvl1pPr marL="0" indent="0">
              <a:buNone/>
              <a:defRPr sz="2800">
                <a:solidFill>
                  <a:schemeClr val="accent1">
                    <a:lumMod val="75000"/>
                  </a:schemeClr>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rtl="0"/>
            <a:r>
              <a:rPr lang="fr-FR" noProof="0"/>
              <a:t>Cliquez pour modifier les styles du texte du masque</a:t>
            </a:r>
          </a:p>
        </p:txBody>
      </p:sp>
      <p:sp>
        <p:nvSpPr>
          <p:cNvPr id="6" name="Espace réservé du pied de page 5"/>
          <p:cNvSpPr>
            <a:spLocks noGrp="1"/>
          </p:cNvSpPr>
          <p:nvPr>
            <p:ph type="ftr" sz="quarter" idx="11"/>
          </p:nvPr>
        </p:nvSpPr>
        <p:spPr/>
        <p:txBody>
          <a:bodyPr rtlCol="0"/>
          <a:lstStyle/>
          <a:p>
            <a:pPr rtl="0"/>
            <a:r>
              <a:rPr lang="fr-FR" noProof="0" dirty="0"/>
              <a:t>Ajouter un pied de page</a:t>
            </a:r>
          </a:p>
        </p:txBody>
      </p:sp>
      <p:sp>
        <p:nvSpPr>
          <p:cNvPr id="5" name="Espace réservé de la date 4"/>
          <p:cNvSpPr>
            <a:spLocks noGrp="1"/>
          </p:cNvSpPr>
          <p:nvPr>
            <p:ph type="dt" sz="half" idx="10"/>
          </p:nvPr>
        </p:nvSpPr>
        <p:spPr/>
        <p:txBody>
          <a:bodyPr rtlCol="0"/>
          <a:lstStyle/>
          <a:p>
            <a:pPr rtl="0"/>
            <a:fld id="{9B92CBFA-02BE-4A2B-B3DF-CE42DCACD8FF}" type="datetime1">
              <a:rPr lang="fr-FR" noProof="0" smtClean="0"/>
              <a:t>08/11/2024</a:t>
            </a:fld>
            <a:endParaRPr lang="fr-FR" noProof="0" dirty="0"/>
          </a:p>
        </p:txBody>
      </p:sp>
      <p:sp>
        <p:nvSpPr>
          <p:cNvPr id="7" name="Espace réservé du numéro de diapositive 6"/>
          <p:cNvSpPr>
            <a:spLocks noGrp="1"/>
          </p:cNvSpPr>
          <p:nvPr>
            <p:ph type="sldNum" sz="quarter" idx="12"/>
          </p:nvPr>
        </p:nvSpPr>
        <p:spPr/>
        <p:txBody>
          <a:bodyPr rtlCol="0"/>
          <a:lstStyle/>
          <a:p>
            <a:pPr rtl="0"/>
            <a:fld id="{34C99D79-8A4B-4031-B1E0-AF26F8EDF2BC}" type="slidenum">
              <a:rPr lang="fr-FR" noProof="0" smtClean="0"/>
              <a:t>‹N°›</a:t>
            </a:fld>
            <a:endParaRPr lang="fr-FR" noProof="0" dirty="0"/>
          </a:p>
        </p:txBody>
      </p:sp>
    </p:spTree>
    <p:extLst>
      <p:ext uri="{BB962C8B-B14F-4D97-AF65-F5344CB8AC3E}">
        <p14:creationId xmlns:p14="http://schemas.microsoft.com/office/powerpoint/2010/main" val="348396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chor="b">
            <a:normAutofit/>
          </a:bodyPr>
          <a:lstStyle>
            <a:lvl1pPr algn="l">
              <a:defRPr sz="3600" b="0"/>
            </a:lvl1pPr>
          </a:lstStyle>
          <a:p>
            <a:pPr rtl="0"/>
            <a:r>
              <a:rPr lang="fr-FR" noProof="0"/>
              <a:t>Modifiez le style du titre</a:t>
            </a:r>
            <a:endParaRPr lang="fr-FR" noProof="0" dirty="0"/>
          </a:p>
        </p:txBody>
      </p:sp>
      <p:sp>
        <p:nvSpPr>
          <p:cNvPr id="3" name="Espace réservé d’image 2" descr="Espace réservé vide pour ajouter une image. Cliquez sur l’espace réservé et sélectionnez l’image à ajouter"/>
          <p:cNvSpPr>
            <a:spLocks noGrp="1"/>
          </p:cNvSpPr>
          <p:nvPr>
            <p:ph type="pic" idx="1"/>
          </p:nvPr>
        </p:nvSpPr>
        <p:spPr>
          <a:xfrm>
            <a:off x="1218887" y="1600200"/>
            <a:ext cx="6703850" cy="3657600"/>
          </a:xfrm>
          <a:prstGeom prst="roundRect">
            <a:avLst>
              <a:gd name="adj" fmla="val 3098"/>
            </a:avLst>
          </a:prstGeom>
        </p:spPr>
        <p:txBody>
          <a:bodyPr rtlCol="0">
            <a:normAutofit/>
          </a:bodyPr>
          <a:lstStyle>
            <a:lvl1pPr marL="0" indent="0">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pPr rtl="0"/>
            <a:r>
              <a:rPr lang="fr-FR" noProof="0"/>
              <a:t>Cliquez sur l'icône pour ajouter une image</a:t>
            </a:r>
            <a:endParaRPr lang="fr-FR" noProof="0" dirty="0"/>
          </a:p>
        </p:txBody>
      </p:sp>
      <p:sp>
        <p:nvSpPr>
          <p:cNvPr id="4" name="Espace réservé du texte 3"/>
          <p:cNvSpPr>
            <a:spLocks noGrp="1"/>
          </p:cNvSpPr>
          <p:nvPr>
            <p:ph type="body" sz="half" idx="2"/>
          </p:nvPr>
        </p:nvSpPr>
        <p:spPr>
          <a:xfrm>
            <a:off x="8125883" y="1600200"/>
            <a:ext cx="2844059" cy="3759200"/>
          </a:xfrm>
        </p:spPr>
        <p:txBody>
          <a:bodyPr rtlCol="0" anchor="b">
            <a:normAutofit/>
          </a:bodyPr>
          <a:lstStyle>
            <a:lvl1pPr marL="0" indent="0">
              <a:buNone/>
              <a:defRPr sz="2800">
                <a:solidFill>
                  <a:schemeClr val="accent1">
                    <a:lumMod val="75000"/>
                  </a:schemeClr>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rtl="0"/>
            <a:r>
              <a:rPr lang="fr-FR" noProof="0"/>
              <a:t>Cliquez pour modifier les styles du texte du masque</a:t>
            </a:r>
          </a:p>
        </p:txBody>
      </p:sp>
      <p:sp>
        <p:nvSpPr>
          <p:cNvPr id="6" name="Espace réservé du pied de page 5"/>
          <p:cNvSpPr>
            <a:spLocks noGrp="1"/>
          </p:cNvSpPr>
          <p:nvPr>
            <p:ph type="ftr" sz="quarter" idx="11"/>
          </p:nvPr>
        </p:nvSpPr>
        <p:spPr/>
        <p:txBody>
          <a:bodyPr rtlCol="0"/>
          <a:lstStyle/>
          <a:p>
            <a:pPr rtl="0"/>
            <a:r>
              <a:rPr lang="fr-FR" noProof="0" dirty="0"/>
              <a:t>Ajouter un pied de page</a:t>
            </a:r>
          </a:p>
        </p:txBody>
      </p:sp>
      <p:sp>
        <p:nvSpPr>
          <p:cNvPr id="5" name="Espace réservé de la date 4"/>
          <p:cNvSpPr>
            <a:spLocks noGrp="1"/>
          </p:cNvSpPr>
          <p:nvPr>
            <p:ph type="dt" sz="half" idx="10"/>
          </p:nvPr>
        </p:nvSpPr>
        <p:spPr/>
        <p:txBody>
          <a:bodyPr rtlCol="0"/>
          <a:lstStyle/>
          <a:p>
            <a:pPr rtl="0"/>
            <a:fld id="{5B8044B4-8DC2-481B-A751-5605C20AC4B9}" type="datetime1">
              <a:rPr lang="fr-FR" noProof="0" smtClean="0"/>
              <a:t>08/11/2024</a:t>
            </a:fld>
            <a:endParaRPr lang="fr-FR" noProof="0" dirty="0"/>
          </a:p>
        </p:txBody>
      </p:sp>
      <p:sp>
        <p:nvSpPr>
          <p:cNvPr id="7" name="Espace réservé du numéro de diapositive 6"/>
          <p:cNvSpPr>
            <a:spLocks noGrp="1"/>
          </p:cNvSpPr>
          <p:nvPr>
            <p:ph type="sldNum" sz="quarter" idx="12"/>
          </p:nvPr>
        </p:nvSpPr>
        <p:spPr/>
        <p:txBody>
          <a:bodyPr rtlCol="0"/>
          <a:lstStyle/>
          <a:p>
            <a:pPr rtl="0"/>
            <a:fld id="{34C99D79-8A4B-4031-B1E0-AF26F8EDF2BC}" type="slidenum">
              <a:rPr lang="fr-FR" noProof="0" smtClean="0"/>
              <a:t>‹N°›</a:t>
            </a:fld>
            <a:endParaRPr lang="fr-FR" noProof="0" dirty="0"/>
          </a:p>
        </p:txBody>
      </p:sp>
    </p:spTree>
    <p:extLst>
      <p:ext uri="{BB962C8B-B14F-4D97-AF65-F5344CB8AC3E}">
        <p14:creationId xmlns:p14="http://schemas.microsoft.com/office/powerpoint/2010/main" val="144298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aphique du bas"/>
          <p:cNvGrpSpPr/>
          <p:nvPr/>
        </p:nvGrpSpPr>
        <p:grpSpPr>
          <a:xfrm>
            <a:off x="0" y="5409216"/>
            <a:ext cx="12188825" cy="1462483"/>
            <a:chOff x="0" y="4056912"/>
            <a:chExt cx="9144000" cy="1096862"/>
          </a:xfrm>
        </p:grpSpPr>
        <p:sp>
          <p:nvSpPr>
            <p:cNvPr id="21" name="Forme libre 20"/>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8"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fr-FR" noProof="0" dirty="0"/>
            </a:p>
          </p:txBody>
        </p:sp>
      </p:grpSp>
      <p:grpSp>
        <p:nvGrpSpPr>
          <p:cNvPr id="7" name="carrés"/>
          <p:cNvGrpSpPr/>
          <p:nvPr/>
        </p:nvGrpSpPr>
        <p:grpSpPr>
          <a:xfrm>
            <a:off x="1" y="800551"/>
            <a:ext cx="1063023" cy="524183"/>
            <a:chOff x="0" y="452558"/>
            <a:chExt cx="914400" cy="524182"/>
          </a:xfrm>
        </p:grpSpPr>
        <p:sp>
          <p:nvSpPr>
            <p:cNvPr id="8" name="Rectangle à coins arrondis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9" name="Rectangle à coins arrondis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0" name="Rectangle avec coins arrondis du même côté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
        <p:nvSpPr>
          <p:cNvPr id="2" name="Espace réservé du titre 1"/>
          <p:cNvSpPr>
            <a:spLocks noGrp="1"/>
          </p:cNvSpPr>
          <p:nvPr>
            <p:ph type="title"/>
          </p:nvPr>
        </p:nvSpPr>
        <p:spPr>
          <a:xfrm>
            <a:off x="1218883" y="152400"/>
            <a:ext cx="9751060" cy="1295400"/>
          </a:xfrm>
          <a:prstGeom prst="rect">
            <a:avLst/>
          </a:prstGeom>
        </p:spPr>
        <p:txBody>
          <a:bodyPr vert="horz" lIns="121899" tIns="60949" rIns="121899" bIns="60949" rtlCol="0" anchor="b">
            <a:normAutofit/>
          </a:bodyPr>
          <a:lstStyle/>
          <a:p>
            <a:pPr rtl="0"/>
            <a:r>
              <a:rPr lang="fr-FR" noProof="0" dirty="0"/>
              <a:t>Cliquez pour modifier le style du titre du masque</a:t>
            </a:r>
          </a:p>
        </p:txBody>
      </p:sp>
      <p:sp>
        <p:nvSpPr>
          <p:cNvPr id="3" name="Espace réservé du texte 2"/>
          <p:cNvSpPr>
            <a:spLocks noGrp="1"/>
          </p:cNvSpPr>
          <p:nvPr>
            <p:ph type="body" idx="1"/>
          </p:nvPr>
        </p:nvSpPr>
        <p:spPr>
          <a:xfrm>
            <a:off x="1218883" y="1600200"/>
            <a:ext cx="9751060" cy="4572000"/>
          </a:xfrm>
          <a:prstGeom prst="rect">
            <a:avLst/>
          </a:prstGeom>
        </p:spPr>
        <p:txBody>
          <a:bodyPr vert="horz" lIns="121899" tIns="60949" rIns="121899" bIns="60949" rtlCol="0">
            <a:normAutofit/>
          </a:bodyPr>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5" name="Espace réservé du pied de page 4"/>
          <p:cNvSpPr>
            <a:spLocks noGrp="1"/>
          </p:cNvSpPr>
          <p:nvPr>
            <p:ph type="ftr" sz="quarter" idx="3"/>
          </p:nvPr>
        </p:nvSpPr>
        <p:spPr>
          <a:xfrm>
            <a:off x="1218883" y="6448425"/>
            <a:ext cx="8288401" cy="180976"/>
          </a:xfrm>
          <a:prstGeom prst="rect">
            <a:avLst/>
          </a:prstGeom>
        </p:spPr>
        <p:txBody>
          <a:bodyPr vert="horz" lIns="121899" tIns="60949" rIns="121899" bIns="60949" rtlCol="0" anchor="ctr"/>
          <a:lstStyle>
            <a:lvl1pPr algn="l">
              <a:defRPr sz="1200">
                <a:solidFill>
                  <a:schemeClr val="tx1"/>
                </a:solidFill>
              </a:defRPr>
            </a:lvl1pPr>
          </a:lstStyle>
          <a:p>
            <a:pPr rtl="0"/>
            <a:r>
              <a:rPr lang="fr-FR" noProof="0" dirty="0"/>
              <a:t>Ajouter un pied de page</a:t>
            </a:r>
          </a:p>
        </p:txBody>
      </p:sp>
      <p:sp>
        <p:nvSpPr>
          <p:cNvPr id="4" name="Espace réservé de la date 3"/>
          <p:cNvSpPr>
            <a:spLocks noGrp="1"/>
          </p:cNvSpPr>
          <p:nvPr>
            <p:ph type="dt" sz="half" idx="2"/>
          </p:nvPr>
        </p:nvSpPr>
        <p:spPr>
          <a:xfrm>
            <a:off x="9547913" y="6448425"/>
            <a:ext cx="1422030" cy="180976"/>
          </a:xfrm>
          <a:prstGeom prst="rect">
            <a:avLst/>
          </a:prstGeom>
        </p:spPr>
        <p:txBody>
          <a:bodyPr vert="horz" lIns="121899" tIns="60949" rIns="121899" bIns="60949" rtlCol="0" anchor="ctr"/>
          <a:lstStyle>
            <a:lvl1pPr algn="r">
              <a:defRPr sz="1200">
                <a:solidFill>
                  <a:schemeClr val="tx1"/>
                </a:solidFill>
              </a:defRPr>
            </a:lvl1pPr>
          </a:lstStyle>
          <a:p>
            <a:pPr rtl="0"/>
            <a:fld id="{01DFB95D-D541-4088-8BCE-2FF8F06A12B2}" type="datetime1">
              <a:rPr lang="fr-FR" noProof="0" smtClean="0"/>
              <a:t>08/11/2024</a:t>
            </a:fld>
            <a:endParaRPr lang="fr-FR" noProof="0" dirty="0"/>
          </a:p>
        </p:txBody>
      </p:sp>
      <p:sp>
        <p:nvSpPr>
          <p:cNvPr id="6" name="Espace réservé du numéro de diapositive 5"/>
          <p:cNvSpPr>
            <a:spLocks noGrp="1"/>
          </p:cNvSpPr>
          <p:nvPr>
            <p:ph type="sldNum" sz="quarter" idx="4"/>
          </p:nvPr>
        </p:nvSpPr>
        <p:spPr>
          <a:xfrm>
            <a:off x="11071516" y="6448425"/>
            <a:ext cx="812588" cy="180976"/>
          </a:xfrm>
          <a:prstGeom prst="rect">
            <a:avLst/>
          </a:prstGeom>
        </p:spPr>
        <p:txBody>
          <a:bodyPr vert="horz" lIns="121899" tIns="60949" rIns="121899" bIns="60949" rtlCol="0" anchor="ctr"/>
          <a:lstStyle>
            <a:lvl1pPr algn="r">
              <a:defRPr sz="1200">
                <a:solidFill>
                  <a:schemeClr val="tx1"/>
                </a:solidFill>
              </a:defRPr>
            </a:lvl1pPr>
          </a:lstStyle>
          <a:p>
            <a:pPr rtl="0"/>
            <a:fld id="{34C99D79-8A4B-4031-B1E0-AF26F8EDF2BC}" type="slidenum">
              <a:rPr lang="fr-FR" noProof="0" smtClean="0"/>
              <a:pPr rtl="0"/>
              <a:t>‹N°›</a:t>
            </a:fld>
            <a:endParaRPr lang="fr-FR" noProof="0" dirty="0"/>
          </a:p>
        </p:txBody>
      </p:sp>
    </p:spTree>
    <p:extLst>
      <p:ext uri="{BB962C8B-B14F-4D97-AF65-F5344CB8AC3E}">
        <p14:creationId xmlns:p14="http://schemas.microsoft.com/office/powerpoint/2010/main" val="1782682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800"/>
        </a:spcBef>
        <a:buClr>
          <a:schemeClr val="accent1">
            <a:lumMod val="75000"/>
          </a:schemeClr>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lumMod val="75000"/>
          </a:schemeClr>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5E95DB-EAA0-06C6-A212-B7A00C0095D7}"/>
              </a:ext>
            </a:extLst>
          </p:cNvPr>
          <p:cNvSpPr>
            <a:spLocks noGrp="1"/>
          </p:cNvSpPr>
          <p:nvPr>
            <p:ph type="title"/>
          </p:nvPr>
        </p:nvSpPr>
        <p:spPr>
          <a:xfrm>
            <a:off x="1773932" y="2376316"/>
            <a:ext cx="9141619" cy="2105367"/>
          </a:xfrm>
        </p:spPr>
        <p:txBody>
          <a:bodyPr>
            <a:normAutofit fontScale="90000"/>
          </a:bodyPr>
          <a:lstStyle/>
          <a:p>
            <a:pPr algn="ctr"/>
            <a:r>
              <a:rPr lang="fr-FR" b="1" dirty="0">
                <a:solidFill>
                  <a:srgbClr val="C00000"/>
                </a:solidFill>
              </a:rPr>
              <a:t>Rapports annuels sur le prix et la qualité des services</a:t>
            </a:r>
            <a:br>
              <a:rPr lang="fr-FR" b="1" dirty="0">
                <a:solidFill>
                  <a:srgbClr val="C00000"/>
                </a:solidFill>
              </a:rPr>
            </a:br>
            <a:r>
              <a:rPr lang="fr-FR" b="1" dirty="0">
                <a:solidFill>
                  <a:srgbClr val="C00000"/>
                </a:solidFill>
              </a:rPr>
              <a:t>2023</a:t>
            </a:r>
          </a:p>
        </p:txBody>
      </p:sp>
      <p:pic>
        <p:nvPicPr>
          <p:cNvPr id="3" name="Image 2">
            <a:extLst>
              <a:ext uri="{FF2B5EF4-FFF2-40B4-BE49-F238E27FC236}">
                <a16:creationId xmlns:a16="http://schemas.microsoft.com/office/drawing/2014/main" id="{8311B9DC-72B9-CCDD-583C-351D29186B31}"/>
              </a:ext>
            </a:extLst>
          </p:cNvPr>
          <p:cNvPicPr>
            <a:picLocks noChangeAspect="1"/>
          </p:cNvPicPr>
          <p:nvPr/>
        </p:nvPicPr>
        <p:blipFill>
          <a:blip r:embed="rId2"/>
          <a:stretch>
            <a:fillRect/>
          </a:stretch>
        </p:blipFill>
        <p:spPr>
          <a:xfrm>
            <a:off x="0" y="5891514"/>
            <a:ext cx="12188825" cy="994682"/>
          </a:xfrm>
          <a:prstGeom prst="rect">
            <a:avLst/>
          </a:prstGeom>
        </p:spPr>
      </p:pic>
      <p:pic>
        <p:nvPicPr>
          <p:cNvPr id="4" name="Image 3">
            <a:extLst>
              <a:ext uri="{FF2B5EF4-FFF2-40B4-BE49-F238E27FC236}">
                <a16:creationId xmlns:a16="http://schemas.microsoft.com/office/drawing/2014/main" id="{41F1ED59-90F7-5470-A5E9-0C475114F6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9554" y="5585001"/>
            <a:ext cx="1052736" cy="1052736"/>
          </a:xfrm>
          <a:prstGeom prst="rect">
            <a:avLst/>
          </a:prstGeom>
        </p:spPr>
      </p:pic>
    </p:spTree>
    <p:extLst>
      <p:ext uri="{BB962C8B-B14F-4D97-AF65-F5344CB8AC3E}">
        <p14:creationId xmlns:p14="http://schemas.microsoft.com/office/powerpoint/2010/main" val="710716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3"/>
          <a:stretch>
            <a:fillRect/>
          </a:stretch>
        </p:blipFill>
        <p:spPr>
          <a:xfrm>
            <a:off x="0" y="5891514"/>
            <a:ext cx="12188825" cy="994682"/>
          </a:xfrm>
          <a:prstGeom prst="rect">
            <a:avLst/>
          </a:prstGeom>
        </p:spPr>
      </p:pic>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49554" y="5585001"/>
            <a:ext cx="1052736" cy="1052736"/>
          </a:xfrm>
          <a:prstGeom prst="rect">
            <a:avLst/>
          </a:prstGeom>
        </p:spPr>
      </p:pic>
      <p:sp>
        <p:nvSpPr>
          <p:cNvPr id="3" name="Titre 2"/>
          <p:cNvSpPr>
            <a:spLocks noGrp="1"/>
          </p:cNvSpPr>
          <p:nvPr>
            <p:ph type="title"/>
          </p:nvPr>
        </p:nvSpPr>
        <p:spPr/>
        <p:txBody>
          <a:bodyPr/>
          <a:lstStyle/>
          <a:p>
            <a:r>
              <a:rPr lang="fr-FR" dirty="0"/>
              <a:t>Les points clés :</a:t>
            </a:r>
          </a:p>
        </p:txBody>
      </p:sp>
      <p:sp>
        <p:nvSpPr>
          <p:cNvPr id="6" name="Rectangle 5"/>
          <p:cNvSpPr/>
          <p:nvPr/>
        </p:nvSpPr>
        <p:spPr>
          <a:xfrm>
            <a:off x="1125860" y="1556792"/>
            <a:ext cx="10369152" cy="1569660"/>
          </a:xfrm>
          <a:prstGeom prst="rect">
            <a:avLst/>
          </a:prstGeom>
        </p:spPr>
        <p:txBody>
          <a:bodyPr wrap="square">
            <a:spAutoFit/>
          </a:bodyPr>
          <a:lstStyle/>
          <a:p>
            <a:pPr marL="342900" indent="-342900">
              <a:buFont typeface="Wingdings" panose="05000000000000000000" pitchFamily="2" charset="2"/>
              <a:buChar char="ü"/>
            </a:pPr>
            <a:r>
              <a:rPr lang="fr-FR" dirty="0"/>
              <a:t>Nombre d’habitants concerné </a:t>
            </a:r>
            <a:r>
              <a:rPr lang="fr-FR" b="1" dirty="0"/>
              <a:t>14 800 habitants pour 8 074 installations d’assainissement non collectif</a:t>
            </a:r>
          </a:p>
          <a:p>
            <a:pPr marL="342900" indent="-342900">
              <a:buFont typeface="Wingdings" panose="05000000000000000000" pitchFamily="2" charset="2"/>
              <a:buChar char="ü"/>
            </a:pPr>
            <a:endParaRPr lang="fr-FR" b="1" dirty="0"/>
          </a:p>
          <a:p>
            <a:pPr marL="342900" indent="-342900">
              <a:buFont typeface="Wingdings" panose="05000000000000000000" pitchFamily="2" charset="2"/>
              <a:buChar char="ü"/>
            </a:pPr>
            <a:r>
              <a:rPr lang="fr-FR" b="1" dirty="0"/>
              <a:t>Coût du service :</a:t>
            </a:r>
            <a:endParaRPr lang="fr-FR" dirty="0"/>
          </a:p>
        </p:txBody>
      </p:sp>
      <p:graphicFrame>
        <p:nvGraphicFramePr>
          <p:cNvPr id="9" name="Tableau 8"/>
          <p:cNvGraphicFramePr>
            <a:graphicFrameLocks noGrp="1"/>
          </p:cNvGraphicFramePr>
          <p:nvPr>
            <p:extLst>
              <p:ext uri="{D42A27DB-BD31-4B8C-83A1-F6EECF244321}">
                <p14:modId xmlns:p14="http://schemas.microsoft.com/office/powerpoint/2010/main" val="1322516228"/>
              </p:ext>
            </p:extLst>
          </p:nvPr>
        </p:nvGraphicFramePr>
        <p:xfrm>
          <a:off x="1237250" y="3235444"/>
          <a:ext cx="9969729" cy="2586945"/>
        </p:xfrm>
        <a:graphic>
          <a:graphicData uri="http://schemas.openxmlformats.org/drawingml/2006/table">
            <a:tbl>
              <a:tblPr firstRow="1" firstCol="1" bandRow="1">
                <a:tableStyleId>{9DCAF9ED-07DC-4A11-8D7F-57B35C25682E}</a:tableStyleId>
              </a:tblPr>
              <a:tblGrid>
                <a:gridCol w="2656745">
                  <a:extLst>
                    <a:ext uri="{9D8B030D-6E8A-4147-A177-3AD203B41FA5}">
                      <a16:colId xmlns:a16="http://schemas.microsoft.com/office/drawing/2014/main" val="20000"/>
                    </a:ext>
                  </a:extLst>
                </a:gridCol>
                <a:gridCol w="2527642">
                  <a:extLst>
                    <a:ext uri="{9D8B030D-6E8A-4147-A177-3AD203B41FA5}">
                      <a16:colId xmlns:a16="http://schemas.microsoft.com/office/drawing/2014/main" val="20001"/>
                    </a:ext>
                  </a:extLst>
                </a:gridCol>
                <a:gridCol w="2559117">
                  <a:extLst>
                    <a:ext uri="{9D8B030D-6E8A-4147-A177-3AD203B41FA5}">
                      <a16:colId xmlns:a16="http://schemas.microsoft.com/office/drawing/2014/main" val="20002"/>
                    </a:ext>
                  </a:extLst>
                </a:gridCol>
                <a:gridCol w="2226225">
                  <a:extLst>
                    <a:ext uri="{9D8B030D-6E8A-4147-A177-3AD203B41FA5}">
                      <a16:colId xmlns:a16="http://schemas.microsoft.com/office/drawing/2014/main" val="20003"/>
                    </a:ext>
                  </a:extLst>
                </a:gridCol>
              </a:tblGrid>
              <a:tr h="178549">
                <a:tc>
                  <a:txBody>
                    <a:bodyPr/>
                    <a:lstStyle/>
                    <a:p>
                      <a:pPr algn="ctr">
                        <a:lnSpc>
                          <a:spcPct val="115000"/>
                        </a:lnSpc>
                        <a:spcBef>
                          <a:spcPts val="300"/>
                        </a:spcBef>
                        <a:spcAft>
                          <a:spcPts val="300"/>
                        </a:spcAft>
                      </a:pPr>
                      <a:r>
                        <a:rPr lang="fr-FR" sz="1400" dirty="0">
                          <a:effectLst/>
                        </a:rPr>
                        <a:t>Modalités</a:t>
                      </a:r>
                      <a:endParaRPr lang="fr-FR" sz="14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fr-FR" sz="1400" dirty="0">
                          <a:effectLst/>
                        </a:rPr>
                        <a:t>Au 01/01/2022</a:t>
                      </a:r>
                      <a:endParaRPr lang="fr-FR" sz="14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fr-FR" sz="1400" dirty="0">
                          <a:effectLst/>
                        </a:rPr>
                        <a:t>Au 01/01/2023</a:t>
                      </a:r>
                      <a:endParaRPr lang="fr-FR" sz="14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fr-FR" sz="1400">
                          <a:effectLst/>
                        </a:rPr>
                        <a:t>Variation</a:t>
                      </a:r>
                      <a:endParaRPr lang="fr-FR" sz="14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461783">
                <a:tc>
                  <a:txBody>
                    <a:bodyPr/>
                    <a:lstStyle/>
                    <a:p>
                      <a:pPr algn="l">
                        <a:lnSpc>
                          <a:spcPct val="115000"/>
                        </a:lnSpc>
                        <a:spcBef>
                          <a:spcPts val="600"/>
                        </a:spcBef>
                        <a:spcAft>
                          <a:spcPts val="0"/>
                        </a:spcAft>
                      </a:pPr>
                      <a:r>
                        <a:rPr lang="fr-FR" sz="1400" dirty="0">
                          <a:effectLst/>
                        </a:rPr>
                        <a:t>Tarif du contrôle des installations en € TTC par an</a:t>
                      </a:r>
                      <a:endParaRPr lang="fr-FR" sz="14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fr-FR" sz="1400" dirty="0">
                          <a:effectLst/>
                        </a:rPr>
                        <a:t>20,00</a:t>
                      </a:r>
                      <a:endParaRPr lang="fr-FR" sz="14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fr-FR" sz="1400" dirty="0">
                          <a:effectLst/>
                        </a:rPr>
                        <a:t>20,00</a:t>
                      </a:r>
                      <a:endParaRPr lang="fr-FR" sz="14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fr-FR" sz="1400">
                          <a:effectLst/>
                        </a:rPr>
                        <a:t>0%</a:t>
                      </a:r>
                      <a:endParaRPr lang="fr-FR" sz="14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461783">
                <a:tc>
                  <a:txBody>
                    <a:bodyPr/>
                    <a:lstStyle/>
                    <a:p>
                      <a:pPr algn="l">
                        <a:lnSpc>
                          <a:spcPct val="115000"/>
                        </a:lnSpc>
                        <a:spcBef>
                          <a:spcPts val="600"/>
                        </a:spcBef>
                        <a:spcAft>
                          <a:spcPts val="0"/>
                        </a:spcAft>
                      </a:pPr>
                      <a:r>
                        <a:rPr lang="fr-FR" sz="1400">
                          <a:effectLst/>
                        </a:rPr>
                        <a:t>Tarif de l’examen préalable de la conception € TTC</a:t>
                      </a:r>
                      <a:endParaRPr lang="fr-FR" sz="14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fr-FR" sz="1400" dirty="0">
                          <a:effectLst/>
                        </a:rPr>
                        <a:t>100,00</a:t>
                      </a:r>
                      <a:endParaRPr lang="fr-FR" sz="14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fr-FR" sz="1400" dirty="0">
                          <a:effectLst/>
                        </a:rPr>
                        <a:t>100,00</a:t>
                      </a:r>
                      <a:endParaRPr lang="fr-FR" sz="14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fr-FR" sz="1400">
                          <a:effectLst/>
                        </a:rPr>
                        <a:t>0 %</a:t>
                      </a:r>
                      <a:endParaRPr lang="fr-FR" sz="14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461783">
                <a:tc>
                  <a:txBody>
                    <a:bodyPr/>
                    <a:lstStyle/>
                    <a:p>
                      <a:pPr algn="l">
                        <a:lnSpc>
                          <a:spcPct val="115000"/>
                        </a:lnSpc>
                        <a:spcBef>
                          <a:spcPts val="600"/>
                        </a:spcBef>
                        <a:spcAft>
                          <a:spcPts val="0"/>
                        </a:spcAft>
                      </a:pPr>
                      <a:r>
                        <a:rPr lang="fr-FR" sz="1400">
                          <a:effectLst/>
                        </a:rPr>
                        <a:t>Tarif de vérification de l'exécution des travaux € TTC</a:t>
                      </a:r>
                      <a:endParaRPr lang="fr-FR" sz="14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fr-FR" sz="1400" dirty="0">
                          <a:effectLst/>
                        </a:rPr>
                        <a:t>0,00</a:t>
                      </a:r>
                      <a:endParaRPr lang="fr-FR" sz="14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fr-FR" sz="1400" dirty="0">
                          <a:effectLst/>
                        </a:rPr>
                        <a:t>0,00</a:t>
                      </a:r>
                      <a:endParaRPr lang="fr-FR" sz="14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fr-FR" sz="1400" dirty="0">
                          <a:effectLst/>
                        </a:rPr>
                        <a:t>0%</a:t>
                      </a:r>
                      <a:endParaRPr lang="fr-FR" sz="14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933913">
                <a:tc>
                  <a:txBody>
                    <a:bodyPr/>
                    <a:lstStyle/>
                    <a:p>
                      <a:pPr algn="l">
                        <a:lnSpc>
                          <a:spcPct val="115000"/>
                        </a:lnSpc>
                        <a:spcBef>
                          <a:spcPts val="600"/>
                        </a:spcBef>
                        <a:spcAft>
                          <a:spcPts val="0"/>
                        </a:spcAft>
                      </a:pPr>
                      <a:r>
                        <a:rPr lang="fr-FR" sz="1400">
                          <a:effectLst/>
                        </a:rPr>
                        <a:t>Tarif du contrôle réalisé lors de transactions immobilières à la demande du propriétaire  € TTC</a:t>
                      </a:r>
                      <a:endParaRPr lang="fr-FR" sz="14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fr-FR" sz="1400" dirty="0">
                          <a:effectLst/>
                        </a:rPr>
                        <a:t>100,00</a:t>
                      </a:r>
                      <a:endParaRPr lang="fr-FR" sz="14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fr-FR" sz="1400" dirty="0">
                          <a:effectLst/>
                        </a:rPr>
                        <a:t>100,00</a:t>
                      </a:r>
                      <a:endParaRPr lang="fr-FR" sz="14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fr-FR" sz="1400" dirty="0">
                          <a:effectLst/>
                        </a:rPr>
                        <a:t>0% </a:t>
                      </a:r>
                      <a:endParaRPr lang="fr-FR" sz="14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5007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3"/>
          <a:stretch>
            <a:fillRect/>
          </a:stretch>
        </p:blipFill>
        <p:spPr>
          <a:xfrm>
            <a:off x="0" y="5891514"/>
            <a:ext cx="12188825" cy="994682"/>
          </a:xfrm>
          <a:prstGeom prst="rect">
            <a:avLst/>
          </a:prstGeom>
        </p:spPr>
      </p:pic>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49554" y="5585001"/>
            <a:ext cx="1052736" cy="1052736"/>
          </a:xfrm>
          <a:prstGeom prst="rect">
            <a:avLst/>
          </a:prstGeom>
        </p:spPr>
      </p:pic>
      <p:sp>
        <p:nvSpPr>
          <p:cNvPr id="6" name="Rectangle 5"/>
          <p:cNvSpPr/>
          <p:nvPr/>
        </p:nvSpPr>
        <p:spPr>
          <a:xfrm>
            <a:off x="1485900" y="548677"/>
            <a:ext cx="4680520" cy="830997"/>
          </a:xfrm>
          <a:prstGeom prst="rect">
            <a:avLst/>
          </a:prstGeom>
        </p:spPr>
        <p:txBody>
          <a:bodyPr wrap="square">
            <a:spAutoFit/>
          </a:bodyPr>
          <a:lstStyle/>
          <a:p>
            <a:pPr marL="342900" indent="-342900">
              <a:buFont typeface="Wingdings" panose="05000000000000000000" pitchFamily="2" charset="2"/>
              <a:buChar char="ü"/>
            </a:pPr>
            <a:r>
              <a:rPr lang="fr-FR" b="1" dirty="0"/>
              <a:t>Recettes du service : 171 643 €</a:t>
            </a:r>
          </a:p>
          <a:p>
            <a:pPr marL="342900" indent="-342900">
              <a:buFont typeface="Wingdings" panose="05000000000000000000" pitchFamily="2" charset="2"/>
              <a:buChar char="ü"/>
            </a:pPr>
            <a:endParaRPr lang="fr-FR" b="1" dirty="0"/>
          </a:p>
        </p:txBody>
      </p:sp>
      <p:sp>
        <p:nvSpPr>
          <p:cNvPr id="10" name="Rectangle 9"/>
          <p:cNvSpPr/>
          <p:nvPr/>
        </p:nvSpPr>
        <p:spPr>
          <a:xfrm>
            <a:off x="1485900" y="3404761"/>
            <a:ext cx="4464496" cy="461665"/>
          </a:xfrm>
          <a:prstGeom prst="rect">
            <a:avLst/>
          </a:prstGeom>
        </p:spPr>
        <p:txBody>
          <a:bodyPr wrap="square">
            <a:spAutoFit/>
          </a:bodyPr>
          <a:lstStyle/>
          <a:p>
            <a:pPr marL="342900" indent="-342900">
              <a:buFont typeface="Wingdings" panose="05000000000000000000" pitchFamily="2" charset="2"/>
              <a:buChar char="ü"/>
            </a:pPr>
            <a:r>
              <a:rPr lang="fr-FR" b="1" dirty="0"/>
              <a:t>Indicateurs de performance :</a:t>
            </a:r>
            <a:endParaRPr lang="fr-FR" dirty="0"/>
          </a:p>
        </p:txBody>
      </p:sp>
      <p:graphicFrame>
        <p:nvGraphicFramePr>
          <p:cNvPr id="12" name="Tableau 11"/>
          <p:cNvGraphicFramePr>
            <a:graphicFrameLocks noGrp="1"/>
          </p:cNvGraphicFramePr>
          <p:nvPr>
            <p:extLst>
              <p:ext uri="{D42A27DB-BD31-4B8C-83A1-F6EECF244321}">
                <p14:modId xmlns:p14="http://schemas.microsoft.com/office/powerpoint/2010/main" val="3333735223"/>
              </p:ext>
            </p:extLst>
          </p:nvPr>
        </p:nvGraphicFramePr>
        <p:xfrm>
          <a:off x="5806380" y="912090"/>
          <a:ext cx="4752528" cy="4672912"/>
        </p:xfrm>
        <a:graphic>
          <a:graphicData uri="http://schemas.openxmlformats.org/drawingml/2006/table">
            <a:tbl>
              <a:tblPr firstRow="1" firstCol="1" bandRow="1"/>
              <a:tblGrid>
                <a:gridCol w="791918">
                  <a:extLst>
                    <a:ext uri="{9D8B030D-6E8A-4147-A177-3AD203B41FA5}">
                      <a16:colId xmlns:a16="http://schemas.microsoft.com/office/drawing/2014/main" val="20000"/>
                    </a:ext>
                  </a:extLst>
                </a:gridCol>
                <a:gridCol w="2375756">
                  <a:extLst>
                    <a:ext uri="{9D8B030D-6E8A-4147-A177-3AD203B41FA5}">
                      <a16:colId xmlns:a16="http://schemas.microsoft.com/office/drawing/2014/main" val="20001"/>
                    </a:ext>
                  </a:extLst>
                </a:gridCol>
                <a:gridCol w="792427">
                  <a:extLst>
                    <a:ext uri="{9D8B030D-6E8A-4147-A177-3AD203B41FA5}">
                      <a16:colId xmlns:a16="http://schemas.microsoft.com/office/drawing/2014/main" val="20002"/>
                    </a:ext>
                  </a:extLst>
                </a:gridCol>
                <a:gridCol w="792427">
                  <a:extLst>
                    <a:ext uri="{9D8B030D-6E8A-4147-A177-3AD203B41FA5}">
                      <a16:colId xmlns:a16="http://schemas.microsoft.com/office/drawing/2014/main" val="20003"/>
                    </a:ext>
                  </a:extLst>
                </a:gridCol>
              </a:tblGrid>
              <a:tr h="679560">
                <a:tc gridSpan="2">
                  <a:txBody>
                    <a:bodyPr/>
                    <a:lstStyle/>
                    <a:p>
                      <a:pPr algn="ctr">
                        <a:lnSpc>
                          <a:spcPct val="115000"/>
                        </a:lnSpc>
                        <a:spcBef>
                          <a:spcPts val="300"/>
                        </a:spcBef>
                        <a:spcAft>
                          <a:spcPts val="300"/>
                        </a:spcAft>
                      </a:pPr>
                      <a:r>
                        <a:rPr lang="fr-FR" sz="1000" b="1" dirty="0">
                          <a:solidFill>
                            <a:srgbClr val="FFFFFF"/>
                          </a:solidFill>
                          <a:effectLst/>
                          <a:latin typeface="Century Gothic" panose="020B0502020202020204" pitchFamily="34" charset="0"/>
                          <a:ea typeface="Century Gothic" panose="020B0502020202020204" pitchFamily="34" charset="0"/>
                          <a:cs typeface="Times New Roman" panose="02020603050405020304" pitchFamily="18" charset="0"/>
                        </a:rPr>
                        <a:t> </a:t>
                      </a:r>
                      <a:endParaRPr lang="fr-FR" sz="10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lnL>
                      <a:noFill/>
                    </a:lnL>
                    <a:lnR w="12700" cap="flat" cmpd="sng" algn="ctr">
                      <a:solidFill>
                        <a:srgbClr val="877952"/>
                      </a:solidFill>
                      <a:prstDash val="solid"/>
                      <a:round/>
                      <a:headEnd type="none" w="med" len="med"/>
                      <a:tailEnd type="none" w="med" len="med"/>
                    </a:lnR>
                    <a:lnT>
                      <a:noFill/>
                    </a:lnT>
                    <a:lnB w="12700" cap="flat" cmpd="sng" algn="ctr">
                      <a:solidFill>
                        <a:srgbClr val="877952"/>
                      </a:solidFill>
                      <a:prstDash val="solid"/>
                      <a:round/>
                      <a:headEnd type="none" w="med" len="med"/>
                      <a:tailEnd type="none" w="med" len="med"/>
                    </a:lnB>
                  </a:tcPr>
                </a:tc>
                <a:tc hMerge="1">
                  <a:txBody>
                    <a:bodyPr/>
                    <a:lstStyle/>
                    <a:p>
                      <a:endParaRPr lang="fr-FR"/>
                    </a:p>
                  </a:txBody>
                  <a:tcPr/>
                </a:tc>
                <a:tc>
                  <a:txBody>
                    <a:bodyPr/>
                    <a:lstStyle/>
                    <a:p>
                      <a:pPr algn="ctr">
                        <a:lnSpc>
                          <a:spcPct val="115000"/>
                        </a:lnSpc>
                        <a:spcBef>
                          <a:spcPts val="300"/>
                        </a:spcBef>
                        <a:spcAft>
                          <a:spcPts val="300"/>
                        </a:spcAft>
                      </a:pPr>
                      <a:r>
                        <a:rPr lang="fr-FR" sz="1000" b="1">
                          <a:solidFill>
                            <a:srgbClr val="FFFFFF"/>
                          </a:solidFill>
                          <a:effectLst/>
                          <a:latin typeface="Century Gothic" panose="020B0502020202020204" pitchFamily="34" charset="0"/>
                          <a:ea typeface="Century Gothic" panose="020B0502020202020204" pitchFamily="34" charset="0"/>
                          <a:cs typeface="Times New Roman" panose="02020603050405020304" pitchFamily="18" charset="0"/>
                        </a:rPr>
                        <a:t>Nombre de points max.</a:t>
                      </a:r>
                      <a:endParaRPr lang="fr-FR" sz="10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lnL w="12700" cap="flat" cmpd="sng" algn="ctr">
                      <a:solidFill>
                        <a:srgbClr val="877952"/>
                      </a:solidFill>
                      <a:prstDash val="solid"/>
                      <a:round/>
                      <a:headEnd type="none" w="med" len="med"/>
                      <a:tailEnd type="none" w="med" len="med"/>
                    </a:lnL>
                    <a:lnR w="12700" cap="flat" cmpd="sng" algn="ctr">
                      <a:solidFill>
                        <a:srgbClr val="877952"/>
                      </a:solidFill>
                      <a:prstDash val="solid"/>
                      <a:round/>
                      <a:headEnd type="none" w="med" len="med"/>
                      <a:tailEnd type="none" w="med" len="med"/>
                    </a:lnR>
                    <a:lnT w="12700" cap="flat" cmpd="sng" algn="ctr">
                      <a:solidFill>
                        <a:srgbClr val="877952"/>
                      </a:solidFill>
                      <a:prstDash val="solid"/>
                      <a:round/>
                      <a:headEnd type="none" w="med" len="med"/>
                      <a:tailEnd type="none" w="med" len="med"/>
                    </a:lnT>
                    <a:lnB w="12700" cap="flat" cmpd="sng" algn="ctr">
                      <a:solidFill>
                        <a:srgbClr val="877952"/>
                      </a:solidFill>
                      <a:prstDash val="solid"/>
                      <a:round/>
                      <a:headEnd type="none" w="med" len="med"/>
                      <a:tailEnd type="none" w="med" len="med"/>
                    </a:lnB>
                    <a:solidFill>
                      <a:srgbClr val="877952"/>
                    </a:solidFill>
                  </a:tcPr>
                </a:tc>
                <a:tc>
                  <a:txBody>
                    <a:bodyPr/>
                    <a:lstStyle/>
                    <a:p>
                      <a:pPr algn="ctr">
                        <a:lnSpc>
                          <a:spcPct val="115000"/>
                        </a:lnSpc>
                        <a:spcBef>
                          <a:spcPts val="300"/>
                        </a:spcBef>
                        <a:spcAft>
                          <a:spcPts val="300"/>
                        </a:spcAft>
                      </a:pPr>
                      <a:r>
                        <a:rPr lang="fr-FR" sz="1000" b="1" dirty="0">
                          <a:solidFill>
                            <a:srgbClr val="FFFFFF"/>
                          </a:solidFill>
                          <a:effectLst/>
                          <a:latin typeface="Century Gothic" panose="020B0502020202020204" pitchFamily="34" charset="0"/>
                          <a:ea typeface="Century Gothic" panose="020B0502020202020204" pitchFamily="34" charset="0"/>
                          <a:cs typeface="Times New Roman" panose="02020603050405020304" pitchFamily="18" charset="0"/>
                        </a:rPr>
                        <a:t>Points obtenus</a:t>
                      </a:r>
                      <a:endParaRPr lang="fr-FR" sz="10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lnL w="12700" cap="flat" cmpd="sng" algn="ctr">
                      <a:solidFill>
                        <a:srgbClr val="877952"/>
                      </a:solidFill>
                      <a:prstDash val="solid"/>
                      <a:round/>
                      <a:headEnd type="none" w="med" len="med"/>
                      <a:tailEnd type="none" w="med" len="med"/>
                    </a:lnL>
                    <a:lnR w="12700" cap="flat" cmpd="sng" algn="ctr">
                      <a:solidFill>
                        <a:srgbClr val="877952"/>
                      </a:solidFill>
                      <a:prstDash val="solid"/>
                      <a:round/>
                      <a:headEnd type="none" w="med" len="med"/>
                      <a:tailEnd type="none" w="med" len="med"/>
                    </a:lnR>
                    <a:lnT w="12700" cap="flat" cmpd="sng" algn="ctr">
                      <a:solidFill>
                        <a:srgbClr val="877952"/>
                      </a:solidFill>
                      <a:prstDash val="solid"/>
                      <a:round/>
                      <a:headEnd type="none" w="med" len="med"/>
                      <a:tailEnd type="none" w="med" len="med"/>
                    </a:lnT>
                    <a:lnB w="12700" cap="flat" cmpd="sng" algn="ctr">
                      <a:solidFill>
                        <a:srgbClr val="877952"/>
                      </a:solidFill>
                      <a:prstDash val="solid"/>
                      <a:round/>
                      <a:headEnd type="none" w="med" len="med"/>
                      <a:tailEnd type="none" w="med" len="med"/>
                    </a:lnB>
                    <a:solidFill>
                      <a:srgbClr val="877952"/>
                    </a:solidFill>
                  </a:tcPr>
                </a:tc>
                <a:extLst>
                  <a:ext uri="{0D108BD9-81ED-4DB2-BD59-A6C34878D82A}">
                    <a16:rowId xmlns:a16="http://schemas.microsoft.com/office/drawing/2014/main" val="10000"/>
                  </a:ext>
                </a:extLst>
              </a:tr>
              <a:tr h="177411">
                <a:tc gridSpan="2">
                  <a:txBody>
                    <a:bodyPr/>
                    <a:lstStyle/>
                    <a:p>
                      <a:pPr algn="ctr">
                        <a:lnSpc>
                          <a:spcPct val="115000"/>
                        </a:lnSpc>
                        <a:spcBef>
                          <a:spcPts val="300"/>
                        </a:spcBef>
                        <a:spcAft>
                          <a:spcPts val="300"/>
                        </a:spcAft>
                      </a:pPr>
                      <a:r>
                        <a:rPr lang="fr-FR" sz="900" b="1">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Partie A </a:t>
                      </a:r>
                      <a:endParaRPr lang="fr-FR" sz="10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lnL w="12700" cap="flat" cmpd="sng" algn="ctr">
                      <a:solidFill>
                        <a:srgbClr val="877952"/>
                      </a:solidFill>
                      <a:prstDash val="solid"/>
                      <a:round/>
                      <a:headEnd type="none" w="med" len="med"/>
                      <a:tailEnd type="none" w="med" len="med"/>
                    </a:lnL>
                    <a:lnR w="12700" cap="flat" cmpd="sng" algn="ctr">
                      <a:solidFill>
                        <a:srgbClr val="877952"/>
                      </a:solidFill>
                      <a:prstDash val="solid"/>
                      <a:round/>
                      <a:headEnd type="none" w="med" len="med"/>
                      <a:tailEnd type="none" w="med" len="med"/>
                    </a:lnR>
                    <a:lnT w="12700" cap="flat" cmpd="sng" algn="ctr">
                      <a:solidFill>
                        <a:srgbClr val="877952"/>
                      </a:solidFill>
                      <a:prstDash val="solid"/>
                      <a:round/>
                      <a:headEnd type="none" w="med" len="med"/>
                      <a:tailEnd type="none" w="med" len="med"/>
                    </a:lnT>
                    <a:lnB w="12700" cap="flat" cmpd="sng" algn="ctr">
                      <a:solidFill>
                        <a:srgbClr val="877952"/>
                      </a:solidFill>
                      <a:prstDash val="solid"/>
                      <a:round/>
                      <a:headEnd type="none" w="med" len="med"/>
                      <a:tailEnd type="none" w="med" len="med"/>
                    </a:lnB>
                    <a:solidFill>
                      <a:srgbClr val="D2CAB6"/>
                    </a:solidFill>
                  </a:tcPr>
                </a:tc>
                <a:tc hMerge="1">
                  <a:txBody>
                    <a:bodyPr/>
                    <a:lstStyle/>
                    <a:p>
                      <a:endParaRPr lang="fr-FR"/>
                    </a:p>
                  </a:txBody>
                  <a:tcPr/>
                </a:tc>
                <a:tc>
                  <a:txBody>
                    <a:bodyPr/>
                    <a:lstStyle/>
                    <a:p>
                      <a:pPr algn="ctr">
                        <a:lnSpc>
                          <a:spcPct val="115000"/>
                        </a:lnSpc>
                        <a:spcBef>
                          <a:spcPts val="300"/>
                        </a:spcBef>
                        <a:spcAft>
                          <a:spcPts val="300"/>
                        </a:spcAft>
                      </a:pPr>
                      <a:r>
                        <a:rPr lang="fr-FR" sz="1000" b="1">
                          <a:solidFill>
                            <a:srgbClr val="1B1810"/>
                          </a:solidFill>
                          <a:effectLst/>
                          <a:latin typeface="Century Gothic" panose="020B0502020202020204" pitchFamily="34" charset="0"/>
                          <a:ea typeface="Century Gothic" panose="020B0502020202020204" pitchFamily="34" charset="0"/>
                          <a:cs typeface="Times New Roman" panose="02020603050405020304" pitchFamily="18" charset="0"/>
                        </a:rPr>
                        <a:t>100</a:t>
                      </a:r>
                      <a:endParaRPr lang="fr-FR" sz="10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lnL w="12700" cap="flat" cmpd="sng" algn="ctr">
                      <a:solidFill>
                        <a:srgbClr val="877952"/>
                      </a:solidFill>
                      <a:prstDash val="solid"/>
                      <a:round/>
                      <a:headEnd type="none" w="med" len="med"/>
                      <a:tailEnd type="none" w="med" len="med"/>
                    </a:lnL>
                    <a:lnR w="12700" cap="flat" cmpd="sng" algn="ctr">
                      <a:solidFill>
                        <a:srgbClr val="877952"/>
                      </a:solidFill>
                      <a:prstDash val="solid"/>
                      <a:round/>
                      <a:headEnd type="none" w="med" len="med"/>
                      <a:tailEnd type="none" w="med" len="med"/>
                    </a:lnR>
                    <a:lnT w="12700" cap="flat" cmpd="sng" algn="ctr">
                      <a:solidFill>
                        <a:srgbClr val="877952"/>
                      </a:solidFill>
                      <a:prstDash val="solid"/>
                      <a:round/>
                      <a:headEnd type="none" w="med" len="med"/>
                      <a:tailEnd type="none" w="med" len="med"/>
                    </a:lnT>
                    <a:lnB w="12700" cap="flat" cmpd="sng" algn="ctr">
                      <a:solidFill>
                        <a:srgbClr val="877952"/>
                      </a:solidFill>
                      <a:prstDash val="solid"/>
                      <a:round/>
                      <a:headEnd type="none" w="med" len="med"/>
                      <a:tailEnd type="none" w="med" len="med"/>
                    </a:lnB>
                    <a:solidFill>
                      <a:srgbClr val="D2CAB6"/>
                    </a:solidFill>
                  </a:tcPr>
                </a:tc>
                <a:tc>
                  <a:txBody>
                    <a:bodyPr/>
                    <a:lstStyle/>
                    <a:p>
                      <a:pPr algn="ctr">
                        <a:lnSpc>
                          <a:spcPct val="115000"/>
                        </a:lnSpc>
                        <a:spcBef>
                          <a:spcPts val="300"/>
                        </a:spcBef>
                        <a:spcAft>
                          <a:spcPts val="300"/>
                        </a:spcAft>
                      </a:pPr>
                      <a:r>
                        <a:rPr lang="fr-FR" sz="1000" b="1" dirty="0">
                          <a:effectLst/>
                          <a:latin typeface="Century Gothic" panose="020B0502020202020204" pitchFamily="34" charset="0"/>
                          <a:ea typeface="Century Gothic" panose="020B0502020202020204" pitchFamily="34" charset="0"/>
                          <a:cs typeface="Times New Roman" panose="02020603050405020304" pitchFamily="18" charset="0"/>
                        </a:rPr>
                        <a:t>100</a:t>
                      </a:r>
                      <a:endParaRPr lang="fr-FR" sz="10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lnL w="12700" cap="flat" cmpd="sng" algn="ctr">
                      <a:solidFill>
                        <a:srgbClr val="877952"/>
                      </a:solidFill>
                      <a:prstDash val="solid"/>
                      <a:round/>
                      <a:headEnd type="none" w="med" len="med"/>
                      <a:tailEnd type="none" w="med" len="med"/>
                    </a:lnL>
                    <a:lnR w="12700" cap="flat" cmpd="sng" algn="ctr">
                      <a:solidFill>
                        <a:srgbClr val="877952"/>
                      </a:solidFill>
                      <a:prstDash val="solid"/>
                      <a:round/>
                      <a:headEnd type="none" w="med" len="med"/>
                      <a:tailEnd type="none" w="med" len="med"/>
                    </a:lnR>
                    <a:lnT w="12700" cap="flat" cmpd="sng" algn="ctr">
                      <a:solidFill>
                        <a:srgbClr val="877952"/>
                      </a:solidFill>
                      <a:prstDash val="solid"/>
                      <a:round/>
                      <a:headEnd type="none" w="med" len="med"/>
                      <a:tailEnd type="none" w="med" len="med"/>
                    </a:lnT>
                    <a:lnB w="12700" cap="flat" cmpd="sng" algn="ctr">
                      <a:solidFill>
                        <a:srgbClr val="877952"/>
                      </a:solidFill>
                      <a:prstDash val="solid"/>
                      <a:round/>
                      <a:headEnd type="none" w="med" len="med"/>
                      <a:tailEnd type="none" w="med" len="med"/>
                    </a:lnB>
                    <a:solidFill>
                      <a:srgbClr val="D2CAB6"/>
                    </a:solidFill>
                  </a:tcPr>
                </a:tc>
                <a:extLst>
                  <a:ext uri="{0D108BD9-81ED-4DB2-BD59-A6C34878D82A}">
                    <a16:rowId xmlns:a16="http://schemas.microsoft.com/office/drawing/2014/main" val="10001"/>
                  </a:ext>
                </a:extLst>
              </a:tr>
              <a:tr h="455265">
                <a:tc>
                  <a:txBody>
                    <a:bodyPr/>
                    <a:lstStyle/>
                    <a:p>
                      <a:pPr algn="ctr">
                        <a:lnSpc>
                          <a:spcPct val="115000"/>
                        </a:lnSpc>
                        <a:spcBef>
                          <a:spcPts val="300"/>
                        </a:spcBef>
                        <a:spcAft>
                          <a:spcPts val="300"/>
                        </a:spcAft>
                      </a:pPr>
                      <a:r>
                        <a:rPr lang="fr-FR" sz="900">
                          <a:solidFill>
                            <a:srgbClr val="1B1810"/>
                          </a:solidFill>
                          <a:effectLst/>
                          <a:latin typeface="Century Gothic" panose="020B0502020202020204" pitchFamily="34" charset="0"/>
                          <a:ea typeface="Century Gothic" panose="020B0502020202020204" pitchFamily="34" charset="0"/>
                          <a:cs typeface="Times New Roman" panose="02020603050405020304" pitchFamily="18" charset="0"/>
                        </a:rPr>
                        <a:t>VP. 168</a:t>
                      </a:r>
                      <a:endParaRPr lang="fr-FR" sz="10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lnL w="12700" cap="flat" cmpd="sng" algn="ctr">
                      <a:solidFill>
                        <a:srgbClr val="877952"/>
                      </a:solidFill>
                      <a:prstDash val="solid"/>
                      <a:round/>
                      <a:headEnd type="none" w="med" len="med"/>
                      <a:tailEnd type="none" w="med" len="med"/>
                    </a:lnL>
                    <a:lnR w="12700" cap="flat" cmpd="sng" algn="ctr">
                      <a:solidFill>
                        <a:srgbClr val="877952"/>
                      </a:solidFill>
                      <a:prstDash val="solid"/>
                      <a:round/>
                      <a:headEnd type="none" w="med" len="med"/>
                      <a:tailEnd type="none" w="med" len="med"/>
                    </a:lnR>
                    <a:lnT w="12700" cap="flat" cmpd="sng" algn="ctr">
                      <a:solidFill>
                        <a:srgbClr val="877952"/>
                      </a:solidFill>
                      <a:prstDash val="solid"/>
                      <a:round/>
                      <a:headEnd type="none" w="med" len="med"/>
                      <a:tailEnd type="none" w="med" len="med"/>
                    </a:lnT>
                    <a:lnB w="12700" cap="flat" cmpd="sng" algn="ctr">
                      <a:solidFill>
                        <a:srgbClr val="877952"/>
                      </a:solidFill>
                      <a:prstDash val="solid"/>
                      <a:round/>
                      <a:headEnd type="none" w="med" len="med"/>
                      <a:tailEnd type="none" w="med" len="med"/>
                    </a:lnB>
                  </a:tcPr>
                </a:tc>
                <a:tc>
                  <a:txBody>
                    <a:bodyPr/>
                    <a:lstStyle/>
                    <a:p>
                      <a:pPr algn="l">
                        <a:lnSpc>
                          <a:spcPct val="115000"/>
                        </a:lnSpc>
                        <a:spcBef>
                          <a:spcPts val="300"/>
                        </a:spcBef>
                        <a:spcAft>
                          <a:spcPts val="300"/>
                        </a:spcAft>
                      </a:pPr>
                      <a:r>
                        <a:rPr lang="fr-FR" sz="900">
                          <a:effectLst/>
                          <a:latin typeface="Century Gothic" panose="020B0502020202020204" pitchFamily="34" charset="0"/>
                          <a:ea typeface="Century Gothic" panose="020B0502020202020204" pitchFamily="34" charset="0"/>
                          <a:cs typeface="Times New Roman" panose="02020603050405020304" pitchFamily="18" charset="0"/>
                        </a:rPr>
                        <a:t>Délimitation des zones d'assainissement non collectif par une délibération</a:t>
                      </a:r>
                      <a:endParaRPr lang="fr-FR" sz="10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lnL w="12700" cap="flat" cmpd="sng" algn="ctr">
                      <a:solidFill>
                        <a:srgbClr val="877952"/>
                      </a:solidFill>
                      <a:prstDash val="solid"/>
                      <a:round/>
                      <a:headEnd type="none" w="med" len="med"/>
                      <a:tailEnd type="none" w="med" len="med"/>
                    </a:lnL>
                    <a:lnR w="12700" cap="flat" cmpd="sng" algn="ctr">
                      <a:solidFill>
                        <a:srgbClr val="877952"/>
                      </a:solidFill>
                      <a:prstDash val="solid"/>
                      <a:round/>
                      <a:headEnd type="none" w="med" len="med"/>
                      <a:tailEnd type="none" w="med" len="med"/>
                    </a:lnR>
                    <a:lnT w="12700" cap="flat" cmpd="sng" algn="ctr">
                      <a:solidFill>
                        <a:srgbClr val="877952"/>
                      </a:solidFill>
                      <a:prstDash val="solid"/>
                      <a:round/>
                      <a:headEnd type="none" w="med" len="med"/>
                      <a:tailEnd type="none" w="med" len="med"/>
                    </a:lnT>
                    <a:lnB w="12700" cap="flat" cmpd="sng" algn="ctr">
                      <a:solidFill>
                        <a:srgbClr val="877952"/>
                      </a:solidFill>
                      <a:prstDash val="solid"/>
                      <a:round/>
                      <a:headEnd type="none" w="med" len="med"/>
                      <a:tailEnd type="none" w="med" len="med"/>
                    </a:lnB>
                  </a:tcPr>
                </a:tc>
                <a:tc>
                  <a:txBody>
                    <a:bodyPr/>
                    <a:lstStyle/>
                    <a:p>
                      <a:pPr algn="ctr">
                        <a:lnSpc>
                          <a:spcPct val="115000"/>
                        </a:lnSpc>
                        <a:spcBef>
                          <a:spcPts val="300"/>
                        </a:spcBef>
                        <a:spcAft>
                          <a:spcPts val="300"/>
                        </a:spcAft>
                      </a:pPr>
                      <a:r>
                        <a:rPr lang="fr-FR" sz="1000" dirty="0">
                          <a:solidFill>
                            <a:srgbClr val="1B1810"/>
                          </a:solidFill>
                          <a:effectLst/>
                          <a:latin typeface="Century Gothic" panose="020B0502020202020204" pitchFamily="34" charset="0"/>
                          <a:ea typeface="Century Gothic" panose="020B0502020202020204" pitchFamily="34" charset="0"/>
                          <a:cs typeface="Times New Roman" panose="02020603050405020304" pitchFamily="18" charset="0"/>
                        </a:rPr>
                        <a:t>20</a:t>
                      </a:r>
                      <a:endParaRPr lang="fr-FR" sz="10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lnL w="12700" cap="flat" cmpd="sng" algn="ctr">
                      <a:solidFill>
                        <a:srgbClr val="877952"/>
                      </a:solidFill>
                      <a:prstDash val="solid"/>
                      <a:round/>
                      <a:headEnd type="none" w="med" len="med"/>
                      <a:tailEnd type="none" w="med" len="med"/>
                    </a:lnL>
                    <a:lnR w="12700" cap="flat" cmpd="sng" algn="ctr">
                      <a:solidFill>
                        <a:srgbClr val="877952"/>
                      </a:solidFill>
                      <a:prstDash val="solid"/>
                      <a:round/>
                      <a:headEnd type="none" w="med" len="med"/>
                      <a:tailEnd type="none" w="med" len="med"/>
                    </a:lnR>
                    <a:lnT w="12700" cap="flat" cmpd="sng" algn="ctr">
                      <a:solidFill>
                        <a:srgbClr val="877952"/>
                      </a:solidFill>
                      <a:prstDash val="solid"/>
                      <a:round/>
                      <a:headEnd type="none" w="med" len="med"/>
                      <a:tailEnd type="none" w="med" len="med"/>
                    </a:lnT>
                    <a:lnB w="12700" cap="flat" cmpd="sng" algn="ctr">
                      <a:solidFill>
                        <a:srgbClr val="877952"/>
                      </a:solidFill>
                      <a:prstDash val="solid"/>
                      <a:round/>
                      <a:headEnd type="none" w="med" len="med"/>
                      <a:tailEnd type="none" w="med" len="med"/>
                    </a:lnB>
                  </a:tcPr>
                </a:tc>
                <a:tc>
                  <a:txBody>
                    <a:bodyPr/>
                    <a:lstStyle/>
                    <a:p>
                      <a:pPr algn="ctr">
                        <a:lnSpc>
                          <a:spcPct val="115000"/>
                        </a:lnSpc>
                        <a:spcBef>
                          <a:spcPts val="300"/>
                        </a:spcBef>
                        <a:spcAft>
                          <a:spcPts val="300"/>
                        </a:spcAft>
                      </a:pPr>
                      <a:r>
                        <a:rPr lang="fr-FR" sz="900" b="1">
                          <a:solidFill>
                            <a:srgbClr val="1B1810"/>
                          </a:solidFill>
                          <a:effectLst/>
                          <a:latin typeface="Century Gothic" panose="020B0502020202020204" pitchFamily="34" charset="0"/>
                          <a:ea typeface="Century Gothic" panose="020B0502020202020204" pitchFamily="34" charset="0"/>
                          <a:cs typeface="Times New Roman" panose="02020603050405020304" pitchFamily="18" charset="0"/>
                        </a:rPr>
                        <a:t>20</a:t>
                      </a:r>
                      <a:endParaRPr lang="fr-FR" sz="10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lnL w="12700" cap="flat" cmpd="sng" algn="ctr">
                      <a:solidFill>
                        <a:srgbClr val="877952"/>
                      </a:solidFill>
                      <a:prstDash val="solid"/>
                      <a:round/>
                      <a:headEnd type="none" w="med" len="med"/>
                      <a:tailEnd type="none" w="med" len="med"/>
                    </a:lnL>
                    <a:lnR w="12700" cap="flat" cmpd="sng" algn="ctr">
                      <a:solidFill>
                        <a:srgbClr val="877952"/>
                      </a:solidFill>
                      <a:prstDash val="solid"/>
                      <a:round/>
                      <a:headEnd type="none" w="med" len="med"/>
                      <a:tailEnd type="none" w="med" len="med"/>
                    </a:lnR>
                    <a:lnT w="12700" cap="flat" cmpd="sng" algn="ctr">
                      <a:solidFill>
                        <a:srgbClr val="877952"/>
                      </a:solidFill>
                      <a:prstDash val="solid"/>
                      <a:round/>
                      <a:headEnd type="none" w="med" len="med"/>
                      <a:tailEnd type="none" w="med" len="med"/>
                    </a:lnT>
                    <a:lnB w="12700" cap="flat" cmpd="sng" algn="ctr">
                      <a:solidFill>
                        <a:srgbClr val="877952"/>
                      </a:solidFill>
                      <a:prstDash val="solid"/>
                      <a:round/>
                      <a:headEnd type="none" w="med" len="med"/>
                      <a:tailEnd type="none" w="med" len="med"/>
                    </a:lnB>
                  </a:tcPr>
                </a:tc>
                <a:extLst>
                  <a:ext uri="{0D108BD9-81ED-4DB2-BD59-A6C34878D82A}">
                    <a16:rowId xmlns:a16="http://schemas.microsoft.com/office/drawing/2014/main" val="10002"/>
                  </a:ext>
                </a:extLst>
              </a:tr>
              <a:tr h="455265">
                <a:tc>
                  <a:txBody>
                    <a:bodyPr/>
                    <a:lstStyle/>
                    <a:p>
                      <a:pPr algn="ctr">
                        <a:lnSpc>
                          <a:spcPct val="115000"/>
                        </a:lnSpc>
                        <a:spcBef>
                          <a:spcPts val="300"/>
                        </a:spcBef>
                        <a:spcAft>
                          <a:spcPts val="300"/>
                        </a:spcAft>
                      </a:pPr>
                      <a:r>
                        <a:rPr lang="fr-FR" sz="900">
                          <a:solidFill>
                            <a:srgbClr val="1B1810"/>
                          </a:solidFill>
                          <a:effectLst/>
                          <a:latin typeface="Century Gothic" panose="020B0502020202020204" pitchFamily="34" charset="0"/>
                          <a:ea typeface="Century Gothic" panose="020B0502020202020204" pitchFamily="34" charset="0"/>
                          <a:cs typeface="Times New Roman" panose="02020603050405020304" pitchFamily="18" charset="0"/>
                        </a:rPr>
                        <a:t>VP. 169</a:t>
                      </a:r>
                      <a:endParaRPr lang="fr-FR" sz="10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lnL w="12700" cap="flat" cmpd="sng" algn="ctr">
                      <a:solidFill>
                        <a:srgbClr val="877952"/>
                      </a:solidFill>
                      <a:prstDash val="solid"/>
                      <a:round/>
                      <a:headEnd type="none" w="med" len="med"/>
                      <a:tailEnd type="none" w="med" len="med"/>
                    </a:lnL>
                    <a:lnR w="12700" cap="flat" cmpd="sng" algn="ctr">
                      <a:solidFill>
                        <a:srgbClr val="877952"/>
                      </a:solidFill>
                      <a:prstDash val="solid"/>
                      <a:round/>
                      <a:headEnd type="none" w="med" len="med"/>
                      <a:tailEnd type="none" w="med" len="med"/>
                    </a:lnR>
                    <a:lnT w="12700" cap="flat" cmpd="sng" algn="ctr">
                      <a:solidFill>
                        <a:srgbClr val="877952"/>
                      </a:solidFill>
                      <a:prstDash val="solid"/>
                      <a:round/>
                      <a:headEnd type="none" w="med" len="med"/>
                      <a:tailEnd type="none" w="med" len="med"/>
                    </a:lnT>
                    <a:lnB w="12700" cap="flat" cmpd="sng" algn="ctr">
                      <a:solidFill>
                        <a:srgbClr val="877952"/>
                      </a:solidFill>
                      <a:prstDash val="solid"/>
                      <a:round/>
                      <a:headEnd type="none" w="med" len="med"/>
                      <a:tailEnd type="none" w="med" len="med"/>
                    </a:lnB>
                  </a:tcPr>
                </a:tc>
                <a:tc>
                  <a:txBody>
                    <a:bodyPr/>
                    <a:lstStyle/>
                    <a:p>
                      <a:pPr algn="l">
                        <a:lnSpc>
                          <a:spcPct val="115000"/>
                        </a:lnSpc>
                        <a:spcBef>
                          <a:spcPts val="300"/>
                        </a:spcBef>
                        <a:spcAft>
                          <a:spcPts val="300"/>
                        </a:spcAft>
                      </a:pPr>
                      <a:r>
                        <a:rPr lang="fr-FR" sz="900" dirty="0">
                          <a:effectLst/>
                          <a:latin typeface="Century Gothic" panose="020B0502020202020204" pitchFamily="34" charset="0"/>
                          <a:ea typeface="Century Gothic" panose="020B0502020202020204" pitchFamily="34" charset="0"/>
                          <a:cs typeface="Times New Roman" panose="02020603050405020304" pitchFamily="18" charset="0"/>
                        </a:rPr>
                        <a:t>Application d'un règlement du service approuvé par une délibération</a:t>
                      </a:r>
                      <a:endParaRPr lang="fr-FR" sz="10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lnL w="12700" cap="flat" cmpd="sng" algn="ctr">
                      <a:solidFill>
                        <a:srgbClr val="877952"/>
                      </a:solidFill>
                      <a:prstDash val="solid"/>
                      <a:round/>
                      <a:headEnd type="none" w="med" len="med"/>
                      <a:tailEnd type="none" w="med" len="med"/>
                    </a:lnL>
                    <a:lnR w="12700" cap="flat" cmpd="sng" algn="ctr">
                      <a:solidFill>
                        <a:srgbClr val="877952"/>
                      </a:solidFill>
                      <a:prstDash val="solid"/>
                      <a:round/>
                      <a:headEnd type="none" w="med" len="med"/>
                      <a:tailEnd type="none" w="med" len="med"/>
                    </a:lnR>
                    <a:lnT w="12700" cap="flat" cmpd="sng" algn="ctr">
                      <a:solidFill>
                        <a:srgbClr val="877952"/>
                      </a:solidFill>
                      <a:prstDash val="solid"/>
                      <a:round/>
                      <a:headEnd type="none" w="med" len="med"/>
                      <a:tailEnd type="none" w="med" len="med"/>
                    </a:lnT>
                    <a:lnB w="12700" cap="flat" cmpd="sng" algn="ctr">
                      <a:solidFill>
                        <a:srgbClr val="877952"/>
                      </a:solidFill>
                      <a:prstDash val="solid"/>
                      <a:round/>
                      <a:headEnd type="none" w="med" len="med"/>
                      <a:tailEnd type="none" w="med" len="med"/>
                    </a:lnB>
                  </a:tcPr>
                </a:tc>
                <a:tc>
                  <a:txBody>
                    <a:bodyPr/>
                    <a:lstStyle/>
                    <a:p>
                      <a:pPr algn="ctr">
                        <a:lnSpc>
                          <a:spcPct val="115000"/>
                        </a:lnSpc>
                        <a:spcBef>
                          <a:spcPts val="300"/>
                        </a:spcBef>
                        <a:spcAft>
                          <a:spcPts val="300"/>
                        </a:spcAft>
                      </a:pPr>
                      <a:r>
                        <a:rPr lang="fr-FR" sz="1000">
                          <a:solidFill>
                            <a:srgbClr val="1B1810"/>
                          </a:solidFill>
                          <a:effectLst/>
                          <a:latin typeface="Century Gothic" panose="020B0502020202020204" pitchFamily="34" charset="0"/>
                          <a:ea typeface="Century Gothic" panose="020B0502020202020204" pitchFamily="34" charset="0"/>
                          <a:cs typeface="Times New Roman" panose="02020603050405020304" pitchFamily="18" charset="0"/>
                        </a:rPr>
                        <a:t>20</a:t>
                      </a:r>
                      <a:endParaRPr lang="fr-FR" sz="10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lnL w="12700" cap="flat" cmpd="sng" algn="ctr">
                      <a:solidFill>
                        <a:srgbClr val="877952"/>
                      </a:solidFill>
                      <a:prstDash val="solid"/>
                      <a:round/>
                      <a:headEnd type="none" w="med" len="med"/>
                      <a:tailEnd type="none" w="med" len="med"/>
                    </a:lnL>
                    <a:lnR w="12700" cap="flat" cmpd="sng" algn="ctr">
                      <a:solidFill>
                        <a:srgbClr val="877952"/>
                      </a:solidFill>
                      <a:prstDash val="solid"/>
                      <a:round/>
                      <a:headEnd type="none" w="med" len="med"/>
                      <a:tailEnd type="none" w="med" len="med"/>
                    </a:lnR>
                    <a:lnT w="12700" cap="flat" cmpd="sng" algn="ctr">
                      <a:solidFill>
                        <a:srgbClr val="877952"/>
                      </a:solidFill>
                      <a:prstDash val="solid"/>
                      <a:round/>
                      <a:headEnd type="none" w="med" len="med"/>
                      <a:tailEnd type="none" w="med" len="med"/>
                    </a:lnT>
                    <a:lnB w="12700" cap="flat" cmpd="sng" algn="ctr">
                      <a:solidFill>
                        <a:srgbClr val="877952"/>
                      </a:solidFill>
                      <a:prstDash val="solid"/>
                      <a:round/>
                      <a:headEnd type="none" w="med" len="med"/>
                      <a:tailEnd type="none" w="med" len="med"/>
                    </a:lnB>
                  </a:tcPr>
                </a:tc>
                <a:tc>
                  <a:txBody>
                    <a:bodyPr/>
                    <a:lstStyle/>
                    <a:p>
                      <a:pPr algn="ctr">
                        <a:lnSpc>
                          <a:spcPct val="115000"/>
                        </a:lnSpc>
                        <a:spcBef>
                          <a:spcPts val="300"/>
                        </a:spcBef>
                        <a:spcAft>
                          <a:spcPts val="300"/>
                        </a:spcAft>
                      </a:pPr>
                      <a:r>
                        <a:rPr lang="fr-FR" sz="900" b="1">
                          <a:solidFill>
                            <a:srgbClr val="1B1810"/>
                          </a:solidFill>
                          <a:effectLst/>
                          <a:latin typeface="Century Gothic" panose="020B0502020202020204" pitchFamily="34" charset="0"/>
                          <a:ea typeface="Century Gothic" panose="020B0502020202020204" pitchFamily="34" charset="0"/>
                          <a:cs typeface="Times New Roman" panose="02020603050405020304" pitchFamily="18" charset="0"/>
                        </a:rPr>
                        <a:t>20</a:t>
                      </a:r>
                      <a:endParaRPr lang="fr-FR" sz="10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lnL w="12700" cap="flat" cmpd="sng" algn="ctr">
                      <a:solidFill>
                        <a:srgbClr val="877952"/>
                      </a:solidFill>
                      <a:prstDash val="solid"/>
                      <a:round/>
                      <a:headEnd type="none" w="med" len="med"/>
                      <a:tailEnd type="none" w="med" len="med"/>
                    </a:lnL>
                    <a:lnR w="12700" cap="flat" cmpd="sng" algn="ctr">
                      <a:solidFill>
                        <a:srgbClr val="877952"/>
                      </a:solidFill>
                      <a:prstDash val="solid"/>
                      <a:round/>
                      <a:headEnd type="none" w="med" len="med"/>
                      <a:tailEnd type="none" w="med" len="med"/>
                    </a:lnR>
                    <a:lnT w="12700" cap="flat" cmpd="sng" algn="ctr">
                      <a:solidFill>
                        <a:srgbClr val="877952"/>
                      </a:solidFill>
                      <a:prstDash val="solid"/>
                      <a:round/>
                      <a:headEnd type="none" w="med" len="med"/>
                      <a:tailEnd type="none" w="med" len="med"/>
                    </a:lnT>
                    <a:lnB w="12700" cap="flat" cmpd="sng" algn="ctr">
                      <a:solidFill>
                        <a:srgbClr val="877952"/>
                      </a:solidFill>
                      <a:prstDash val="solid"/>
                      <a:round/>
                      <a:headEnd type="none" w="med" len="med"/>
                      <a:tailEnd type="none" w="med" len="med"/>
                    </a:lnB>
                  </a:tcPr>
                </a:tc>
                <a:extLst>
                  <a:ext uri="{0D108BD9-81ED-4DB2-BD59-A6C34878D82A}">
                    <a16:rowId xmlns:a16="http://schemas.microsoft.com/office/drawing/2014/main" val="10003"/>
                  </a:ext>
                </a:extLst>
              </a:tr>
              <a:tr h="753416">
                <a:tc>
                  <a:txBody>
                    <a:bodyPr/>
                    <a:lstStyle/>
                    <a:p>
                      <a:pPr algn="ctr">
                        <a:lnSpc>
                          <a:spcPct val="115000"/>
                        </a:lnSpc>
                        <a:spcBef>
                          <a:spcPts val="300"/>
                        </a:spcBef>
                        <a:spcAft>
                          <a:spcPts val="300"/>
                        </a:spcAft>
                      </a:pPr>
                      <a:r>
                        <a:rPr lang="fr-FR" sz="900">
                          <a:solidFill>
                            <a:srgbClr val="1B1810"/>
                          </a:solidFill>
                          <a:effectLst/>
                          <a:latin typeface="Century Gothic" panose="020B0502020202020204" pitchFamily="34" charset="0"/>
                          <a:ea typeface="Century Gothic" panose="020B0502020202020204" pitchFamily="34" charset="0"/>
                          <a:cs typeface="Times New Roman" panose="02020603050405020304" pitchFamily="18" charset="0"/>
                        </a:rPr>
                        <a:t>VP. 170</a:t>
                      </a:r>
                      <a:endParaRPr lang="fr-FR" sz="10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lnL w="12700" cap="flat" cmpd="sng" algn="ctr">
                      <a:solidFill>
                        <a:srgbClr val="877952"/>
                      </a:solidFill>
                      <a:prstDash val="solid"/>
                      <a:round/>
                      <a:headEnd type="none" w="med" len="med"/>
                      <a:tailEnd type="none" w="med" len="med"/>
                    </a:lnL>
                    <a:lnR w="12700" cap="flat" cmpd="sng" algn="ctr">
                      <a:solidFill>
                        <a:srgbClr val="877952"/>
                      </a:solidFill>
                      <a:prstDash val="solid"/>
                      <a:round/>
                      <a:headEnd type="none" w="med" len="med"/>
                      <a:tailEnd type="none" w="med" len="med"/>
                    </a:lnR>
                    <a:lnT w="12700" cap="flat" cmpd="sng" algn="ctr">
                      <a:solidFill>
                        <a:srgbClr val="877952"/>
                      </a:solidFill>
                      <a:prstDash val="solid"/>
                      <a:round/>
                      <a:headEnd type="none" w="med" len="med"/>
                      <a:tailEnd type="none" w="med" len="med"/>
                    </a:lnT>
                    <a:lnB w="12700" cap="flat" cmpd="sng" algn="ctr">
                      <a:solidFill>
                        <a:srgbClr val="877952"/>
                      </a:solidFill>
                      <a:prstDash val="solid"/>
                      <a:round/>
                      <a:headEnd type="none" w="med" len="med"/>
                      <a:tailEnd type="none" w="med" len="med"/>
                    </a:lnB>
                  </a:tcPr>
                </a:tc>
                <a:tc>
                  <a:txBody>
                    <a:bodyPr/>
                    <a:lstStyle/>
                    <a:p>
                      <a:pPr algn="l">
                        <a:lnSpc>
                          <a:spcPct val="115000"/>
                        </a:lnSpc>
                        <a:spcBef>
                          <a:spcPts val="600"/>
                        </a:spcBef>
                        <a:spcAft>
                          <a:spcPts val="0"/>
                        </a:spcAft>
                      </a:pPr>
                      <a:r>
                        <a:rPr lang="fr-FR" sz="900" dirty="0">
                          <a:effectLst/>
                          <a:latin typeface="Century Gothic" panose="020B0502020202020204" pitchFamily="34" charset="0"/>
                          <a:ea typeface="Century Gothic" panose="020B0502020202020204" pitchFamily="34" charset="0"/>
                          <a:cs typeface="Times New Roman" panose="02020603050405020304" pitchFamily="18" charset="0"/>
                        </a:rPr>
                        <a:t>Vérification de la conception et de l'exécution de toute installation réalisée ou réhabilitée depuis moins de 8 ans</a:t>
                      </a:r>
                      <a:endParaRPr lang="fr-FR" sz="10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lnL w="12700" cap="flat" cmpd="sng" algn="ctr">
                      <a:solidFill>
                        <a:srgbClr val="877952"/>
                      </a:solidFill>
                      <a:prstDash val="solid"/>
                      <a:round/>
                      <a:headEnd type="none" w="med" len="med"/>
                      <a:tailEnd type="none" w="med" len="med"/>
                    </a:lnL>
                    <a:lnR w="12700" cap="flat" cmpd="sng" algn="ctr">
                      <a:solidFill>
                        <a:srgbClr val="877952"/>
                      </a:solidFill>
                      <a:prstDash val="solid"/>
                      <a:round/>
                      <a:headEnd type="none" w="med" len="med"/>
                      <a:tailEnd type="none" w="med" len="med"/>
                    </a:lnR>
                    <a:lnT w="12700" cap="flat" cmpd="sng" algn="ctr">
                      <a:solidFill>
                        <a:srgbClr val="877952"/>
                      </a:solidFill>
                      <a:prstDash val="solid"/>
                      <a:round/>
                      <a:headEnd type="none" w="med" len="med"/>
                      <a:tailEnd type="none" w="med" len="med"/>
                    </a:lnT>
                    <a:lnB w="12700" cap="flat" cmpd="sng" algn="ctr">
                      <a:solidFill>
                        <a:srgbClr val="877952"/>
                      </a:solidFill>
                      <a:prstDash val="solid"/>
                      <a:round/>
                      <a:headEnd type="none" w="med" len="med"/>
                      <a:tailEnd type="none" w="med" len="med"/>
                    </a:lnB>
                  </a:tcPr>
                </a:tc>
                <a:tc>
                  <a:txBody>
                    <a:bodyPr/>
                    <a:lstStyle/>
                    <a:p>
                      <a:pPr algn="ctr">
                        <a:lnSpc>
                          <a:spcPct val="115000"/>
                        </a:lnSpc>
                        <a:spcBef>
                          <a:spcPts val="300"/>
                        </a:spcBef>
                        <a:spcAft>
                          <a:spcPts val="300"/>
                        </a:spcAft>
                      </a:pPr>
                      <a:r>
                        <a:rPr lang="fr-FR" sz="1000">
                          <a:solidFill>
                            <a:srgbClr val="1B1810"/>
                          </a:solidFill>
                          <a:effectLst/>
                          <a:latin typeface="Century Gothic" panose="020B0502020202020204" pitchFamily="34" charset="0"/>
                          <a:ea typeface="Century Gothic" panose="020B0502020202020204" pitchFamily="34" charset="0"/>
                          <a:cs typeface="Times New Roman" panose="02020603050405020304" pitchFamily="18" charset="0"/>
                        </a:rPr>
                        <a:t>30</a:t>
                      </a:r>
                      <a:endParaRPr lang="fr-FR" sz="10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lnL w="12700" cap="flat" cmpd="sng" algn="ctr">
                      <a:solidFill>
                        <a:srgbClr val="877952"/>
                      </a:solidFill>
                      <a:prstDash val="solid"/>
                      <a:round/>
                      <a:headEnd type="none" w="med" len="med"/>
                      <a:tailEnd type="none" w="med" len="med"/>
                    </a:lnL>
                    <a:lnR w="12700" cap="flat" cmpd="sng" algn="ctr">
                      <a:solidFill>
                        <a:srgbClr val="877952"/>
                      </a:solidFill>
                      <a:prstDash val="solid"/>
                      <a:round/>
                      <a:headEnd type="none" w="med" len="med"/>
                      <a:tailEnd type="none" w="med" len="med"/>
                    </a:lnR>
                    <a:lnT w="12700" cap="flat" cmpd="sng" algn="ctr">
                      <a:solidFill>
                        <a:srgbClr val="877952"/>
                      </a:solidFill>
                      <a:prstDash val="solid"/>
                      <a:round/>
                      <a:headEnd type="none" w="med" len="med"/>
                      <a:tailEnd type="none" w="med" len="med"/>
                    </a:lnT>
                    <a:lnB w="12700" cap="flat" cmpd="sng" algn="ctr">
                      <a:solidFill>
                        <a:srgbClr val="877952"/>
                      </a:solidFill>
                      <a:prstDash val="solid"/>
                      <a:round/>
                      <a:headEnd type="none" w="med" len="med"/>
                      <a:tailEnd type="none" w="med" len="med"/>
                    </a:lnB>
                  </a:tcPr>
                </a:tc>
                <a:tc>
                  <a:txBody>
                    <a:bodyPr/>
                    <a:lstStyle/>
                    <a:p>
                      <a:pPr algn="ctr">
                        <a:lnSpc>
                          <a:spcPct val="115000"/>
                        </a:lnSpc>
                        <a:spcBef>
                          <a:spcPts val="300"/>
                        </a:spcBef>
                        <a:spcAft>
                          <a:spcPts val="300"/>
                        </a:spcAft>
                      </a:pPr>
                      <a:r>
                        <a:rPr lang="fr-FR" sz="900" b="1">
                          <a:solidFill>
                            <a:srgbClr val="1B1810"/>
                          </a:solidFill>
                          <a:effectLst/>
                          <a:latin typeface="Century Gothic" panose="020B0502020202020204" pitchFamily="34" charset="0"/>
                          <a:ea typeface="Century Gothic" panose="020B0502020202020204" pitchFamily="34" charset="0"/>
                          <a:cs typeface="Times New Roman" panose="02020603050405020304" pitchFamily="18" charset="0"/>
                        </a:rPr>
                        <a:t>30</a:t>
                      </a:r>
                      <a:endParaRPr lang="fr-FR" sz="10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lnL w="12700" cap="flat" cmpd="sng" algn="ctr">
                      <a:solidFill>
                        <a:srgbClr val="877952"/>
                      </a:solidFill>
                      <a:prstDash val="solid"/>
                      <a:round/>
                      <a:headEnd type="none" w="med" len="med"/>
                      <a:tailEnd type="none" w="med" len="med"/>
                    </a:lnL>
                    <a:lnR w="12700" cap="flat" cmpd="sng" algn="ctr">
                      <a:solidFill>
                        <a:srgbClr val="877952"/>
                      </a:solidFill>
                      <a:prstDash val="solid"/>
                      <a:round/>
                      <a:headEnd type="none" w="med" len="med"/>
                      <a:tailEnd type="none" w="med" len="med"/>
                    </a:lnR>
                    <a:lnT w="12700" cap="flat" cmpd="sng" algn="ctr">
                      <a:solidFill>
                        <a:srgbClr val="877952"/>
                      </a:solidFill>
                      <a:prstDash val="solid"/>
                      <a:round/>
                      <a:headEnd type="none" w="med" len="med"/>
                      <a:tailEnd type="none" w="med" len="med"/>
                    </a:lnT>
                    <a:lnB w="12700" cap="flat" cmpd="sng" algn="ctr">
                      <a:solidFill>
                        <a:srgbClr val="877952"/>
                      </a:solidFill>
                      <a:prstDash val="solid"/>
                      <a:round/>
                      <a:headEnd type="none" w="med" len="med"/>
                      <a:tailEnd type="none" w="med" len="med"/>
                    </a:lnB>
                  </a:tcPr>
                </a:tc>
                <a:extLst>
                  <a:ext uri="{0D108BD9-81ED-4DB2-BD59-A6C34878D82A}">
                    <a16:rowId xmlns:a16="http://schemas.microsoft.com/office/drawing/2014/main" val="10004"/>
                  </a:ext>
                </a:extLst>
              </a:tr>
              <a:tr h="599990">
                <a:tc>
                  <a:txBody>
                    <a:bodyPr/>
                    <a:lstStyle/>
                    <a:p>
                      <a:pPr algn="ctr">
                        <a:lnSpc>
                          <a:spcPct val="115000"/>
                        </a:lnSpc>
                        <a:spcBef>
                          <a:spcPts val="300"/>
                        </a:spcBef>
                        <a:spcAft>
                          <a:spcPts val="300"/>
                        </a:spcAft>
                      </a:pPr>
                      <a:r>
                        <a:rPr lang="fr-FR" sz="900">
                          <a:solidFill>
                            <a:srgbClr val="1B1810"/>
                          </a:solidFill>
                          <a:effectLst/>
                          <a:latin typeface="Century Gothic" panose="020B0502020202020204" pitchFamily="34" charset="0"/>
                          <a:ea typeface="Century Gothic" panose="020B0502020202020204" pitchFamily="34" charset="0"/>
                          <a:cs typeface="Times New Roman" panose="02020603050405020304" pitchFamily="18" charset="0"/>
                        </a:rPr>
                        <a:t>VP. 171</a:t>
                      </a:r>
                      <a:endParaRPr lang="fr-FR" sz="10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lnL w="12700" cap="flat" cmpd="sng" algn="ctr">
                      <a:solidFill>
                        <a:srgbClr val="877952"/>
                      </a:solidFill>
                      <a:prstDash val="solid"/>
                      <a:round/>
                      <a:headEnd type="none" w="med" len="med"/>
                      <a:tailEnd type="none" w="med" len="med"/>
                    </a:lnL>
                    <a:lnR w="12700" cap="flat" cmpd="sng" algn="ctr">
                      <a:solidFill>
                        <a:srgbClr val="877952"/>
                      </a:solidFill>
                      <a:prstDash val="solid"/>
                      <a:round/>
                      <a:headEnd type="none" w="med" len="med"/>
                      <a:tailEnd type="none" w="med" len="med"/>
                    </a:lnR>
                    <a:lnT w="12700" cap="flat" cmpd="sng" algn="ctr">
                      <a:solidFill>
                        <a:srgbClr val="877952"/>
                      </a:solidFill>
                      <a:prstDash val="solid"/>
                      <a:round/>
                      <a:headEnd type="none" w="med" len="med"/>
                      <a:tailEnd type="none" w="med" len="med"/>
                    </a:lnT>
                    <a:lnB w="12700" cap="flat" cmpd="sng" algn="ctr">
                      <a:solidFill>
                        <a:srgbClr val="877952"/>
                      </a:solidFill>
                      <a:prstDash val="solid"/>
                      <a:round/>
                      <a:headEnd type="none" w="med" len="med"/>
                      <a:tailEnd type="none" w="med" len="med"/>
                    </a:lnB>
                  </a:tcPr>
                </a:tc>
                <a:tc>
                  <a:txBody>
                    <a:bodyPr/>
                    <a:lstStyle/>
                    <a:p>
                      <a:pPr algn="l">
                        <a:lnSpc>
                          <a:spcPct val="115000"/>
                        </a:lnSpc>
                        <a:spcBef>
                          <a:spcPts val="300"/>
                        </a:spcBef>
                        <a:spcAft>
                          <a:spcPts val="300"/>
                        </a:spcAft>
                      </a:pPr>
                      <a:r>
                        <a:rPr lang="fr-FR" sz="900" dirty="0">
                          <a:effectLst/>
                          <a:latin typeface="Century Gothic" panose="020B0502020202020204" pitchFamily="34" charset="0"/>
                          <a:ea typeface="Century Gothic" panose="020B0502020202020204" pitchFamily="34" charset="0"/>
                          <a:cs typeface="Times New Roman" panose="02020603050405020304" pitchFamily="18" charset="0"/>
                        </a:rPr>
                        <a:t>Diagnostic de bon fonctionnement et d'entretien de toutes les autres installations</a:t>
                      </a:r>
                      <a:endParaRPr lang="fr-FR" sz="10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lnL w="12700" cap="flat" cmpd="sng" algn="ctr">
                      <a:solidFill>
                        <a:srgbClr val="877952"/>
                      </a:solidFill>
                      <a:prstDash val="solid"/>
                      <a:round/>
                      <a:headEnd type="none" w="med" len="med"/>
                      <a:tailEnd type="none" w="med" len="med"/>
                    </a:lnL>
                    <a:lnR w="12700" cap="flat" cmpd="sng" algn="ctr">
                      <a:solidFill>
                        <a:srgbClr val="877952"/>
                      </a:solidFill>
                      <a:prstDash val="solid"/>
                      <a:round/>
                      <a:headEnd type="none" w="med" len="med"/>
                      <a:tailEnd type="none" w="med" len="med"/>
                    </a:lnR>
                    <a:lnT w="12700" cap="flat" cmpd="sng" algn="ctr">
                      <a:solidFill>
                        <a:srgbClr val="877952"/>
                      </a:solidFill>
                      <a:prstDash val="solid"/>
                      <a:round/>
                      <a:headEnd type="none" w="med" len="med"/>
                      <a:tailEnd type="none" w="med" len="med"/>
                    </a:lnT>
                    <a:lnB w="12700" cap="flat" cmpd="sng" algn="ctr">
                      <a:solidFill>
                        <a:srgbClr val="877952"/>
                      </a:solidFill>
                      <a:prstDash val="solid"/>
                      <a:round/>
                      <a:headEnd type="none" w="med" len="med"/>
                      <a:tailEnd type="none" w="med" len="med"/>
                    </a:lnB>
                  </a:tcPr>
                </a:tc>
                <a:tc>
                  <a:txBody>
                    <a:bodyPr/>
                    <a:lstStyle/>
                    <a:p>
                      <a:pPr algn="ctr">
                        <a:lnSpc>
                          <a:spcPct val="115000"/>
                        </a:lnSpc>
                        <a:spcBef>
                          <a:spcPts val="300"/>
                        </a:spcBef>
                        <a:spcAft>
                          <a:spcPts val="300"/>
                        </a:spcAft>
                      </a:pPr>
                      <a:r>
                        <a:rPr lang="fr-FR" sz="1000" dirty="0">
                          <a:solidFill>
                            <a:srgbClr val="1B1810"/>
                          </a:solidFill>
                          <a:effectLst/>
                          <a:latin typeface="Century Gothic" panose="020B0502020202020204" pitchFamily="34" charset="0"/>
                          <a:ea typeface="Century Gothic" panose="020B0502020202020204" pitchFamily="34" charset="0"/>
                          <a:cs typeface="Times New Roman" panose="02020603050405020304" pitchFamily="18" charset="0"/>
                        </a:rPr>
                        <a:t>30</a:t>
                      </a:r>
                      <a:endParaRPr lang="fr-FR" sz="10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lnL w="12700" cap="flat" cmpd="sng" algn="ctr">
                      <a:solidFill>
                        <a:srgbClr val="877952"/>
                      </a:solidFill>
                      <a:prstDash val="solid"/>
                      <a:round/>
                      <a:headEnd type="none" w="med" len="med"/>
                      <a:tailEnd type="none" w="med" len="med"/>
                    </a:lnL>
                    <a:lnR w="12700" cap="flat" cmpd="sng" algn="ctr">
                      <a:solidFill>
                        <a:srgbClr val="877952"/>
                      </a:solidFill>
                      <a:prstDash val="solid"/>
                      <a:round/>
                      <a:headEnd type="none" w="med" len="med"/>
                      <a:tailEnd type="none" w="med" len="med"/>
                    </a:lnR>
                    <a:lnT w="12700" cap="flat" cmpd="sng" algn="ctr">
                      <a:solidFill>
                        <a:srgbClr val="877952"/>
                      </a:solidFill>
                      <a:prstDash val="solid"/>
                      <a:round/>
                      <a:headEnd type="none" w="med" len="med"/>
                      <a:tailEnd type="none" w="med" len="med"/>
                    </a:lnT>
                    <a:lnB w="12700" cap="flat" cmpd="sng" algn="ctr">
                      <a:solidFill>
                        <a:srgbClr val="877952"/>
                      </a:solidFill>
                      <a:prstDash val="solid"/>
                      <a:round/>
                      <a:headEnd type="none" w="med" len="med"/>
                      <a:tailEnd type="none" w="med" len="med"/>
                    </a:lnB>
                  </a:tcPr>
                </a:tc>
                <a:tc>
                  <a:txBody>
                    <a:bodyPr/>
                    <a:lstStyle/>
                    <a:p>
                      <a:pPr algn="ctr">
                        <a:lnSpc>
                          <a:spcPct val="115000"/>
                        </a:lnSpc>
                        <a:spcBef>
                          <a:spcPts val="300"/>
                        </a:spcBef>
                        <a:spcAft>
                          <a:spcPts val="300"/>
                        </a:spcAft>
                      </a:pPr>
                      <a:r>
                        <a:rPr lang="fr-FR" sz="900" b="1">
                          <a:solidFill>
                            <a:srgbClr val="1B1810"/>
                          </a:solidFill>
                          <a:effectLst/>
                          <a:latin typeface="Century Gothic" panose="020B0502020202020204" pitchFamily="34" charset="0"/>
                          <a:ea typeface="Century Gothic" panose="020B0502020202020204" pitchFamily="34" charset="0"/>
                          <a:cs typeface="Times New Roman" panose="02020603050405020304" pitchFamily="18" charset="0"/>
                        </a:rPr>
                        <a:t>30</a:t>
                      </a:r>
                      <a:endParaRPr lang="fr-FR" sz="10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lnL w="12700" cap="flat" cmpd="sng" algn="ctr">
                      <a:solidFill>
                        <a:srgbClr val="877952"/>
                      </a:solidFill>
                      <a:prstDash val="solid"/>
                      <a:round/>
                      <a:headEnd type="none" w="med" len="med"/>
                      <a:tailEnd type="none" w="med" len="med"/>
                    </a:lnL>
                    <a:lnR w="12700" cap="flat" cmpd="sng" algn="ctr">
                      <a:solidFill>
                        <a:srgbClr val="877952"/>
                      </a:solidFill>
                      <a:prstDash val="solid"/>
                      <a:round/>
                      <a:headEnd type="none" w="med" len="med"/>
                      <a:tailEnd type="none" w="med" len="med"/>
                    </a:lnR>
                    <a:lnT w="12700" cap="flat" cmpd="sng" algn="ctr">
                      <a:solidFill>
                        <a:srgbClr val="877952"/>
                      </a:solidFill>
                      <a:prstDash val="solid"/>
                      <a:round/>
                      <a:headEnd type="none" w="med" len="med"/>
                      <a:tailEnd type="none" w="med" len="med"/>
                    </a:lnT>
                    <a:lnB w="12700" cap="flat" cmpd="sng" algn="ctr">
                      <a:solidFill>
                        <a:srgbClr val="877952"/>
                      </a:solidFill>
                      <a:prstDash val="solid"/>
                      <a:round/>
                      <a:headEnd type="none" w="med" len="med"/>
                      <a:tailEnd type="none" w="med" len="med"/>
                    </a:lnB>
                  </a:tcPr>
                </a:tc>
                <a:extLst>
                  <a:ext uri="{0D108BD9-81ED-4DB2-BD59-A6C34878D82A}">
                    <a16:rowId xmlns:a16="http://schemas.microsoft.com/office/drawing/2014/main" val="10005"/>
                  </a:ext>
                </a:extLst>
              </a:tr>
              <a:tr h="177411">
                <a:tc gridSpan="2">
                  <a:txBody>
                    <a:bodyPr/>
                    <a:lstStyle/>
                    <a:p>
                      <a:pPr algn="ctr">
                        <a:lnSpc>
                          <a:spcPct val="115000"/>
                        </a:lnSpc>
                        <a:spcBef>
                          <a:spcPts val="300"/>
                        </a:spcBef>
                        <a:spcAft>
                          <a:spcPts val="300"/>
                        </a:spcAft>
                      </a:pPr>
                      <a:r>
                        <a:rPr lang="fr-FR" sz="900" b="1"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Partie B</a:t>
                      </a:r>
                      <a:endParaRPr lang="fr-FR" sz="10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lnL w="12700" cap="flat" cmpd="sng" algn="ctr">
                      <a:solidFill>
                        <a:srgbClr val="877952"/>
                      </a:solidFill>
                      <a:prstDash val="solid"/>
                      <a:round/>
                      <a:headEnd type="none" w="med" len="med"/>
                      <a:tailEnd type="none" w="med" len="med"/>
                    </a:lnL>
                    <a:lnR w="12700" cap="flat" cmpd="sng" algn="ctr">
                      <a:solidFill>
                        <a:srgbClr val="877952"/>
                      </a:solidFill>
                      <a:prstDash val="solid"/>
                      <a:round/>
                      <a:headEnd type="none" w="med" len="med"/>
                      <a:tailEnd type="none" w="med" len="med"/>
                    </a:lnR>
                    <a:lnT w="12700" cap="flat" cmpd="sng" algn="ctr">
                      <a:solidFill>
                        <a:srgbClr val="877952"/>
                      </a:solidFill>
                      <a:prstDash val="solid"/>
                      <a:round/>
                      <a:headEnd type="none" w="med" len="med"/>
                      <a:tailEnd type="none" w="med" len="med"/>
                    </a:lnT>
                    <a:lnB w="12700" cap="flat" cmpd="sng" algn="ctr">
                      <a:solidFill>
                        <a:srgbClr val="877952"/>
                      </a:solidFill>
                      <a:prstDash val="solid"/>
                      <a:round/>
                      <a:headEnd type="none" w="med" len="med"/>
                      <a:tailEnd type="none" w="med" len="med"/>
                    </a:lnB>
                    <a:solidFill>
                      <a:srgbClr val="D2CAB6"/>
                    </a:solidFill>
                  </a:tcPr>
                </a:tc>
                <a:tc hMerge="1">
                  <a:txBody>
                    <a:bodyPr/>
                    <a:lstStyle/>
                    <a:p>
                      <a:endParaRPr lang="fr-FR"/>
                    </a:p>
                  </a:txBody>
                  <a:tcPr/>
                </a:tc>
                <a:tc>
                  <a:txBody>
                    <a:bodyPr/>
                    <a:lstStyle/>
                    <a:p>
                      <a:pPr algn="ctr">
                        <a:lnSpc>
                          <a:spcPct val="115000"/>
                        </a:lnSpc>
                        <a:spcBef>
                          <a:spcPts val="300"/>
                        </a:spcBef>
                        <a:spcAft>
                          <a:spcPts val="300"/>
                        </a:spcAft>
                      </a:pPr>
                      <a:r>
                        <a:rPr lang="fr-FR" sz="1000" b="1" dirty="0">
                          <a:solidFill>
                            <a:srgbClr val="1B1810"/>
                          </a:solidFill>
                          <a:effectLst/>
                          <a:latin typeface="Century Gothic" panose="020B0502020202020204" pitchFamily="34" charset="0"/>
                          <a:ea typeface="Century Gothic" panose="020B0502020202020204" pitchFamily="34" charset="0"/>
                          <a:cs typeface="Times New Roman" panose="02020603050405020304" pitchFamily="18" charset="0"/>
                        </a:rPr>
                        <a:t>40</a:t>
                      </a:r>
                      <a:endParaRPr lang="fr-FR" sz="1000" b="1"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lnL w="12700" cap="flat" cmpd="sng" algn="ctr">
                      <a:solidFill>
                        <a:srgbClr val="877952"/>
                      </a:solidFill>
                      <a:prstDash val="solid"/>
                      <a:round/>
                      <a:headEnd type="none" w="med" len="med"/>
                      <a:tailEnd type="none" w="med" len="med"/>
                    </a:lnL>
                    <a:lnR w="12700" cap="flat" cmpd="sng" algn="ctr">
                      <a:solidFill>
                        <a:srgbClr val="877952"/>
                      </a:solidFill>
                      <a:prstDash val="solid"/>
                      <a:round/>
                      <a:headEnd type="none" w="med" len="med"/>
                      <a:tailEnd type="none" w="med" len="med"/>
                    </a:lnR>
                    <a:lnT w="12700" cap="flat" cmpd="sng" algn="ctr">
                      <a:solidFill>
                        <a:srgbClr val="877952"/>
                      </a:solidFill>
                      <a:prstDash val="solid"/>
                      <a:round/>
                      <a:headEnd type="none" w="med" len="med"/>
                      <a:tailEnd type="none" w="med" len="med"/>
                    </a:lnT>
                    <a:lnB w="12700" cap="flat" cmpd="sng" algn="ctr">
                      <a:solidFill>
                        <a:srgbClr val="877952"/>
                      </a:solidFill>
                      <a:prstDash val="solid"/>
                      <a:round/>
                      <a:headEnd type="none" w="med" len="med"/>
                      <a:tailEnd type="none" w="med" len="med"/>
                    </a:lnB>
                    <a:solidFill>
                      <a:srgbClr val="D2CAB6"/>
                    </a:solidFill>
                  </a:tcPr>
                </a:tc>
                <a:tc>
                  <a:txBody>
                    <a:bodyPr/>
                    <a:lstStyle/>
                    <a:p>
                      <a:pPr algn="ctr">
                        <a:lnSpc>
                          <a:spcPct val="115000"/>
                        </a:lnSpc>
                        <a:spcBef>
                          <a:spcPts val="300"/>
                        </a:spcBef>
                        <a:spcAft>
                          <a:spcPts val="300"/>
                        </a:spcAft>
                      </a:pPr>
                      <a:r>
                        <a:rPr lang="fr-FR" sz="1000" b="1" dirty="0">
                          <a:effectLst/>
                          <a:latin typeface="Century Gothic" panose="020B0502020202020204" pitchFamily="34" charset="0"/>
                          <a:ea typeface="Century Gothic" panose="020B0502020202020204" pitchFamily="34" charset="0"/>
                          <a:cs typeface="Times New Roman" panose="02020603050405020304" pitchFamily="18" charset="0"/>
                        </a:rPr>
                        <a:t>0 </a:t>
                      </a:r>
                    </a:p>
                  </a:txBody>
                  <a:tcPr marL="68580" marR="68580" marT="0" marB="0" anchor="ctr">
                    <a:lnL w="12700" cap="flat" cmpd="sng" algn="ctr">
                      <a:solidFill>
                        <a:srgbClr val="877952"/>
                      </a:solidFill>
                      <a:prstDash val="solid"/>
                      <a:round/>
                      <a:headEnd type="none" w="med" len="med"/>
                      <a:tailEnd type="none" w="med" len="med"/>
                    </a:lnL>
                    <a:lnR w="12700" cap="flat" cmpd="sng" algn="ctr">
                      <a:solidFill>
                        <a:srgbClr val="877952"/>
                      </a:solidFill>
                      <a:prstDash val="solid"/>
                      <a:round/>
                      <a:headEnd type="none" w="med" len="med"/>
                      <a:tailEnd type="none" w="med" len="med"/>
                    </a:lnR>
                    <a:lnT w="12700" cap="flat" cmpd="sng" algn="ctr">
                      <a:solidFill>
                        <a:srgbClr val="877952"/>
                      </a:solidFill>
                      <a:prstDash val="solid"/>
                      <a:round/>
                      <a:headEnd type="none" w="med" len="med"/>
                      <a:tailEnd type="none" w="med" len="med"/>
                    </a:lnT>
                    <a:lnB w="12700" cap="flat" cmpd="sng" algn="ctr">
                      <a:solidFill>
                        <a:srgbClr val="877952"/>
                      </a:solidFill>
                      <a:prstDash val="solid"/>
                      <a:round/>
                      <a:headEnd type="none" w="med" len="med"/>
                      <a:tailEnd type="none" w="med" len="med"/>
                    </a:lnB>
                    <a:solidFill>
                      <a:srgbClr val="D2CAB6"/>
                    </a:solidFill>
                  </a:tcPr>
                </a:tc>
                <a:extLst>
                  <a:ext uri="{0D108BD9-81ED-4DB2-BD59-A6C34878D82A}">
                    <a16:rowId xmlns:a16="http://schemas.microsoft.com/office/drawing/2014/main" val="10006"/>
                  </a:ext>
                </a:extLst>
              </a:tr>
              <a:tr h="455265">
                <a:tc>
                  <a:txBody>
                    <a:bodyPr/>
                    <a:lstStyle/>
                    <a:p>
                      <a:pPr algn="ctr">
                        <a:lnSpc>
                          <a:spcPct val="115000"/>
                        </a:lnSpc>
                        <a:spcBef>
                          <a:spcPts val="300"/>
                        </a:spcBef>
                        <a:spcAft>
                          <a:spcPts val="300"/>
                        </a:spcAft>
                      </a:pPr>
                      <a:r>
                        <a:rPr lang="fr-FR" sz="900">
                          <a:solidFill>
                            <a:srgbClr val="1B1810"/>
                          </a:solidFill>
                          <a:effectLst/>
                          <a:latin typeface="Century Gothic" panose="020B0502020202020204" pitchFamily="34" charset="0"/>
                          <a:ea typeface="Century Gothic" panose="020B0502020202020204" pitchFamily="34" charset="0"/>
                          <a:cs typeface="Times New Roman" panose="02020603050405020304" pitchFamily="18" charset="0"/>
                        </a:rPr>
                        <a:t>VP. 172</a:t>
                      </a:r>
                      <a:endParaRPr lang="fr-FR" sz="10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lnL w="12700" cap="flat" cmpd="sng" algn="ctr">
                      <a:solidFill>
                        <a:srgbClr val="877952"/>
                      </a:solidFill>
                      <a:prstDash val="solid"/>
                      <a:round/>
                      <a:headEnd type="none" w="med" len="med"/>
                      <a:tailEnd type="none" w="med" len="med"/>
                    </a:lnL>
                    <a:lnR w="12700" cap="flat" cmpd="sng" algn="ctr">
                      <a:solidFill>
                        <a:srgbClr val="877952"/>
                      </a:solidFill>
                      <a:prstDash val="solid"/>
                      <a:round/>
                      <a:headEnd type="none" w="med" len="med"/>
                      <a:tailEnd type="none" w="med" len="med"/>
                    </a:lnR>
                    <a:lnT w="12700" cap="flat" cmpd="sng" algn="ctr">
                      <a:solidFill>
                        <a:srgbClr val="877952"/>
                      </a:solidFill>
                      <a:prstDash val="solid"/>
                      <a:round/>
                      <a:headEnd type="none" w="med" len="med"/>
                      <a:tailEnd type="none" w="med" len="med"/>
                    </a:lnT>
                    <a:lnB w="12700" cap="flat" cmpd="sng" algn="ctr">
                      <a:solidFill>
                        <a:srgbClr val="877952"/>
                      </a:solidFill>
                      <a:prstDash val="solid"/>
                      <a:round/>
                      <a:headEnd type="none" w="med" len="med"/>
                      <a:tailEnd type="none" w="med" len="med"/>
                    </a:lnB>
                  </a:tcPr>
                </a:tc>
                <a:tc>
                  <a:txBody>
                    <a:bodyPr/>
                    <a:lstStyle/>
                    <a:p>
                      <a:pPr algn="l">
                        <a:lnSpc>
                          <a:spcPct val="115000"/>
                        </a:lnSpc>
                        <a:spcBef>
                          <a:spcPts val="300"/>
                        </a:spcBef>
                        <a:spcAft>
                          <a:spcPts val="300"/>
                        </a:spcAft>
                      </a:pPr>
                      <a:r>
                        <a:rPr lang="fr-FR" sz="900" dirty="0">
                          <a:effectLst/>
                          <a:latin typeface="Century Gothic" panose="020B0502020202020204" pitchFamily="34" charset="0"/>
                          <a:ea typeface="Century Gothic" panose="020B0502020202020204" pitchFamily="34" charset="0"/>
                          <a:cs typeface="Times New Roman" panose="02020603050405020304" pitchFamily="18" charset="0"/>
                        </a:rPr>
                        <a:t>Le service assure à la demande du propriétaire l'entretien des installations</a:t>
                      </a:r>
                      <a:endParaRPr lang="fr-FR" sz="10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lnL w="12700" cap="flat" cmpd="sng" algn="ctr">
                      <a:solidFill>
                        <a:srgbClr val="877952"/>
                      </a:solidFill>
                      <a:prstDash val="solid"/>
                      <a:round/>
                      <a:headEnd type="none" w="med" len="med"/>
                      <a:tailEnd type="none" w="med" len="med"/>
                    </a:lnL>
                    <a:lnR w="12700" cap="flat" cmpd="sng" algn="ctr">
                      <a:solidFill>
                        <a:srgbClr val="877952"/>
                      </a:solidFill>
                      <a:prstDash val="solid"/>
                      <a:round/>
                      <a:headEnd type="none" w="med" len="med"/>
                      <a:tailEnd type="none" w="med" len="med"/>
                    </a:lnR>
                    <a:lnT w="12700" cap="flat" cmpd="sng" algn="ctr">
                      <a:solidFill>
                        <a:srgbClr val="877952"/>
                      </a:solidFill>
                      <a:prstDash val="solid"/>
                      <a:round/>
                      <a:headEnd type="none" w="med" len="med"/>
                      <a:tailEnd type="none" w="med" len="med"/>
                    </a:lnT>
                    <a:lnB w="12700" cap="flat" cmpd="sng" algn="ctr">
                      <a:solidFill>
                        <a:srgbClr val="877952"/>
                      </a:solidFill>
                      <a:prstDash val="solid"/>
                      <a:round/>
                      <a:headEnd type="none" w="med" len="med"/>
                      <a:tailEnd type="none" w="med" len="med"/>
                    </a:lnB>
                  </a:tcPr>
                </a:tc>
                <a:tc>
                  <a:txBody>
                    <a:bodyPr/>
                    <a:lstStyle/>
                    <a:p>
                      <a:pPr algn="ctr">
                        <a:lnSpc>
                          <a:spcPct val="115000"/>
                        </a:lnSpc>
                        <a:spcBef>
                          <a:spcPts val="300"/>
                        </a:spcBef>
                        <a:spcAft>
                          <a:spcPts val="300"/>
                        </a:spcAft>
                      </a:pPr>
                      <a:r>
                        <a:rPr lang="fr-FR" sz="1000">
                          <a:solidFill>
                            <a:srgbClr val="1B1810"/>
                          </a:solidFill>
                          <a:effectLst/>
                          <a:latin typeface="Century Gothic" panose="020B0502020202020204" pitchFamily="34" charset="0"/>
                          <a:ea typeface="Century Gothic" panose="020B0502020202020204" pitchFamily="34" charset="0"/>
                          <a:cs typeface="Times New Roman" panose="02020603050405020304" pitchFamily="18" charset="0"/>
                        </a:rPr>
                        <a:t>10</a:t>
                      </a:r>
                      <a:endParaRPr lang="fr-FR" sz="10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lnL w="12700" cap="flat" cmpd="sng" algn="ctr">
                      <a:solidFill>
                        <a:srgbClr val="877952"/>
                      </a:solidFill>
                      <a:prstDash val="solid"/>
                      <a:round/>
                      <a:headEnd type="none" w="med" len="med"/>
                      <a:tailEnd type="none" w="med" len="med"/>
                    </a:lnL>
                    <a:lnR w="12700" cap="flat" cmpd="sng" algn="ctr">
                      <a:solidFill>
                        <a:srgbClr val="877952"/>
                      </a:solidFill>
                      <a:prstDash val="solid"/>
                      <a:round/>
                      <a:headEnd type="none" w="med" len="med"/>
                      <a:tailEnd type="none" w="med" len="med"/>
                    </a:lnR>
                    <a:lnT w="12700" cap="flat" cmpd="sng" algn="ctr">
                      <a:solidFill>
                        <a:srgbClr val="877952"/>
                      </a:solidFill>
                      <a:prstDash val="solid"/>
                      <a:round/>
                      <a:headEnd type="none" w="med" len="med"/>
                      <a:tailEnd type="none" w="med" len="med"/>
                    </a:lnT>
                    <a:lnB w="12700" cap="flat" cmpd="sng" algn="ctr">
                      <a:solidFill>
                        <a:srgbClr val="877952"/>
                      </a:solidFill>
                      <a:prstDash val="solid"/>
                      <a:round/>
                      <a:headEnd type="none" w="med" len="med"/>
                      <a:tailEnd type="none" w="med" len="med"/>
                    </a:lnB>
                  </a:tcPr>
                </a:tc>
                <a:tc>
                  <a:txBody>
                    <a:bodyPr/>
                    <a:lstStyle/>
                    <a:p>
                      <a:pPr algn="ctr">
                        <a:lnSpc>
                          <a:spcPct val="115000"/>
                        </a:lnSpc>
                        <a:spcBef>
                          <a:spcPts val="300"/>
                        </a:spcBef>
                        <a:spcAft>
                          <a:spcPts val="300"/>
                        </a:spcAft>
                      </a:pPr>
                      <a:r>
                        <a:rPr lang="fr-FR" sz="900" b="1">
                          <a:solidFill>
                            <a:srgbClr val="1B1810"/>
                          </a:solidFill>
                          <a:effectLst/>
                          <a:latin typeface="Century Gothic" panose="020B0502020202020204" pitchFamily="34" charset="0"/>
                          <a:ea typeface="Century Gothic" panose="020B0502020202020204" pitchFamily="34" charset="0"/>
                          <a:cs typeface="Times New Roman" panose="02020603050405020304" pitchFamily="18" charset="0"/>
                        </a:rPr>
                        <a:t>0</a:t>
                      </a:r>
                      <a:endParaRPr lang="fr-FR" sz="10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lnL w="12700" cap="flat" cmpd="sng" algn="ctr">
                      <a:solidFill>
                        <a:srgbClr val="877952"/>
                      </a:solidFill>
                      <a:prstDash val="solid"/>
                      <a:round/>
                      <a:headEnd type="none" w="med" len="med"/>
                      <a:tailEnd type="none" w="med" len="med"/>
                    </a:lnL>
                    <a:lnR w="12700" cap="flat" cmpd="sng" algn="ctr">
                      <a:solidFill>
                        <a:srgbClr val="877952"/>
                      </a:solidFill>
                      <a:prstDash val="solid"/>
                      <a:round/>
                      <a:headEnd type="none" w="med" len="med"/>
                      <a:tailEnd type="none" w="med" len="med"/>
                    </a:lnR>
                    <a:lnT w="12700" cap="flat" cmpd="sng" algn="ctr">
                      <a:solidFill>
                        <a:srgbClr val="877952"/>
                      </a:solidFill>
                      <a:prstDash val="solid"/>
                      <a:round/>
                      <a:headEnd type="none" w="med" len="med"/>
                      <a:tailEnd type="none" w="med" len="med"/>
                    </a:lnT>
                    <a:lnB w="12700" cap="flat" cmpd="sng" algn="ctr">
                      <a:solidFill>
                        <a:srgbClr val="877952"/>
                      </a:solidFill>
                      <a:prstDash val="solid"/>
                      <a:round/>
                      <a:headEnd type="none" w="med" len="med"/>
                      <a:tailEnd type="none" w="med" len="med"/>
                    </a:lnB>
                  </a:tcPr>
                </a:tc>
                <a:extLst>
                  <a:ext uri="{0D108BD9-81ED-4DB2-BD59-A6C34878D82A}">
                    <a16:rowId xmlns:a16="http://schemas.microsoft.com/office/drawing/2014/main" val="10007"/>
                  </a:ext>
                </a:extLst>
              </a:tr>
              <a:tr h="599990">
                <a:tc>
                  <a:txBody>
                    <a:bodyPr/>
                    <a:lstStyle/>
                    <a:p>
                      <a:pPr algn="ctr">
                        <a:lnSpc>
                          <a:spcPct val="115000"/>
                        </a:lnSpc>
                        <a:spcBef>
                          <a:spcPts val="300"/>
                        </a:spcBef>
                        <a:spcAft>
                          <a:spcPts val="300"/>
                        </a:spcAft>
                      </a:pPr>
                      <a:r>
                        <a:rPr lang="fr-FR" sz="900">
                          <a:solidFill>
                            <a:srgbClr val="1B1810"/>
                          </a:solidFill>
                          <a:effectLst/>
                          <a:latin typeface="Century Gothic" panose="020B0502020202020204" pitchFamily="34" charset="0"/>
                          <a:ea typeface="Century Gothic" panose="020B0502020202020204" pitchFamily="34" charset="0"/>
                          <a:cs typeface="Times New Roman" panose="02020603050405020304" pitchFamily="18" charset="0"/>
                        </a:rPr>
                        <a:t>VP. 173</a:t>
                      </a:r>
                      <a:endParaRPr lang="fr-FR" sz="10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lnL w="12700" cap="flat" cmpd="sng" algn="ctr">
                      <a:solidFill>
                        <a:srgbClr val="877952"/>
                      </a:solidFill>
                      <a:prstDash val="solid"/>
                      <a:round/>
                      <a:headEnd type="none" w="med" len="med"/>
                      <a:tailEnd type="none" w="med" len="med"/>
                    </a:lnL>
                    <a:lnR w="12700" cap="flat" cmpd="sng" algn="ctr">
                      <a:solidFill>
                        <a:srgbClr val="877952"/>
                      </a:solidFill>
                      <a:prstDash val="solid"/>
                      <a:round/>
                      <a:headEnd type="none" w="med" len="med"/>
                      <a:tailEnd type="none" w="med" len="med"/>
                    </a:lnR>
                    <a:lnT w="12700" cap="flat" cmpd="sng" algn="ctr">
                      <a:solidFill>
                        <a:srgbClr val="877952"/>
                      </a:solidFill>
                      <a:prstDash val="solid"/>
                      <a:round/>
                      <a:headEnd type="none" w="med" len="med"/>
                      <a:tailEnd type="none" w="med" len="med"/>
                    </a:lnT>
                    <a:lnB w="12700" cap="flat" cmpd="sng" algn="ctr">
                      <a:solidFill>
                        <a:srgbClr val="877952"/>
                      </a:solidFill>
                      <a:prstDash val="solid"/>
                      <a:round/>
                      <a:headEnd type="none" w="med" len="med"/>
                      <a:tailEnd type="none" w="med" len="med"/>
                    </a:lnB>
                  </a:tcPr>
                </a:tc>
                <a:tc>
                  <a:txBody>
                    <a:bodyPr/>
                    <a:lstStyle/>
                    <a:p>
                      <a:pPr algn="l">
                        <a:lnSpc>
                          <a:spcPct val="115000"/>
                        </a:lnSpc>
                        <a:spcBef>
                          <a:spcPts val="600"/>
                        </a:spcBef>
                        <a:spcAft>
                          <a:spcPts val="0"/>
                        </a:spcAft>
                      </a:pPr>
                      <a:r>
                        <a:rPr lang="fr-FR" sz="900">
                          <a:effectLst/>
                          <a:latin typeface="Century Gothic" panose="020B0502020202020204" pitchFamily="34" charset="0"/>
                          <a:ea typeface="Century Gothic" panose="020B0502020202020204" pitchFamily="34" charset="0"/>
                          <a:cs typeface="Times New Roman" panose="02020603050405020304" pitchFamily="18" charset="0"/>
                        </a:rPr>
                        <a:t>Le service assure sur demande du propriétaire la réalisation et la réhabilitation des installations</a:t>
                      </a:r>
                      <a:endParaRPr lang="fr-FR" sz="10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lnL w="12700" cap="flat" cmpd="sng" algn="ctr">
                      <a:solidFill>
                        <a:srgbClr val="877952"/>
                      </a:solidFill>
                      <a:prstDash val="solid"/>
                      <a:round/>
                      <a:headEnd type="none" w="med" len="med"/>
                      <a:tailEnd type="none" w="med" len="med"/>
                    </a:lnL>
                    <a:lnR w="12700" cap="flat" cmpd="sng" algn="ctr">
                      <a:solidFill>
                        <a:srgbClr val="877952"/>
                      </a:solidFill>
                      <a:prstDash val="solid"/>
                      <a:round/>
                      <a:headEnd type="none" w="med" len="med"/>
                      <a:tailEnd type="none" w="med" len="med"/>
                    </a:lnR>
                    <a:lnT w="12700" cap="flat" cmpd="sng" algn="ctr">
                      <a:solidFill>
                        <a:srgbClr val="877952"/>
                      </a:solidFill>
                      <a:prstDash val="solid"/>
                      <a:round/>
                      <a:headEnd type="none" w="med" len="med"/>
                      <a:tailEnd type="none" w="med" len="med"/>
                    </a:lnT>
                    <a:lnB w="12700" cap="flat" cmpd="sng" algn="ctr">
                      <a:solidFill>
                        <a:srgbClr val="877952"/>
                      </a:solidFill>
                      <a:prstDash val="solid"/>
                      <a:round/>
                      <a:headEnd type="none" w="med" len="med"/>
                      <a:tailEnd type="none" w="med" len="med"/>
                    </a:lnB>
                  </a:tcPr>
                </a:tc>
                <a:tc>
                  <a:txBody>
                    <a:bodyPr/>
                    <a:lstStyle/>
                    <a:p>
                      <a:pPr algn="ctr">
                        <a:lnSpc>
                          <a:spcPct val="115000"/>
                        </a:lnSpc>
                        <a:spcBef>
                          <a:spcPts val="300"/>
                        </a:spcBef>
                        <a:spcAft>
                          <a:spcPts val="300"/>
                        </a:spcAft>
                      </a:pPr>
                      <a:r>
                        <a:rPr lang="fr-FR" sz="1000">
                          <a:solidFill>
                            <a:srgbClr val="1B1810"/>
                          </a:solidFill>
                          <a:effectLst/>
                          <a:latin typeface="Century Gothic" panose="020B0502020202020204" pitchFamily="34" charset="0"/>
                          <a:ea typeface="Century Gothic" panose="020B0502020202020204" pitchFamily="34" charset="0"/>
                          <a:cs typeface="Times New Roman" panose="02020603050405020304" pitchFamily="18" charset="0"/>
                        </a:rPr>
                        <a:t>20</a:t>
                      </a:r>
                      <a:endParaRPr lang="fr-FR" sz="10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lnL w="12700" cap="flat" cmpd="sng" algn="ctr">
                      <a:solidFill>
                        <a:srgbClr val="877952"/>
                      </a:solidFill>
                      <a:prstDash val="solid"/>
                      <a:round/>
                      <a:headEnd type="none" w="med" len="med"/>
                      <a:tailEnd type="none" w="med" len="med"/>
                    </a:lnL>
                    <a:lnR w="12700" cap="flat" cmpd="sng" algn="ctr">
                      <a:solidFill>
                        <a:srgbClr val="877952"/>
                      </a:solidFill>
                      <a:prstDash val="solid"/>
                      <a:round/>
                      <a:headEnd type="none" w="med" len="med"/>
                      <a:tailEnd type="none" w="med" len="med"/>
                    </a:lnR>
                    <a:lnT w="12700" cap="flat" cmpd="sng" algn="ctr">
                      <a:solidFill>
                        <a:srgbClr val="877952"/>
                      </a:solidFill>
                      <a:prstDash val="solid"/>
                      <a:round/>
                      <a:headEnd type="none" w="med" len="med"/>
                      <a:tailEnd type="none" w="med" len="med"/>
                    </a:lnT>
                    <a:lnB w="12700" cap="flat" cmpd="sng" algn="ctr">
                      <a:solidFill>
                        <a:srgbClr val="877952"/>
                      </a:solidFill>
                      <a:prstDash val="solid"/>
                      <a:round/>
                      <a:headEnd type="none" w="med" len="med"/>
                      <a:tailEnd type="none" w="med" len="med"/>
                    </a:lnB>
                  </a:tcPr>
                </a:tc>
                <a:tc>
                  <a:txBody>
                    <a:bodyPr/>
                    <a:lstStyle/>
                    <a:p>
                      <a:pPr algn="ctr">
                        <a:lnSpc>
                          <a:spcPct val="115000"/>
                        </a:lnSpc>
                        <a:spcBef>
                          <a:spcPts val="300"/>
                        </a:spcBef>
                        <a:spcAft>
                          <a:spcPts val="300"/>
                        </a:spcAft>
                      </a:pPr>
                      <a:r>
                        <a:rPr lang="fr-FR" sz="900" b="1">
                          <a:solidFill>
                            <a:srgbClr val="1B1810"/>
                          </a:solidFill>
                          <a:effectLst/>
                          <a:latin typeface="Century Gothic" panose="020B0502020202020204" pitchFamily="34" charset="0"/>
                          <a:ea typeface="Century Gothic" panose="020B0502020202020204" pitchFamily="34" charset="0"/>
                          <a:cs typeface="Times New Roman" panose="02020603050405020304" pitchFamily="18" charset="0"/>
                        </a:rPr>
                        <a:t>0</a:t>
                      </a:r>
                      <a:endParaRPr lang="fr-FR" sz="10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lnL w="12700" cap="flat" cmpd="sng" algn="ctr">
                      <a:solidFill>
                        <a:srgbClr val="877952"/>
                      </a:solidFill>
                      <a:prstDash val="solid"/>
                      <a:round/>
                      <a:headEnd type="none" w="med" len="med"/>
                      <a:tailEnd type="none" w="med" len="med"/>
                    </a:lnL>
                    <a:lnR w="12700" cap="flat" cmpd="sng" algn="ctr">
                      <a:solidFill>
                        <a:srgbClr val="877952"/>
                      </a:solidFill>
                      <a:prstDash val="solid"/>
                      <a:round/>
                      <a:headEnd type="none" w="med" len="med"/>
                      <a:tailEnd type="none" w="med" len="med"/>
                    </a:lnR>
                    <a:lnT w="12700" cap="flat" cmpd="sng" algn="ctr">
                      <a:solidFill>
                        <a:srgbClr val="877952"/>
                      </a:solidFill>
                      <a:prstDash val="solid"/>
                      <a:round/>
                      <a:headEnd type="none" w="med" len="med"/>
                      <a:tailEnd type="none" w="med" len="med"/>
                    </a:lnT>
                    <a:lnB w="12700" cap="flat" cmpd="sng" algn="ctr">
                      <a:solidFill>
                        <a:srgbClr val="877952"/>
                      </a:solidFill>
                      <a:prstDash val="solid"/>
                      <a:round/>
                      <a:headEnd type="none" w="med" len="med"/>
                      <a:tailEnd type="none" w="med" len="med"/>
                    </a:lnB>
                  </a:tcPr>
                </a:tc>
                <a:extLst>
                  <a:ext uri="{0D108BD9-81ED-4DB2-BD59-A6C34878D82A}">
                    <a16:rowId xmlns:a16="http://schemas.microsoft.com/office/drawing/2014/main" val="10008"/>
                  </a:ext>
                </a:extLst>
              </a:tr>
              <a:tr h="319339">
                <a:tc>
                  <a:txBody>
                    <a:bodyPr/>
                    <a:lstStyle/>
                    <a:p>
                      <a:pPr algn="ctr">
                        <a:lnSpc>
                          <a:spcPct val="115000"/>
                        </a:lnSpc>
                        <a:spcBef>
                          <a:spcPts val="300"/>
                        </a:spcBef>
                        <a:spcAft>
                          <a:spcPts val="300"/>
                        </a:spcAft>
                      </a:pPr>
                      <a:r>
                        <a:rPr lang="fr-FR" sz="900">
                          <a:solidFill>
                            <a:srgbClr val="1B1810"/>
                          </a:solidFill>
                          <a:effectLst/>
                          <a:latin typeface="Century Gothic" panose="020B0502020202020204" pitchFamily="34" charset="0"/>
                          <a:ea typeface="Century Gothic" panose="020B0502020202020204" pitchFamily="34" charset="0"/>
                          <a:cs typeface="Times New Roman" panose="02020603050405020304" pitchFamily="18" charset="0"/>
                        </a:rPr>
                        <a:t>VP. 177</a:t>
                      </a:r>
                      <a:endParaRPr lang="fr-FR" sz="10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lnL w="12700" cap="flat" cmpd="sng" algn="ctr">
                      <a:solidFill>
                        <a:srgbClr val="877952"/>
                      </a:solidFill>
                      <a:prstDash val="solid"/>
                      <a:round/>
                      <a:headEnd type="none" w="med" len="med"/>
                      <a:tailEnd type="none" w="med" len="med"/>
                    </a:lnL>
                    <a:lnR w="12700" cap="flat" cmpd="sng" algn="ctr">
                      <a:solidFill>
                        <a:srgbClr val="877952"/>
                      </a:solidFill>
                      <a:prstDash val="solid"/>
                      <a:round/>
                      <a:headEnd type="none" w="med" len="med"/>
                      <a:tailEnd type="none" w="med" len="med"/>
                    </a:lnR>
                    <a:lnT w="12700" cap="flat" cmpd="sng" algn="ctr">
                      <a:solidFill>
                        <a:srgbClr val="877952"/>
                      </a:solidFill>
                      <a:prstDash val="solid"/>
                      <a:round/>
                      <a:headEnd type="none" w="med" len="med"/>
                      <a:tailEnd type="none" w="med" len="med"/>
                    </a:lnT>
                    <a:lnB w="12700" cap="flat" cmpd="sng" algn="ctr">
                      <a:solidFill>
                        <a:srgbClr val="877952"/>
                      </a:solidFill>
                      <a:prstDash val="solid"/>
                      <a:round/>
                      <a:headEnd type="none" w="med" len="med"/>
                      <a:tailEnd type="none" w="med" len="med"/>
                    </a:lnB>
                  </a:tcPr>
                </a:tc>
                <a:tc>
                  <a:txBody>
                    <a:bodyPr/>
                    <a:lstStyle/>
                    <a:p>
                      <a:pPr algn="l">
                        <a:lnSpc>
                          <a:spcPct val="115000"/>
                        </a:lnSpc>
                        <a:spcBef>
                          <a:spcPts val="300"/>
                        </a:spcBef>
                        <a:spcAft>
                          <a:spcPts val="300"/>
                        </a:spcAft>
                      </a:pPr>
                      <a:r>
                        <a:rPr lang="fr-FR" sz="900">
                          <a:effectLst/>
                          <a:latin typeface="Century Gothic" panose="020B0502020202020204" pitchFamily="34" charset="0"/>
                          <a:ea typeface="Century Gothic" panose="020B0502020202020204" pitchFamily="34" charset="0"/>
                          <a:cs typeface="Times New Roman" panose="02020603050405020304" pitchFamily="18" charset="0"/>
                        </a:rPr>
                        <a:t>Le service assure le traitement des matières de vidange</a:t>
                      </a:r>
                      <a:endParaRPr lang="fr-FR" sz="10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lnL w="12700" cap="flat" cmpd="sng" algn="ctr">
                      <a:solidFill>
                        <a:srgbClr val="877952"/>
                      </a:solidFill>
                      <a:prstDash val="solid"/>
                      <a:round/>
                      <a:headEnd type="none" w="med" len="med"/>
                      <a:tailEnd type="none" w="med" len="med"/>
                    </a:lnL>
                    <a:lnR w="12700" cap="flat" cmpd="sng" algn="ctr">
                      <a:solidFill>
                        <a:srgbClr val="877952"/>
                      </a:solidFill>
                      <a:prstDash val="solid"/>
                      <a:round/>
                      <a:headEnd type="none" w="med" len="med"/>
                      <a:tailEnd type="none" w="med" len="med"/>
                    </a:lnR>
                    <a:lnT w="12700" cap="flat" cmpd="sng" algn="ctr">
                      <a:solidFill>
                        <a:srgbClr val="877952"/>
                      </a:solidFill>
                      <a:prstDash val="solid"/>
                      <a:round/>
                      <a:headEnd type="none" w="med" len="med"/>
                      <a:tailEnd type="none" w="med" len="med"/>
                    </a:lnT>
                    <a:lnB w="12700" cap="flat" cmpd="sng" algn="ctr">
                      <a:solidFill>
                        <a:srgbClr val="877952"/>
                      </a:solidFill>
                      <a:prstDash val="solid"/>
                      <a:round/>
                      <a:headEnd type="none" w="med" len="med"/>
                      <a:tailEnd type="none" w="med" len="med"/>
                    </a:lnB>
                  </a:tcPr>
                </a:tc>
                <a:tc>
                  <a:txBody>
                    <a:bodyPr/>
                    <a:lstStyle/>
                    <a:p>
                      <a:pPr algn="ctr">
                        <a:lnSpc>
                          <a:spcPct val="115000"/>
                        </a:lnSpc>
                        <a:spcBef>
                          <a:spcPts val="300"/>
                        </a:spcBef>
                        <a:spcAft>
                          <a:spcPts val="300"/>
                        </a:spcAft>
                      </a:pPr>
                      <a:r>
                        <a:rPr lang="fr-FR" sz="1000">
                          <a:solidFill>
                            <a:srgbClr val="1B1810"/>
                          </a:solidFill>
                          <a:effectLst/>
                          <a:latin typeface="Century Gothic" panose="020B0502020202020204" pitchFamily="34" charset="0"/>
                          <a:ea typeface="Century Gothic" panose="020B0502020202020204" pitchFamily="34" charset="0"/>
                          <a:cs typeface="Times New Roman" panose="02020603050405020304" pitchFamily="18" charset="0"/>
                        </a:rPr>
                        <a:t>10</a:t>
                      </a:r>
                      <a:endParaRPr lang="fr-FR" sz="10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lnL w="12700" cap="flat" cmpd="sng" algn="ctr">
                      <a:solidFill>
                        <a:srgbClr val="877952"/>
                      </a:solidFill>
                      <a:prstDash val="solid"/>
                      <a:round/>
                      <a:headEnd type="none" w="med" len="med"/>
                      <a:tailEnd type="none" w="med" len="med"/>
                    </a:lnL>
                    <a:lnR w="12700" cap="flat" cmpd="sng" algn="ctr">
                      <a:solidFill>
                        <a:srgbClr val="877952"/>
                      </a:solidFill>
                      <a:prstDash val="solid"/>
                      <a:round/>
                      <a:headEnd type="none" w="med" len="med"/>
                      <a:tailEnd type="none" w="med" len="med"/>
                    </a:lnR>
                    <a:lnT w="12700" cap="flat" cmpd="sng" algn="ctr">
                      <a:solidFill>
                        <a:srgbClr val="877952"/>
                      </a:solidFill>
                      <a:prstDash val="solid"/>
                      <a:round/>
                      <a:headEnd type="none" w="med" len="med"/>
                      <a:tailEnd type="none" w="med" len="med"/>
                    </a:lnT>
                    <a:lnB w="12700" cap="flat" cmpd="sng" algn="ctr">
                      <a:solidFill>
                        <a:srgbClr val="877952"/>
                      </a:solidFill>
                      <a:prstDash val="solid"/>
                      <a:round/>
                      <a:headEnd type="none" w="med" len="med"/>
                      <a:tailEnd type="none" w="med" len="med"/>
                    </a:lnB>
                  </a:tcPr>
                </a:tc>
                <a:tc>
                  <a:txBody>
                    <a:bodyPr/>
                    <a:lstStyle/>
                    <a:p>
                      <a:pPr algn="ctr">
                        <a:lnSpc>
                          <a:spcPct val="115000"/>
                        </a:lnSpc>
                        <a:spcBef>
                          <a:spcPts val="300"/>
                        </a:spcBef>
                        <a:spcAft>
                          <a:spcPts val="300"/>
                        </a:spcAft>
                      </a:pPr>
                      <a:r>
                        <a:rPr lang="fr-FR" sz="900" b="1" dirty="0">
                          <a:solidFill>
                            <a:srgbClr val="1B1810"/>
                          </a:solidFill>
                          <a:effectLst/>
                          <a:latin typeface="Century Gothic" panose="020B0502020202020204" pitchFamily="34" charset="0"/>
                          <a:ea typeface="Century Gothic" panose="020B0502020202020204" pitchFamily="34" charset="0"/>
                          <a:cs typeface="Times New Roman" panose="02020603050405020304" pitchFamily="18" charset="0"/>
                        </a:rPr>
                        <a:t>0</a:t>
                      </a:r>
                      <a:endParaRPr lang="fr-FR" sz="10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lnL w="12700" cap="flat" cmpd="sng" algn="ctr">
                      <a:solidFill>
                        <a:srgbClr val="877952"/>
                      </a:solidFill>
                      <a:prstDash val="solid"/>
                      <a:round/>
                      <a:headEnd type="none" w="med" len="med"/>
                      <a:tailEnd type="none" w="med" len="med"/>
                    </a:lnL>
                    <a:lnR w="12700" cap="flat" cmpd="sng" algn="ctr">
                      <a:solidFill>
                        <a:srgbClr val="877952"/>
                      </a:solidFill>
                      <a:prstDash val="solid"/>
                      <a:round/>
                      <a:headEnd type="none" w="med" len="med"/>
                      <a:tailEnd type="none" w="med" len="med"/>
                    </a:lnR>
                    <a:lnT w="12700" cap="flat" cmpd="sng" algn="ctr">
                      <a:solidFill>
                        <a:srgbClr val="877952"/>
                      </a:solidFill>
                      <a:prstDash val="solid"/>
                      <a:round/>
                      <a:headEnd type="none" w="med" len="med"/>
                      <a:tailEnd type="none" w="med" len="med"/>
                    </a:lnT>
                    <a:lnB w="12700" cap="flat" cmpd="sng" algn="ctr">
                      <a:solidFill>
                        <a:srgbClr val="877952"/>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73688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3"/>
          <a:stretch>
            <a:fillRect/>
          </a:stretch>
        </p:blipFill>
        <p:spPr>
          <a:xfrm>
            <a:off x="0" y="5891514"/>
            <a:ext cx="12188825" cy="994682"/>
          </a:xfrm>
          <a:prstGeom prst="rect">
            <a:avLst/>
          </a:prstGeom>
        </p:spPr>
      </p:pic>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49554" y="5585001"/>
            <a:ext cx="1052736" cy="1052736"/>
          </a:xfrm>
          <a:prstGeom prst="rect">
            <a:avLst/>
          </a:prstGeom>
        </p:spPr>
      </p:pic>
      <p:sp>
        <p:nvSpPr>
          <p:cNvPr id="6" name="Rectangle 5"/>
          <p:cNvSpPr/>
          <p:nvPr/>
        </p:nvSpPr>
        <p:spPr>
          <a:xfrm>
            <a:off x="1269876" y="770059"/>
            <a:ext cx="4680520" cy="830997"/>
          </a:xfrm>
          <a:prstGeom prst="rect">
            <a:avLst/>
          </a:prstGeom>
        </p:spPr>
        <p:txBody>
          <a:bodyPr wrap="square">
            <a:spAutoFit/>
          </a:bodyPr>
          <a:lstStyle/>
          <a:p>
            <a:pPr marL="342900" indent="-342900">
              <a:buFont typeface="Wingdings" panose="05000000000000000000" pitchFamily="2" charset="2"/>
              <a:buChar char="ü"/>
            </a:pPr>
            <a:r>
              <a:rPr lang="fr-FR" b="1" dirty="0"/>
              <a:t>Taux de conformité :</a:t>
            </a:r>
          </a:p>
          <a:p>
            <a:endParaRPr lang="fr-FR" dirty="0"/>
          </a:p>
        </p:txBody>
      </p:sp>
      <p:graphicFrame>
        <p:nvGraphicFramePr>
          <p:cNvPr id="9" name="Tableau 8">
            <a:extLst>
              <a:ext uri="{FF2B5EF4-FFF2-40B4-BE49-F238E27FC236}">
                <a16:creationId xmlns:a16="http://schemas.microsoft.com/office/drawing/2014/main" id="{54B243D6-6284-A863-94B8-F3F3578C6E2C}"/>
              </a:ext>
            </a:extLst>
          </p:cNvPr>
          <p:cNvGraphicFramePr>
            <a:graphicFrameLocks noGrp="1"/>
          </p:cNvGraphicFramePr>
          <p:nvPr>
            <p:extLst>
              <p:ext uri="{D42A27DB-BD31-4B8C-83A1-F6EECF244321}">
                <p14:modId xmlns:p14="http://schemas.microsoft.com/office/powerpoint/2010/main" val="4114483198"/>
              </p:ext>
            </p:extLst>
          </p:nvPr>
        </p:nvGraphicFramePr>
        <p:xfrm>
          <a:off x="1197868" y="1412776"/>
          <a:ext cx="9865096" cy="4104455"/>
        </p:xfrm>
        <a:graphic>
          <a:graphicData uri="http://schemas.openxmlformats.org/drawingml/2006/table">
            <a:tbl>
              <a:tblPr firstRow="1" bandRow="1">
                <a:tableStyleId>{9DCAF9ED-07DC-4A11-8D7F-57B35C25682E}</a:tableStyleId>
              </a:tblPr>
              <a:tblGrid>
                <a:gridCol w="6662918">
                  <a:extLst>
                    <a:ext uri="{9D8B030D-6E8A-4147-A177-3AD203B41FA5}">
                      <a16:colId xmlns:a16="http://schemas.microsoft.com/office/drawing/2014/main" val="3747036923"/>
                    </a:ext>
                  </a:extLst>
                </a:gridCol>
                <a:gridCol w="1125316">
                  <a:extLst>
                    <a:ext uri="{9D8B030D-6E8A-4147-A177-3AD203B41FA5}">
                      <a16:colId xmlns:a16="http://schemas.microsoft.com/office/drawing/2014/main" val="946800894"/>
                    </a:ext>
                  </a:extLst>
                </a:gridCol>
                <a:gridCol w="1038431">
                  <a:extLst>
                    <a:ext uri="{9D8B030D-6E8A-4147-A177-3AD203B41FA5}">
                      <a16:colId xmlns:a16="http://schemas.microsoft.com/office/drawing/2014/main" val="3992678119"/>
                    </a:ext>
                  </a:extLst>
                </a:gridCol>
                <a:gridCol w="1038431">
                  <a:extLst>
                    <a:ext uri="{9D8B030D-6E8A-4147-A177-3AD203B41FA5}">
                      <a16:colId xmlns:a16="http://schemas.microsoft.com/office/drawing/2014/main" val="710955162"/>
                    </a:ext>
                  </a:extLst>
                </a:gridCol>
              </a:tblGrid>
              <a:tr h="482399">
                <a:tc>
                  <a:txBody>
                    <a:bodyPr/>
                    <a:lstStyle/>
                    <a:p>
                      <a:pPr algn="ctr">
                        <a:lnSpc>
                          <a:spcPct val="115000"/>
                        </a:lnSpc>
                        <a:spcBef>
                          <a:spcPts val="600"/>
                        </a:spcBef>
                        <a:spcAft>
                          <a:spcPts val="600"/>
                        </a:spcAft>
                      </a:pPr>
                      <a:r>
                        <a:rPr lang="fr-FR" sz="1400" b="1" dirty="0">
                          <a:effectLst/>
                        </a:rPr>
                        <a:t> </a:t>
                      </a:r>
                      <a:endParaRPr lang="fr-FR" sz="1400" b="1"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44450" marR="44450" marT="0" marB="0" anchor="ctr"/>
                </a:tc>
                <a:tc>
                  <a:txBody>
                    <a:bodyPr/>
                    <a:lstStyle/>
                    <a:p>
                      <a:pPr marL="0" algn="ctr" defTabSz="1218987" rtl="0" eaLnBrk="1" latinLnBrk="0" hangingPunct="1">
                        <a:lnSpc>
                          <a:spcPct val="115000"/>
                        </a:lnSpc>
                        <a:spcBef>
                          <a:spcPts val="600"/>
                        </a:spcBef>
                        <a:spcAft>
                          <a:spcPts val="600"/>
                        </a:spcAft>
                      </a:pPr>
                      <a:r>
                        <a:rPr lang="fr-FR" sz="1400" b="1" kern="1200" dirty="0">
                          <a:solidFill>
                            <a:schemeClr val="lt1"/>
                          </a:solidFill>
                          <a:effectLst/>
                        </a:rPr>
                        <a:t>2022</a:t>
                      </a:r>
                      <a:endParaRPr lang="fr-FR" sz="1400" b="1" kern="1200" dirty="0">
                        <a:solidFill>
                          <a:schemeClr val="lt1"/>
                        </a:solidFill>
                        <a:effectLst/>
                        <a:latin typeface="+mn-lt"/>
                        <a:ea typeface="+mn-ea"/>
                        <a:cs typeface="+mn-cs"/>
                      </a:endParaRPr>
                    </a:p>
                  </a:txBody>
                  <a:tcPr marL="44450" marR="44450" marT="0" marB="0" anchor="ctr"/>
                </a:tc>
                <a:tc>
                  <a:txBody>
                    <a:bodyPr/>
                    <a:lstStyle/>
                    <a:p>
                      <a:pPr marL="0" algn="ctr" defTabSz="1218987" rtl="0" eaLnBrk="1" latinLnBrk="0" hangingPunct="1">
                        <a:lnSpc>
                          <a:spcPct val="115000"/>
                        </a:lnSpc>
                        <a:spcBef>
                          <a:spcPts val="600"/>
                        </a:spcBef>
                        <a:spcAft>
                          <a:spcPts val="600"/>
                        </a:spcAft>
                      </a:pPr>
                      <a:r>
                        <a:rPr lang="fr-FR" sz="1400" b="1" kern="1200" dirty="0">
                          <a:solidFill>
                            <a:schemeClr val="lt1"/>
                          </a:solidFill>
                          <a:effectLst/>
                        </a:rPr>
                        <a:t>2023</a:t>
                      </a:r>
                      <a:endParaRPr lang="fr-FR" sz="1400" b="1" kern="1200" dirty="0">
                        <a:solidFill>
                          <a:schemeClr val="lt1"/>
                        </a:solidFill>
                        <a:effectLst/>
                        <a:latin typeface="+mn-lt"/>
                        <a:ea typeface="+mn-ea"/>
                        <a:cs typeface="+mn-cs"/>
                      </a:endParaRPr>
                    </a:p>
                  </a:txBody>
                  <a:tcPr marL="44450" marR="44450" marT="0" marB="0" anchor="ctr"/>
                </a:tc>
                <a:tc>
                  <a:txBody>
                    <a:bodyPr/>
                    <a:lstStyle/>
                    <a:p>
                      <a:pPr algn="ctr">
                        <a:lnSpc>
                          <a:spcPct val="115000"/>
                        </a:lnSpc>
                        <a:spcBef>
                          <a:spcPts val="600"/>
                        </a:spcBef>
                        <a:spcAft>
                          <a:spcPts val="600"/>
                        </a:spcAft>
                      </a:pPr>
                      <a:r>
                        <a:rPr lang="fr-FR" sz="1400" b="1" dirty="0">
                          <a:effectLst/>
                        </a:rPr>
                        <a:t>Variation </a:t>
                      </a:r>
                      <a:endParaRPr lang="fr-FR" sz="1400" b="1"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68454358"/>
                  </a:ext>
                </a:extLst>
              </a:tr>
              <a:tr h="531193">
                <a:tc>
                  <a:txBody>
                    <a:bodyPr/>
                    <a:lstStyle/>
                    <a:p>
                      <a:pPr algn="just">
                        <a:lnSpc>
                          <a:spcPct val="115000"/>
                        </a:lnSpc>
                        <a:spcBef>
                          <a:spcPts val="600"/>
                        </a:spcBef>
                        <a:spcAft>
                          <a:spcPts val="600"/>
                        </a:spcAft>
                      </a:pPr>
                      <a:r>
                        <a:rPr lang="fr-FR" sz="1400" b="1" dirty="0">
                          <a:effectLst/>
                        </a:rPr>
                        <a:t>nombre d’installations neuves ou réhabilitées déclarées conformes </a:t>
                      </a:r>
                      <a:endParaRPr lang="fr-FR" sz="1400" b="1"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44450" marR="44450" marT="0" marB="0" anchor="ctr"/>
                </a:tc>
                <a:tc>
                  <a:txBody>
                    <a:bodyPr/>
                    <a:lstStyle/>
                    <a:p>
                      <a:pPr marL="0" algn="ctr" defTabSz="1218987" rtl="0" eaLnBrk="1" latinLnBrk="0" hangingPunct="1">
                        <a:lnSpc>
                          <a:spcPct val="115000"/>
                        </a:lnSpc>
                        <a:spcBef>
                          <a:spcPts val="600"/>
                        </a:spcBef>
                        <a:spcAft>
                          <a:spcPts val="600"/>
                        </a:spcAft>
                      </a:pPr>
                      <a:r>
                        <a:rPr lang="fr-FR" sz="1400" b="1" kern="1200" dirty="0">
                          <a:solidFill>
                            <a:schemeClr val="dk1"/>
                          </a:solidFill>
                          <a:effectLst/>
                        </a:rPr>
                        <a:t>1 877</a:t>
                      </a:r>
                      <a:endParaRPr lang="fr-FR" sz="1400" b="1" kern="1200" dirty="0">
                        <a:solidFill>
                          <a:schemeClr val="dk1"/>
                        </a:solidFill>
                        <a:effectLst/>
                        <a:latin typeface="+mn-lt"/>
                        <a:ea typeface="+mn-ea"/>
                        <a:cs typeface="+mn-cs"/>
                      </a:endParaRPr>
                    </a:p>
                  </a:txBody>
                  <a:tcPr marL="44450" marR="44450" marT="0" marB="0" anchor="ctr"/>
                </a:tc>
                <a:tc>
                  <a:txBody>
                    <a:bodyPr/>
                    <a:lstStyle/>
                    <a:p>
                      <a:pPr marL="0" algn="ctr" defTabSz="1218987" rtl="0" eaLnBrk="1" latinLnBrk="0" hangingPunct="1">
                        <a:lnSpc>
                          <a:spcPct val="115000"/>
                        </a:lnSpc>
                        <a:spcBef>
                          <a:spcPts val="600"/>
                        </a:spcBef>
                        <a:spcAft>
                          <a:spcPts val="600"/>
                        </a:spcAft>
                      </a:pPr>
                      <a:r>
                        <a:rPr lang="fr-FR" sz="1400" b="1" kern="1200" dirty="0">
                          <a:solidFill>
                            <a:schemeClr val="dk1"/>
                          </a:solidFill>
                          <a:effectLst/>
                        </a:rPr>
                        <a:t>1 837</a:t>
                      </a:r>
                      <a:endParaRPr lang="fr-FR" sz="1400" b="1" kern="1200" dirty="0">
                        <a:solidFill>
                          <a:schemeClr val="dk1"/>
                        </a:solidFill>
                        <a:effectLst/>
                        <a:latin typeface="+mn-lt"/>
                        <a:ea typeface="+mn-ea"/>
                        <a:cs typeface="+mn-cs"/>
                      </a:endParaRPr>
                    </a:p>
                  </a:txBody>
                  <a:tcPr marL="44450" marR="44450" marT="0" marB="0" anchor="ctr"/>
                </a:tc>
                <a:tc>
                  <a:txBody>
                    <a:bodyPr/>
                    <a:lstStyle/>
                    <a:p>
                      <a:pPr marL="0" algn="ctr" defTabSz="1218987" rtl="0" eaLnBrk="1" latinLnBrk="0" hangingPunct="1">
                        <a:lnSpc>
                          <a:spcPct val="115000"/>
                        </a:lnSpc>
                        <a:spcBef>
                          <a:spcPts val="600"/>
                        </a:spcBef>
                        <a:spcAft>
                          <a:spcPts val="600"/>
                        </a:spcAft>
                      </a:pPr>
                      <a:r>
                        <a:rPr lang="fr-FR" sz="1400" b="1" kern="1200" dirty="0">
                          <a:solidFill>
                            <a:schemeClr val="dk1"/>
                          </a:solidFill>
                          <a:effectLst/>
                        </a:rPr>
                        <a:t>- 2 %</a:t>
                      </a:r>
                      <a:endParaRPr lang="fr-FR" sz="1400" b="1" kern="1200" dirty="0">
                        <a:solidFill>
                          <a:schemeClr val="dk1"/>
                        </a:solidFill>
                        <a:effectLst/>
                        <a:latin typeface="+mn-lt"/>
                        <a:ea typeface="+mn-ea"/>
                        <a:cs typeface="+mn-cs"/>
                      </a:endParaRPr>
                    </a:p>
                  </a:txBody>
                  <a:tcPr marL="44450" marR="44450" marT="0" marB="0" anchor="ctr"/>
                </a:tc>
                <a:extLst>
                  <a:ext uri="{0D108BD9-81ED-4DB2-BD59-A6C34878D82A}">
                    <a16:rowId xmlns:a16="http://schemas.microsoft.com/office/drawing/2014/main" val="727130979"/>
                  </a:ext>
                </a:extLst>
              </a:tr>
              <a:tr h="1230589">
                <a:tc>
                  <a:txBody>
                    <a:bodyPr/>
                    <a:lstStyle/>
                    <a:p>
                      <a:pPr algn="just">
                        <a:lnSpc>
                          <a:spcPct val="115000"/>
                        </a:lnSpc>
                        <a:spcBef>
                          <a:spcPts val="600"/>
                        </a:spcBef>
                        <a:spcAft>
                          <a:spcPts val="600"/>
                        </a:spcAft>
                      </a:pPr>
                      <a:r>
                        <a:rPr lang="fr-FR" sz="1400" b="1" dirty="0">
                          <a:effectLst/>
                        </a:rPr>
                        <a:t>nombre d’installations considérées, dans le cadre du contrôle du fonctionnement et de l’entretien, comme ne présentant pas de dangers pour la santé des personnes ou de risques avérés de pollution de l’environnement </a:t>
                      </a:r>
                      <a:endParaRPr lang="fr-FR" sz="1400" b="1"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44450" marR="44450" marT="0" marB="0" anchor="ctr"/>
                </a:tc>
                <a:tc>
                  <a:txBody>
                    <a:bodyPr/>
                    <a:lstStyle/>
                    <a:p>
                      <a:pPr marL="0" algn="ctr" defTabSz="1218987" rtl="0" eaLnBrk="1" latinLnBrk="0" hangingPunct="1">
                        <a:lnSpc>
                          <a:spcPct val="115000"/>
                        </a:lnSpc>
                        <a:spcBef>
                          <a:spcPts val="600"/>
                        </a:spcBef>
                        <a:spcAft>
                          <a:spcPts val="600"/>
                        </a:spcAft>
                      </a:pPr>
                      <a:r>
                        <a:rPr lang="fr-FR" sz="1400" b="1" kern="1200" dirty="0">
                          <a:solidFill>
                            <a:schemeClr val="dk1"/>
                          </a:solidFill>
                          <a:effectLst/>
                        </a:rPr>
                        <a:t>4 571</a:t>
                      </a:r>
                      <a:endParaRPr lang="fr-FR" sz="1400" b="1" kern="1200" dirty="0">
                        <a:solidFill>
                          <a:schemeClr val="dk1"/>
                        </a:solidFill>
                        <a:effectLst/>
                        <a:latin typeface="+mn-lt"/>
                        <a:ea typeface="+mn-ea"/>
                        <a:cs typeface="+mn-cs"/>
                      </a:endParaRPr>
                    </a:p>
                  </a:txBody>
                  <a:tcPr marL="44450" marR="44450" marT="0" marB="0" anchor="ctr"/>
                </a:tc>
                <a:tc>
                  <a:txBody>
                    <a:bodyPr/>
                    <a:lstStyle/>
                    <a:p>
                      <a:pPr marL="0" algn="ctr" defTabSz="1218987" rtl="0" eaLnBrk="1" latinLnBrk="0" hangingPunct="1">
                        <a:lnSpc>
                          <a:spcPct val="115000"/>
                        </a:lnSpc>
                        <a:spcBef>
                          <a:spcPts val="600"/>
                        </a:spcBef>
                        <a:spcAft>
                          <a:spcPts val="600"/>
                        </a:spcAft>
                      </a:pPr>
                      <a:r>
                        <a:rPr lang="fr-FR" sz="1400" b="1" kern="1200" dirty="0">
                          <a:solidFill>
                            <a:schemeClr val="dk1"/>
                          </a:solidFill>
                          <a:effectLst/>
                        </a:rPr>
                        <a:t>4 492</a:t>
                      </a:r>
                      <a:endParaRPr lang="fr-FR" sz="1400" b="1" kern="1200" dirty="0">
                        <a:solidFill>
                          <a:schemeClr val="dk1"/>
                        </a:solidFill>
                        <a:effectLst/>
                        <a:latin typeface="+mn-lt"/>
                        <a:ea typeface="+mn-ea"/>
                        <a:cs typeface="+mn-cs"/>
                      </a:endParaRPr>
                    </a:p>
                  </a:txBody>
                  <a:tcPr marL="44450" marR="44450" marT="0" marB="0" anchor="ctr"/>
                </a:tc>
                <a:tc>
                  <a:txBody>
                    <a:bodyPr/>
                    <a:lstStyle/>
                    <a:p>
                      <a:pPr algn="ctr">
                        <a:lnSpc>
                          <a:spcPct val="115000"/>
                        </a:lnSpc>
                        <a:spcBef>
                          <a:spcPts val="600"/>
                        </a:spcBef>
                        <a:spcAft>
                          <a:spcPts val="600"/>
                        </a:spcAft>
                      </a:pPr>
                      <a:r>
                        <a:rPr lang="fr-FR" sz="1400" b="1" dirty="0">
                          <a:effectLst/>
                        </a:rPr>
                        <a:t>- 2 %</a:t>
                      </a:r>
                      <a:endParaRPr lang="fr-FR" sz="1400" b="1"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517322113"/>
                  </a:ext>
                </a:extLst>
              </a:tr>
              <a:tr h="981192">
                <a:tc>
                  <a:txBody>
                    <a:bodyPr/>
                    <a:lstStyle/>
                    <a:p>
                      <a:pPr algn="just">
                        <a:lnSpc>
                          <a:spcPct val="115000"/>
                        </a:lnSpc>
                        <a:spcBef>
                          <a:spcPts val="600"/>
                        </a:spcBef>
                        <a:spcAft>
                          <a:spcPts val="600"/>
                        </a:spcAft>
                      </a:pPr>
                      <a:r>
                        <a:rPr lang="fr-FR" sz="1400" b="1" dirty="0">
                          <a:effectLst/>
                        </a:rPr>
                        <a:t>nombre d’installations déclarées conformes auquel est ajouté le nombre d’installations ne présentant pas de dangers pour la santé des personnes ou de risques avérés de pollution de l’environnement</a:t>
                      </a:r>
                      <a:endParaRPr lang="fr-FR" sz="1400" b="1"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44450" marR="44450" marT="0" marB="0" anchor="ctr"/>
                </a:tc>
                <a:tc>
                  <a:txBody>
                    <a:bodyPr/>
                    <a:lstStyle/>
                    <a:p>
                      <a:pPr marL="0" algn="ctr" defTabSz="1218987" rtl="0" eaLnBrk="1" latinLnBrk="0" hangingPunct="1">
                        <a:lnSpc>
                          <a:spcPct val="115000"/>
                        </a:lnSpc>
                        <a:spcBef>
                          <a:spcPts val="600"/>
                        </a:spcBef>
                        <a:spcAft>
                          <a:spcPts val="600"/>
                        </a:spcAft>
                      </a:pPr>
                      <a:r>
                        <a:rPr lang="fr-FR" sz="1400" b="1" kern="1200" dirty="0">
                          <a:solidFill>
                            <a:schemeClr val="dk1"/>
                          </a:solidFill>
                          <a:effectLst/>
                        </a:rPr>
                        <a:t>6 448</a:t>
                      </a:r>
                      <a:endParaRPr lang="fr-FR" sz="1400" b="1" kern="1200" dirty="0">
                        <a:solidFill>
                          <a:schemeClr val="dk1"/>
                        </a:solidFill>
                        <a:effectLst/>
                        <a:latin typeface="+mn-lt"/>
                        <a:ea typeface="+mn-ea"/>
                        <a:cs typeface="+mn-cs"/>
                      </a:endParaRPr>
                    </a:p>
                  </a:txBody>
                  <a:tcPr marL="44450" marR="44450" marT="0" marB="0" anchor="ctr"/>
                </a:tc>
                <a:tc>
                  <a:txBody>
                    <a:bodyPr/>
                    <a:lstStyle/>
                    <a:p>
                      <a:pPr marL="0" algn="ctr" defTabSz="1218987" rtl="0" eaLnBrk="1" latinLnBrk="0" hangingPunct="1">
                        <a:lnSpc>
                          <a:spcPct val="115000"/>
                        </a:lnSpc>
                        <a:spcBef>
                          <a:spcPts val="600"/>
                        </a:spcBef>
                        <a:spcAft>
                          <a:spcPts val="600"/>
                        </a:spcAft>
                      </a:pPr>
                      <a:r>
                        <a:rPr lang="fr-FR" sz="1400" b="1" kern="1200" dirty="0">
                          <a:solidFill>
                            <a:schemeClr val="dk1"/>
                          </a:solidFill>
                          <a:effectLst/>
                        </a:rPr>
                        <a:t>6 329</a:t>
                      </a:r>
                      <a:endParaRPr lang="fr-FR" sz="1400" b="1" kern="1200" dirty="0">
                        <a:solidFill>
                          <a:schemeClr val="dk1"/>
                        </a:solidFill>
                        <a:effectLst/>
                        <a:latin typeface="+mn-lt"/>
                        <a:ea typeface="+mn-ea"/>
                        <a:cs typeface="+mn-cs"/>
                      </a:endParaRPr>
                    </a:p>
                  </a:txBody>
                  <a:tcPr marL="44450" marR="44450" marT="0" marB="0" anchor="ctr"/>
                </a:tc>
                <a:tc>
                  <a:txBody>
                    <a:bodyPr/>
                    <a:lstStyle/>
                    <a:p>
                      <a:pPr marL="0" algn="ctr" defTabSz="1218987" rtl="0" eaLnBrk="1" latinLnBrk="0" hangingPunct="1">
                        <a:lnSpc>
                          <a:spcPct val="115000"/>
                        </a:lnSpc>
                        <a:spcBef>
                          <a:spcPts val="600"/>
                        </a:spcBef>
                        <a:spcAft>
                          <a:spcPts val="600"/>
                        </a:spcAft>
                      </a:pPr>
                      <a:r>
                        <a:rPr lang="fr-FR" sz="1400" b="1" kern="1200" dirty="0">
                          <a:solidFill>
                            <a:schemeClr val="dk1"/>
                          </a:solidFill>
                          <a:effectLst/>
                        </a:rPr>
                        <a:t>- 2 %</a:t>
                      </a:r>
                      <a:endParaRPr lang="fr-FR" sz="1400" b="1" kern="1200" dirty="0">
                        <a:solidFill>
                          <a:schemeClr val="dk1"/>
                        </a:solidFill>
                        <a:effectLst/>
                        <a:latin typeface="+mn-lt"/>
                        <a:ea typeface="+mn-ea"/>
                        <a:cs typeface="+mn-cs"/>
                      </a:endParaRPr>
                    </a:p>
                  </a:txBody>
                  <a:tcPr marL="44450" marR="44450" marT="0" marB="0" anchor="ctr"/>
                </a:tc>
                <a:extLst>
                  <a:ext uri="{0D108BD9-81ED-4DB2-BD59-A6C34878D82A}">
                    <a16:rowId xmlns:a16="http://schemas.microsoft.com/office/drawing/2014/main" val="984650608"/>
                  </a:ext>
                </a:extLst>
              </a:tr>
              <a:tr h="531193">
                <a:tc>
                  <a:txBody>
                    <a:bodyPr/>
                    <a:lstStyle/>
                    <a:p>
                      <a:pPr algn="just">
                        <a:lnSpc>
                          <a:spcPct val="115000"/>
                        </a:lnSpc>
                        <a:spcBef>
                          <a:spcPts val="600"/>
                        </a:spcBef>
                        <a:spcAft>
                          <a:spcPts val="600"/>
                        </a:spcAft>
                      </a:pPr>
                      <a:r>
                        <a:rPr lang="fr-FR" sz="1400" b="1" dirty="0">
                          <a:effectLst/>
                        </a:rPr>
                        <a:t>nombre total d'installations contrôlés depuis la mise en place du service</a:t>
                      </a:r>
                      <a:endParaRPr lang="fr-FR" sz="1400" b="1"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44450" marR="44450" marT="0" marB="0" anchor="ctr"/>
                </a:tc>
                <a:tc>
                  <a:txBody>
                    <a:bodyPr/>
                    <a:lstStyle/>
                    <a:p>
                      <a:pPr marL="0" algn="ctr" defTabSz="1218987" rtl="0" eaLnBrk="1" latinLnBrk="0" hangingPunct="1">
                        <a:lnSpc>
                          <a:spcPct val="115000"/>
                        </a:lnSpc>
                        <a:spcBef>
                          <a:spcPts val="600"/>
                        </a:spcBef>
                        <a:spcAft>
                          <a:spcPts val="600"/>
                        </a:spcAft>
                      </a:pPr>
                      <a:r>
                        <a:rPr lang="fr-FR" sz="1400" b="1" kern="1200" dirty="0">
                          <a:solidFill>
                            <a:schemeClr val="dk1"/>
                          </a:solidFill>
                          <a:effectLst/>
                        </a:rPr>
                        <a:t>7 889</a:t>
                      </a:r>
                      <a:endParaRPr lang="fr-FR" sz="1400" b="1" kern="1200" dirty="0">
                        <a:solidFill>
                          <a:schemeClr val="dk1"/>
                        </a:solidFill>
                        <a:effectLst/>
                        <a:latin typeface="+mn-lt"/>
                        <a:ea typeface="+mn-ea"/>
                        <a:cs typeface="+mn-cs"/>
                      </a:endParaRPr>
                    </a:p>
                  </a:txBody>
                  <a:tcPr marL="44450" marR="44450" marT="0" marB="0" anchor="ctr"/>
                </a:tc>
                <a:tc>
                  <a:txBody>
                    <a:bodyPr/>
                    <a:lstStyle/>
                    <a:p>
                      <a:pPr marL="0" algn="ctr" defTabSz="1218987" rtl="0" eaLnBrk="1" latinLnBrk="0" hangingPunct="1">
                        <a:lnSpc>
                          <a:spcPct val="115000"/>
                        </a:lnSpc>
                        <a:spcBef>
                          <a:spcPts val="600"/>
                        </a:spcBef>
                        <a:spcAft>
                          <a:spcPts val="600"/>
                        </a:spcAft>
                      </a:pPr>
                      <a:r>
                        <a:rPr lang="fr-FR" sz="1400" b="1" kern="1200" dirty="0">
                          <a:solidFill>
                            <a:schemeClr val="dk1"/>
                          </a:solidFill>
                          <a:effectLst/>
                        </a:rPr>
                        <a:t>7 934</a:t>
                      </a:r>
                      <a:endParaRPr lang="fr-FR" sz="1400" b="1" kern="1200" dirty="0">
                        <a:solidFill>
                          <a:schemeClr val="dk1"/>
                        </a:solidFill>
                        <a:effectLst/>
                        <a:latin typeface="+mn-lt"/>
                        <a:ea typeface="+mn-ea"/>
                        <a:cs typeface="+mn-cs"/>
                      </a:endParaRPr>
                    </a:p>
                  </a:txBody>
                  <a:tcPr marL="44450" marR="44450" marT="0" marB="0" anchor="ctr"/>
                </a:tc>
                <a:tc>
                  <a:txBody>
                    <a:bodyPr/>
                    <a:lstStyle/>
                    <a:p>
                      <a:pPr marL="0" algn="ctr" defTabSz="1218987" rtl="0" eaLnBrk="1" latinLnBrk="0" hangingPunct="1">
                        <a:lnSpc>
                          <a:spcPct val="115000"/>
                        </a:lnSpc>
                        <a:spcBef>
                          <a:spcPts val="600"/>
                        </a:spcBef>
                        <a:spcAft>
                          <a:spcPts val="600"/>
                        </a:spcAft>
                      </a:pPr>
                      <a:r>
                        <a:rPr lang="fr-FR" sz="1400" b="1" kern="1200" dirty="0">
                          <a:solidFill>
                            <a:schemeClr val="dk1"/>
                          </a:solidFill>
                          <a:effectLst/>
                        </a:rPr>
                        <a:t>+ 1%</a:t>
                      </a:r>
                      <a:endParaRPr lang="fr-FR" sz="1400" b="1" kern="1200" dirty="0">
                        <a:solidFill>
                          <a:schemeClr val="dk1"/>
                        </a:solidFill>
                        <a:effectLst/>
                        <a:latin typeface="+mn-lt"/>
                        <a:ea typeface="+mn-ea"/>
                        <a:cs typeface="+mn-cs"/>
                      </a:endParaRPr>
                    </a:p>
                  </a:txBody>
                  <a:tcPr marL="44450" marR="44450" marT="0" marB="0" anchor="ctr"/>
                </a:tc>
                <a:extLst>
                  <a:ext uri="{0D108BD9-81ED-4DB2-BD59-A6C34878D82A}">
                    <a16:rowId xmlns:a16="http://schemas.microsoft.com/office/drawing/2014/main" val="3190401967"/>
                  </a:ext>
                </a:extLst>
              </a:tr>
              <a:tr h="347889">
                <a:tc>
                  <a:txBody>
                    <a:bodyPr/>
                    <a:lstStyle/>
                    <a:p>
                      <a:pPr algn="just">
                        <a:lnSpc>
                          <a:spcPct val="115000"/>
                        </a:lnSpc>
                        <a:spcBef>
                          <a:spcPts val="600"/>
                        </a:spcBef>
                        <a:spcAft>
                          <a:spcPts val="600"/>
                        </a:spcAft>
                      </a:pPr>
                      <a:r>
                        <a:rPr lang="fr-FR" sz="1400" b="1" dirty="0">
                          <a:effectLst/>
                        </a:rPr>
                        <a:t>Taux de conformité [%]</a:t>
                      </a:r>
                      <a:endParaRPr lang="fr-FR" sz="1400" b="1"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44450" marR="44450" marT="0" marB="0" anchor="ctr"/>
                </a:tc>
                <a:tc>
                  <a:txBody>
                    <a:bodyPr/>
                    <a:lstStyle/>
                    <a:p>
                      <a:pPr marL="0" algn="ctr" defTabSz="1218987" rtl="0" eaLnBrk="1" latinLnBrk="0" hangingPunct="1">
                        <a:lnSpc>
                          <a:spcPct val="115000"/>
                        </a:lnSpc>
                        <a:spcBef>
                          <a:spcPts val="600"/>
                        </a:spcBef>
                        <a:spcAft>
                          <a:spcPts val="600"/>
                        </a:spcAft>
                      </a:pPr>
                      <a:r>
                        <a:rPr lang="fr-FR" sz="1400" b="1" kern="1200" dirty="0">
                          <a:solidFill>
                            <a:schemeClr val="dk1"/>
                          </a:solidFill>
                          <a:effectLst/>
                        </a:rPr>
                        <a:t>81,7%</a:t>
                      </a:r>
                      <a:endParaRPr lang="fr-FR" sz="1400" b="1" kern="1200" dirty="0">
                        <a:solidFill>
                          <a:schemeClr val="dk1"/>
                        </a:solidFill>
                        <a:effectLst/>
                        <a:latin typeface="+mn-lt"/>
                        <a:ea typeface="+mn-ea"/>
                        <a:cs typeface="+mn-cs"/>
                      </a:endParaRPr>
                    </a:p>
                  </a:txBody>
                  <a:tcPr marL="44450" marR="44450" marT="0" marB="0" anchor="ctr"/>
                </a:tc>
                <a:tc>
                  <a:txBody>
                    <a:bodyPr/>
                    <a:lstStyle/>
                    <a:p>
                      <a:pPr marL="0" algn="ctr" defTabSz="1218987" rtl="0" eaLnBrk="1" latinLnBrk="0" hangingPunct="1">
                        <a:lnSpc>
                          <a:spcPct val="115000"/>
                        </a:lnSpc>
                        <a:spcBef>
                          <a:spcPts val="600"/>
                        </a:spcBef>
                        <a:spcAft>
                          <a:spcPts val="600"/>
                        </a:spcAft>
                      </a:pPr>
                      <a:r>
                        <a:rPr lang="fr-FR" sz="1400" b="1" kern="1200" dirty="0">
                          <a:solidFill>
                            <a:schemeClr val="dk1"/>
                          </a:solidFill>
                          <a:effectLst/>
                        </a:rPr>
                        <a:t>79,80 %</a:t>
                      </a:r>
                      <a:endParaRPr lang="fr-FR" sz="1400" b="1" kern="1200" dirty="0">
                        <a:solidFill>
                          <a:schemeClr val="dk1"/>
                        </a:solidFill>
                        <a:effectLst/>
                        <a:latin typeface="+mn-lt"/>
                        <a:ea typeface="+mn-ea"/>
                        <a:cs typeface="+mn-cs"/>
                      </a:endParaRPr>
                    </a:p>
                  </a:txBody>
                  <a:tcPr marL="44450" marR="44450" marT="0" marB="0" anchor="ctr"/>
                </a:tc>
                <a:tc>
                  <a:txBody>
                    <a:bodyPr/>
                    <a:lstStyle/>
                    <a:p>
                      <a:pPr marL="0" algn="ctr" defTabSz="1218987" rtl="0" eaLnBrk="1" latinLnBrk="0" hangingPunct="1">
                        <a:lnSpc>
                          <a:spcPct val="115000"/>
                        </a:lnSpc>
                        <a:spcBef>
                          <a:spcPts val="600"/>
                        </a:spcBef>
                        <a:spcAft>
                          <a:spcPts val="600"/>
                        </a:spcAft>
                      </a:pPr>
                      <a:r>
                        <a:rPr lang="fr-FR" sz="1400" b="1" kern="1200" dirty="0">
                          <a:solidFill>
                            <a:schemeClr val="dk1"/>
                          </a:solidFill>
                          <a:effectLst/>
                        </a:rPr>
                        <a:t> </a:t>
                      </a:r>
                      <a:endParaRPr lang="fr-FR" sz="1400" b="1" kern="1200" dirty="0">
                        <a:solidFill>
                          <a:schemeClr val="dk1"/>
                        </a:solidFill>
                        <a:effectLst/>
                        <a:latin typeface="+mn-lt"/>
                        <a:ea typeface="+mn-ea"/>
                        <a:cs typeface="+mn-cs"/>
                      </a:endParaRPr>
                    </a:p>
                  </a:txBody>
                  <a:tcPr marL="44450" marR="44450" marT="0" marB="0" anchor="ctr"/>
                </a:tc>
                <a:extLst>
                  <a:ext uri="{0D108BD9-81ED-4DB2-BD59-A6C34878D82A}">
                    <a16:rowId xmlns:a16="http://schemas.microsoft.com/office/drawing/2014/main" val="1347981859"/>
                  </a:ext>
                </a:extLst>
              </a:tr>
            </a:tbl>
          </a:graphicData>
        </a:graphic>
      </p:graphicFrame>
    </p:spTree>
    <p:extLst>
      <p:ext uri="{BB962C8B-B14F-4D97-AF65-F5344CB8AC3E}">
        <p14:creationId xmlns:p14="http://schemas.microsoft.com/office/powerpoint/2010/main" val="203704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3"/>
          <a:stretch>
            <a:fillRect/>
          </a:stretch>
        </p:blipFill>
        <p:spPr>
          <a:xfrm>
            <a:off x="0" y="5891514"/>
            <a:ext cx="12188825" cy="994682"/>
          </a:xfrm>
          <a:prstGeom prst="rect">
            <a:avLst/>
          </a:prstGeom>
        </p:spPr>
      </p:pic>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49554" y="5585001"/>
            <a:ext cx="1052736" cy="1052736"/>
          </a:xfrm>
          <a:prstGeom prst="rect">
            <a:avLst/>
          </a:prstGeom>
        </p:spPr>
      </p:pic>
      <p:sp>
        <p:nvSpPr>
          <p:cNvPr id="3" name="Titre 2"/>
          <p:cNvSpPr>
            <a:spLocks noGrp="1"/>
          </p:cNvSpPr>
          <p:nvPr>
            <p:ph type="title"/>
          </p:nvPr>
        </p:nvSpPr>
        <p:spPr/>
        <p:txBody>
          <a:bodyPr/>
          <a:lstStyle/>
          <a:p>
            <a:r>
              <a:rPr lang="fr-FR" b="1" dirty="0"/>
              <a:t>Activités du service </a:t>
            </a:r>
            <a:r>
              <a:rPr lang="fr-FR" dirty="0"/>
              <a:t>:</a:t>
            </a:r>
          </a:p>
        </p:txBody>
      </p:sp>
      <p:graphicFrame>
        <p:nvGraphicFramePr>
          <p:cNvPr id="9" name="Tableau 8"/>
          <p:cNvGraphicFramePr>
            <a:graphicFrameLocks noGrp="1"/>
          </p:cNvGraphicFramePr>
          <p:nvPr>
            <p:extLst>
              <p:ext uri="{D42A27DB-BD31-4B8C-83A1-F6EECF244321}">
                <p14:modId xmlns:p14="http://schemas.microsoft.com/office/powerpoint/2010/main" val="3305151376"/>
              </p:ext>
            </p:extLst>
          </p:nvPr>
        </p:nvGraphicFramePr>
        <p:xfrm>
          <a:off x="189756" y="1816873"/>
          <a:ext cx="5300061" cy="3399055"/>
        </p:xfrm>
        <a:graphic>
          <a:graphicData uri="http://schemas.openxmlformats.org/drawingml/2006/table">
            <a:tbl>
              <a:tblPr firstRow="1" firstCol="1" bandRow="1">
                <a:tableStyleId>{21E4AEA4-8DFA-4A89-87EB-49C32662AFE0}</a:tableStyleId>
              </a:tblPr>
              <a:tblGrid>
                <a:gridCol w="2088232">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195605">
                  <a:extLst>
                    <a:ext uri="{9D8B030D-6E8A-4147-A177-3AD203B41FA5}">
                      <a16:colId xmlns:a16="http://schemas.microsoft.com/office/drawing/2014/main" val="20003"/>
                    </a:ext>
                  </a:extLst>
                </a:gridCol>
              </a:tblGrid>
              <a:tr h="526757">
                <a:tc>
                  <a:txBody>
                    <a:bodyPr/>
                    <a:lstStyle/>
                    <a:p>
                      <a:pPr marL="90170" algn="ctr">
                        <a:lnSpc>
                          <a:spcPts val="1100"/>
                        </a:lnSpc>
                        <a:spcAft>
                          <a:spcPts val="0"/>
                        </a:spcAft>
                      </a:pPr>
                      <a:r>
                        <a:rPr lang="fr-FR" sz="1400" dirty="0">
                          <a:effectLst/>
                        </a:rPr>
                        <a:t>Prestation</a:t>
                      </a:r>
                      <a:endParaRPr lang="fr-FR" sz="1400" dirty="0">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225425" marR="99060" algn="ctr">
                        <a:lnSpc>
                          <a:spcPts val="1100"/>
                        </a:lnSpc>
                        <a:spcAft>
                          <a:spcPts val="0"/>
                        </a:spcAft>
                      </a:pPr>
                      <a:r>
                        <a:rPr lang="fr-FR" sz="1400" dirty="0">
                          <a:effectLst/>
                        </a:rPr>
                        <a:t>2022</a:t>
                      </a:r>
                      <a:endParaRPr lang="fr-FR" sz="1400" dirty="0">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225425" marR="99060" algn="ctr">
                        <a:lnSpc>
                          <a:spcPts val="1100"/>
                        </a:lnSpc>
                        <a:spcAft>
                          <a:spcPts val="0"/>
                        </a:spcAft>
                      </a:pPr>
                      <a:r>
                        <a:rPr lang="fr-FR" sz="1400" dirty="0">
                          <a:effectLst/>
                        </a:rPr>
                        <a:t>2023</a:t>
                      </a:r>
                      <a:endParaRPr lang="fr-FR" sz="1400" dirty="0">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225425" marR="99060" algn="ctr">
                        <a:lnSpc>
                          <a:spcPts val="1100"/>
                        </a:lnSpc>
                        <a:spcAft>
                          <a:spcPts val="0"/>
                        </a:spcAft>
                      </a:pPr>
                      <a:r>
                        <a:rPr lang="fr-FR" sz="1400" dirty="0">
                          <a:effectLst/>
                        </a:rPr>
                        <a:t>Variation</a:t>
                      </a:r>
                      <a:endParaRPr lang="fr-FR" sz="1400" dirty="0">
                        <a:effectLst/>
                        <a:latin typeface="+mn-lt"/>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00"/>
                  </a:ext>
                </a:extLst>
              </a:tr>
              <a:tr h="472320">
                <a:tc>
                  <a:txBody>
                    <a:bodyPr/>
                    <a:lstStyle/>
                    <a:p>
                      <a:pPr marL="90170" marR="46990" algn="just">
                        <a:lnSpc>
                          <a:spcPct val="115000"/>
                        </a:lnSpc>
                        <a:spcAft>
                          <a:spcPts val="0"/>
                        </a:spcAft>
                      </a:pPr>
                      <a:r>
                        <a:rPr lang="fr-FR" sz="1400" dirty="0">
                          <a:effectLst/>
                        </a:rPr>
                        <a:t>Contrôle de conception installation nouvelle</a:t>
                      </a:r>
                      <a:endParaRPr lang="fr-FR" sz="1400" dirty="0">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225425" marR="99060" algn="ctr">
                        <a:lnSpc>
                          <a:spcPts val="1100"/>
                        </a:lnSpc>
                        <a:spcAft>
                          <a:spcPts val="0"/>
                        </a:spcAft>
                        <a:tabLst>
                          <a:tab pos="445770" algn="dec"/>
                        </a:tabLst>
                      </a:pPr>
                      <a:r>
                        <a:rPr lang="fr-FR" sz="1400" dirty="0">
                          <a:effectLst/>
                        </a:rPr>
                        <a:t>104</a:t>
                      </a:r>
                      <a:endParaRPr lang="fr-FR" sz="1400" dirty="0">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225425" marR="99060" algn="ctr">
                        <a:lnSpc>
                          <a:spcPts val="1100"/>
                        </a:lnSpc>
                        <a:spcAft>
                          <a:spcPts val="0"/>
                        </a:spcAft>
                        <a:tabLst>
                          <a:tab pos="445770" algn="dec"/>
                        </a:tabLst>
                      </a:pPr>
                      <a:r>
                        <a:rPr lang="fr-FR" sz="1400" dirty="0">
                          <a:effectLst/>
                        </a:rPr>
                        <a:t>77</a:t>
                      </a:r>
                      <a:endParaRPr lang="fr-FR" sz="1400" dirty="0">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374650" marR="8255" indent="-374650" algn="ctr">
                        <a:lnSpc>
                          <a:spcPts val="1100"/>
                        </a:lnSpc>
                        <a:spcAft>
                          <a:spcPts val="0"/>
                        </a:spcAft>
                        <a:tabLst>
                          <a:tab pos="541338" algn="dec"/>
                        </a:tabLst>
                      </a:pPr>
                      <a:r>
                        <a:rPr lang="fr-FR" sz="1400" dirty="0">
                          <a:effectLst/>
                        </a:rPr>
                        <a:t>- 25,96 %</a:t>
                      </a:r>
                      <a:endParaRPr lang="fr-FR" sz="1400" dirty="0">
                        <a:effectLst/>
                        <a:latin typeface="+mn-lt"/>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01"/>
                  </a:ext>
                </a:extLst>
              </a:tr>
              <a:tr h="708657">
                <a:tc>
                  <a:txBody>
                    <a:bodyPr/>
                    <a:lstStyle/>
                    <a:p>
                      <a:pPr marL="90170" marR="46990" algn="just">
                        <a:lnSpc>
                          <a:spcPct val="115000"/>
                        </a:lnSpc>
                        <a:spcAft>
                          <a:spcPts val="0"/>
                        </a:spcAft>
                      </a:pPr>
                      <a:r>
                        <a:rPr lang="fr-FR" sz="1400" dirty="0">
                          <a:effectLst/>
                        </a:rPr>
                        <a:t>Contrôle de bonne exécution installation nouvelle</a:t>
                      </a:r>
                      <a:endParaRPr lang="fr-FR" sz="1400" dirty="0">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225425" marR="134620" algn="ctr">
                        <a:lnSpc>
                          <a:spcPct val="115000"/>
                        </a:lnSpc>
                        <a:spcBef>
                          <a:spcPts val="600"/>
                        </a:spcBef>
                        <a:spcAft>
                          <a:spcPts val="600"/>
                        </a:spcAft>
                        <a:tabLst>
                          <a:tab pos="591820" algn="ctr"/>
                        </a:tabLst>
                      </a:pPr>
                      <a:r>
                        <a:rPr lang="fr-FR" sz="1400" dirty="0">
                          <a:effectLst/>
                        </a:rPr>
                        <a:t>88</a:t>
                      </a:r>
                      <a:endParaRPr lang="fr-FR" sz="1400" dirty="0">
                        <a:effectLst/>
                        <a:latin typeface="+mn-lt"/>
                        <a:ea typeface="Century Gothic" panose="020B0502020202020204" pitchFamily="34" charset="0"/>
                        <a:cs typeface="Times New Roman" panose="02020603050405020304" pitchFamily="18" charset="0"/>
                      </a:endParaRPr>
                    </a:p>
                  </a:txBody>
                  <a:tcPr marL="0" marR="0" marT="0" marB="0" anchor="ctr"/>
                </a:tc>
                <a:tc>
                  <a:txBody>
                    <a:bodyPr/>
                    <a:lstStyle/>
                    <a:p>
                      <a:pPr marL="225425" marR="134620" algn="ctr">
                        <a:lnSpc>
                          <a:spcPct val="115000"/>
                        </a:lnSpc>
                        <a:spcBef>
                          <a:spcPts val="600"/>
                        </a:spcBef>
                        <a:spcAft>
                          <a:spcPts val="600"/>
                        </a:spcAft>
                        <a:tabLst>
                          <a:tab pos="591820" algn="ctr"/>
                        </a:tabLst>
                      </a:pPr>
                      <a:r>
                        <a:rPr lang="fr-FR" sz="1400" dirty="0">
                          <a:effectLst/>
                        </a:rPr>
                        <a:t>54</a:t>
                      </a:r>
                      <a:endParaRPr lang="fr-FR" sz="1400" dirty="0">
                        <a:effectLst/>
                        <a:latin typeface="+mn-lt"/>
                        <a:ea typeface="Century Gothic" panose="020B0502020202020204" pitchFamily="34" charset="0"/>
                        <a:cs typeface="Times New Roman" panose="02020603050405020304" pitchFamily="18" charset="0"/>
                      </a:endParaRPr>
                    </a:p>
                  </a:txBody>
                  <a:tcPr marL="0" marR="0" marT="0" marB="0" anchor="ctr"/>
                </a:tc>
                <a:tc>
                  <a:txBody>
                    <a:bodyPr/>
                    <a:lstStyle/>
                    <a:p>
                      <a:pPr marL="261620" marR="98425" algn="ctr">
                        <a:lnSpc>
                          <a:spcPct val="115000"/>
                        </a:lnSpc>
                        <a:spcBef>
                          <a:spcPts val="600"/>
                        </a:spcBef>
                        <a:spcAft>
                          <a:spcPts val="600"/>
                        </a:spcAft>
                        <a:tabLst>
                          <a:tab pos="476885" algn="ctr"/>
                        </a:tabLst>
                      </a:pPr>
                      <a:r>
                        <a:rPr lang="fr-FR" sz="1400" dirty="0">
                          <a:effectLst/>
                        </a:rPr>
                        <a:t>- 38,64 %</a:t>
                      </a:r>
                      <a:endParaRPr lang="fr-FR" sz="1400" dirty="0">
                        <a:effectLst/>
                        <a:latin typeface="+mn-lt"/>
                        <a:ea typeface="Century Gothic" panose="020B0502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2"/>
                  </a:ext>
                </a:extLst>
              </a:tr>
              <a:tr h="708657">
                <a:tc>
                  <a:txBody>
                    <a:bodyPr/>
                    <a:lstStyle/>
                    <a:p>
                      <a:pPr marL="90170" marR="46990" algn="just">
                        <a:lnSpc>
                          <a:spcPct val="115000"/>
                        </a:lnSpc>
                        <a:spcAft>
                          <a:spcPts val="0"/>
                        </a:spcAft>
                      </a:pPr>
                      <a:r>
                        <a:rPr lang="fr-FR" sz="1400" dirty="0">
                          <a:effectLst/>
                        </a:rPr>
                        <a:t>Diagnostic de bon fonctionnement et d’entretien</a:t>
                      </a:r>
                      <a:endParaRPr lang="fr-FR" sz="1400" dirty="0">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225425" marR="134620" algn="ctr">
                        <a:lnSpc>
                          <a:spcPct val="115000"/>
                        </a:lnSpc>
                        <a:spcBef>
                          <a:spcPts val="600"/>
                        </a:spcBef>
                        <a:spcAft>
                          <a:spcPts val="600"/>
                        </a:spcAft>
                        <a:tabLst>
                          <a:tab pos="591820" algn="ctr"/>
                        </a:tabLst>
                      </a:pPr>
                      <a:r>
                        <a:rPr lang="fr-FR" sz="1400" dirty="0">
                          <a:effectLst/>
                        </a:rPr>
                        <a:t>272</a:t>
                      </a:r>
                      <a:endParaRPr lang="fr-FR" sz="1400" dirty="0">
                        <a:effectLst/>
                        <a:latin typeface="+mn-lt"/>
                        <a:ea typeface="Century Gothic" panose="020B0502020202020204" pitchFamily="34" charset="0"/>
                        <a:cs typeface="Times New Roman" panose="02020603050405020304" pitchFamily="18" charset="0"/>
                      </a:endParaRPr>
                    </a:p>
                  </a:txBody>
                  <a:tcPr marL="0" marR="0" marT="0" marB="0" anchor="ctr"/>
                </a:tc>
                <a:tc>
                  <a:txBody>
                    <a:bodyPr/>
                    <a:lstStyle/>
                    <a:p>
                      <a:pPr marL="225425" marR="134620" algn="ctr">
                        <a:lnSpc>
                          <a:spcPct val="115000"/>
                        </a:lnSpc>
                        <a:spcBef>
                          <a:spcPts val="600"/>
                        </a:spcBef>
                        <a:spcAft>
                          <a:spcPts val="600"/>
                        </a:spcAft>
                        <a:tabLst>
                          <a:tab pos="591820" algn="ctr"/>
                        </a:tabLst>
                      </a:pPr>
                      <a:r>
                        <a:rPr lang="fr-FR" sz="1400" dirty="0">
                          <a:effectLst/>
                        </a:rPr>
                        <a:t>344</a:t>
                      </a:r>
                      <a:endParaRPr lang="fr-FR" sz="1400" dirty="0">
                        <a:effectLst/>
                        <a:latin typeface="+mn-lt"/>
                        <a:ea typeface="Century Gothic" panose="020B0502020202020204" pitchFamily="34" charset="0"/>
                        <a:cs typeface="Times New Roman" panose="02020603050405020304" pitchFamily="18" charset="0"/>
                      </a:endParaRPr>
                    </a:p>
                  </a:txBody>
                  <a:tcPr marL="0" marR="0" marT="0" marB="0" anchor="ctr"/>
                </a:tc>
                <a:tc>
                  <a:txBody>
                    <a:bodyPr/>
                    <a:lstStyle/>
                    <a:p>
                      <a:pPr marL="116840" marR="98425" algn="ctr">
                        <a:lnSpc>
                          <a:spcPct val="115000"/>
                        </a:lnSpc>
                        <a:spcBef>
                          <a:spcPts val="600"/>
                        </a:spcBef>
                        <a:spcAft>
                          <a:spcPts val="600"/>
                        </a:spcAft>
                      </a:pPr>
                      <a:r>
                        <a:rPr lang="fr-FR" sz="1400" dirty="0">
                          <a:effectLst/>
                        </a:rPr>
                        <a:t>+ 26,47 %</a:t>
                      </a:r>
                      <a:endParaRPr lang="fr-FR" sz="1400" dirty="0">
                        <a:effectLst/>
                        <a:latin typeface="+mn-lt"/>
                        <a:ea typeface="Century Gothic" panose="020B0502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3"/>
                  </a:ext>
                </a:extLst>
              </a:tr>
              <a:tr h="472320">
                <a:tc>
                  <a:txBody>
                    <a:bodyPr/>
                    <a:lstStyle/>
                    <a:p>
                      <a:pPr marL="90170" marR="46990" algn="just">
                        <a:lnSpc>
                          <a:spcPct val="115000"/>
                        </a:lnSpc>
                        <a:spcAft>
                          <a:spcPts val="0"/>
                        </a:spcAft>
                      </a:pPr>
                      <a:r>
                        <a:rPr lang="fr-FR" sz="1400" dirty="0">
                          <a:effectLst/>
                        </a:rPr>
                        <a:t>Contrôle à la demande du propriétaire (vente) </a:t>
                      </a:r>
                      <a:endParaRPr lang="fr-FR" sz="1400" dirty="0">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225425" marR="134620" algn="ctr">
                        <a:lnSpc>
                          <a:spcPct val="115000"/>
                        </a:lnSpc>
                        <a:spcBef>
                          <a:spcPts val="600"/>
                        </a:spcBef>
                        <a:spcAft>
                          <a:spcPts val="600"/>
                        </a:spcAft>
                        <a:tabLst>
                          <a:tab pos="591820" algn="ctr"/>
                        </a:tabLst>
                      </a:pPr>
                      <a:r>
                        <a:rPr lang="fr-FR" sz="1400" dirty="0">
                          <a:effectLst/>
                        </a:rPr>
                        <a:t>221</a:t>
                      </a:r>
                      <a:endParaRPr lang="fr-FR" sz="1400" dirty="0">
                        <a:effectLst/>
                        <a:latin typeface="+mn-lt"/>
                        <a:ea typeface="Century Gothic" panose="020B0502020202020204" pitchFamily="34" charset="0"/>
                        <a:cs typeface="Times New Roman" panose="02020603050405020304" pitchFamily="18" charset="0"/>
                      </a:endParaRPr>
                    </a:p>
                  </a:txBody>
                  <a:tcPr marL="0" marR="0" marT="0" marB="0" anchor="ctr"/>
                </a:tc>
                <a:tc>
                  <a:txBody>
                    <a:bodyPr/>
                    <a:lstStyle/>
                    <a:p>
                      <a:pPr marL="225425" marR="134620" algn="ctr">
                        <a:lnSpc>
                          <a:spcPct val="115000"/>
                        </a:lnSpc>
                        <a:spcBef>
                          <a:spcPts val="600"/>
                        </a:spcBef>
                        <a:spcAft>
                          <a:spcPts val="600"/>
                        </a:spcAft>
                        <a:tabLst>
                          <a:tab pos="591820" algn="ctr"/>
                        </a:tabLst>
                      </a:pPr>
                      <a:r>
                        <a:rPr lang="fr-FR" sz="1400" dirty="0">
                          <a:effectLst/>
                        </a:rPr>
                        <a:t>210</a:t>
                      </a:r>
                      <a:endParaRPr lang="fr-FR" sz="1400" dirty="0">
                        <a:effectLst/>
                        <a:latin typeface="+mn-lt"/>
                        <a:ea typeface="Century Gothic" panose="020B0502020202020204" pitchFamily="34" charset="0"/>
                        <a:cs typeface="Times New Roman" panose="02020603050405020304" pitchFamily="18" charset="0"/>
                      </a:endParaRPr>
                    </a:p>
                  </a:txBody>
                  <a:tcPr marL="0" marR="0" marT="0" marB="0" anchor="ctr"/>
                </a:tc>
                <a:tc>
                  <a:txBody>
                    <a:bodyPr/>
                    <a:lstStyle/>
                    <a:p>
                      <a:pPr marL="171450" marR="98425" algn="ctr">
                        <a:lnSpc>
                          <a:spcPct val="115000"/>
                        </a:lnSpc>
                        <a:spcBef>
                          <a:spcPts val="600"/>
                        </a:spcBef>
                        <a:spcAft>
                          <a:spcPts val="600"/>
                        </a:spcAft>
                        <a:tabLst>
                          <a:tab pos="591820" algn="ctr"/>
                        </a:tabLst>
                      </a:pPr>
                      <a:r>
                        <a:rPr lang="fr-FR" sz="1400" dirty="0">
                          <a:effectLst/>
                        </a:rPr>
                        <a:t>- 4,98 %</a:t>
                      </a:r>
                      <a:endParaRPr lang="fr-FR" sz="1400" dirty="0">
                        <a:effectLst/>
                        <a:latin typeface="+mn-lt"/>
                        <a:ea typeface="Century Gothic" panose="020B0502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4"/>
                  </a:ext>
                </a:extLst>
              </a:tr>
              <a:tr h="472320">
                <a:tc>
                  <a:txBody>
                    <a:bodyPr/>
                    <a:lstStyle/>
                    <a:p>
                      <a:pPr marL="90170" marR="46990" algn="just">
                        <a:lnSpc>
                          <a:spcPct val="115000"/>
                        </a:lnSpc>
                        <a:spcAft>
                          <a:spcPts val="0"/>
                        </a:spcAft>
                      </a:pPr>
                      <a:r>
                        <a:rPr lang="fr-FR" sz="1400">
                          <a:effectLst/>
                        </a:rPr>
                        <a:t>Avis sur certificat d'urbanisme</a:t>
                      </a:r>
                      <a:endParaRPr lang="fr-FR" sz="1400">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225425" marR="134620" algn="ctr">
                        <a:lnSpc>
                          <a:spcPct val="115000"/>
                        </a:lnSpc>
                        <a:spcBef>
                          <a:spcPts val="600"/>
                        </a:spcBef>
                        <a:spcAft>
                          <a:spcPts val="600"/>
                        </a:spcAft>
                        <a:tabLst>
                          <a:tab pos="591820" algn="ctr"/>
                        </a:tabLst>
                      </a:pPr>
                      <a:r>
                        <a:rPr lang="fr-FR" sz="1400" dirty="0">
                          <a:effectLst/>
                        </a:rPr>
                        <a:t>79</a:t>
                      </a:r>
                      <a:endParaRPr lang="fr-FR" sz="1400" dirty="0">
                        <a:effectLst/>
                        <a:latin typeface="+mn-lt"/>
                        <a:ea typeface="Century Gothic" panose="020B0502020202020204" pitchFamily="34" charset="0"/>
                        <a:cs typeface="Times New Roman" panose="02020603050405020304" pitchFamily="18" charset="0"/>
                      </a:endParaRPr>
                    </a:p>
                  </a:txBody>
                  <a:tcPr marL="0" marR="0" marT="0" marB="0" anchor="ctr"/>
                </a:tc>
                <a:tc>
                  <a:txBody>
                    <a:bodyPr/>
                    <a:lstStyle/>
                    <a:p>
                      <a:pPr marL="225425" marR="134620" algn="ctr">
                        <a:lnSpc>
                          <a:spcPct val="115000"/>
                        </a:lnSpc>
                        <a:spcBef>
                          <a:spcPts val="600"/>
                        </a:spcBef>
                        <a:spcAft>
                          <a:spcPts val="600"/>
                        </a:spcAft>
                        <a:tabLst>
                          <a:tab pos="591820" algn="ctr"/>
                        </a:tabLst>
                      </a:pPr>
                      <a:r>
                        <a:rPr lang="fr-FR" sz="1400" dirty="0">
                          <a:effectLst/>
                        </a:rPr>
                        <a:t>51</a:t>
                      </a:r>
                      <a:endParaRPr lang="fr-FR" sz="1400" dirty="0">
                        <a:effectLst/>
                        <a:latin typeface="+mn-lt"/>
                        <a:ea typeface="Century Gothic" panose="020B0502020202020204" pitchFamily="34" charset="0"/>
                        <a:cs typeface="Times New Roman" panose="02020603050405020304" pitchFamily="18" charset="0"/>
                      </a:endParaRPr>
                    </a:p>
                  </a:txBody>
                  <a:tcPr marL="0" marR="0" marT="0" marB="0" anchor="ctr"/>
                </a:tc>
                <a:tc>
                  <a:txBody>
                    <a:bodyPr/>
                    <a:lstStyle/>
                    <a:p>
                      <a:pPr marL="171450" marR="98425" algn="ctr">
                        <a:lnSpc>
                          <a:spcPct val="115000"/>
                        </a:lnSpc>
                        <a:spcBef>
                          <a:spcPts val="600"/>
                        </a:spcBef>
                        <a:spcAft>
                          <a:spcPts val="600"/>
                        </a:spcAft>
                        <a:tabLst>
                          <a:tab pos="591820" algn="ctr"/>
                        </a:tabLst>
                      </a:pPr>
                      <a:r>
                        <a:rPr lang="fr-FR" sz="1400" dirty="0">
                          <a:effectLst/>
                        </a:rPr>
                        <a:t>- 35,44 %</a:t>
                      </a:r>
                      <a:endParaRPr lang="fr-FR" sz="1400" dirty="0">
                        <a:effectLst/>
                        <a:latin typeface="+mn-lt"/>
                        <a:ea typeface="Century Gothic" panose="020B0502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5"/>
                  </a:ext>
                </a:extLst>
              </a:tr>
            </a:tbl>
          </a:graphicData>
        </a:graphic>
      </p:graphicFrame>
      <p:graphicFrame>
        <p:nvGraphicFramePr>
          <p:cNvPr id="8" name="Graphique 7">
            <a:extLst>
              <a:ext uri="{FF2B5EF4-FFF2-40B4-BE49-F238E27FC236}">
                <a16:creationId xmlns:a16="http://schemas.microsoft.com/office/drawing/2014/main" id="{F4265F42-17A9-6A4E-69DE-59AF6CC50DE3}"/>
              </a:ext>
            </a:extLst>
          </p:cNvPr>
          <p:cNvGraphicFramePr>
            <a:graphicFrameLocks/>
          </p:cNvGraphicFramePr>
          <p:nvPr>
            <p:extLst>
              <p:ext uri="{D42A27DB-BD31-4B8C-83A1-F6EECF244321}">
                <p14:modId xmlns:p14="http://schemas.microsoft.com/office/powerpoint/2010/main" val="2753832995"/>
              </p:ext>
            </p:extLst>
          </p:nvPr>
        </p:nvGraphicFramePr>
        <p:xfrm>
          <a:off x="6126180" y="670852"/>
          <a:ext cx="5648185" cy="506740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3270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3"/>
          <a:stretch>
            <a:fillRect/>
          </a:stretch>
        </p:blipFill>
        <p:spPr>
          <a:xfrm>
            <a:off x="0" y="5891514"/>
            <a:ext cx="12188825" cy="994682"/>
          </a:xfrm>
          <a:prstGeom prst="rect">
            <a:avLst/>
          </a:prstGeom>
        </p:spPr>
      </p:pic>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49554" y="5585001"/>
            <a:ext cx="1052736" cy="1052736"/>
          </a:xfrm>
          <a:prstGeom prst="rect">
            <a:avLst/>
          </a:prstGeom>
        </p:spPr>
      </p:pic>
      <p:pic>
        <p:nvPicPr>
          <p:cNvPr id="12" name="Image 11"/>
          <p:cNvPicPr/>
          <p:nvPr/>
        </p:nvPicPr>
        <p:blipFill>
          <a:blip r:embed="rId5">
            <a:extLst>
              <a:ext uri="{28A0092B-C50C-407E-A947-70E740481C1C}">
                <a14:useLocalDpi xmlns:a14="http://schemas.microsoft.com/office/drawing/2010/main" val="0"/>
              </a:ext>
            </a:extLst>
          </a:blip>
          <a:srcRect/>
          <a:stretch>
            <a:fillRect/>
          </a:stretch>
        </p:blipFill>
        <p:spPr bwMode="auto">
          <a:xfrm>
            <a:off x="7822604" y="332656"/>
            <a:ext cx="2191385" cy="1636395"/>
          </a:xfrm>
          <a:prstGeom prst="rect">
            <a:avLst/>
          </a:prstGeom>
          <a:noFill/>
          <a:ln>
            <a:noFill/>
          </a:ln>
        </p:spPr>
      </p:pic>
      <p:sp>
        <p:nvSpPr>
          <p:cNvPr id="16" name="Rectangle 15"/>
          <p:cNvSpPr/>
          <p:nvPr/>
        </p:nvSpPr>
        <p:spPr>
          <a:xfrm>
            <a:off x="4942284" y="2239803"/>
            <a:ext cx="2664297" cy="463573"/>
          </a:xfrm>
          <a:prstGeom prst="rect">
            <a:avLst/>
          </a:prstGeom>
        </p:spPr>
        <p:txBody>
          <a:bodyPr wrap="square">
            <a:spAutoFit/>
          </a:bodyPr>
          <a:lstStyle/>
          <a:p>
            <a:r>
              <a:rPr lang="fr-FR" dirty="0"/>
              <a:t>RAPPORT ANNUEL</a:t>
            </a:r>
          </a:p>
        </p:txBody>
      </p:sp>
      <p:sp>
        <p:nvSpPr>
          <p:cNvPr id="5" name="Rectangle 4"/>
          <p:cNvSpPr/>
          <p:nvPr/>
        </p:nvSpPr>
        <p:spPr>
          <a:xfrm>
            <a:off x="5255876" y="5198508"/>
            <a:ext cx="2232248" cy="461665"/>
          </a:xfrm>
          <a:prstGeom prst="rect">
            <a:avLst/>
          </a:prstGeom>
        </p:spPr>
        <p:txBody>
          <a:bodyPr wrap="square">
            <a:spAutoFit/>
          </a:bodyPr>
          <a:lstStyle/>
          <a:p>
            <a:pPr>
              <a:spcAft>
                <a:spcPts val="0"/>
              </a:spcAft>
            </a:pPr>
            <a:r>
              <a:rPr lang="fr-FR" b="1" dirty="0">
                <a:solidFill>
                  <a:srgbClr val="B28E5D"/>
                </a:solidFill>
                <a:latin typeface="Segoe UI" panose="020B0502040204020203" pitchFamily="34" charset="0"/>
                <a:ea typeface="Times New Roman" panose="02020603050405020304" pitchFamily="18" charset="0"/>
                <a:cs typeface="Times New Roman" panose="02020603050405020304" pitchFamily="18" charset="0"/>
              </a:rPr>
              <a:t>Exercice 2023</a:t>
            </a:r>
            <a:endParaRPr lang="fr-FR" sz="1400" dirty="0">
              <a:solidFill>
                <a:srgbClr val="B28E5D"/>
              </a:solidFill>
              <a:effectLst/>
              <a:latin typeface="Century Gothic" panose="020B0502020202020204" pitchFamily="34" charset="0"/>
              <a:ea typeface="Times New Roman" panose="02020603050405020304" pitchFamily="18" charset="0"/>
              <a:cs typeface="Times New Roman" panose="02020603050405020304" pitchFamily="18" charset="0"/>
            </a:endParaRPr>
          </a:p>
        </p:txBody>
      </p:sp>
      <p:pic>
        <p:nvPicPr>
          <p:cNvPr id="9" name="Image 8">
            <a:extLst>
              <a:ext uri="{FF2B5EF4-FFF2-40B4-BE49-F238E27FC236}">
                <a16:creationId xmlns:a16="http://schemas.microsoft.com/office/drawing/2014/main" id="{C64BCB5A-4574-2E13-0FBD-E2B3C0415CAD}"/>
              </a:ext>
            </a:extLst>
          </p:cNvPr>
          <p:cNvPicPr>
            <a:picLocks noChangeAspect="1"/>
          </p:cNvPicPr>
          <p:nvPr/>
        </p:nvPicPr>
        <p:blipFill>
          <a:blip r:embed="rId6"/>
          <a:stretch>
            <a:fillRect/>
          </a:stretch>
        </p:blipFill>
        <p:spPr>
          <a:xfrm>
            <a:off x="2782044" y="2779598"/>
            <a:ext cx="7497221" cy="2495898"/>
          </a:xfrm>
          <a:prstGeom prst="rect">
            <a:avLst/>
          </a:prstGeom>
        </p:spPr>
      </p:pic>
      <p:pic>
        <p:nvPicPr>
          <p:cNvPr id="18" name="Image 17">
            <a:extLst>
              <a:ext uri="{FF2B5EF4-FFF2-40B4-BE49-F238E27FC236}">
                <a16:creationId xmlns:a16="http://schemas.microsoft.com/office/drawing/2014/main" id="{2F066A74-B1A0-16CF-16B6-E14B521680DF}"/>
              </a:ext>
            </a:extLst>
          </p:cNvPr>
          <p:cNvPicPr>
            <a:picLocks noChangeAspect="1"/>
          </p:cNvPicPr>
          <p:nvPr/>
        </p:nvPicPr>
        <p:blipFill>
          <a:blip r:embed="rId7"/>
          <a:stretch>
            <a:fillRect/>
          </a:stretch>
        </p:blipFill>
        <p:spPr>
          <a:xfrm>
            <a:off x="1346743" y="416605"/>
            <a:ext cx="4248472" cy="2041204"/>
          </a:xfrm>
          <a:prstGeom prst="rect">
            <a:avLst/>
          </a:prstGeom>
        </p:spPr>
      </p:pic>
      <p:pic>
        <p:nvPicPr>
          <p:cNvPr id="23" name="Image 22">
            <a:extLst>
              <a:ext uri="{FF2B5EF4-FFF2-40B4-BE49-F238E27FC236}">
                <a16:creationId xmlns:a16="http://schemas.microsoft.com/office/drawing/2014/main" id="{5DD59843-09D7-97D5-47BE-4B5850D720BB}"/>
              </a:ext>
            </a:extLst>
          </p:cNvPr>
          <p:cNvPicPr>
            <a:picLocks noChangeAspect="1"/>
          </p:cNvPicPr>
          <p:nvPr/>
        </p:nvPicPr>
        <p:blipFill>
          <a:blip r:embed="rId8"/>
          <a:stretch>
            <a:fillRect/>
          </a:stretch>
        </p:blipFill>
        <p:spPr>
          <a:xfrm>
            <a:off x="1032368" y="4263741"/>
            <a:ext cx="2438611" cy="1627773"/>
          </a:xfrm>
          <a:prstGeom prst="rect">
            <a:avLst/>
          </a:prstGeom>
        </p:spPr>
      </p:pic>
    </p:spTree>
    <p:extLst>
      <p:ext uri="{BB962C8B-B14F-4D97-AF65-F5344CB8AC3E}">
        <p14:creationId xmlns:p14="http://schemas.microsoft.com/office/powerpoint/2010/main" val="3608463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3"/>
          <a:stretch>
            <a:fillRect/>
          </a:stretch>
        </p:blipFill>
        <p:spPr>
          <a:xfrm>
            <a:off x="0" y="5891514"/>
            <a:ext cx="12188825" cy="994682"/>
          </a:xfrm>
          <a:prstGeom prst="rect">
            <a:avLst/>
          </a:prstGeom>
        </p:spPr>
      </p:pic>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49554" y="5585001"/>
            <a:ext cx="1052736" cy="1052736"/>
          </a:xfrm>
          <a:prstGeom prst="rect">
            <a:avLst/>
          </a:prstGeom>
        </p:spPr>
      </p:pic>
      <p:pic>
        <p:nvPicPr>
          <p:cNvPr id="5" name="Image 4">
            <a:extLst>
              <a:ext uri="{FF2B5EF4-FFF2-40B4-BE49-F238E27FC236}">
                <a16:creationId xmlns:a16="http://schemas.microsoft.com/office/drawing/2014/main" id="{90F16ED3-B2EE-C2C3-8305-980DC3CB905E}"/>
              </a:ext>
            </a:extLst>
          </p:cNvPr>
          <p:cNvPicPr>
            <a:picLocks noChangeAspect="1"/>
          </p:cNvPicPr>
          <p:nvPr/>
        </p:nvPicPr>
        <p:blipFill>
          <a:blip r:embed="rId5"/>
          <a:stretch>
            <a:fillRect/>
          </a:stretch>
        </p:blipFill>
        <p:spPr>
          <a:xfrm>
            <a:off x="1845940" y="332656"/>
            <a:ext cx="8554298" cy="6048672"/>
          </a:xfrm>
          <a:prstGeom prst="rect">
            <a:avLst/>
          </a:prstGeom>
        </p:spPr>
      </p:pic>
      <p:sp>
        <p:nvSpPr>
          <p:cNvPr id="2" name="Rectangle 1">
            <a:extLst>
              <a:ext uri="{FF2B5EF4-FFF2-40B4-BE49-F238E27FC236}">
                <a16:creationId xmlns:a16="http://schemas.microsoft.com/office/drawing/2014/main" id="{215654A9-8EA2-0A6A-AAE9-D54FC7A4735D}"/>
              </a:ext>
            </a:extLst>
          </p:cNvPr>
          <p:cNvSpPr/>
          <p:nvPr/>
        </p:nvSpPr>
        <p:spPr>
          <a:xfrm>
            <a:off x="7246540" y="492449"/>
            <a:ext cx="864096" cy="2880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43100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3"/>
          <a:stretch>
            <a:fillRect/>
          </a:stretch>
        </p:blipFill>
        <p:spPr>
          <a:xfrm>
            <a:off x="0" y="5891514"/>
            <a:ext cx="12188825" cy="994682"/>
          </a:xfrm>
          <a:prstGeom prst="rect">
            <a:avLst/>
          </a:prstGeom>
        </p:spPr>
      </p:pic>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49554" y="5585001"/>
            <a:ext cx="1052736" cy="1052736"/>
          </a:xfrm>
          <a:prstGeom prst="rect">
            <a:avLst/>
          </a:prstGeom>
        </p:spPr>
      </p:pic>
      <p:sp>
        <p:nvSpPr>
          <p:cNvPr id="6" name="Rectangle 5"/>
          <p:cNvSpPr/>
          <p:nvPr/>
        </p:nvSpPr>
        <p:spPr>
          <a:xfrm>
            <a:off x="1125860" y="1556792"/>
            <a:ext cx="10369152" cy="6001643"/>
          </a:xfrm>
          <a:prstGeom prst="rect">
            <a:avLst/>
          </a:prstGeom>
        </p:spPr>
        <p:txBody>
          <a:bodyPr wrap="square">
            <a:spAutoFit/>
          </a:bodyPr>
          <a:lstStyle/>
          <a:p>
            <a:pPr marL="342900" indent="-342900">
              <a:buFont typeface="Wingdings" panose="05000000000000000000" pitchFamily="2" charset="2"/>
              <a:buChar char="ü"/>
            </a:pPr>
            <a:r>
              <a:rPr lang="fr-FR" b="1" dirty="0"/>
              <a:t>Nombre d’abonnés : 4 704</a:t>
            </a:r>
          </a:p>
          <a:p>
            <a:pPr marL="342900" indent="-342900">
              <a:buFont typeface="Wingdings" panose="05000000000000000000" pitchFamily="2" charset="2"/>
              <a:buChar char="ü"/>
            </a:pPr>
            <a:endParaRPr lang="fr-FR" b="1" dirty="0"/>
          </a:p>
          <a:p>
            <a:pPr marL="342900" indent="-342900">
              <a:buFont typeface="Wingdings" panose="05000000000000000000" pitchFamily="2" charset="2"/>
              <a:buChar char="ü"/>
            </a:pPr>
            <a:r>
              <a:rPr lang="fr-FR" b="1" dirty="0"/>
              <a:t>Volumes facturés :</a:t>
            </a:r>
          </a:p>
          <a:p>
            <a:pPr marL="342900" indent="-342900">
              <a:buFont typeface="Wingdings" panose="05000000000000000000" pitchFamily="2" charset="2"/>
              <a:buChar char="ü"/>
            </a:pPr>
            <a:endParaRPr lang="fr-FR" b="1" dirty="0"/>
          </a:p>
          <a:p>
            <a:pPr marL="342900" indent="-342900">
              <a:buFont typeface="Wingdings" panose="05000000000000000000" pitchFamily="2" charset="2"/>
              <a:buChar char="ü"/>
            </a:pPr>
            <a:endParaRPr lang="fr-FR" b="1" dirty="0"/>
          </a:p>
          <a:p>
            <a:pPr marL="342900" indent="-342900">
              <a:buFont typeface="Wingdings" panose="05000000000000000000" pitchFamily="2" charset="2"/>
              <a:buChar char="ü"/>
            </a:pPr>
            <a:endParaRPr lang="fr-FR" b="1" dirty="0"/>
          </a:p>
          <a:p>
            <a:pPr marL="342900" indent="-342900">
              <a:buFont typeface="Wingdings" panose="05000000000000000000" pitchFamily="2" charset="2"/>
              <a:buChar char="ü"/>
            </a:pPr>
            <a:endParaRPr lang="fr-FR" b="1" dirty="0"/>
          </a:p>
          <a:p>
            <a:pPr marL="342900" indent="-342900">
              <a:buFont typeface="Wingdings" panose="05000000000000000000" pitchFamily="2" charset="2"/>
              <a:buChar char="ü"/>
            </a:pPr>
            <a:endParaRPr lang="fr-FR" b="1" dirty="0"/>
          </a:p>
          <a:p>
            <a:pPr marL="342900" indent="-342900">
              <a:buFont typeface="Wingdings" panose="05000000000000000000" pitchFamily="2" charset="2"/>
              <a:buChar char="ü"/>
            </a:pPr>
            <a:endParaRPr lang="fr-FR" b="1" dirty="0"/>
          </a:p>
          <a:p>
            <a:pPr marL="342900" indent="-342900">
              <a:buFont typeface="Wingdings" panose="05000000000000000000" pitchFamily="2" charset="2"/>
              <a:buChar char="ü"/>
            </a:pPr>
            <a:r>
              <a:rPr lang="fr-FR" b="1" dirty="0"/>
              <a:t>Indicateurs de la collectivité pour 2023 :</a:t>
            </a:r>
          </a:p>
          <a:p>
            <a:pPr marL="342900" indent="-342900">
              <a:buFont typeface="Wingdings" panose="05000000000000000000" pitchFamily="2" charset="2"/>
              <a:buChar char="ü"/>
            </a:pPr>
            <a:endParaRPr lang="fr-FR" b="1" dirty="0"/>
          </a:p>
          <a:p>
            <a:pPr marL="342900" indent="-342900">
              <a:buFont typeface="Wingdings" panose="05000000000000000000" pitchFamily="2" charset="2"/>
              <a:buChar char="ü"/>
            </a:pPr>
            <a:endParaRPr lang="fr-FR" b="1" dirty="0"/>
          </a:p>
          <a:p>
            <a:pPr marL="342900" indent="-342900">
              <a:buFont typeface="Wingdings" panose="05000000000000000000" pitchFamily="2" charset="2"/>
              <a:buChar char="ü"/>
            </a:pPr>
            <a:endParaRPr lang="fr-FR" b="1" dirty="0"/>
          </a:p>
          <a:p>
            <a:pPr marL="342900" indent="-342900">
              <a:buFont typeface="Wingdings" panose="05000000000000000000" pitchFamily="2" charset="2"/>
              <a:buChar char="ü"/>
            </a:pPr>
            <a:endParaRPr lang="fr-FR" b="1" dirty="0"/>
          </a:p>
          <a:p>
            <a:pPr marL="342900" indent="-342900">
              <a:buFont typeface="Wingdings" panose="05000000000000000000" pitchFamily="2" charset="2"/>
              <a:buChar char="ü"/>
            </a:pPr>
            <a:endParaRPr lang="fr-FR" b="1" dirty="0"/>
          </a:p>
          <a:p>
            <a:pPr marL="342900" indent="-342900">
              <a:buFont typeface="Wingdings" panose="05000000000000000000" pitchFamily="2" charset="2"/>
              <a:buChar char="ü"/>
            </a:pPr>
            <a:endParaRPr lang="fr-FR" b="1" dirty="0"/>
          </a:p>
        </p:txBody>
      </p:sp>
      <p:sp>
        <p:nvSpPr>
          <p:cNvPr id="15" name="Rectangle 14"/>
          <p:cNvSpPr/>
          <p:nvPr/>
        </p:nvSpPr>
        <p:spPr>
          <a:xfrm>
            <a:off x="5590356" y="1587297"/>
            <a:ext cx="5601855" cy="461665"/>
          </a:xfrm>
          <a:prstGeom prst="rect">
            <a:avLst/>
          </a:prstGeom>
        </p:spPr>
        <p:txBody>
          <a:bodyPr wrap="none">
            <a:spAutoFit/>
          </a:bodyPr>
          <a:lstStyle/>
          <a:p>
            <a:pPr marL="342900" indent="-342900">
              <a:buFont typeface="Wingdings" panose="05000000000000000000" pitchFamily="2" charset="2"/>
              <a:buChar char="ü"/>
            </a:pPr>
            <a:r>
              <a:rPr lang="fr-FR" b="1" dirty="0"/>
              <a:t>Linéaire de réseaux de collecte : 106 km</a:t>
            </a:r>
            <a:endParaRPr lang="fr-FR" dirty="0"/>
          </a:p>
        </p:txBody>
      </p:sp>
      <p:sp>
        <p:nvSpPr>
          <p:cNvPr id="16" name="Rectangle 15"/>
          <p:cNvSpPr/>
          <p:nvPr/>
        </p:nvSpPr>
        <p:spPr>
          <a:xfrm>
            <a:off x="6742484" y="4825925"/>
            <a:ext cx="6092825" cy="1143390"/>
          </a:xfrm>
          <a:prstGeom prst="rect">
            <a:avLst/>
          </a:prstGeom>
        </p:spPr>
        <p:txBody>
          <a:bodyPr>
            <a:spAutoFit/>
          </a:bodyPr>
          <a:lstStyle/>
          <a:p>
            <a:pPr marL="171450" indent="-171450" algn="just">
              <a:lnSpc>
                <a:spcPct val="115000"/>
              </a:lnSpc>
              <a:spcBef>
                <a:spcPts val="600"/>
              </a:spcBef>
              <a:spcAft>
                <a:spcPts val="600"/>
              </a:spcAft>
              <a:buFont typeface="Arial" panose="020B0604020202020204" pitchFamily="34" charset="0"/>
              <a:buChar char="•"/>
            </a:pPr>
            <a:r>
              <a:rPr lang="fr-FR" sz="1400" b="1" dirty="0">
                <a:latin typeface="Century Gothic" panose="020B0502020202020204" pitchFamily="34" charset="0"/>
                <a:ea typeface="Century Gothic" panose="020B0502020202020204" pitchFamily="34" charset="0"/>
                <a:cs typeface="Times New Roman" panose="02020603050405020304" pitchFamily="18" charset="0"/>
              </a:rPr>
              <a:t>Conformité collecte : 100 %</a:t>
            </a:r>
            <a:endParaRPr lang="fr-FR" sz="1400" dirty="0">
              <a:latin typeface="Century Gothic" panose="020B0502020202020204" pitchFamily="34" charset="0"/>
              <a:ea typeface="Century Gothic" panose="020B0502020202020204" pitchFamily="34" charset="0"/>
              <a:cs typeface="Times New Roman" panose="02020603050405020304" pitchFamily="18" charset="0"/>
            </a:endParaRPr>
          </a:p>
          <a:p>
            <a:pPr marL="171450" indent="-171450" algn="just">
              <a:lnSpc>
                <a:spcPct val="115000"/>
              </a:lnSpc>
              <a:spcBef>
                <a:spcPts val="600"/>
              </a:spcBef>
              <a:spcAft>
                <a:spcPts val="600"/>
              </a:spcAft>
              <a:buFont typeface="Arial" panose="020B0604020202020204" pitchFamily="34" charset="0"/>
              <a:buChar char="•"/>
            </a:pPr>
            <a:r>
              <a:rPr lang="fr-FR" sz="1400" b="1" dirty="0">
                <a:latin typeface="Century Gothic" panose="020B0502020202020204" pitchFamily="34" charset="0"/>
                <a:ea typeface="Century Gothic" panose="020B0502020202020204" pitchFamily="34" charset="0"/>
                <a:cs typeface="Times New Roman" panose="02020603050405020304" pitchFamily="18" charset="0"/>
              </a:rPr>
              <a:t>Conformité équipement : 94,90 %</a:t>
            </a:r>
            <a:endParaRPr lang="fr-FR" sz="1400" dirty="0">
              <a:latin typeface="Century Gothic" panose="020B0502020202020204" pitchFamily="34" charset="0"/>
              <a:ea typeface="Century Gothic" panose="020B0502020202020204" pitchFamily="34" charset="0"/>
              <a:cs typeface="Times New Roman" panose="02020603050405020304" pitchFamily="18" charset="0"/>
            </a:endParaRPr>
          </a:p>
          <a:p>
            <a:pPr marL="171450" indent="-171450" algn="just">
              <a:lnSpc>
                <a:spcPct val="115000"/>
              </a:lnSpc>
              <a:spcBef>
                <a:spcPts val="600"/>
              </a:spcBef>
              <a:spcAft>
                <a:spcPts val="600"/>
              </a:spcAft>
              <a:buFont typeface="Arial" panose="020B0604020202020204" pitchFamily="34" charset="0"/>
              <a:buChar char="•"/>
            </a:pPr>
            <a:r>
              <a:rPr lang="fr-FR" sz="1400" b="1" dirty="0">
                <a:latin typeface="Century Gothic" panose="020B0502020202020204" pitchFamily="34" charset="0"/>
                <a:ea typeface="Century Gothic" panose="020B0502020202020204" pitchFamily="34" charset="0"/>
                <a:cs typeface="Times New Roman" panose="02020603050405020304" pitchFamily="18" charset="0"/>
              </a:rPr>
              <a:t>Conformité performance : 94,90 %</a:t>
            </a:r>
            <a:endParaRPr lang="fr-FR" sz="1400" dirty="0">
              <a:effectLst/>
              <a:latin typeface="Century Gothic" panose="020B0502020202020204" pitchFamily="34" charset="0"/>
              <a:ea typeface="Century Gothic" panose="020B0502020202020204" pitchFamily="34" charset="0"/>
              <a:cs typeface="Times New Roman" panose="02020603050405020304" pitchFamily="18" charset="0"/>
            </a:endParaRPr>
          </a:p>
        </p:txBody>
      </p:sp>
      <p:graphicFrame>
        <p:nvGraphicFramePr>
          <p:cNvPr id="25" name="Tableau 24"/>
          <p:cNvGraphicFramePr>
            <a:graphicFrameLocks noGrp="1"/>
          </p:cNvGraphicFramePr>
          <p:nvPr>
            <p:extLst>
              <p:ext uri="{D42A27DB-BD31-4B8C-83A1-F6EECF244321}">
                <p14:modId xmlns:p14="http://schemas.microsoft.com/office/powerpoint/2010/main" val="3041361374"/>
              </p:ext>
            </p:extLst>
          </p:nvPr>
        </p:nvGraphicFramePr>
        <p:xfrm>
          <a:off x="1917948" y="2811558"/>
          <a:ext cx="8069789" cy="1496075"/>
        </p:xfrm>
        <a:graphic>
          <a:graphicData uri="http://schemas.openxmlformats.org/drawingml/2006/table">
            <a:tbl>
              <a:tblPr firstRow="1" firstCol="1" bandRow="1">
                <a:tableStyleId>{3C2FFA5D-87B4-456A-9821-1D502468CF0F}</a:tableStyleId>
              </a:tblPr>
              <a:tblGrid>
                <a:gridCol w="2639634">
                  <a:extLst>
                    <a:ext uri="{9D8B030D-6E8A-4147-A177-3AD203B41FA5}">
                      <a16:colId xmlns:a16="http://schemas.microsoft.com/office/drawing/2014/main" val="20000"/>
                    </a:ext>
                  </a:extLst>
                </a:gridCol>
                <a:gridCol w="2042878">
                  <a:extLst>
                    <a:ext uri="{9D8B030D-6E8A-4147-A177-3AD203B41FA5}">
                      <a16:colId xmlns:a16="http://schemas.microsoft.com/office/drawing/2014/main" val="20001"/>
                    </a:ext>
                  </a:extLst>
                </a:gridCol>
                <a:gridCol w="2042029">
                  <a:extLst>
                    <a:ext uri="{9D8B030D-6E8A-4147-A177-3AD203B41FA5}">
                      <a16:colId xmlns:a16="http://schemas.microsoft.com/office/drawing/2014/main" val="20002"/>
                    </a:ext>
                  </a:extLst>
                </a:gridCol>
                <a:gridCol w="1345248">
                  <a:extLst>
                    <a:ext uri="{9D8B030D-6E8A-4147-A177-3AD203B41FA5}">
                      <a16:colId xmlns:a16="http://schemas.microsoft.com/office/drawing/2014/main" val="20003"/>
                    </a:ext>
                  </a:extLst>
                </a:gridCol>
              </a:tblGrid>
              <a:tr h="783088">
                <a:tc>
                  <a:txBody>
                    <a:bodyPr/>
                    <a:lstStyle/>
                    <a:p>
                      <a:pPr algn="ctr">
                        <a:lnSpc>
                          <a:spcPct val="115000"/>
                        </a:lnSpc>
                        <a:spcBef>
                          <a:spcPts val="600"/>
                        </a:spcBef>
                        <a:spcAft>
                          <a:spcPts val="0"/>
                        </a:spcAft>
                      </a:pPr>
                      <a:r>
                        <a:rPr lang="fr-FR" sz="1400" dirty="0">
                          <a:effectLst/>
                        </a:rPr>
                        <a:t> </a:t>
                      </a:r>
                      <a:endParaRPr lang="fr-FR" sz="14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36195" marR="36195" algn="ctr">
                        <a:lnSpc>
                          <a:spcPct val="115000"/>
                        </a:lnSpc>
                        <a:spcBef>
                          <a:spcPts val="500"/>
                        </a:spcBef>
                        <a:spcAft>
                          <a:spcPts val="500"/>
                        </a:spcAft>
                      </a:pPr>
                      <a:r>
                        <a:rPr lang="fr-FR" sz="1400" dirty="0">
                          <a:effectLst/>
                        </a:rPr>
                        <a:t>Volumes facturés en 2022 (m</a:t>
                      </a:r>
                      <a:r>
                        <a:rPr lang="fr-FR" sz="1400" baseline="30000" dirty="0">
                          <a:effectLst/>
                        </a:rPr>
                        <a:t>3</a:t>
                      </a:r>
                      <a:r>
                        <a:rPr lang="fr-FR" sz="1400" dirty="0">
                          <a:effectLst/>
                        </a:rPr>
                        <a:t>)</a:t>
                      </a:r>
                      <a:endParaRPr lang="fr-FR" sz="14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marL="36195" marR="36195" algn="ctr">
                        <a:lnSpc>
                          <a:spcPct val="115000"/>
                        </a:lnSpc>
                        <a:spcBef>
                          <a:spcPts val="500"/>
                        </a:spcBef>
                        <a:spcAft>
                          <a:spcPts val="500"/>
                        </a:spcAft>
                      </a:pPr>
                      <a:r>
                        <a:rPr lang="fr-FR" sz="1400" dirty="0">
                          <a:effectLst/>
                        </a:rPr>
                        <a:t>Volumes facturés en 2023 (m</a:t>
                      </a:r>
                      <a:r>
                        <a:rPr lang="fr-FR" sz="1400" baseline="30000" dirty="0">
                          <a:effectLst/>
                        </a:rPr>
                        <a:t>3</a:t>
                      </a:r>
                      <a:r>
                        <a:rPr lang="fr-FR" sz="1400" dirty="0">
                          <a:effectLst/>
                        </a:rPr>
                        <a:t>)</a:t>
                      </a:r>
                      <a:endParaRPr lang="fr-FR" sz="14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0"/>
                        </a:spcAft>
                      </a:pPr>
                      <a:r>
                        <a:rPr lang="fr-FR" sz="1400" dirty="0">
                          <a:effectLst/>
                        </a:rPr>
                        <a:t>Variation en %</a:t>
                      </a:r>
                      <a:endParaRPr lang="fr-FR" sz="14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712987">
                <a:tc>
                  <a:txBody>
                    <a:bodyPr/>
                    <a:lstStyle/>
                    <a:p>
                      <a:pPr marL="36195" marR="36195" algn="ctr">
                        <a:lnSpc>
                          <a:spcPct val="150000"/>
                        </a:lnSpc>
                        <a:spcBef>
                          <a:spcPts val="500"/>
                        </a:spcBef>
                        <a:spcAft>
                          <a:spcPts val="500"/>
                        </a:spcAft>
                      </a:pPr>
                      <a:r>
                        <a:rPr lang="fr-FR" sz="1400" dirty="0">
                          <a:effectLst/>
                        </a:rPr>
                        <a:t>Total des volumes facturés aux abonnés (sur 365 j)</a:t>
                      </a:r>
                      <a:endParaRPr lang="fr-FR" sz="14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6">
                        <a:lumMod val="20000"/>
                        <a:lumOff val="80000"/>
                        <a:alpha val="40000"/>
                      </a:schemeClr>
                    </a:solidFill>
                  </a:tcPr>
                </a:tc>
                <a:tc>
                  <a:txBody>
                    <a:bodyPr/>
                    <a:lstStyle/>
                    <a:p>
                      <a:pPr marL="36195" marR="36195" algn="ctr">
                        <a:lnSpc>
                          <a:spcPct val="150000"/>
                        </a:lnSpc>
                        <a:spcBef>
                          <a:spcPts val="500"/>
                        </a:spcBef>
                        <a:spcAft>
                          <a:spcPts val="500"/>
                        </a:spcAft>
                      </a:pPr>
                      <a:r>
                        <a:rPr lang="fr-FR" sz="1400" dirty="0">
                          <a:effectLst/>
                        </a:rPr>
                        <a:t>380 742</a:t>
                      </a:r>
                      <a:endParaRPr lang="fr-FR" sz="14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lnL w="12700" cap="flat" cmpd="sng" algn="ctr">
                      <a:solidFill>
                        <a:srgbClr val="C00000"/>
                      </a:solidFill>
                      <a:prstDash val="solid"/>
                      <a:round/>
                      <a:headEnd type="none" w="med" len="med"/>
                      <a:tailEnd type="none" w="med" len="med"/>
                    </a:lnL>
                    <a:solidFill>
                      <a:schemeClr val="accent6">
                        <a:lumMod val="20000"/>
                        <a:lumOff val="80000"/>
                        <a:alpha val="40000"/>
                      </a:schemeClr>
                    </a:solidFill>
                  </a:tcPr>
                </a:tc>
                <a:tc>
                  <a:txBody>
                    <a:bodyPr/>
                    <a:lstStyle/>
                    <a:p>
                      <a:pPr marL="36195" marR="36195" algn="ctr">
                        <a:lnSpc>
                          <a:spcPct val="150000"/>
                        </a:lnSpc>
                        <a:spcBef>
                          <a:spcPts val="500"/>
                        </a:spcBef>
                        <a:spcAft>
                          <a:spcPts val="500"/>
                        </a:spcAft>
                      </a:pPr>
                      <a:r>
                        <a:rPr lang="fr-FR" sz="1400" dirty="0">
                          <a:effectLst/>
                          <a:latin typeface="Century Gothic" panose="020B0502020202020204" pitchFamily="34" charset="0"/>
                          <a:ea typeface="Century Gothic" panose="020B0502020202020204" pitchFamily="34" charset="0"/>
                          <a:cs typeface="Times New Roman" panose="02020603050405020304" pitchFamily="18" charset="0"/>
                        </a:rPr>
                        <a:t>357 765</a:t>
                      </a:r>
                    </a:p>
                  </a:txBody>
                  <a:tcPr marL="68580" marR="68580" marT="0" marB="0" anchor="ctr">
                    <a:solidFill>
                      <a:schemeClr val="accent6">
                        <a:lumMod val="20000"/>
                        <a:lumOff val="80000"/>
                        <a:alpha val="40000"/>
                      </a:schemeClr>
                    </a:solidFill>
                  </a:tcPr>
                </a:tc>
                <a:tc>
                  <a:txBody>
                    <a:bodyPr/>
                    <a:lstStyle/>
                    <a:p>
                      <a:pPr marL="36195" marR="36195" algn="ctr">
                        <a:lnSpc>
                          <a:spcPct val="150000"/>
                        </a:lnSpc>
                        <a:spcBef>
                          <a:spcPts val="500"/>
                        </a:spcBef>
                        <a:spcAft>
                          <a:spcPts val="500"/>
                        </a:spcAft>
                      </a:pPr>
                      <a:r>
                        <a:rPr lang="fr-FR" sz="1400" dirty="0">
                          <a:effectLst/>
                        </a:rPr>
                        <a:t>-6,03</a:t>
                      </a:r>
                      <a:endParaRPr lang="fr-FR" sz="14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solidFill>
                      <a:schemeClr val="accent6">
                        <a:lumMod val="20000"/>
                        <a:lumOff val="80000"/>
                        <a:alpha val="40000"/>
                      </a:schemeClr>
                    </a:solidFill>
                  </a:tcPr>
                </a:tc>
                <a:extLst>
                  <a:ext uri="{0D108BD9-81ED-4DB2-BD59-A6C34878D82A}">
                    <a16:rowId xmlns:a16="http://schemas.microsoft.com/office/drawing/2014/main" val="10002"/>
                  </a:ext>
                </a:extLst>
              </a:tr>
            </a:tbl>
          </a:graphicData>
        </a:graphic>
      </p:graphicFrame>
      <p:sp>
        <p:nvSpPr>
          <p:cNvPr id="26" name="Rectangle 13"/>
          <p:cNvSpPr>
            <a:spLocks noChangeArrowheads="1"/>
          </p:cNvSpPr>
          <p:nvPr/>
        </p:nvSpPr>
        <p:spPr bwMode="auto">
          <a:xfrm>
            <a:off x="3071813" y="3254375"/>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a:ln>
                  <a:noFill/>
                </a:ln>
                <a:solidFill>
                  <a:schemeClr val="tx1"/>
                </a:solidFill>
                <a:effectLst/>
                <a:latin typeface="Arial" panose="020B0604020202020204" pitchFamily="34" charset="0"/>
              </a:rPr>
            </a:br>
            <a:endParaRPr kumimoji="0" lang="fr-FR" alt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88139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3"/>
          <a:stretch>
            <a:fillRect/>
          </a:stretch>
        </p:blipFill>
        <p:spPr>
          <a:xfrm>
            <a:off x="0" y="5891514"/>
            <a:ext cx="12188825" cy="994682"/>
          </a:xfrm>
          <a:prstGeom prst="rect">
            <a:avLst/>
          </a:prstGeom>
        </p:spPr>
      </p:pic>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49554" y="5585001"/>
            <a:ext cx="1052736" cy="1052736"/>
          </a:xfrm>
          <a:prstGeom prst="rect">
            <a:avLst/>
          </a:prstGeom>
        </p:spPr>
      </p:pic>
      <p:sp>
        <p:nvSpPr>
          <p:cNvPr id="6" name="Rectangle 5"/>
          <p:cNvSpPr/>
          <p:nvPr/>
        </p:nvSpPr>
        <p:spPr>
          <a:xfrm>
            <a:off x="1126850" y="1310858"/>
            <a:ext cx="10369152" cy="3785652"/>
          </a:xfrm>
          <a:prstGeom prst="rect">
            <a:avLst/>
          </a:prstGeom>
        </p:spPr>
        <p:txBody>
          <a:bodyPr wrap="square">
            <a:spAutoFit/>
          </a:bodyPr>
          <a:lstStyle/>
          <a:p>
            <a:pPr marL="342900" indent="-342900">
              <a:buFont typeface="Wingdings" panose="05000000000000000000" pitchFamily="2" charset="2"/>
              <a:buChar char="ü"/>
            </a:pPr>
            <a:r>
              <a:rPr lang="fr-FR" b="1" dirty="0"/>
              <a:t>Tarifs en vigueur : </a:t>
            </a:r>
            <a:r>
              <a:rPr lang="fr-FR" dirty="0"/>
              <a:t>Depuis le 1</a:t>
            </a:r>
            <a:r>
              <a:rPr lang="fr-FR" baseline="30000" dirty="0"/>
              <a:t>er</a:t>
            </a:r>
            <a:r>
              <a:rPr lang="fr-FR" dirty="0"/>
              <a:t> janvier 2022, il est appliqué à tous les usagers du territoire de la Communauté de Communes, les tarifs suivants :</a:t>
            </a:r>
          </a:p>
          <a:p>
            <a:r>
              <a:rPr lang="fr-FR" dirty="0"/>
              <a:t>	- Part fixe en € HT/an : 106 €</a:t>
            </a:r>
          </a:p>
          <a:p>
            <a:r>
              <a:rPr lang="fr-FR" dirty="0"/>
              <a:t>	- Part variable en €/ m</a:t>
            </a:r>
            <a:r>
              <a:rPr lang="fr-FR" baseline="30000" dirty="0"/>
              <a:t>3</a:t>
            </a:r>
            <a:r>
              <a:rPr lang="fr-FR" dirty="0"/>
              <a:t> : 2,07 €</a:t>
            </a:r>
          </a:p>
          <a:p>
            <a:endParaRPr lang="fr-FR" dirty="0"/>
          </a:p>
          <a:p>
            <a:endParaRPr lang="fr-FR" dirty="0"/>
          </a:p>
          <a:p>
            <a:pPr marL="342900" indent="-342900">
              <a:buFont typeface="Wingdings" panose="05000000000000000000" pitchFamily="2" charset="2"/>
              <a:buChar char="ü"/>
            </a:pPr>
            <a:r>
              <a:rPr lang="fr-FR" b="1" dirty="0"/>
              <a:t>Récapitulatif pour une facture 120 m</a:t>
            </a:r>
            <a:r>
              <a:rPr lang="fr-FR" b="1" baseline="30000" dirty="0"/>
              <a:t>3</a:t>
            </a:r>
            <a:r>
              <a:rPr lang="fr-FR" b="1" dirty="0"/>
              <a:t> :</a:t>
            </a:r>
          </a:p>
          <a:p>
            <a:pPr marL="342900" indent="-342900">
              <a:buFont typeface="Wingdings" panose="05000000000000000000" pitchFamily="2" charset="2"/>
              <a:buChar char="ü"/>
            </a:pPr>
            <a:endParaRPr lang="fr-FR" b="1" dirty="0"/>
          </a:p>
          <a:p>
            <a:pPr marL="342900" indent="-342900">
              <a:buFont typeface="Wingdings" panose="05000000000000000000" pitchFamily="2" charset="2"/>
              <a:buChar char="ü"/>
            </a:pPr>
            <a:endParaRPr lang="fr-FR" b="1" dirty="0"/>
          </a:p>
          <a:p>
            <a:pPr marL="342900" indent="-342900">
              <a:buFont typeface="Wingdings" panose="05000000000000000000" pitchFamily="2" charset="2"/>
              <a:buChar char="ü"/>
            </a:pPr>
            <a:endParaRPr lang="fr-FR" b="1" dirty="0"/>
          </a:p>
        </p:txBody>
      </p:sp>
      <p:graphicFrame>
        <p:nvGraphicFramePr>
          <p:cNvPr id="5" name="Tableau 4"/>
          <p:cNvGraphicFramePr>
            <a:graphicFrameLocks noGrp="1"/>
          </p:cNvGraphicFramePr>
          <p:nvPr>
            <p:extLst>
              <p:ext uri="{D42A27DB-BD31-4B8C-83A1-F6EECF244321}">
                <p14:modId xmlns:p14="http://schemas.microsoft.com/office/powerpoint/2010/main" val="4138692687"/>
              </p:ext>
            </p:extLst>
          </p:nvPr>
        </p:nvGraphicFramePr>
        <p:xfrm>
          <a:off x="6958508" y="2335035"/>
          <a:ext cx="4413501" cy="844932"/>
        </p:xfrm>
        <a:graphic>
          <a:graphicData uri="http://schemas.openxmlformats.org/drawingml/2006/table">
            <a:tbl>
              <a:tblPr/>
              <a:tblGrid>
                <a:gridCol w="1360358">
                  <a:extLst>
                    <a:ext uri="{9D8B030D-6E8A-4147-A177-3AD203B41FA5}">
                      <a16:colId xmlns:a16="http://schemas.microsoft.com/office/drawing/2014/main" val="20000"/>
                    </a:ext>
                  </a:extLst>
                </a:gridCol>
                <a:gridCol w="3053143">
                  <a:extLst>
                    <a:ext uri="{9D8B030D-6E8A-4147-A177-3AD203B41FA5}">
                      <a16:colId xmlns:a16="http://schemas.microsoft.com/office/drawing/2014/main" val="20001"/>
                    </a:ext>
                  </a:extLst>
                </a:gridCol>
              </a:tblGrid>
              <a:tr h="168750">
                <a:tc>
                  <a:txBody>
                    <a:bodyPr/>
                    <a:lstStyle/>
                    <a:p>
                      <a:pPr algn="just">
                        <a:lnSpc>
                          <a:spcPct val="115000"/>
                        </a:lnSpc>
                        <a:spcBef>
                          <a:spcPts val="600"/>
                        </a:spcBef>
                        <a:spcAft>
                          <a:spcPts val="600"/>
                        </a:spcAft>
                      </a:pPr>
                      <a:r>
                        <a:rPr lang="fr-FR" sz="1000" dirty="0">
                          <a:effectLst/>
                          <a:latin typeface="Century Gothic" panose="020B0502020202020204" pitchFamily="34" charset="0"/>
                          <a:ea typeface="Century Gothic" panose="020B0502020202020204" pitchFamily="34" charset="0"/>
                          <a:cs typeface="Times New Roman" panose="02020603050405020304" pitchFamily="18" charset="0"/>
                        </a:rPr>
                        <a:t>Date de la délibération </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fr-FR" sz="1000" dirty="0">
                          <a:effectLst/>
                          <a:latin typeface="Century Gothic" panose="020B0502020202020204" pitchFamily="34" charset="0"/>
                          <a:ea typeface="Century Gothic" panose="020B0502020202020204" pitchFamily="34" charset="0"/>
                          <a:cs typeface="Times New Roman" panose="02020603050405020304" pitchFamily="18" charset="0"/>
                        </a:rPr>
                        <a:t>Objet </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79323">
                <a:tc>
                  <a:txBody>
                    <a:bodyPr/>
                    <a:lstStyle/>
                    <a:p>
                      <a:pPr algn="just">
                        <a:lnSpc>
                          <a:spcPct val="115000"/>
                        </a:lnSpc>
                        <a:spcBef>
                          <a:spcPts val="600"/>
                        </a:spcBef>
                        <a:spcAft>
                          <a:spcPts val="600"/>
                        </a:spcAft>
                      </a:pPr>
                      <a:r>
                        <a:rPr lang="fr-FR" sz="1000" dirty="0">
                          <a:effectLst/>
                          <a:latin typeface="Century Gothic" panose="020B0502020202020204" pitchFamily="34" charset="0"/>
                          <a:ea typeface="Century Gothic" panose="020B0502020202020204" pitchFamily="34" charset="0"/>
                          <a:cs typeface="Times New Roman" panose="02020603050405020304" pitchFamily="18" charset="0"/>
                        </a:rPr>
                        <a:t>04/11/2021</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fr-FR" sz="1000" dirty="0">
                          <a:effectLst/>
                          <a:latin typeface="Century Gothic" panose="020B0502020202020204" pitchFamily="34" charset="0"/>
                          <a:ea typeface="Century Gothic" panose="020B0502020202020204" pitchFamily="34" charset="0"/>
                          <a:cs typeface="Times New Roman" panose="02020603050405020304" pitchFamily="18" charset="0"/>
                        </a:rPr>
                        <a:t>Assainissement : validation du pourcentage d’évolution des tarifs d’assainissement collectif et approbation des tarifs pour 2022</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8" name="Tableau 7"/>
          <p:cNvGraphicFramePr>
            <a:graphicFrameLocks noGrp="1"/>
          </p:cNvGraphicFramePr>
          <p:nvPr>
            <p:extLst>
              <p:ext uri="{D42A27DB-BD31-4B8C-83A1-F6EECF244321}">
                <p14:modId xmlns:p14="http://schemas.microsoft.com/office/powerpoint/2010/main" val="3633934400"/>
              </p:ext>
            </p:extLst>
          </p:nvPr>
        </p:nvGraphicFramePr>
        <p:xfrm>
          <a:off x="1413892" y="4006338"/>
          <a:ext cx="9649072" cy="1608156"/>
        </p:xfrm>
        <a:graphic>
          <a:graphicData uri="http://schemas.openxmlformats.org/drawingml/2006/table">
            <a:tbl>
              <a:tblPr firstRow="1" firstCol="1" bandRow="1">
                <a:tableStyleId>{3C2FFA5D-87B4-456A-9821-1D502468CF0F}</a:tableStyleId>
              </a:tblPr>
              <a:tblGrid>
                <a:gridCol w="2529966">
                  <a:extLst>
                    <a:ext uri="{9D8B030D-6E8A-4147-A177-3AD203B41FA5}">
                      <a16:colId xmlns:a16="http://schemas.microsoft.com/office/drawing/2014/main" val="20000"/>
                    </a:ext>
                  </a:extLst>
                </a:gridCol>
                <a:gridCol w="1458101">
                  <a:extLst>
                    <a:ext uri="{9D8B030D-6E8A-4147-A177-3AD203B41FA5}">
                      <a16:colId xmlns:a16="http://schemas.microsoft.com/office/drawing/2014/main" val="20001"/>
                    </a:ext>
                  </a:extLst>
                </a:gridCol>
                <a:gridCol w="1619227">
                  <a:extLst>
                    <a:ext uri="{9D8B030D-6E8A-4147-A177-3AD203B41FA5}">
                      <a16:colId xmlns:a16="http://schemas.microsoft.com/office/drawing/2014/main" val="20002"/>
                    </a:ext>
                  </a:extLst>
                </a:gridCol>
                <a:gridCol w="1042156">
                  <a:extLst>
                    <a:ext uri="{9D8B030D-6E8A-4147-A177-3AD203B41FA5}">
                      <a16:colId xmlns:a16="http://schemas.microsoft.com/office/drawing/2014/main" val="20003"/>
                    </a:ext>
                  </a:extLst>
                </a:gridCol>
                <a:gridCol w="1134713">
                  <a:extLst>
                    <a:ext uri="{9D8B030D-6E8A-4147-A177-3AD203B41FA5}">
                      <a16:colId xmlns:a16="http://schemas.microsoft.com/office/drawing/2014/main" val="20004"/>
                    </a:ext>
                  </a:extLst>
                </a:gridCol>
                <a:gridCol w="1864909">
                  <a:extLst>
                    <a:ext uri="{9D8B030D-6E8A-4147-A177-3AD203B41FA5}">
                      <a16:colId xmlns:a16="http://schemas.microsoft.com/office/drawing/2014/main" val="20005"/>
                    </a:ext>
                  </a:extLst>
                </a:gridCol>
              </a:tblGrid>
              <a:tr h="1150854">
                <a:tc>
                  <a:txBody>
                    <a:bodyPr/>
                    <a:lstStyle/>
                    <a:p>
                      <a:pPr algn="just">
                        <a:lnSpc>
                          <a:spcPct val="115000"/>
                        </a:lnSpc>
                      </a:pPr>
                      <a:endParaRPr lang="fr-FR" sz="1400" b="1" dirty="0">
                        <a:effectLst/>
                        <a:latin typeface="+mn-lt"/>
                      </a:endParaRPr>
                    </a:p>
                  </a:txBody>
                  <a:tcPr marL="44428" marR="44428"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lnSpc>
                          <a:spcPct val="115000"/>
                        </a:lnSpc>
                        <a:spcBef>
                          <a:spcPts val="600"/>
                        </a:spcBef>
                        <a:spcAft>
                          <a:spcPts val="0"/>
                        </a:spcAft>
                      </a:pPr>
                      <a:r>
                        <a:rPr lang="fr-FR" sz="1400" b="1" dirty="0">
                          <a:effectLst/>
                          <a:latin typeface="+mn-lt"/>
                        </a:rPr>
                        <a:t>Collectivité</a:t>
                      </a:r>
                    </a:p>
                    <a:p>
                      <a:pPr algn="ctr">
                        <a:lnSpc>
                          <a:spcPct val="115000"/>
                        </a:lnSpc>
                        <a:spcBef>
                          <a:spcPts val="600"/>
                        </a:spcBef>
                        <a:spcAft>
                          <a:spcPts val="0"/>
                        </a:spcAft>
                      </a:pPr>
                      <a:r>
                        <a:rPr lang="fr-FR" sz="1400" b="1" dirty="0">
                          <a:effectLst/>
                          <a:latin typeface="+mn-lt"/>
                          <a:ea typeface="Century Gothic" panose="020B0502020202020204" pitchFamily="34" charset="0"/>
                          <a:cs typeface="Times New Roman" panose="02020603050405020304" pitchFamily="18" charset="0"/>
                        </a:rPr>
                        <a:t>( € HT )</a:t>
                      </a:r>
                    </a:p>
                  </a:txBody>
                  <a:tcPr marL="44428" marR="4442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Bef>
                          <a:spcPts val="600"/>
                        </a:spcBef>
                        <a:spcAft>
                          <a:spcPts val="0"/>
                        </a:spcAft>
                      </a:pPr>
                      <a:r>
                        <a:rPr lang="fr-FR" sz="1400" b="1" dirty="0">
                          <a:effectLst/>
                          <a:latin typeface="+mn-lt"/>
                        </a:rPr>
                        <a:t>Redevance modernisation des réseaux de collecte</a:t>
                      </a:r>
                    </a:p>
                    <a:p>
                      <a:pPr algn="ctr">
                        <a:lnSpc>
                          <a:spcPct val="115000"/>
                        </a:lnSpc>
                        <a:spcBef>
                          <a:spcPts val="600"/>
                        </a:spcBef>
                        <a:spcAft>
                          <a:spcPts val="0"/>
                        </a:spcAft>
                      </a:pPr>
                      <a:r>
                        <a:rPr lang="fr-FR" sz="1400" b="1" dirty="0">
                          <a:effectLst/>
                          <a:latin typeface="+mn-lt"/>
                          <a:ea typeface="Century Gothic" panose="020B0502020202020204" pitchFamily="34" charset="0"/>
                          <a:cs typeface="Times New Roman" panose="02020603050405020304" pitchFamily="18" charset="0"/>
                        </a:rPr>
                        <a:t>( € HT )</a:t>
                      </a:r>
                    </a:p>
                  </a:txBody>
                  <a:tcPr marL="44428" marR="4442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Bef>
                          <a:spcPts val="600"/>
                        </a:spcBef>
                        <a:spcAft>
                          <a:spcPts val="0"/>
                        </a:spcAft>
                      </a:pPr>
                      <a:r>
                        <a:rPr lang="fr-FR" sz="1400" b="1" dirty="0">
                          <a:effectLst/>
                          <a:latin typeface="+mn-lt"/>
                        </a:rPr>
                        <a:t>TVA</a:t>
                      </a:r>
                    </a:p>
                    <a:p>
                      <a:pPr algn="ctr">
                        <a:lnSpc>
                          <a:spcPct val="115000"/>
                        </a:lnSpc>
                        <a:spcBef>
                          <a:spcPts val="600"/>
                        </a:spcBef>
                        <a:spcAft>
                          <a:spcPts val="0"/>
                        </a:spcAft>
                      </a:pPr>
                      <a:r>
                        <a:rPr lang="fr-FR" sz="1400" b="1" dirty="0">
                          <a:effectLst/>
                          <a:latin typeface="+mn-lt"/>
                          <a:ea typeface="Century Gothic" panose="020B0502020202020204" pitchFamily="34" charset="0"/>
                          <a:cs typeface="Times New Roman" panose="02020603050405020304" pitchFamily="18" charset="0"/>
                        </a:rPr>
                        <a:t>( € )</a:t>
                      </a:r>
                    </a:p>
                  </a:txBody>
                  <a:tcPr marL="44428" marR="4442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Bef>
                          <a:spcPts val="600"/>
                        </a:spcBef>
                        <a:spcAft>
                          <a:spcPts val="0"/>
                        </a:spcAft>
                      </a:pPr>
                      <a:r>
                        <a:rPr lang="fr-FR" sz="1400" b="1" dirty="0">
                          <a:effectLst/>
                          <a:latin typeface="+mn-lt"/>
                        </a:rPr>
                        <a:t>TOTAL </a:t>
                      </a:r>
                    </a:p>
                    <a:p>
                      <a:pPr algn="ctr">
                        <a:lnSpc>
                          <a:spcPct val="115000"/>
                        </a:lnSpc>
                        <a:spcBef>
                          <a:spcPts val="600"/>
                        </a:spcBef>
                        <a:spcAft>
                          <a:spcPts val="0"/>
                        </a:spcAft>
                      </a:pPr>
                      <a:r>
                        <a:rPr lang="fr-FR" sz="1400" b="1" dirty="0">
                          <a:effectLst/>
                          <a:latin typeface="+mn-lt"/>
                        </a:rPr>
                        <a:t>( € TTC )</a:t>
                      </a:r>
                      <a:endParaRPr lang="fr-FR" sz="1400" b="1" dirty="0">
                        <a:effectLst/>
                        <a:latin typeface="+mn-lt"/>
                        <a:ea typeface="Century Gothic" panose="020B0502020202020204" pitchFamily="34" charset="0"/>
                        <a:cs typeface="Times New Roman" panose="02020603050405020304" pitchFamily="18" charset="0"/>
                      </a:endParaRPr>
                    </a:p>
                  </a:txBody>
                  <a:tcPr marL="44428" marR="4442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Bef>
                          <a:spcPts val="600"/>
                        </a:spcBef>
                        <a:spcAft>
                          <a:spcPts val="0"/>
                        </a:spcAft>
                      </a:pPr>
                      <a:r>
                        <a:rPr lang="fr-FR" sz="1400" b="1" dirty="0">
                          <a:effectLst/>
                          <a:latin typeface="+mn-lt"/>
                        </a:rPr>
                        <a:t>Prix du m</a:t>
                      </a:r>
                      <a:r>
                        <a:rPr lang="fr-FR" sz="1400" b="1" baseline="30000" dirty="0">
                          <a:effectLst/>
                          <a:latin typeface="+mn-lt"/>
                        </a:rPr>
                        <a:t>3</a:t>
                      </a:r>
                      <a:r>
                        <a:rPr lang="fr-FR" sz="1400" b="1" dirty="0">
                          <a:effectLst/>
                          <a:latin typeface="+mn-lt"/>
                        </a:rPr>
                        <a:t> ( pour une facture 120 m</a:t>
                      </a:r>
                      <a:r>
                        <a:rPr lang="fr-FR" sz="1400" b="1" baseline="30000" dirty="0">
                          <a:effectLst/>
                          <a:latin typeface="+mn-lt"/>
                        </a:rPr>
                        <a:t>3</a:t>
                      </a:r>
                      <a:r>
                        <a:rPr lang="fr-FR" sz="1400" b="1" dirty="0">
                          <a:effectLst/>
                          <a:latin typeface="+mn-lt"/>
                        </a:rPr>
                        <a:t> TTC )</a:t>
                      </a:r>
                    </a:p>
                    <a:p>
                      <a:pPr algn="ctr">
                        <a:lnSpc>
                          <a:spcPct val="115000"/>
                        </a:lnSpc>
                        <a:spcBef>
                          <a:spcPts val="600"/>
                        </a:spcBef>
                        <a:spcAft>
                          <a:spcPts val="0"/>
                        </a:spcAft>
                      </a:pPr>
                      <a:r>
                        <a:rPr lang="fr-FR" sz="1400" b="1" dirty="0">
                          <a:effectLst/>
                          <a:latin typeface="+mn-lt"/>
                        </a:rPr>
                        <a:t>1</a:t>
                      </a:r>
                      <a:r>
                        <a:rPr lang="fr-FR" sz="1400" b="1" baseline="30000" dirty="0">
                          <a:effectLst/>
                          <a:latin typeface="+mn-lt"/>
                        </a:rPr>
                        <a:t>er</a:t>
                      </a:r>
                      <a:r>
                        <a:rPr lang="fr-FR" sz="1400" b="1" dirty="0">
                          <a:effectLst/>
                          <a:latin typeface="+mn-lt"/>
                        </a:rPr>
                        <a:t> janvier 2023</a:t>
                      </a:r>
                      <a:endParaRPr lang="fr-FR" sz="1400" b="1" dirty="0">
                        <a:effectLst/>
                        <a:latin typeface="+mn-lt"/>
                        <a:ea typeface="Century Gothic" panose="020B0502020202020204" pitchFamily="34" charset="0"/>
                        <a:cs typeface="Times New Roman" panose="02020603050405020304" pitchFamily="18" charset="0"/>
                      </a:endParaRPr>
                    </a:p>
                  </a:txBody>
                  <a:tcPr marL="44428" marR="4442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457302">
                <a:tc>
                  <a:txBody>
                    <a:bodyPr/>
                    <a:lstStyle/>
                    <a:p>
                      <a:pPr algn="ctr">
                        <a:lnSpc>
                          <a:spcPct val="115000"/>
                        </a:lnSpc>
                        <a:spcBef>
                          <a:spcPts val="600"/>
                        </a:spcBef>
                        <a:spcAft>
                          <a:spcPts val="0"/>
                        </a:spcAft>
                      </a:pPr>
                      <a:r>
                        <a:rPr lang="fr-FR" sz="1400" b="1" dirty="0">
                          <a:effectLst/>
                          <a:latin typeface="+mn-lt"/>
                        </a:rPr>
                        <a:t>Total 2022</a:t>
                      </a:r>
                      <a:endParaRPr lang="fr-FR" sz="1400" b="1" dirty="0">
                        <a:effectLst/>
                        <a:latin typeface="+mn-lt"/>
                        <a:ea typeface="Century Gothic" panose="020B0502020202020204" pitchFamily="34" charset="0"/>
                        <a:cs typeface="Times New Roman" panose="02020603050405020304" pitchFamily="18" charset="0"/>
                      </a:endParaRPr>
                    </a:p>
                  </a:txBody>
                  <a:tcPr marL="44428" marR="4442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alpha val="40000"/>
                      </a:schemeClr>
                    </a:solidFill>
                  </a:tcPr>
                </a:tc>
                <a:tc>
                  <a:txBody>
                    <a:bodyPr/>
                    <a:lstStyle/>
                    <a:p>
                      <a:pPr algn="ctr">
                        <a:lnSpc>
                          <a:spcPct val="115000"/>
                        </a:lnSpc>
                        <a:spcBef>
                          <a:spcPts val="600"/>
                        </a:spcBef>
                        <a:spcAft>
                          <a:spcPts val="0"/>
                        </a:spcAft>
                      </a:pPr>
                      <a:r>
                        <a:rPr lang="fr-FR" sz="1400" b="1" dirty="0">
                          <a:effectLst/>
                          <a:latin typeface="+mn-lt"/>
                        </a:rPr>
                        <a:t>354,40</a:t>
                      </a:r>
                      <a:endParaRPr lang="fr-FR" sz="1400" b="1" dirty="0">
                        <a:effectLst/>
                        <a:latin typeface="+mn-lt"/>
                        <a:ea typeface="Century Gothic" panose="020B0502020202020204" pitchFamily="34" charset="0"/>
                        <a:cs typeface="Times New Roman" panose="02020603050405020304" pitchFamily="18" charset="0"/>
                      </a:endParaRPr>
                    </a:p>
                  </a:txBody>
                  <a:tcPr marL="44428" marR="4442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alpha val="40000"/>
                      </a:schemeClr>
                    </a:solidFill>
                  </a:tcPr>
                </a:tc>
                <a:tc>
                  <a:txBody>
                    <a:bodyPr/>
                    <a:lstStyle/>
                    <a:p>
                      <a:pPr algn="ctr">
                        <a:lnSpc>
                          <a:spcPct val="115000"/>
                        </a:lnSpc>
                        <a:spcBef>
                          <a:spcPts val="600"/>
                        </a:spcBef>
                        <a:spcAft>
                          <a:spcPts val="0"/>
                        </a:spcAft>
                      </a:pPr>
                      <a:r>
                        <a:rPr lang="fr-FR" sz="1400" b="1" dirty="0">
                          <a:effectLst/>
                          <a:latin typeface="+mn-lt"/>
                        </a:rPr>
                        <a:t>30,00</a:t>
                      </a:r>
                      <a:endParaRPr lang="fr-FR" sz="1400" b="1" dirty="0">
                        <a:effectLst/>
                        <a:latin typeface="+mn-lt"/>
                        <a:ea typeface="Century Gothic" panose="020B0502020202020204" pitchFamily="34" charset="0"/>
                        <a:cs typeface="Times New Roman" panose="02020603050405020304" pitchFamily="18" charset="0"/>
                      </a:endParaRPr>
                    </a:p>
                  </a:txBody>
                  <a:tcPr marL="44428" marR="4442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alpha val="40000"/>
                      </a:schemeClr>
                    </a:solidFill>
                  </a:tcPr>
                </a:tc>
                <a:tc>
                  <a:txBody>
                    <a:bodyPr/>
                    <a:lstStyle/>
                    <a:p>
                      <a:pPr algn="ctr">
                        <a:lnSpc>
                          <a:spcPct val="115000"/>
                        </a:lnSpc>
                        <a:spcBef>
                          <a:spcPts val="600"/>
                        </a:spcBef>
                        <a:spcAft>
                          <a:spcPts val="0"/>
                        </a:spcAft>
                      </a:pPr>
                      <a:r>
                        <a:rPr lang="fr-FR" sz="1400" b="1" dirty="0">
                          <a:effectLst/>
                          <a:latin typeface="+mn-lt"/>
                        </a:rPr>
                        <a:t>38,44</a:t>
                      </a:r>
                      <a:endParaRPr lang="fr-FR" sz="1400" b="1" dirty="0">
                        <a:effectLst/>
                        <a:latin typeface="+mn-lt"/>
                        <a:ea typeface="Century Gothic" panose="020B0502020202020204" pitchFamily="34" charset="0"/>
                        <a:cs typeface="Times New Roman" panose="02020603050405020304" pitchFamily="18" charset="0"/>
                      </a:endParaRPr>
                    </a:p>
                  </a:txBody>
                  <a:tcPr marL="44428" marR="4442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alpha val="40000"/>
                      </a:schemeClr>
                    </a:solidFill>
                  </a:tcPr>
                </a:tc>
                <a:tc>
                  <a:txBody>
                    <a:bodyPr/>
                    <a:lstStyle/>
                    <a:p>
                      <a:pPr algn="ctr">
                        <a:lnSpc>
                          <a:spcPct val="115000"/>
                        </a:lnSpc>
                        <a:spcBef>
                          <a:spcPts val="600"/>
                        </a:spcBef>
                        <a:spcAft>
                          <a:spcPts val="0"/>
                        </a:spcAft>
                      </a:pPr>
                      <a:r>
                        <a:rPr lang="fr-FR" sz="1400" b="1" dirty="0">
                          <a:effectLst/>
                          <a:latin typeface="+mn-lt"/>
                        </a:rPr>
                        <a:t> 422,84</a:t>
                      </a:r>
                      <a:endParaRPr lang="fr-FR" sz="1400" b="1" dirty="0">
                        <a:effectLst/>
                        <a:latin typeface="+mn-lt"/>
                        <a:ea typeface="Century Gothic" panose="020B0502020202020204" pitchFamily="34" charset="0"/>
                        <a:cs typeface="Times New Roman" panose="02020603050405020304" pitchFamily="18" charset="0"/>
                      </a:endParaRPr>
                    </a:p>
                  </a:txBody>
                  <a:tcPr marL="44428" marR="4442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alpha val="40000"/>
                      </a:schemeClr>
                    </a:solidFill>
                  </a:tcPr>
                </a:tc>
                <a:tc>
                  <a:txBody>
                    <a:bodyPr/>
                    <a:lstStyle/>
                    <a:p>
                      <a:pPr algn="ctr">
                        <a:lnSpc>
                          <a:spcPct val="115000"/>
                        </a:lnSpc>
                        <a:spcBef>
                          <a:spcPts val="600"/>
                        </a:spcBef>
                        <a:spcAft>
                          <a:spcPts val="0"/>
                        </a:spcAft>
                      </a:pPr>
                      <a:r>
                        <a:rPr lang="fr-FR" sz="1400" b="1" dirty="0">
                          <a:effectLst/>
                          <a:latin typeface="+mn-lt"/>
                        </a:rPr>
                        <a:t>3,52</a:t>
                      </a:r>
                      <a:endParaRPr lang="fr-FR" sz="1400" b="1" dirty="0">
                        <a:effectLst/>
                        <a:latin typeface="+mn-lt"/>
                        <a:ea typeface="Century Gothic" panose="020B0502020202020204" pitchFamily="34" charset="0"/>
                        <a:cs typeface="Times New Roman" panose="02020603050405020304" pitchFamily="18" charset="0"/>
                      </a:endParaRPr>
                    </a:p>
                  </a:txBody>
                  <a:tcPr marL="44428" marR="4442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alpha val="4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2826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3"/>
          <a:stretch>
            <a:fillRect/>
          </a:stretch>
        </p:blipFill>
        <p:spPr>
          <a:xfrm>
            <a:off x="0" y="5891514"/>
            <a:ext cx="12188825" cy="994682"/>
          </a:xfrm>
          <a:prstGeom prst="rect">
            <a:avLst/>
          </a:prstGeom>
        </p:spPr>
      </p:pic>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49554" y="5585001"/>
            <a:ext cx="1052736" cy="1052736"/>
          </a:xfrm>
          <a:prstGeom prst="rect">
            <a:avLst/>
          </a:prstGeom>
        </p:spPr>
      </p:pic>
      <p:sp>
        <p:nvSpPr>
          <p:cNvPr id="3" name="Titre 2"/>
          <p:cNvSpPr>
            <a:spLocks noGrp="1"/>
          </p:cNvSpPr>
          <p:nvPr>
            <p:ph type="title"/>
          </p:nvPr>
        </p:nvSpPr>
        <p:spPr/>
        <p:txBody>
          <a:bodyPr/>
          <a:lstStyle/>
          <a:p>
            <a:r>
              <a:rPr lang="fr-FR" dirty="0"/>
              <a:t>Les points clés :</a:t>
            </a:r>
          </a:p>
        </p:txBody>
      </p:sp>
      <p:sp>
        <p:nvSpPr>
          <p:cNvPr id="6" name="Rectangle 5"/>
          <p:cNvSpPr/>
          <p:nvPr/>
        </p:nvSpPr>
        <p:spPr>
          <a:xfrm>
            <a:off x="393867" y="2577374"/>
            <a:ext cx="10369152" cy="3785652"/>
          </a:xfrm>
          <a:prstGeom prst="rect">
            <a:avLst/>
          </a:prstGeom>
        </p:spPr>
        <p:txBody>
          <a:bodyPr wrap="square">
            <a:spAutoFit/>
          </a:bodyPr>
          <a:lstStyle/>
          <a:p>
            <a:pPr marL="342900" indent="-342900">
              <a:buFont typeface="Wingdings" panose="05000000000000000000" pitchFamily="2" charset="2"/>
              <a:buChar char="ü"/>
            </a:pPr>
            <a:r>
              <a:rPr lang="fr-FR" b="1" dirty="0"/>
              <a:t>Recettes du service :</a:t>
            </a:r>
          </a:p>
          <a:p>
            <a:pPr marL="342900" indent="-342900">
              <a:buFont typeface="Wingdings" panose="05000000000000000000" pitchFamily="2" charset="2"/>
              <a:buChar char="ü"/>
            </a:pPr>
            <a:endParaRPr lang="fr-FR" b="1" dirty="0"/>
          </a:p>
          <a:p>
            <a:pPr marL="342900" indent="-342900">
              <a:buFont typeface="Wingdings" panose="05000000000000000000" pitchFamily="2" charset="2"/>
              <a:buChar char="ü"/>
            </a:pPr>
            <a:endParaRPr lang="fr-FR" b="1" dirty="0"/>
          </a:p>
          <a:p>
            <a:pPr marL="342900" indent="-342900">
              <a:buFont typeface="Wingdings" panose="05000000000000000000" pitchFamily="2" charset="2"/>
              <a:buChar char="ü"/>
            </a:pPr>
            <a:endParaRPr lang="fr-FR" b="1" dirty="0"/>
          </a:p>
          <a:p>
            <a:pPr marL="342900" indent="-342900">
              <a:buFont typeface="Wingdings" panose="05000000000000000000" pitchFamily="2" charset="2"/>
              <a:buChar char="ü"/>
            </a:pPr>
            <a:endParaRPr lang="fr-FR" b="1" dirty="0"/>
          </a:p>
          <a:p>
            <a:pPr marL="342900" indent="-342900">
              <a:buFont typeface="Wingdings" panose="05000000000000000000" pitchFamily="2" charset="2"/>
              <a:buChar char="ü"/>
            </a:pPr>
            <a:endParaRPr lang="fr-FR" b="1" dirty="0"/>
          </a:p>
          <a:p>
            <a:pPr marL="342900" indent="-342900">
              <a:buFont typeface="Wingdings" panose="05000000000000000000" pitchFamily="2" charset="2"/>
              <a:buChar char="ü"/>
            </a:pPr>
            <a:endParaRPr lang="fr-FR" b="1" dirty="0"/>
          </a:p>
          <a:p>
            <a:pPr marL="342900" indent="-342900">
              <a:buFont typeface="Wingdings" panose="05000000000000000000" pitchFamily="2" charset="2"/>
              <a:buChar char="ü"/>
            </a:pPr>
            <a:endParaRPr lang="fr-FR" b="1" dirty="0"/>
          </a:p>
          <a:p>
            <a:pPr marL="342900" indent="-342900">
              <a:buFont typeface="Wingdings" panose="05000000000000000000" pitchFamily="2" charset="2"/>
              <a:buChar char="ü"/>
            </a:pPr>
            <a:endParaRPr lang="fr-FR" b="1" dirty="0"/>
          </a:p>
          <a:p>
            <a:pPr marL="342900" indent="-342900">
              <a:buFont typeface="Wingdings" panose="05000000000000000000" pitchFamily="2" charset="2"/>
              <a:buChar char="ü"/>
            </a:pPr>
            <a:endParaRPr lang="fr-FR" b="1" dirty="0"/>
          </a:p>
        </p:txBody>
      </p:sp>
      <p:graphicFrame>
        <p:nvGraphicFramePr>
          <p:cNvPr id="2" name="Tableau 1"/>
          <p:cNvGraphicFramePr>
            <a:graphicFrameLocks noGrp="1"/>
          </p:cNvGraphicFramePr>
          <p:nvPr>
            <p:extLst>
              <p:ext uri="{D42A27DB-BD31-4B8C-83A1-F6EECF244321}">
                <p14:modId xmlns:p14="http://schemas.microsoft.com/office/powerpoint/2010/main" val="644762886"/>
              </p:ext>
            </p:extLst>
          </p:nvPr>
        </p:nvGraphicFramePr>
        <p:xfrm>
          <a:off x="4076266" y="1808124"/>
          <a:ext cx="7418746" cy="3637102"/>
        </p:xfrm>
        <a:graphic>
          <a:graphicData uri="http://schemas.openxmlformats.org/drawingml/2006/table">
            <a:tbl>
              <a:tblPr firstRow="1" firstCol="1" bandRow="1">
                <a:tableStyleId>{5C22544A-7EE6-4342-B048-85BDC9FD1C3A}</a:tableStyleId>
              </a:tblPr>
              <a:tblGrid>
                <a:gridCol w="3201454">
                  <a:extLst>
                    <a:ext uri="{9D8B030D-6E8A-4147-A177-3AD203B41FA5}">
                      <a16:colId xmlns:a16="http://schemas.microsoft.com/office/drawing/2014/main" val="20000"/>
                    </a:ext>
                  </a:extLst>
                </a:gridCol>
                <a:gridCol w="1805546">
                  <a:extLst>
                    <a:ext uri="{9D8B030D-6E8A-4147-A177-3AD203B41FA5}">
                      <a16:colId xmlns:a16="http://schemas.microsoft.com/office/drawing/2014/main" val="20001"/>
                    </a:ext>
                  </a:extLst>
                </a:gridCol>
                <a:gridCol w="2411746">
                  <a:extLst>
                    <a:ext uri="{9D8B030D-6E8A-4147-A177-3AD203B41FA5}">
                      <a16:colId xmlns:a16="http://schemas.microsoft.com/office/drawing/2014/main" val="20002"/>
                    </a:ext>
                  </a:extLst>
                </a:gridCol>
              </a:tblGrid>
              <a:tr h="399044">
                <a:tc>
                  <a:txBody>
                    <a:bodyPr/>
                    <a:lstStyle/>
                    <a:p>
                      <a:pPr marL="36195" marR="36195" algn="ctr">
                        <a:lnSpc>
                          <a:spcPct val="115000"/>
                        </a:lnSpc>
                        <a:spcBef>
                          <a:spcPts val="500"/>
                        </a:spcBef>
                        <a:spcAft>
                          <a:spcPts val="500"/>
                        </a:spcAft>
                      </a:pPr>
                      <a:r>
                        <a:rPr lang="fr-FR" sz="1200" dirty="0">
                          <a:effectLst/>
                        </a:rPr>
                        <a:t>Type de recette </a:t>
                      </a:r>
                      <a:endParaRPr lang="fr-FR" sz="12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tc>
                  <a:txBody>
                    <a:bodyPr/>
                    <a:lstStyle/>
                    <a:p>
                      <a:pPr marL="36195" marR="36195" algn="ctr">
                        <a:lnSpc>
                          <a:spcPct val="115000"/>
                        </a:lnSpc>
                        <a:spcBef>
                          <a:spcPts val="500"/>
                        </a:spcBef>
                        <a:spcAft>
                          <a:spcPts val="500"/>
                        </a:spcAft>
                      </a:pPr>
                      <a:r>
                        <a:rPr lang="fr-FR" sz="1200" dirty="0">
                          <a:effectLst/>
                        </a:rPr>
                        <a:t>Exercice 2022 en €</a:t>
                      </a:r>
                      <a:endParaRPr lang="fr-FR" sz="12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tc>
                  <a:txBody>
                    <a:bodyPr/>
                    <a:lstStyle/>
                    <a:p>
                      <a:pPr marL="36195" marR="36195" algn="ctr">
                        <a:lnSpc>
                          <a:spcPct val="115000"/>
                        </a:lnSpc>
                        <a:spcBef>
                          <a:spcPts val="500"/>
                        </a:spcBef>
                        <a:spcAft>
                          <a:spcPts val="500"/>
                        </a:spcAft>
                      </a:pPr>
                      <a:r>
                        <a:rPr lang="fr-FR" sz="1200" dirty="0">
                          <a:effectLst/>
                        </a:rPr>
                        <a:t>Exercice 2023 en €</a:t>
                      </a:r>
                      <a:endParaRPr lang="fr-FR" sz="12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884515">
                <a:tc>
                  <a:txBody>
                    <a:bodyPr/>
                    <a:lstStyle/>
                    <a:p>
                      <a:pPr marL="36195" marR="36195" algn="ctr">
                        <a:lnSpc>
                          <a:spcPct val="150000"/>
                        </a:lnSpc>
                        <a:spcBef>
                          <a:spcPts val="500"/>
                        </a:spcBef>
                        <a:spcAft>
                          <a:spcPts val="500"/>
                        </a:spcAft>
                      </a:pPr>
                      <a:r>
                        <a:rPr lang="fr-FR" sz="1200">
                          <a:effectLst/>
                        </a:rPr>
                        <a:t>Redevance eaux usées usage domestique</a:t>
                      </a:r>
                      <a:endParaRPr lang="fr-FR" sz="12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tc>
                  <a:txBody>
                    <a:bodyPr/>
                    <a:lstStyle/>
                    <a:p>
                      <a:pPr marL="36195" marR="36195" algn="ctr" defTabSz="1218987" rtl="0" eaLnBrk="1" latinLnBrk="0" hangingPunct="1">
                        <a:lnSpc>
                          <a:spcPct val="150000"/>
                        </a:lnSpc>
                        <a:spcBef>
                          <a:spcPts val="500"/>
                        </a:spcBef>
                        <a:spcAft>
                          <a:spcPts val="500"/>
                        </a:spcAft>
                      </a:pPr>
                      <a:r>
                        <a:rPr lang="fr-FR" sz="1200" kern="1200" dirty="0">
                          <a:solidFill>
                            <a:schemeClr val="tx1"/>
                          </a:solidFill>
                          <a:effectLst/>
                        </a:rPr>
                        <a:t>994 133,90</a:t>
                      </a:r>
                      <a:endParaRPr lang="fr-FR" sz="1200" kern="1200" dirty="0">
                        <a:solidFill>
                          <a:schemeClr val="tx1"/>
                        </a:solidFill>
                        <a:effectLst/>
                        <a:latin typeface="+mn-lt"/>
                        <a:ea typeface="+mn-ea"/>
                        <a:cs typeface="+mn-cs"/>
                      </a:endParaRPr>
                    </a:p>
                  </a:txBody>
                  <a:tcPr marL="68580" marR="68580" marT="0" marB="0" anchor="ctr"/>
                </a:tc>
                <a:tc>
                  <a:txBody>
                    <a:bodyPr/>
                    <a:lstStyle/>
                    <a:p>
                      <a:pPr marL="36195" marR="36195" algn="ctr" defTabSz="1218987" rtl="0" eaLnBrk="1" latinLnBrk="0" hangingPunct="1">
                        <a:lnSpc>
                          <a:spcPct val="150000"/>
                        </a:lnSpc>
                        <a:spcBef>
                          <a:spcPts val="500"/>
                        </a:spcBef>
                        <a:spcAft>
                          <a:spcPts val="500"/>
                        </a:spcAft>
                      </a:pPr>
                      <a:r>
                        <a:rPr lang="fr-FR" sz="1200" kern="1200" dirty="0">
                          <a:solidFill>
                            <a:schemeClr val="tx1"/>
                          </a:solidFill>
                          <a:effectLst/>
                        </a:rPr>
                        <a:t>1 019 369,17</a:t>
                      </a:r>
                      <a:endParaRPr lang="fr-FR" sz="1200" kern="1200" dirty="0">
                        <a:solidFill>
                          <a:schemeClr val="tx1"/>
                        </a:solidFill>
                        <a:effectLst/>
                        <a:latin typeface="+mn-lt"/>
                        <a:ea typeface="+mn-ea"/>
                        <a:cs typeface="+mn-cs"/>
                      </a:endParaRPr>
                    </a:p>
                  </a:txBody>
                  <a:tcPr marL="68580" marR="68580" marT="0" marB="0" anchor="ctr"/>
                </a:tc>
                <a:extLst>
                  <a:ext uri="{0D108BD9-81ED-4DB2-BD59-A6C34878D82A}">
                    <a16:rowId xmlns:a16="http://schemas.microsoft.com/office/drawing/2014/main" val="10001"/>
                  </a:ext>
                </a:extLst>
              </a:tr>
              <a:tr h="383413">
                <a:tc>
                  <a:txBody>
                    <a:bodyPr/>
                    <a:lstStyle/>
                    <a:p>
                      <a:pPr marL="36195" marR="36195" algn="ctr">
                        <a:lnSpc>
                          <a:spcPct val="150000"/>
                        </a:lnSpc>
                        <a:spcBef>
                          <a:spcPts val="500"/>
                        </a:spcBef>
                        <a:spcAft>
                          <a:spcPts val="500"/>
                        </a:spcAft>
                      </a:pPr>
                      <a:r>
                        <a:rPr lang="fr-FR" sz="1200">
                          <a:effectLst/>
                        </a:rPr>
                        <a:t>Total recettes de facturation</a:t>
                      </a:r>
                      <a:endParaRPr lang="fr-FR" sz="12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tc>
                  <a:txBody>
                    <a:bodyPr/>
                    <a:lstStyle/>
                    <a:p>
                      <a:pPr marL="36195" marR="36195" algn="ctr" defTabSz="1218987" rtl="0" eaLnBrk="1" latinLnBrk="0" hangingPunct="1">
                        <a:lnSpc>
                          <a:spcPct val="150000"/>
                        </a:lnSpc>
                        <a:spcBef>
                          <a:spcPts val="500"/>
                        </a:spcBef>
                        <a:spcAft>
                          <a:spcPts val="500"/>
                        </a:spcAft>
                      </a:pPr>
                      <a:r>
                        <a:rPr lang="fr-FR" sz="1200" kern="1200" dirty="0">
                          <a:solidFill>
                            <a:schemeClr val="tx1"/>
                          </a:solidFill>
                          <a:effectLst/>
                        </a:rPr>
                        <a:t>994 133,90</a:t>
                      </a:r>
                      <a:endParaRPr lang="fr-FR" sz="1200" kern="1200" dirty="0">
                        <a:solidFill>
                          <a:schemeClr val="tx1"/>
                        </a:solidFill>
                        <a:effectLst/>
                        <a:latin typeface="+mn-lt"/>
                        <a:ea typeface="+mn-ea"/>
                        <a:cs typeface="+mn-cs"/>
                      </a:endParaRPr>
                    </a:p>
                  </a:txBody>
                  <a:tcPr marL="68580" marR="68580" marT="0" marB="0" anchor="ctr"/>
                </a:tc>
                <a:tc>
                  <a:txBody>
                    <a:bodyPr/>
                    <a:lstStyle/>
                    <a:p>
                      <a:pPr marL="36195" marR="36195" algn="ctr" defTabSz="1218987" rtl="0" eaLnBrk="1" latinLnBrk="0" hangingPunct="1">
                        <a:lnSpc>
                          <a:spcPct val="150000"/>
                        </a:lnSpc>
                        <a:spcBef>
                          <a:spcPts val="500"/>
                        </a:spcBef>
                        <a:spcAft>
                          <a:spcPts val="500"/>
                        </a:spcAft>
                      </a:pPr>
                      <a:r>
                        <a:rPr lang="fr-FR" sz="1200" kern="1200" dirty="0">
                          <a:solidFill>
                            <a:schemeClr val="tx1"/>
                          </a:solidFill>
                          <a:effectLst/>
                        </a:rPr>
                        <a:t>1 019 369,17</a:t>
                      </a:r>
                      <a:endParaRPr lang="fr-FR" sz="1200" kern="1200" dirty="0">
                        <a:solidFill>
                          <a:schemeClr val="tx1"/>
                        </a:solidFill>
                        <a:effectLst/>
                        <a:latin typeface="+mn-lt"/>
                        <a:ea typeface="+mn-ea"/>
                        <a:cs typeface="+mn-cs"/>
                      </a:endParaRPr>
                    </a:p>
                  </a:txBody>
                  <a:tcPr marL="68580" marR="68580" marT="0" marB="0" anchor="ctr"/>
                </a:tc>
                <a:extLst>
                  <a:ext uri="{0D108BD9-81ED-4DB2-BD59-A6C34878D82A}">
                    <a16:rowId xmlns:a16="http://schemas.microsoft.com/office/drawing/2014/main" val="10002"/>
                  </a:ext>
                </a:extLst>
              </a:tr>
              <a:tr h="383413">
                <a:tc>
                  <a:txBody>
                    <a:bodyPr/>
                    <a:lstStyle/>
                    <a:p>
                      <a:pPr marL="36195" marR="36195" algn="ctr">
                        <a:lnSpc>
                          <a:spcPct val="150000"/>
                        </a:lnSpc>
                        <a:spcBef>
                          <a:spcPts val="500"/>
                        </a:spcBef>
                        <a:spcAft>
                          <a:spcPts val="500"/>
                        </a:spcAft>
                      </a:pPr>
                      <a:r>
                        <a:rPr lang="fr-FR" sz="1200">
                          <a:effectLst/>
                        </a:rPr>
                        <a:t>Recettes de raccordement (PFAC)</a:t>
                      </a:r>
                      <a:endParaRPr lang="fr-FR" sz="12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tc>
                  <a:txBody>
                    <a:bodyPr/>
                    <a:lstStyle/>
                    <a:p>
                      <a:pPr marL="36195" marR="36195" algn="ctr" defTabSz="1218987" rtl="0" eaLnBrk="1" latinLnBrk="0" hangingPunct="1">
                        <a:lnSpc>
                          <a:spcPct val="150000"/>
                        </a:lnSpc>
                        <a:spcBef>
                          <a:spcPts val="500"/>
                        </a:spcBef>
                        <a:spcAft>
                          <a:spcPts val="500"/>
                        </a:spcAft>
                      </a:pPr>
                      <a:r>
                        <a:rPr lang="fr-FR" sz="1200" kern="1200" dirty="0">
                          <a:solidFill>
                            <a:schemeClr val="tx1"/>
                          </a:solidFill>
                          <a:effectLst/>
                        </a:rPr>
                        <a:t>5 500,00</a:t>
                      </a:r>
                      <a:endParaRPr lang="fr-FR" sz="1200" kern="1200" dirty="0">
                        <a:solidFill>
                          <a:schemeClr val="tx1"/>
                        </a:solidFill>
                        <a:effectLst/>
                        <a:latin typeface="+mn-lt"/>
                        <a:ea typeface="+mn-ea"/>
                        <a:cs typeface="+mn-cs"/>
                      </a:endParaRPr>
                    </a:p>
                  </a:txBody>
                  <a:tcPr marL="68580" marR="68580" marT="0" marB="0" anchor="ctr"/>
                </a:tc>
                <a:tc>
                  <a:txBody>
                    <a:bodyPr/>
                    <a:lstStyle/>
                    <a:p>
                      <a:pPr marL="36195" marR="36195" algn="ctr" defTabSz="1218987" rtl="0" eaLnBrk="1" latinLnBrk="0" hangingPunct="1">
                        <a:lnSpc>
                          <a:spcPct val="150000"/>
                        </a:lnSpc>
                        <a:spcBef>
                          <a:spcPts val="500"/>
                        </a:spcBef>
                        <a:spcAft>
                          <a:spcPts val="500"/>
                        </a:spcAft>
                      </a:pPr>
                      <a:r>
                        <a:rPr lang="fr-FR" sz="1200" kern="1200" dirty="0">
                          <a:solidFill>
                            <a:schemeClr val="tx1"/>
                          </a:solidFill>
                          <a:effectLst/>
                        </a:rPr>
                        <a:t>3 500</a:t>
                      </a:r>
                      <a:endParaRPr lang="fr-FR" sz="1200" kern="1200" dirty="0">
                        <a:solidFill>
                          <a:schemeClr val="tx1"/>
                        </a:solidFill>
                        <a:effectLst/>
                        <a:latin typeface="+mn-lt"/>
                        <a:ea typeface="+mn-ea"/>
                        <a:cs typeface="+mn-cs"/>
                      </a:endParaRPr>
                    </a:p>
                  </a:txBody>
                  <a:tcPr marL="68580" marR="68580" marT="0" marB="0" anchor="ctr"/>
                </a:tc>
                <a:extLst>
                  <a:ext uri="{0D108BD9-81ED-4DB2-BD59-A6C34878D82A}">
                    <a16:rowId xmlns:a16="http://schemas.microsoft.com/office/drawing/2014/main" val="10003"/>
                  </a:ext>
                </a:extLst>
              </a:tr>
              <a:tr h="383413">
                <a:tc>
                  <a:txBody>
                    <a:bodyPr/>
                    <a:lstStyle/>
                    <a:p>
                      <a:pPr marL="36195" marR="36195" algn="ctr">
                        <a:lnSpc>
                          <a:spcPct val="150000"/>
                        </a:lnSpc>
                        <a:spcBef>
                          <a:spcPts val="500"/>
                        </a:spcBef>
                        <a:spcAft>
                          <a:spcPts val="500"/>
                        </a:spcAft>
                      </a:pPr>
                      <a:r>
                        <a:rPr lang="fr-FR" sz="1200">
                          <a:effectLst/>
                        </a:rPr>
                        <a:t>Prime de l'Agence de l'Eau</a:t>
                      </a:r>
                      <a:endParaRPr lang="fr-FR" sz="12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tc>
                  <a:txBody>
                    <a:bodyPr/>
                    <a:lstStyle/>
                    <a:p>
                      <a:pPr marL="36195" marR="36195" algn="ctr" defTabSz="1218987" rtl="0" eaLnBrk="1" latinLnBrk="0" hangingPunct="1">
                        <a:lnSpc>
                          <a:spcPct val="150000"/>
                        </a:lnSpc>
                        <a:spcBef>
                          <a:spcPts val="500"/>
                        </a:spcBef>
                        <a:spcAft>
                          <a:spcPts val="500"/>
                        </a:spcAft>
                      </a:pPr>
                      <a:r>
                        <a:rPr lang="fr-FR" sz="1200" kern="1200" dirty="0">
                          <a:solidFill>
                            <a:schemeClr val="tx1"/>
                          </a:solidFill>
                          <a:effectLst/>
                        </a:rPr>
                        <a:t>88 546,00</a:t>
                      </a:r>
                      <a:endParaRPr lang="fr-FR" sz="1200" kern="1200" dirty="0">
                        <a:solidFill>
                          <a:schemeClr val="tx1"/>
                        </a:solidFill>
                        <a:effectLst/>
                        <a:latin typeface="+mn-lt"/>
                        <a:ea typeface="+mn-ea"/>
                        <a:cs typeface="+mn-cs"/>
                      </a:endParaRPr>
                    </a:p>
                  </a:txBody>
                  <a:tcPr marL="68580" marR="68580" marT="0" marB="0" anchor="ctr"/>
                </a:tc>
                <a:tc>
                  <a:txBody>
                    <a:bodyPr/>
                    <a:lstStyle/>
                    <a:p>
                      <a:pPr marL="36195" marR="36195" algn="ctr" defTabSz="1218987" rtl="0" eaLnBrk="1" latinLnBrk="0" hangingPunct="1">
                        <a:lnSpc>
                          <a:spcPct val="150000"/>
                        </a:lnSpc>
                        <a:spcBef>
                          <a:spcPts val="500"/>
                        </a:spcBef>
                        <a:spcAft>
                          <a:spcPts val="500"/>
                        </a:spcAft>
                      </a:pPr>
                      <a:r>
                        <a:rPr lang="fr-FR" sz="1200" kern="1200" dirty="0">
                          <a:solidFill>
                            <a:schemeClr val="tx1"/>
                          </a:solidFill>
                          <a:effectLst/>
                        </a:rPr>
                        <a:t>0</a:t>
                      </a:r>
                      <a:endParaRPr lang="fr-FR" sz="1200" kern="1200" dirty="0">
                        <a:solidFill>
                          <a:schemeClr val="tx1"/>
                        </a:solidFill>
                        <a:effectLst/>
                        <a:latin typeface="+mn-lt"/>
                        <a:ea typeface="+mn-ea"/>
                        <a:cs typeface="+mn-cs"/>
                      </a:endParaRPr>
                    </a:p>
                  </a:txBody>
                  <a:tcPr marL="68580" marR="68580" marT="0" marB="0" anchor="ctr"/>
                </a:tc>
                <a:extLst>
                  <a:ext uri="{0D108BD9-81ED-4DB2-BD59-A6C34878D82A}">
                    <a16:rowId xmlns:a16="http://schemas.microsoft.com/office/drawing/2014/main" val="10004"/>
                  </a:ext>
                </a:extLst>
              </a:tr>
              <a:tr h="819891">
                <a:tc>
                  <a:txBody>
                    <a:bodyPr/>
                    <a:lstStyle/>
                    <a:p>
                      <a:pPr marL="36195" marR="36195" algn="ctr">
                        <a:lnSpc>
                          <a:spcPct val="150000"/>
                        </a:lnSpc>
                        <a:spcBef>
                          <a:spcPts val="500"/>
                        </a:spcBef>
                        <a:spcAft>
                          <a:spcPts val="500"/>
                        </a:spcAft>
                      </a:pPr>
                      <a:r>
                        <a:rPr lang="fr-FR" sz="1200" dirty="0">
                          <a:effectLst/>
                        </a:rPr>
                        <a:t>Autres recettes (Contrôles ventes + redevances majorées pour non raccordement + travaux)</a:t>
                      </a:r>
                      <a:endParaRPr lang="fr-FR" sz="12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tc>
                  <a:txBody>
                    <a:bodyPr/>
                    <a:lstStyle/>
                    <a:p>
                      <a:pPr marL="36195" marR="36195" algn="ctr" defTabSz="1218987" rtl="0" eaLnBrk="1" latinLnBrk="0" hangingPunct="1">
                        <a:lnSpc>
                          <a:spcPct val="150000"/>
                        </a:lnSpc>
                        <a:spcBef>
                          <a:spcPts val="500"/>
                        </a:spcBef>
                        <a:spcAft>
                          <a:spcPts val="500"/>
                        </a:spcAft>
                      </a:pPr>
                      <a:r>
                        <a:rPr lang="fr-FR" sz="1200" kern="1200" dirty="0">
                          <a:solidFill>
                            <a:schemeClr val="tx1"/>
                          </a:solidFill>
                          <a:effectLst/>
                        </a:rPr>
                        <a:t>20 916,81</a:t>
                      </a:r>
                      <a:endParaRPr lang="fr-FR" sz="1200" kern="1200" dirty="0">
                        <a:solidFill>
                          <a:schemeClr val="tx1"/>
                        </a:solidFill>
                        <a:effectLst/>
                        <a:latin typeface="+mn-lt"/>
                        <a:ea typeface="+mn-ea"/>
                        <a:cs typeface="+mn-cs"/>
                      </a:endParaRPr>
                    </a:p>
                  </a:txBody>
                  <a:tcPr marL="68580" marR="68580" marT="0" marB="0" anchor="ctr"/>
                </a:tc>
                <a:tc>
                  <a:txBody>
                    <a:bodyPr/>
                    <a:lstStyle/>
                    <a:p>
                      <a:pPr marL="36195" marR="36195" algn="ctr" defTabSz="1218987" rtl="0" eaLnBrk="1" latinLnBrk="0" hangingPunct="1">
                        <a:lnSpc>
                          <a:spcPct val="150000"/>
                        </a:lnSpc>
                        <a:spcBef>
                          <a:spcPts val="500"/>
                        </a:spcBef>
                        <a:spcAft>
                          <a:spcPts val="500"/>
                        </a:spcAft>
                      </a:pPr>
                      <a:r>
                        <a:rPr lang="fr-FR" sz="1200" kern="1200" dirty="0">
                          <a:solidFill>
                            <a:schemeClr val="tx1"/>
                          </a:solidFill>
                          <a:effectLst/>
                        </a:rPr>
                        <a:t>7 820,00</a:t>
                      </a:r>
                      <a:endParaRPr lang="fr-FR" sz="1200" kern="1200" dirty="0">
                        <a:solidFill>
                          <a:schemeClr val="tx1"/>
                        </a:solidFill>
                        <a:effectLst/>
                        <a:latin typeface="+mn-lt"/>
                        <a:ea typeface="+mn-ea"/>
                        <a:cs typeface="+mn-cs"/>
                      </a:endParaRPr>
                    </a:p>
                  </a:txBody>
                  <a:tcPr marL="68580" marR="68580" marT="0" marB="0" anchor="ctr"/>
                </a:tc>
                <a:extLst>
                  <a:ext uri="{0D108BD9-81ED-4DB2-BD59-A6C34878D82A}">
                    <a16:rowId xmlns:a16="http://schemas.microsoft.com/office/drawing/2014/main" val="10005"/>
                  </a:ext>
                </a:extLst>
              </a:tr>
              <a:tr h="383413">
                <a:tc>
                  <a:txBody>
                    <a:bodyPr/>
                    <a:lstStyle/>
                    <a:p>
                      <a:pPr marL="36195" marR="36195" algn="ctr">
                        <a:lnSpc>
                          <a:spcPct val="150000"/>
                        </a:lnSpc>
                        <a:spcBef>
                          <a:spcPts val="500"/>
                        </a:spcBef>
                        <a:spcAft>
                          <a:spcPts val="500"/>
                        </a:spcAft>
                      </a:pPr>
                      <a:r>
                        <a:rPr lang="fr-FR" sz="1200">
                          <a:effectLst/>
                        </a:rPr>
                        <a:t>Total des recettes</a:t>
                      </a:r>
                      <a:endParaRPr lang="fr-FR" sz="12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tc>
                  <a:txBody>
                    <a:bodyPr/>
                    <a:lstStyle/>
                    <a:p>
                      <a:pPr marL="36195" marR="36195" algn="ctr" defTabSz="1218987" rtl="0" eaLnBrk="1" latinLnBrk="0" hangingPunct="1">
                        <a:lnSpc>
                          <a:spcPct val="150000"/>
                        </a:lnSpc>
                        <a:spcBef>
                          <a:spcPts val="500"/>
                        </a:spcBef>
                        <a:spcAft>
                          <a:spcPts val="500"/>
                        </a:spcAft>
                      </a:pPr>
                      <a:r>
                        <a:rPr lang="fr-FR" sz="1200" kern="1200" dirty="0">
                          <a:solidFill>
                            <a:schemeClr val="tx1"/>
                          </a:solidFill>
                          <a:effectLst/>
                        </a:rPr>
                        <a:t>1 109 096,71</a:t>
                      </a:r>
                      <a:endParaRPr lang="fr-FR" sz="1200" kern="1200" dirty="0">
                        <a:solidFill>
                          <a:schemeClr val="tx1"/>
                        </a:solidFill>
                        <a:effectLst/>
                        <a:latin typeface="+mn-lt"/>
                        <a:ea typeface="+mn-ea"/>
                        <a:cs typeface="+mn-cs"/>
                      </a:endParaRPr>
                    </a:p>
                  </a:txBody>
                  <a:tcPr marL="68580" marR="68580" marT="0" marB="0" anchor="ctr"/>
                </a:tc>
                <a:tc>
                  <a:txBody>
                    <a:bodyPr/>
                    <a:lstStyle/>
                    <a:p>
                      <a:pPr marL="36195" marR="36195" algn="ctr" defTabSz="1218987" rtl="0" eaLnBrk="1" latinLnBrk="0" hangingPunct="1">
                        <a:lnSpc>
                          <a:spcPct val="150000"/>
                        </a:lnSpc>
                        <a:spcBef>
                          <a:spcPts val="500"/>
                        </a:spcBef>
                        <a:spcAft>
                          <a:spcPts val="500"/>
                        </a:spcAft>
                      </a:pPr>
                      <a:r>
                        <a:rPr lang="fr-FR" sz="1200" kern="1200" dirty="0">
                          <a:solidFill>
                            <a:schemeClr val="tx1"/>
                          </a:solidFill>
                          <a:effectLst/>
                        </a:rPr>
                        <a:t>1 030 689,17</a:t>
                      </a:r>
                      <a:endParaRPr lang="fr-FR" sz="1200" kern="1200" dirty="0">
                        <a:solidFill>
                          <a:schemeClr val="tx1"/>
                        </a:solidFill>
                        <a:effectLst/>
                        <a:latin typeface="+mn-lt"/>
                        <a:ea typeface="+mn-ea"/>
                        <a:cs typeface="+mn-cs"/>
                      </a:endParaRPr>
                    </a:p>
                  </a:txBody>
                  <a:tcPr marL="68580" marR="68580"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191385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3"/>
          <a:stretch>
            <a:fillRect/>
          </a:stretch>
        </p:blipFill>
        <p:spPr>
          <a:xfrm>
            <a:off x="0" y="5891514"/>
            <a:ext cx="12188825" cy="994682"/>
          </a:xfrm>
          <a:prstGeom prst="rect">
            <a:avLst/>
          </a:prstGeom>
        </p:spPr>
      </p:pic>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49554" y="5585001"/>
            <a:ext cx="1052736" cy="1052736"/>
          </a:xfrm>
          <a:prstGeom prst="rect">
            <a:avLst/>
          </a:prstGeom>
        </p:spPr>
      </p:pic>
      <p:sp>
        <p:nvSpPr>
          <p:cNvPr id="6" name="Rectangle 5"/>
          <p:cNvSpPr/>
          <p:nvPr/>
        </p:nvSpPr>
        <p:spPr>
          <a:xfrm>
            <a:off x="180538" y="116632"/>
            <a:ext cx="10369152" cy="6370975"/>
          </a:xfrm>
          <a:prstGeom prst="rect">
            <a:avLst/>
          </a:prstGeom>
        </p:spPr>
        <p:txBody>
          <a:bodyPr wrap="square">
            <a:spAutoFit/>
          </a:bodyPr>
          <a:lstStyle/>
          <a:p>
            <a:pPr marL="342900" indent="-342900">
              <a:buFont typeface="Wingdings" panose="05000000000000000000" pitchFamily="2" charset="2"/>
              <a:buChar char="ü"/>
            </a:pPr>
            <a:endParaRPr lang="fr-FR" b="1" dirty="0"/>
          </a:p>
          <a:p>
            <a:pPr marL="342900" indent="-342900">
              <a:buFont typeface="Wingdings" panose="05000000000000000000" pitchFamily="2" charset="2"/>
              <a:buChar char="ü"/>
            </a:pPr>
            <a:endParaRPr lang="fr-FR" b="1" dirty="0"/>
          </a:p>
          <a:p>
            <a:pPr marL="342900" indent="-342900">
              <a:buFont typeface="Wingdings" panose="05000000000000000000" pitchFamily="2" charset="2"/>
              <a:buChar char="ü"/>
            </a:pPr>
            <a:endParaRPr lang="fr-FR" b="1" dirty="0"/>
          </a:p>
          <a:p>
            <a:pPr marL="342900" indent="-342900">
              <a:buFont typeface="Wingdings" panose="05000000000000000000" pitchFamily="2" charset="2"/>
              <a:buChar char="ü"/>
            </a:pPr>
            <a:endParaRPr lang="fr-FR" b="1" dirty="0"/>
          </a:p>
          <a:p>
            <a:pPr marL="342900" indent="-342900">
              <a:buFont typeface="Wingdings" panose="05000000000000000000" pitchFamily="2" charset="2"/>
              <a:buChar char="ü"/>
            </a:pPr>
            <a:r>
              <a:rPr lang="fr-FR" b="1" dirty="0"/>
              <a:t>Travaux engagés</a:t>
            </a:r>
          </a:p>
          <a:p>
            <a:pPr>
              <a:tabLst>
                <a:tab pos="357188" algn="l"/>
              </a:tabLst>
            </a:pPr>
            <a:r>
              <a:rPr lang="fr-FR" b="1" dirty="0"/>
              <a:t>	en 2023 :</a:t>
            </a:r>
          </a:p>
          <a:p>
            <a:pPr marL="342900" indent="-342900">
              <a:buFont typeface="Wingdings" panose="05000000000000000000" pitchFamily="2" charset="2"/>
              <a:buChar char="ü"/>
            </a:pPr>
            <a:endParaRPr lang="fr-FR" b="1" dirty="0"/>
          </a:p>
          <a:p>
            <a:pPr marL="342900" indent="-342900">
              <a:buFont typeface="Wingdings" panose="05000000000000000000" pitchFamily="2" charset="2"/>
              <a:buChar char="ü"/>
            </a:pPr>
            <a:endParaRPr lang="fr-FR" b="1" dirty="0"/>
          </a:p>
          <a:p>
            <a:pPr marL="342900" indent="-342900">
              <a:buFont typeface="Wingdings" panose="05000000000000000000" pitchFamily="2" charset="2"/>
              <a:buChar char="ü"/>
            </a:pPr>
            <a:endParaRPr lang="fr-FR" b="1" dirty="0"/>
          </a:p>
          <a:p>
            <a:pPr marL="342900" indent="-342900">
              <a:buFont typeface="Wingdings" panose="05000000000000000000" pitchFamily="2" charset="2"/>
              <a:buChar char="ü"/>
            </a:pPr>
            <a:endParaRPr lang="fr-FR" b="1" dirty="0"/>
          </a:p>
          <a:p>
            <a:pPr marL="342900" indent="-342900">
              <a:buFont typeface="Wingdings" panose="05000000000000000000" pitchFamily="2" charset="2"/>
              <a:buChar char="ü"/>
            </a:pPr>
            <a:endParaRPr lang="fr-FR" b="1" dirty="0"/>
          </a:p>
          <a:p>
            <a:pPr marL="342900" indent="-342900">
              <a:buFont typeface="Wingdings" panose="05000000000000000000" pitchFamily="2" charset="2"/>
              <a:buChar char="ü"/>
            </a:pPr>
            <a:r>
              <a:rPr lang="fr-FR" b="1" dirty="0"/>
              <a:t>État de la dette</a:t>
            </a:r>
          </a:p>
          <a:p>
            <a:pPr marL="357188"/>
            <a:r>
              <a:rPr lang="fr-FR" b="1" dirty="0"/>
              <a:t>du service :</a:t>
            </a:r>
          </a:p>
          <a:p>
            <a:pPr marL="342900" indent="-342900">
              <a:buFont typeface="Wingdings" panose="05000000000000000000" pitchFamily="2" charset="2"/>
              <a:buChar char="ü"/>
            </a:pPr>
            <a:endParaRPr lang="fr-FR" b="1" dirty="0"/>
          </a:p>
          <a:p>
            <a:pPr marL="342900" indent="-342900">
              <a:buFont typeface="Wingdings" panose="05000000000000000000" pitchFamily="2" charset="2"/>
              <a:buChar char="ü"/>
            </a:pPr>
            <a:endParaRPr lang="fr-FR" b="1" dirty="0"/>
          </a:p>
          <a:p>
            <a:pPr marL="342900" indent="-342900">
              <a:buFont typeface="Wingdings" panose="05000000000000000000" pitchFamily="2" charset="2"/>
              <a:buChar char="ü"/>
            </a:pPr>
            <a:endParaRPr lang="fr-FR" b="1" dirty="0"/>
          </a:p>
          <a:p>
            <a:pPr marL="342900" indent="-342900">
              <a:buFont typeface="Wingdings" panose="05000000000000000000" pitchFamily="2" charset="2"/>
              <a:buChar char="ü"/>
            </a:pPr>
            <a:endParaRPr lang="fr-FR" b="1" dirty="0"/>
          </a:p>
        </p:txBody>
      </p:sp>
      <p:graphicFrame>
        <p:nvGraphicFramePr>
          <p:cNvPr id="2" name="Tableau 1">
            <a:extLst>
              <a:ext uri="{FF2B5EF4-FFF2-40B4-BE49-F238E27FC236}">
                <a16:creationId xmlns:a16="http://schemas.microsoft.com/office/drawing/2014/main" id="{4A1CDC0D-2B4F-BF91-EA48-118D0A62791A}"/>
              </a:ext>
            </a:extLst>
          </p:cNvPr>
          <p:cNvGraphicFramePr>
            <a:graphicFrameLocks noGrp="1"/>
          </p:cNvGraphicFramePr>
          <p:nvPr>
            <p:extLst>
              <p:ext uri="{D42A27DB-BD31-4B8C-83A1-F6EECF244321}">
                <p14:modId xmlns:p14="http://schemas.microsoft.com/office/powerpoint/2010/main" val="2378903148"/>
              </p:ext>
            </p:extLst>
          </p:nvPr>
        </p:nvGraphicFramePr>
        <p:xfrm>
          <a:off x="3070076" y="590926"/>
          <a:ext cx="8625657" cy="2569782"/>
        </p:xfrm>
        <a:graphic>
          <a:graphicData uri="http://schemas.openxmlformats.org/drawingml/2006/table">
            <a:tbl>
              <a:tblPr firstRow="1" firstCol="1" bandRow="1">
                <a:tableStyleId>{5C22544A-7EE6-4342-B048-85BDC9FD1C3A}</a:tableStyleId>
              </a:tblPr>
              <a:tblGrid>
                <a:gridCol w="1620180">
                  <a:extLst>
                    <a:ext uri="{9D8B030D-6E8A-4147-A177-3AD203B41FA5}">
                      <a16:colId xmlns:a16="http://schemas.microsoft.com/office/drawing/2014/main" val="2257629252"/>
                    </a:ext>
                  </a:extLst>
                </a:gridCol>
                <a:gridCol w="5477752">
                  <a:extLst>
                    <a:ext uri="{9D8B030D-6E8A-4147-A177-3AD203B41FA5}">
                      <a16:colId xmlns:a16="http://schemas.microsoft.com/office/drawing/2014/main" val="2459219634"/>
                    </a:ext>
                  </a:extLst>
                </a:gridCol>
                <a:gridCol w="1527725">
                  <a:extLst>
                    <a:ext uri="{9D8B030D-6E8A-4147-A177-3AD203B41FA5}">
                      <a16:colId xmlns:a16="http://schemas.microsoft.com/office/drawing/2014/main" val="4227680727"/>
                    </a:ext>
                  </a:extLst>
                </a:gridCol>
              </a:tblGrid>
              <a:tr h="525204">
                <a:tc>
                  <a:txBody>
                    <a:bodyPr/>
                    <a:lstStyle/>
                    <a:p>
                      <a:pPr marL="36195" marR="36195" algn="ctr">
                        <a:lnSpc>
                          <a:spcPct val="115000"/>
                        </a:lnSpc>
                        <a:spcBef>
                          <a:spcPts val="500"/>
                        </a:spcBef>
                        <a:spcAft>
                          <a:spcPts val="500"/>
                        </a:spcAft>
                      </a:pPr>
                      <a:r>
                        <a:rPr lang="fr-FR" sz="1600">
                          <a:effectLst/>
                        </a:rPr>
                        <a:t>Entité de gestion</a:t>
                      </a:r>
                      <a:endParaRPr lang="fr-FR" sz="16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tc>
                  <a:txBody>
                    <a:bodyPr/>
                    <a:lstStyle/>
                    <a:p>
                      <a:pPr marL="36195" marR="36195" algn="ctr">
                        <a:lnSpc>
                          <a:spcPct val="115000"/>
                        </a:lnSpc>
                        <a:spcBef>
                          <a:spcPts val="500"/>
                        </a:spcBef>
                        <a:spcAft>
                          <a:spcPts val="500"/>
                        </a:spcAft>
                      </a:pPr>
                      <a:r>
                        <a:rPr lang="fr-FR" sz="1600" dirty="0">
                          <a:effectLst/>
                        </a:rPr>
                        <a:t>Nature des travaux</a:t>
                      </a:r>
                      <a:endParaRPr lang="fr-FR" sz="16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tc>
                  <a:txBody>
                    <a:bodyPr/>
                    <a:lstStyle/>
                    <a:p>
                      <a:pPr marL="36195" marR="36195" algn="ctr">
                        <a:lnSpc>
                          <a:spcPct val="115000"/>
                        </a:lnSpc>
                        <a:spcBef>
                          <a:spcPts val="500"/>
                        </a:spcBef>
                        <a:spcAft>
                          <a:spcPts val="500"/>
                        </a:spcAft>
                      </a:pPr>
                      <a:r>
                        <a:rPr lang="fr-FR" sz="1600" dirty="0">
                          <a:effectLst/>
                        </a:rPr>
                        <a:t>Montant</a:t>
                      </a:r>
                    </a:p>
                    <a:p>
                      <a:pPr marL="36195" marR="36195" algn="ctr">
                        <a:lnSpc>
                          <a:spcPct val="115000"/>
                        </a:lnSpc>
                        <a:spcBef>
                          <a:spcPts val="0"/>
                        </a:spcBef>
                        <a:spcAft>
                          <a:spcPts val="500"/>
                        </a:spcAft>
                      </a:pPr>
                      <a:r>
                        <a:rPr lang="fr-FR" sz="1600" dirty="0">
                          <a:effectLst/>
                        </a:rPr>
                        <a:t> (€ HT)</a:t>
                      </a:r>
                      <a:endParaRPr lang="fr-FR" sz="16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81203842"/>
                  </a:ext>
                </a:extLst>
              </a:tr>
              <a:tr h="276038">
                <a:tc>
                  <a:txBody>
                    <a:bodyPr/>
                    <a:lstStyle/>
                    <a:p>
                      <a:pPr marL="36195" marR="36195" algn="ctr" defTabSz="1218987" rtl="0" eaLnBrk="1" latinLnBrk="0" hangingPunct="1">
                        <a:lnSpc>
                          <a:spcPct val="150000"/>
                        </a:lnSpc>
                        <a:spcBef>
                          <a:spcPts val="500"/>
                        </a:spcBef>
                        <a:spcAft>
                          <a:spcPts val="500"/>
                        </a:spcAft>
                      </a:pPr>
                      <a:r>
                        <a:rPr lang="fr-FR" sz="1600" b="1" kern="1200" dirty="0">
                          <a:solidFill>
                            <a:schemeClr val="lt1"/>
                          </a:solidFill>
                          <a:effectLst/>
                          <a:latin typeface="+mn-lt"/>
                          <a:ea typeface="+mn-ea"/>
                          <a:cs typeface="+mn-cs"/>
                        </a:rPr>
                        <a:t>Régie</a:t>
                      </a:r>
                    </a:p>
                  </a:txBody>
                  <a:tcPr marL="68580" marR="68580" marT="0" marB="0" anchor="ctr"/>
                </a:tc>
                <a:tc>
                  <a:txBody>
                    <a:bodyPr/>
                    <a:lstStyle/>
                    <a:p>
                      <a:pPr marL="36195" marR="36195" algn="ctr" defTabSz="1218987" rtl="0" eaLnBrk="1" latinLnBrk="0" hangingPunct="1">
                        <a:lnSpc>
                          <a:spcPct val="150000"/>
                        </a:lnSpc>
                        <a:spcBef>
                          <a:spcPts val="500"/>
                        </a:spcBef>
                        <a:spcAft>
                          <a:spcPts val="500"/>
                        </a:spcAft>
                      </a:pPr>
                      <a:r>
                        <a:rPr lang="fr-FR" sz="1600" kern="1200" dirty="0">
                          <a:solidFill>
                            <a:schemeClr val="dk1"/>
                          </a:solidFill>
                          <a:effectLst/>
                          <a:latin typeface="+mn-lt"/>
                          <a:ea typeface="+mn-ea"/>
                          <a:cs typeface="+mn-cs"/>
                        </a:rPr>
                        <a:t>Réhabilitation du PR du Moulin à </a:t>
                      </a:r>
                      <a:r>
                        <a:rPr lang="fr-FR" sz="1600" kern="1200" dirty="0" err="1">
                          <a:solidFill>
                            <a:schemeClr val="dk1"/>
                          </a:solidFill>
                          <a:effectLst/>
                          <a:latin typeface="+mn-lt"/>
                          <a:ea typeface="+mn-ea"/>
                          <a:cs typeface="+mn-cs"/>
                        </a:rPr>
                        <a:t>Xambes</a:t>
                      </a:r>
                      <a:endParaRPr lang="fr-FR" sz="1600" kern="1200" dirty="0">
                        <a:solidFill>
                          <a:schemeClr val="dk1"/>
                        </a:solidFill>
                        <a:effectLst/>
                        <a:latin typeface="+mn-lt"/>
                        <a:ea typeface="+mn-ea"/>
                        <a:cs typeface="+mn-cs"/>
                      </a:endParaRPr>
                    </a:p>
                  </a:txBody>
                  <a:tcPr marL="68580" marR="68580" marT="0" marB="0" anchor="ctr"/>
                </a:tc>
                <a:tc>
                  <a:txBody>
                    <a:bodyPr/>
                    <a:lstStyle/>
                    <a:p>
                      <a:pPr marL="36195" marR="36195" algn="ctr" defTabSz="1218987" rtl="0" eaLnBrk="1" latinLnBrk="0" hangingPunct="1">
                        <a:lnSpc>
                          <a:spcPct val="150000"/>
                        </a:lnSpc>
                        <a:spcBef>
                          <a:spcPts val="500"/>
                        </a:spcBef>
                        <a:spcAft>
                          <a:spcPts val="500"/>
                        </a:spcAft>
                      </a:pPr>
                      <a:r>
                        <a:rPr lang="fr-FR" sz="1600" kern="1200" dirty="0">
                          <a:solidFill>
                            <a:schemeClr val="dk1"/>
                          </a:solidFill>
                          <a:effectLst/>
                          <a:latin typeface="+mn-lt"/>
                          <a:ea typeface="+mn-ea"/>
                          <a:cs typeface="+mn-cs"/>
                        </a:rPr>
                        <a:t>10 650,00</a:t>
                      </a:r>
                    </a:p>
                  </a:txBody>
                  <a:tcPr marL="68580" marR="68580" marT="0" marB="0" anchor="ctr"/>
                </a:tc>
                <a:extLst>
                  <a:ext uri="{0D108BD9-81ED-4DB2-BD59-A6C34878D82A}">
                    <a16:rowId xmlns:a16="http://schemas.microsoft.com/office/drawing/2014/main" val="546139273"/>
                  </a:ext>
                </a:extLst>
              </a:tr>
              <a:tr h="276038">
                <a:tc>
                  <a:txBody>
                    <a:bodyPr/>
                    <a:lstStyle/>
                    <a:p>
                      <a:pPr marL="36195" marR="36195" algn="ctr">
                        <a:lnSpc>
                          <a:spcPct val="150000"/>
                        </a:lnSpc>
                        <a:spcBef>
                          <a:spcPts val="500"/>
                        </a:spcBef>
                        <a:spcAft>
                          <a:spcPts val="500"/>
                        </a:spcAft>
                      </a:pPr>
                      <a:r>
                        <a:rPr lang="fr-FR" sz="1600" dirty="0">
                          <a:effectLst/>
                        </a:rPr>
                        <a:t>Affermage</a:t>
                      </a:r>
                      <a:endParaRPr lang="fr-FR" sz="16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tc>
                  <a:txBody>
                    <a:bodyPr/>
                    <a:lstStyle/>
                    <a:p>
                      <a:pPr marR="36195" algn="ctr">
                        <a:lnSpc>
                          <a:spcPct val="150000"/>
                        </a:lnSpc>
                        <a:spcBef>
                          <a:spcPts val="500"/>
                        </a:spcBef>
                        <a:spcAft>
                          <a:spcPts val="500"/>
                        </a:spcAft>
                      </a:pPr>
                      <a:r>
                        <a:rPr lang="fr-FR" sz="1600" dirty="0">
                          <a:effectLst/>
                        </a:rPr>
                        <a:t>Mansle – réparation provisoire impasse des bouviers </a:t>
                      </a:r>
                      <a:endParaRPr lang="fr-FR" sz="16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tc>
                  <a:txBody>
                    <a:bodyPr/>
                    <a:lstStyle/>
                    <a:p>
                      <a:pPr marL="36195" marR="36195" algn="ctr">
                        <a:lnSpc>
                          <a:spcPct val="150000"/>
                        </a:lnSpc>
                        <a:spcBef>
                          <a:spcPts val="500"/>
                        </a:spcBef>
                        <a:spcAft>
                          <a:spcPts val="500"/>
                        </a:spcAft>
                      </a:pPr>
                      <a:r>
                        <a:rPr lang="fr-FR" sz="1600" dirty="0">
                          <a:effectLst/>
                        </a:rPr>
                        <a:t>4 693,00</a:t>
                      </a:r>
                      <a:endParaRPr lang="fr-FR" sz="16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16443888"/>
                  </a:ext>
                </a:extLst>
              </a:tr>
              <a:tr h="276038">
                <a:tc>
                  <a:txBody>
                    <a:bodyPr/>
                    <a:lstStyle/>
                    <a:p>
                      <a:pPr marL="36195" marR="36195" algn="ctr" defTabSz="1218987" rtl="0" eaLnBrk="1" latinLnBrk="0" hangingPunct="1">
                        <a:lnSpc>
                          <a:spcPct val="150000"/>
                        </a:lnSpc>
                        <a:spcBef>
                          <a:spcPts val="500"/>
                        </a:spcBef>
                        <a:spcAft>
                          <a:spcPts val="500"/>
                        </a:spcAft>
                      </a:pPr>
                      <a:r>
                        <a:rPr lang="fr-FR" sz="1600" b="1" kern="1200" dirty="0">
                          <a:solidFill>
                            <a:schemeClr val="lt1"/>
                          </a:solidFill>
                          <a:effectLst/>
                          <a:latin typeface="+mn-lt"/>
                          <a:ea typeface="+mn-ea"/>
                          <a:cs typeface="+mn-cs"/>
                        </a:rPr>
                        <a:t>Affermage</a:t>
                      </a:r>
                    </a:p>
                  </a:txBody>
                  <a:tcPr marL="68580" marR="68580" marT="0" marB="0" anchor="ctr"/>
                </a:tc>
                <a:tc>
                  <a:txBody>
                    <a:bodyPr/>
                    <a:lstStyle/>
                    <a:p>
                      <a:pPr marR="36195" algn="ctr">
                        <a:lnSpc>
                          <a:spcPct val="150000"/>
                        </a:lnSpc>
                        <a:spcBef>
                          <a:spcPts val="500"/>
                        </a:spcBef>
                        <a:spcAft>
                          <a:spcPts val="500"/>
                        </a:spcAft>
                      </a:pPr>
                      <a:r>
                        <a:rPr lang="fr-FR" sz="1600" kern="1200" dirty="0">
                          <a:solidFill>
                            <a:schemeClr val="dk1"/>
                          </a:solidFill>
                          <a:effectLst/>
                          <a:latin typeface="+mn-lt"/>
                          <a:ea typeface="+mn-ea"/>
                          <a:cs typeface="+mn-cs"/>
                        </a:rPr>
                        <a:t>STEP Mansle – béton serre pour gestion des boues</a:t>
                      </a:r>
                    </a:p>
                  </a:txBody>
                  <a:tcPr marL="68580" marR="68580" marT="0" marB="0" anchor="ctr"/>
                </a:tc>
                <a:tc>
                  <a:txBody>
                    <a:bodyPr/>
                    <a:lstStyle/>
                    <a:p>
                      <a:pPr marL="36195" marR="36195" algn="ctr" defTabSz="1218987" rtl="0" eaLnBrk="1" latinLnBrk="0" hangingPunct="1">
                        <a:lnSpc>
                          <a:spcPct val="150000"/>
                        </a:lnSpc>
                        <a:spcBef>
                          <a:spcPts val="500"/>
                        </a:spcBef>
                        <a:spcAft>
                          <a:spcPts val="500"/>
                        </a:spcAft>
                      </a:pPr>
                      <a:r>
                        <a:rPr lang="fr-FR" sz="1600" kern="1200" dirty="0">
                          <a:solidFill>
                            <a:schemeClr val="dk1"/>
                          </a:solidFill>
                          <a:effectLst/>
                          <a:latin typeface="+mn-lt"/>
                          <a:ea typeface="+mn-ea"/>
                          <a:cs typeface="+mn-cs"/>
                        </a:rPr>
                        <a:t>1 190,00</a:t>
                      </a:r>
                    </a:p>
                  </a:txBody>
                  <a:tcPr marL="68580" marR="68580" marT="0" marB="0" anchor="ctr"/>
                </a:tc>
                <a:extLst>
                  <a:ext uri="{0D108BD9-81ED-4DB2-BD59-A6C34878D82A}">
                    <a16:rowId xmlns:a16="http://schemas.microsoft.com/office/drawing/2014/main" val="134342867"/>
                  </a:ext>
                </a:extLst>
              </a:tr>
              <a:tr h="276038">
                <a:tc>
                  <a:txBody>
                    <a:bodyPr/>
                    <a:lstStyle/>
                    <a:p>
                      <a:pPr marL="36195" marR="36195" algn="ctr">
                        <a:lnSpc>
                          <a:spcPct val="150000"/>
                        </a:lnSpc>
                        <a:spcBef>
                          <a:spcPts val="500"/>
                        </a:spcBef>
                        <a:spcAft>
                          <a:spcPts val="500"/>
                        </a:spcAft>
                      </a:pPr>
                      <a:r>
                        <a:rPr lang="fr-FR" sz="1600" b="1" kern="1200" dirty="0">
                          <a:solidFill>
                            <a:schemeClr val="lt1"/>
                          </a:solidFill>
                          <a:effectLst/>
                          <a:latin typeface="+mn-lt"/>
                          <a:ea typeface="+mn-ea"/>
                          <a:cs typeface="+mn-cs"/>
                        </a:rPr>
                        <a:t>Régie</a:t>
                      </a:r>
                    </a:p>
                  </a:txBody>
                  <a:tcPr marL="68580" marR="68580" marT="0" marB="0" anchor="ctr"/>
                </a:tc>
                <a:tc>
                  <a:txBody>
                    <a:bodyPr/>
                    <a:lstStyle/>
                    <a:p>
                      <a:pPr marL="0" marR="36195" algn="ctr" defTabSz="1218987" rtl="0" eaLnBrk="1" latinLnBrk="0" hangingPunct="1">
                        <a:lnSpc>
                          <a:spcPct val="150000"/>
                        </a:lnSpc>
                        <a:spcBef>
                          <a:spcPts val="500"/>
                        </a:spcBef>
                        <a:spcAft>
                          <a:spcPts val="500"/>
                        </a:spcAft>
                      </a:pPr>
                      <a:r>
                        <a:rPr lang="fr-FR" sz="1600" kern="1200" dirty="0">
                          <a:solidFill>
                            <a:schemeClr val="dk1"/>
                          </a:solidFill>
                          <a:effectLst/>
                          <a:latin typeface="+mn-lt"/>
                          <a:ea typeface="+mn-ea"/>
                          <a:cs typeface="+mn-cs"/>
                        </a:rPr>
                        <a:t>Remplacement chasse à auget défectueuse</a:t>
                      </a:r>
                    </a:p>
                  </a:txBody>
                  <a:tcPr marL="68580" marR="68580" marT="0" marB="0" anchor="ctr"/>
                </a:tc>
                <a:tc>
                  <a:txBody>
                    <a:bodyPr/>
                    <a:lstStyle/>
                    <a:p>
                      <a:pPr marL="36195" marR="36195" algn="ctr" defTabSz="1218987" rtl="0" eaLnBrk="1" latinLnBrk="0" hangingPunct="1">
                        <a:lnSpc>
                          <a:spcPct val="150000"/>
                        </a:lnSpc>
                        <a:spcBef>
                          <a:spcPts val="500"/>
                        </a:spcBef>
                        <a:spcAft>
                          <a:spcPts val="500"/>
                        </a:spcAft>
                      </a:pPr>
                      <a:r>
                        <a:rPr lang="fr-FR" sz="1600" kern="1200" dirty="0">
                          <a:solidFill>
                            <a:schemeClr val="dk1"/>
                          </a:solidFill>
                          <a:effectLst/>
                          <a:latin typeface="+mn-lt"/>
                          <a:ea typeface="+mn-ea"/>
                          <a:cs typeface="+mn-cs"/>
                        </a:rPr>
                        <a:t>13 000,00</a:t>
                      </a:r>
                    </a:p>
                  </a:txBody>
                  <a:tcPr marL="68580" marR="68580" marT="0" marB="0" anchor="ctr"/>
                </a:tc>
                <a:extLst>
                  <a:ext uri="{0D108BD9-81ED-4DB2-BD59-A6C34878D82A}">
                    <a16:rowId xmlns:a16="http://schemas.microsoft.com/office/drawing/2014/main" val="2344292004"/>
                  </a:ext>
                </a:extLst>
              </a:tr>
              <a:tr h="276038">
                <a:tc>
                  <a:txBody>
                    <a:bodyPr/>
                    <a:lstStyle/>
                    <a:p>
                      <a:pPr marL="36195" marR="36195" algn="ctr" defTabSz="1218987" rtl="0" eaLnBrk="1" latinLnBrk="0" hangingPunct="1">
                        <a:lnSpc>
                          <a:spcPct val="150000"/>
                        </a:lnSpc>
                        <a:spcBef>
                          <a:spcPts val="500"/>
                        </a:spcBef>
                        <a:spcAft>
                          <a:spcPts val="500"/>
                        </a:spcAft>
                      </a:pPr>
                      <a:r>
                        <a:rPr lang="fr-FR" sz="1600" b="1" kern="1200" dirty="0">
                          <a:solidFill>
                            <a:schemeClr val="lt1"/>
                          </a:solidFill>
                          <a:effectLst/>
                          <a:latin typeface="+mn-lt"/>
                          <a:ea typeface="+mn-ea"/>
                          <a:cs typeface="+mn-cs"/>
                        </a:rPr>
                        <a:t>Régie</a:t>
                      </a:r>
                    </a:p>
                  </a:txBody>
                  <a:tcPr marL="68580" marR="68580" marT="0" marB="0" anchor="ctr"/>
                </a:tc>
                <a:tc>
                  <a:txBody>
                    <a:bodyPr/>
                    <a:lstStyle/>
                    <a:p>
                      <a:pPr marR="36195" algn="ctr">
                        <a:lnSpc>
                          <a:spcPct val="150000"/>
                        </a:lnSpc>
                        <a:spcBef>
                          <a:spcPts val="500"/>
                        </a:spcBef>
                        <a:spcAft>
                          <a:spcPts val="500"/>
                        </a:spcAft>
                      </a:pPr>
                      <a:r>
                        <a:rPr lang="fr-FR" sz="1600" kern="1200" dirty="0">
                          <a:solidFill>
                            <a:schemeClr val="dk1"/>
                          </a:solidFill>
                          <a:effectLst/>
                          <a:latin typeface="+mn-lt"/>
                          <a:ea typeface="+mn-ea"/>
                          <a:cs typeface="+mn-cs"/>
                        </a:rPr>
                        <a:t>Remplacement pompe + clapet anti-retour</a:t>
                      </a:r>
                    </a:p>
                  </a:txBody>
                  <a:tcPr marL="68580" marR="68580" marT="0" marB="0" anchor="ctr"/>
                </a:tc>
                <a:tc>
                  <a:txBody>
                    <a:bodyPr/>
                    <a:lstStyle/>
                    <a:p>
                      <a:pPr marL="36195" marR="36195" algn="ctr" defTabSz="1218987" rtl="0" eaLnBrk="1" latinLnBrk="0" hangingPunct="1">
                        <a:lnSpc>
                          <a:spcPct val="150000"/>
                        </a:lnSpc>
                        <a:spcBef>
                          <a:spcPts val="500"/>
                        </a:spcBef>
                        <a:spcAft>
                          <a:spcPts val="500"/>
                        </a:spcAft>
                      </a:pPr>
                      <a:r>
                        <a:rPr lang="fr-FR" sz="1600" kern="1200" dirty="0">
                          <a:solidFill>
                            <a:schemeClr val="dk1"/>
                          </a:solidFill>
                          <a:effectLst/>
                          <a:latin typeface="+mn-lt"/>
                          <a:ea typeface="+mn-ea"/>
                          <a:cs typeface="+mn-cs"/>
                        </a:rPr>
                        <a:t>9 550, 00</a:t>
                      </a:r>
                    </a:p>
                  </a:txBody>
                  <a:tcPr marL="68580" marR="68580" marT="0" marB="0" anchor="ctr"/>
                </a:tc>
                <a:extLst>
                  <a:ext uri="{0D108BD9-81ED-4DB2-BD59-A6C34878D82A}">
                    <a16:rowId xmlns:a16="http://schemas.microsoft.com/office/drawing/2014/main" val="75232072"/>
                  </a:ext>
                </a:extLst>
              </a:tr>
              <a:tr h="276038">
                <a:tc gridSpan="2">
                  <a:txBody>
                    <a:bodyPr/>
                    <a:lstStyle/>
                    <a:p>
                      <a:pPr marL="36195" marR="36195" algn="ctr">
                        <a:lnSpc>
                          <a:spcPct val="150000"/>
                        </a:lnSpc>
                        <a:spcBef>
                          <a:spcPts val="500"/>
                        </a:spcBef>
                        <a:spcAft>
                          <a:spcPts val="500"/>
                        </a:spcAft>
                      </a:pPr>
                      <a:r>
                        <a:rPr lang="fr-FR" sz="1600" dirty="0">
                          <a:effectLst/>
                        </a:rPr>
                        <a:t>Total</a:t>
                      </a:r>
                      <a:endParaRPr lang="fr-FR" sz="16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tc hMerge="1">
                  <a:txBody>
                    <a:bodyPr/>
                    <a:lstStyle/>
                    <a:p>
                      <a:endParaRPr lang="fr-FR"/>
                    </a:p>
                  </a:txBody>
                  <a:tcPr/>
                </a:tc>
                <a:tc>
                  <a:txBody>
                    <a:bodyPr/>
                    <a:lstStyle/>
                    <a:p>
                      <a:pPr marL="36195" marR="36195" algn="ctr">
                        <a:lnSpc>
                          <a:spcPct val="150000"/>
                        </a:lnSpc>
                        <a:spcBef>
                          <a:spcPts val="500"/>
                        </a:spcBef>
                        <a:spcAft>
                          <a:spcPts val="500"/>
                        </a:spcAft>
                      </a:pPr>
                      <a:r>
                        <a:rPr lang="fr-FR" sz="1600" dirty="0">
                          <a:effectLst/>
                        </a:rPr>
                        <a:t>39 083,00</a:t>
                      </a:r>
                      <a:endParaRPr lang="fr-FR" sz="16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90548183"/>
                  </a:ext>
                </a:extLst>
              </a:tr>
            </a:tbl>
          </a:graphicData>
        </a:graphic>
      </p:graphicFrame>
      <p:graphicFrame>
        <p:nvGraphicFramePr>
          <p:cNvPr id="3" name="Tableau 2">
            <a:extLst>
              <a:ext uri="{FF2B5EF4-FFF2-40B4-BE49-F238E27FC236}">
                <a16:creationId xmlns:a16="http://schemas.microsoft.com/office/drawing/2014/main" id="{60A3ACE5-0E7B-DE30-5D7F-E930CF7FC4E9}"/>
              </a:ext>
            </a:extLst>
          </p:cNvPr>
          <p:cNvGraphicFramePr>
            <a:graphicFrameLocks noGrp="1"/>
          </p:cNvGraphicFramePr>
          <p:nvPr>
            <p:extLst>
              <p:ext uri="{D42A27DB-BD31-4B8C-83A1-F6EECF244321}">
                <p14:modId xmlns:p14="http://schemas.microsoft.com/office/powerpoint/2010/main" val="3931590793"/>
              </p:ext>
            </p:extLst>
          </p:nvPr>
        </p:nvGraphicFramePr>
        <p:xfrm>
          <a:off x="3358108" y="3963133"/>
          <a:ext cx="7591446" cy="1815846"/>
        </p:xfrm>
        <a:graphic>
          <a:graphicData uri="http://schemas.openxmlformats.org/drawingml/2006/table">
            <a:tbl>
              <a:tblPr firstRow="1" firstCol="1" bandRow="1">
                <a:tableStyleId>{5C22544A-7EE6-4342-B048-85BDC9FD1C3A}</a:tableStyleId>
              </a:tblPr>
              <a:tblGrid>
                <a:gridCol w="1084194">
                  <a:extLst>
                    <a:ext uri="{9D8B030D-6E8A-4147-A177-3AD203B41FA5}">
                      <a16:colId xmlns:a16="http://schemas.microsoft.com/office/drawing/2014/main" val="1569802819"/>
                    </a:ext>
                  </a:extLst>
                </a:gridCol>
                <a:gridCol w="2169084">
                  <a:extLst>
                    <a:ext uri="{9D8B030D-6E8A-4147-A177-3AD203B41FA5}">
                      <a16:colId xmlns:a16="http://schemas.microsoft.com/office/drawing/2014/main" val="3276210151"/>
                    </a:ext>
                  </a:extLst>
                </a:gridCol>
                <a:gridCol w="2169084">
                  <a:extLst>
                    <a:ext uri="{9D8B030D-6E8A-4147-A177-3AD203B41FA5}">
                      <a16:colId xmlns:a16="http://schemas.microsoft.com/office/drawing/2014/main" val="2715310258"/>
                    </a:ext>
                  </a:extLst>
                </a:gridCol>
                <a:gridCol w="2169084">
                  <a:extLst>
                    <a:ext uri="{9D8B030D-6E8A-4147-A177-3AD203B41FA5}">
                      <a16:colId xmlns:a16="http://schemas.microsoft.com/office/drawing/2014/main" val="944892195"/>
                    </a:ext>
                  </a:extLst>
                </a:gridCol>
              </a:tblGrid>
              <a:tr h="261709">
                <a:tc gridSpan="2">
                  <a:txBody>
                    <a:bodyPr/>
                    <a:lstStyle/>
                    <a:p>
                      <a:pPr marL="36195" marR="36195" algn="ctr">
                        <a:lnSpc>
                          <a:spcPct val="115000"/>
                        </a:lnSpc>
                        <a:spcBef>
                          <a:spcPts val="500"/>
                        </a:spcBef>
                        <a:spcAft>
                          <a:spcPts val="500"/>
                        </a:spcAft>
                      </a:pPr>
                      <a:r>
                        <a:rPr lang="fr-FR" sz="1400" dirty="0">
                          <a:effectLst/>
                        </a:rPr>
                        <a:t> </a:t>
                      </a:r>
                      <a:endParaRPr lang="fr-FR" sz="14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solidFill>
                      <a:schemeClr val="bg1"/>
                    </a:solidFill>
                  </a:tcPr>
                </a:tc>
                <a:tc hMerge="1">
                  <a:txBody>
                    <a:bodyPr/>
                    <a:lstStyle/>
                    <a:p>
                      <a:endParaRPr lang="fr-FR"/>
                    </a:p>
                  </a:txBody>
                  <a:tcPr/>
                </a:tc>
                <a:tc>
                  <a:txBody>
                    <a:bodyPr/>
                    <a:lstStyle/>
                    <a:p>
                      <a:pPr marL="36195" marR="36195" algn="ctr">
                        <a:lnSpc>
                          <a:spcPct val="150000"/>
                        </a:lnSpc>
                        <a:spcBef>
                          <a:spcPts val="500"/>
                        </a:spcBef>
                        <a:spcAft>
                          <a:spcPts val="500"/>
                        </a:spcAft>
                      </a:pPr>
                      <a:r>
                        <a:rPr lang="fr-FR" sz="1400" dirty="0">
                          <a:effectLst/>
                        </a:rPr>
                        <a:t>Exercice 2022</a:t>
                      </a:r>
                      <a:endParaRPr lang="fr-FR" sz="14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tc>
                  <a:txBody>
                    <a:bodyPr/>
                    <a:lstStyle/>
                    <a:p>
                      <a:pPr marL="36195" marR="36195" algn="ctr">
                        <a:lnSpc>
                          <a:spcPct val="150000"/>
                        </a:lnSpc>
                        <a:spcBef>
                          <a:spcPts val="500"/>
                        </a:spcBef>
                        <a:spcAft>
                          <a:spcPts val="500"/>
                        </a:spcAft>
                      </a:pPr>
                      <a:r>
                        <a:rPr lang="fr-FR" sz="1400" dirty="0">
                          <a:effectLst/>
                        </a:rPr>
                        <a:t>Exercice 2023</a:t>
                      </a:r>
                      <a:endParaRPr lang="fr-FR" sz="14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56305885"/>
                  </a:ext>
                </a:extLst>
              </a:tr>
              <a:tr h="555417">
                <a:tc gridSpan="2">
                  <a:txBody>
                    <a:bodyPr/>
                    <a:lstStyle/>
                    <a:p>
                      <a:pPr marL="36195" marR="36195" algn="ctr">
                        <a:lnSpc>
                          <a:spcPct val="150000"/>
                        </a:lnSpc>
                        <a:spcBef>
                          <a:spcPts val="500"/>
                        </a:spcBef>
                        <a:spcAft>
                          <a:spcPts val="500"/>
                        </a:spcAft>
                      </a:pPr>
                      <a:r>
                        <a:rPr lang="fr-FR" sz="1400" dirty="0">
                          <a:effectLst/>
                        </a:rPr>
                        <a:t>Encours de la dette au 31 décembre N (montant restant dû en €)</a:t>
                      </a:r>
                      <a:endParaRPr lang="fr-FR" sz="14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tc hMerge="1">
                  <a:txBody>
                    <a:bodyPr/>
                    <a:lstStyle/>
                    <a:p>
                      <a:endParaRPr lang="fr-FR"/>
                    </a:p>
                  </a:txBody>
                  <a:tcPr/>
                </a:tc>
                <a:tc>
                  <a:txBody>
                    <a:bodyPr/>
                    <a:lstStyle/>
                    <a:p>
                      <a:pPr marL="36195" marR="36195" algn="ctr" defTabSz="1218987" rtl="0" eaLnBrk="1" latinLnBrk="0" hangingPunct="1">
                        <a:lnSpc>
                          <a:spcPct val="150000"/>
                        </a:lnSpc>
                        <a:spcBef>
                          <a:spcPts val="500"/>
                        </a:spcBef>
                        <a:spcAft>
                          <a:spcPts val="500"/>
                        </a:spcAft>
                      </a:pPr>
                      <a:r>
                        <a:rPr lang="fr-FR" sz="1400" kern="1200" dirty="0">
                          <a:solidFill>
                            <a:schemeClr val="dk1"/>
                          </a:solidFill>
                          <a:effectLst/>
                          <a:latin typeface="+mn-lt"/>
                          <a:ea typeface="+mn-ea"/>
                          <a:cs typeface="+mn-cs"/>
                        </a:rPr>
                        <a:t>3 276 329,90</a:t>
                      </a:r>
                    </a:p>
                  </a:txBody>
                  <a:tcPr marL="68580" marR="68580" marT="0" marB="0" anchor="ctr"/>
                </a:tc>
                <a:tc>
                  <a:txBody>
                    <a:bodyPr/>
                    <a:lstStyle/>
                    <a:p>
                      <a:pPr marL="36195" marR="36195" algn="ctr" defTabSz="1218987" rtl="0" eaLnBrk="1" latinLnBrk="0" hangingPunct="1">
                        <a:lnSpc>
                          <a:spcPct val="150000"/>
                        </a:lnSpc>
                        <a:spcBef>
                          <a:spcPts val="500"/>
                        </a:spcBef>
                        <a:spcAft>
                          <a:spcPts val="500"/>
                        </a:spcAft>
                      </a:pPr>
                      <a:r>
                        <a:rPr lang="fr-FR" sz="1400" kern="1200" dirty="0">
                          <a:solidFill>
                            <a:schemeClr val="dk1"/>
                          </a:solidFill>
                          <a:effectLst/>
                          <a:latin typeface="+mn-lt"/>
                          <a:ea typeface="+mn-ea"/>
                          <a:cs typeface="+mn-cs"/>
                        </a:rPr>
                        <a:t>2 897 372,10</a:t>
                      </a:r>
                    </a:p>
                  </a:txBody>
                  <a:tcPr marL="68580" marR="68580" marT="0" marB="0" anchor="ctr"/>
                </a:tc>
                <a:extLst>
                  <a:ext uri="{0D108BD9-81ED-4DB2-BD59-A6C34878D82A}">
                    <a16:rowId xmlns:a16="http://schemas.microsoft.com/office/drawing/2014/main" val="509626953"/>
                  </a:ext>
                </a:extLst>
              </a:tr>
              <a:tr h="387984">
                <a:tc rowSpan="2">
                  <a:txBody>
                    <a:bodyPr/>
                    <a:lstStyle/>
                    <a:p>
                      <a:pPr marL="36195" marR="36195" algn="ctr">
                        <a:lnSpc>
                          <a:spcPct val="150000"/>
                        </a:lnSpc>
                        <a:spcBef>
                          <a:spcPts val="500"/>
                        </a:spcBef>
                        <a:spcAft>
                          <a:spcPts val="500"/>
                        </a:spcAft>
                      </a:pPr>
                      <a:r>
                        <a:rPr lang="fr-FR" sz="1400">
                          <a:effectLst/>
                        </a:rPr>
                        <a:t>Montant remboursé en en € </a:t>
                      </a:r>
                      <a:endParaRPr lang="fr-FR" sz="14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tc>
                  <a:txBody>
                    <a:bodyPr/>
                    <a:lstStyle/>
                    <a:p>
                      <a:pPr marL="36195" marR="36195" algn="ctr">
                        <a:lnSpc>
                          <a:spcPct val="150000"/>
                        </a:lnSpc>
                        <a:spcBef>
                          <a:spcPts val="500"/>
                        </a:spcBef>
                        <a:spcAft>
                          <a:spcPts val="500"/>
                        </a:spcAft>
                      </a:pPr>
                      <a:r>
                        <a:rPr lang="fr-FR" sz="1400">
                          <a:effectLst/>
                        </a:rPr>
                        <a:t>en capital</a:t>
                      </a:r>
                      <a:endParaRPr lang="fr-FR" sz="14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tc>
                  <a:txBody>
                    <a:bodyPr/>
                    <a:lstStyle/>
                    <a:p>
                      <a:pPr marL="36195" marR="36195" algn="ctr" defTabSz="1218987" rtl="0" eaLnBrk="1" latinLnBrk="0" hangingPunct="1">
                        <a:lnSpc>
                          <a:spcPct val="150000"/>
                        </a:lnSpc>
                        <a:spcBef>
                          <a:spcPts val="500"/>
                        </a:spcBef>
                        <a:spcAft>
                          <a:spcPts val="500"/>
                        </a:spcAft>
                      </a:pPr>
                      <a:r>
                        <a:rPr lang="fr-FR" sz="1400" kern="1200" dirty="0">
                          <a:solidFill>
                            <a:schemeClr val="dk1"/>
                          </a:solidFill>
                          <a:effectLst/>
                          <a:latin typeface="+mn-lt"/>
                          <a:ea typeface="+mn-ea"/>
                          <a:cs typeface="+mn-cs"/>
                        </a:rPr>
                        <a:t>393 335,18</a:t>
                      </a:r>
                    </a:p>
                  </a:txBody>
                  <a:tcPr marL="68580" marR="68580" marT="0" marB="0" anchor="ctr"/>
                </a:tc>
                <a:tc>
                  <a:txBody>
                    <a:bodyPr/>
                    <a:lstStyle/>
                    <a:p>
                      <a:pPr marL="36195" marR="36195" algn="ctr" defTabSz="1218987" rtl="0" eaLnBrk="1" latinLnBrk="0" hangingPunct="1">
                        <a:lnSpc>
                          <a:spcPct val="150000"/>
                        </a:lnSpc>
                        <a:spcBef>
                          <a:spcPts val="500"/>
                        </a:spcBef>
                        <a:spcAft>
                          <a:spcPts val="500"/>
                        </a:spcAft>
                      </a:pPr>
                      <a:r>
                        <a:rPr lang="fr-FR" sz="1400" kern="1200" dirty="0">
                          <a:solidFill>
                            <a:schemeClr val="dk1"/>
                          </a:solidFill>
                          <a:effectLst/>
                          <a:latin typeface="+mn-lt"/>
                          <a:ea typeface="+mn-ea"/>
                          <a:cs typeface="+mn-cs"/>
                        </a:rPr>
                        <a:t>379 319,54</a:t>
                      </a:r>
                    </a:p>
                  </a:txBody>
                  <a:tcPr marL="68580" marR="68580" marT="0" marB="0" anchor="ctr"/>
                </a:tc>
                <a:extLst>
                  <a:ext uri="{0D108BD9-81ED-4DB2-BD59-A6C34878D82A}">
                    <a16:rowId xmlns:a16="http://schemas.microsoft.com/office/drawing/2014/main" val="3580446940"/>
                  </a:ext>
                </a:extLst>
              </a:tr>
              <a:tr h="461140">
                <a:tc vMerge="1">
                  <a:txBody>
                    <a:bodyPr/>
                    <a:lstStyle/>
                    <a:p>
                      <a:endParaRPr lang="fr-FR"/>
                    </a:p>
                  </a:txBody>
                  <a:tcPr/>
                </a:tc>
                <a:tc>
                  <a:txBody>
                    <a:bodyPr/>
                    <a:lstStyle/>
                    <a:p>
                      <a:pPr marL="36195" marR="36195" algn="ctr">
                        <a:lnSpc>
                          <a:spcPct val="150000"/>
                        </a:lnSpc>
                        <a:spcBef>
                          <a:spcPts val="500"/>
                        </a:spcBef>
                        <a:spcAft>
                          <a:spcPts val="500"/>
                        </a:spcAft>
                      </a:pPr>
                      <a:r>
                        <a:rPr lang="fr-FR" sz="1400">
                          <a:effectLst/>
                        </a:rPr>
                        <a:t>En intérêts</a:t>
                      </a:r>
                      <a:endParaRPr lang="fr-FR" sz="14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tc>
                  <a:txBody>
                    <a:bodyPr/>
                    <a:lstStyle/>
                    <a:p>
                      <a:pPr marL="36195" marR="36195" algn="ctr" defTabSz="1218987" rtl="0" eaLnBrk="1" latinLnBrk="0" hangingPunct="1">
                        <a:lnSpc>
                          <a:spcPct val="150000"/>
                        </a:lnSpc>
                        <a:spcBef>
                          <a:spcPts val="500"/>
                        </a:spcBef>
                        <a:spcAft>
                          <a:spcPts val="500"/>
                        </a:spcAft>
                      </a:pPr>
                      <a:r>
                        <a:rPr lang="fr-FR" sz="1400" kern="1200" dirty="0">
                          <a:solidFill>
                            <a:schemeClr val="dk1"/>
                          </a:solidFill>
                          <a:effectLst/>
                          <a:latin typeface="+mn-lt"/>
                          <a:ea typeface="+mn-ea"/>
                          <a:cs typeface="+mn-cs"/>
                        </a:rPr>
                        <a:t>98 486,60</a:t>
                      </a:r>
                    </a:p>
                  </a:txBody>
                  <a:tcPr marL="68580" marR="68580" marT="0" marB="0" anchor="ctr"/>
                </a:tc>
                <a:tc>
                  <a:txBody>
                    <a:bodyPr/>
                    <a:lstStyle/>
                    <a:p>
                      <a:pPr marL="36195" marR="36195" algn="ctr" defTabSz="1218987" rtl="0" eaLnBrk="1" latinLnBrk="0" hangingPunct="1">
                        <a:lnSpc>
                          <a:spcPct val="150000"/>
                        </a:lnSpc>
                        <a:spcBef>
                          <a:spcPts val="500"/>
                        </a:spcBef>
                        <a:spcAft>
                          <a:spcPts val="500"/>
                        </a:spcAft>
                      </a:pPr>
                      <a:r>
                        <a:rPr lang="fr-FR" sz="1400" kern="1200" dirty="0">
                          <a:solidFill>
                            <a:schemeClr val="dk1"/>
                          </a:solidFill>
                          <a:effectLst/>
                          <a:latin typeface="+mn-lt"/>
                          <a:ea typeface="+mn-ea"/>
                          <a:cs typeface="+mn-cs"/>
                        </a:rPr>
                        <a:t>101 123,43</a:t>
                      </a:r>
                    </a:p>
                  </a:txBody>
                  <a:tcPr marL="68580" marR="68580" marT="0" marB="0" anchor="ctr"/>
                </a:tc>
                <a:extLst>
                  <a:ext uri="{0D108BD9-81ED-4DB2-BD59-A6C34878D82A}">
                    <a16:rowId xmlns:a16="http://schemas.microsoft.com/office/drawing/2014/main" val="859003316"/>
                  </a:ext>
                </a:extLst>
              </a:tr>
            </a:tbl>
          </a:graphicData>
        </a:graphic>
      </p:graphicFrame>
    </p:spTree>
    <p:extLst>
      <p:ext uri="{BB962C8B-B14F-4D97-AF65-F5344CB8AC3E}">
        <p14:creationId xmlns:p14="http://schemas.microsoft.com/office/powerpoint/2010/main" val="2567455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3"/>
          <a:stretch>
            <a:fillRect/>
          </a:stretch>
        </p:blipFill>
        <p:spPr>
          <a:xfrm>
            <a:off x="0" y="5891514"/>
            <a:ext cx="12188825" cy="994682"/>
          </a:xfrm>
          <a:prstGeom prst="rect">
            <a:avLst/>
          </a:prstGeom>
        </p:spPr>
      </p:pic>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49554" y="5585001"/>
            <a:ext cx="1052736" cy="1052736"/>
          </a:xfrm>
          <a:prstGeom prst="rect">
            <a:avLst/>
          </a:prstGeom>
        </p:spPr>
      </p:pic>
      <p:sp>
        <p:nvSpPr>
          <p:cNvPr id="3" name="Titre 2"/>
          <p:cNvSpPr>
            <a:spLocks noGrp="1"/>
          </p:cNvSpPr>
          <p:nvPr>
            <p:ph type="title"/>
          </p:nvPr>
        </p:nvSpPr>
        <p:spPr/>
        <p:txBody>
          <a:bodyPr/>
          <a:lstStyle/>
          <a:p>
            <a:r>
              <a:rPr lang="fr-FR" b="1" dirty="0"/>
              <a:t>Activités du service </a:t>
            </a:r>
            <a:r>
              <a:rPr lang="fr-FR" dirty="0"/>
              <a:t>:</a:t>
            </a:r>
          </a:p>
        </p:txBody>
      </p:sp>
      <p:graphicFrame>
        <p:nvGraphicFramePr>
          <p:cNvPr id="5" name="Tableau 4"/>
          <p:cNvGraphicFramePr>
            <a:graphicFrameLocks noGrp="1"/>
          </p:cNvGraphicFramePr>
          <p:nvPr>
            <p:extLst>
              <p:ext uri="{D42A27DB-BD31-4B8C-83A1-F6EECF244321}">
                <p14:modId xmlns:p14="http://schemas.microsoft.com/office/powerpoint/2010/main" val="185226013"/>
              </p:ext>
            </p:extLst>
          </p:nvPr>
        </p:nvGraphicFramePr>
        <p:xfrm>
          <a:off x="74798" y="2013469"/>
          <a:ext cx="5659573" cy="2338956"/>
        </p:xfrm>
        <a:graphic>
          <a:graphicData uri="http://schemas.openxmlformats.org/drawingml/2006/table">
            <a:tbl>
              <a:tblPr firstRow="1" bandRow="1">
                <a:tableStyleId>{18603FDC-E32A-4AB5-989C-0864C3EAD2B8}</a:tableStyleId>
              </a:tblPr>
              <a:tblGrid>
                <a:gridCol w="881439">
                  <a:extLst>
                    <a:ext uri="{9D8B030D-6E8A-4147-A177-3AD203B41FA5}">
                      <a16:colId xmlns:a16="http://schemas.microsoft.com/office/drawing/2014/main" val="20000"/>
                    </a:ext>
                  </a:extLst>
                </a:gridCol>
                <a:gridCol w="1101799">
                  <a:extLst>
                    <a:ext uri="{9D8B030D-6E8A-4147-A177-3AD203B41FA5}">
                      <a16:colId xmlns:a16="http://schemas.microsoft.com/office/drawing/2014/main" val="20001"/>
                    </a:ext>
                  </a:extLst>
                </a:gridCol>
                <a:gridCol w="1101799">
                  <a:extLst>
                    <a:ext uri="{9D8B030D-6E8A-4147-A177-3AD203B41FA5}">
                      <a16:colId xmlns:a16="http://schemas.microsoft.com/office/drawing/2014/main" val="20002"/>
                    </a:ext>
                  </a:extLst>
                </a:gridCol>
                <a:gridCol w="1101799">
                  <a:extLst>
                    <a:ext uri="{9D8B030D-6E8A-4147-A177-3AD203B41FA5}">
                      <a16:colId xmlns:a16="http://schemas.microsoft.com/office/drawing/2014/main" val="20003"/>
                    </a:ext>
                  </a:extLst>
                </a:gridCol>
                <a:gridCol w="561917">
                  <a:extLst>
                    <a:ext uri="{9D8B030D-6E8A-4147-A177-3AD203B41FA5}">
                      <a16:colId xmlns:a16="http://schemas.microsoft.com/office/drawing/2014/main" val="20004"/>
                    </a:ext>
                  </a:extLst>
                </a:gridCol>
                <a:gridCol w="910820">
                  <a:extLst>
                    <a:ext uri="{9D8B030D-6E8A-4147-A177-3AD203B41FA5}">
                      <a16:colId xmlns:a16="http://schemas.microsoft.com/office/drawing/2014/main" val="20005"/>
                    </a:ext>
                  </a:extLst>
                </a:gridCol>
              </a:tblGrid>
              <a:tr h="1127499">
                <a:tc>
                  <a:txBody>
                    <a:bodyPr/>
                    <a:lstStyle/>
                    <a:p>
                      <a:pPr algn="ctr" fontAlgn="ctr"/>
                      <a:endParaRPr lang="fr-FR"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90170" algn="ctr" defTabSz="1218987" rtl="0" eaLnBrk="1" fontAlgn="ctr" latinLnBrk="0" hangingPunct="1">
                        <a:lnSpc>
                          <a:spcPts val="1100"/>
                        </a:lnSpc>
                        <a:spcAft>
                          <a:spcPts val="0"/>
                        </a:spcAft>
                      </a:pPr>
                      <a:r>
                        <a:rPr lang="fr-FR" sz="1400" b="1" kern="1200" dirty="0">
                          <a:solidFill>
                            <a:schemeClr val="lt1"/>
                          </a:solidFill>
                          <a:effectLst/>
                        </a:rPr>
                        <a:t>Contrôle branchement Neuf</a:t>
                      </a:r>
                      <a:endParaRPr lang="fr-FR" sz="1400" b="1" kern="1200" dirty="0">
                        <a:solidFill>
                          <a:schemeClr val="lt1"/>
                        </a:solidFill>
                        <a:effectLst/>
                        <a:latin typeface="+mn-lt"/>
                        <a:ea typeface="+mn-ea"/>
                        <a:cs typeface="+mn-cs"/>
                      </a:endParaRPr>
                    </a:p>
                  </a:txBody>
                  <a:tcPr marL="9525" marR="9525" marT="9525" marB="0" anchor="ctr">
                    <a:lnL w="12700" cap="flat" cmpd="sng" algn="ctr">
                      <a:solidFill>
                        <a:schemeClr val="bg1"/>
                      </a:solidFill>
                      <a:prstDash val="solid"/>
                      <a:round/>
                      <a:headEnd type="none" w="med" len="med"/>
                      <a:tailEnd type="none" w="med" len="med"/>
                    </a:lnL>
                  </a:tcPr>
                </a:tc>
                <a:tc>
                  <a:txBody>
                    <a:bodyPr/>
                    <a:lstStyle/>
                    <a:p>
                      <a:pPr marL="90170" algn="ctr" defTabSz="1218987" rtl="0" eaLnBrk="1" fontAlgn="ctr" latinLnBrk="0" hangingPunct="1">
                        <a:lnSpc>
                          <a:spcPts val="1100"/>
                        </a:lnSpc>
                        <a:spcAft>
                          <a:spcPts val="0"/>
                        </a:spcAft>
                      </a:pPr>
                      <a:r>
                        <a:rPr lang="fr-FR" sz="1400" b="1" kern="1200" dirty="0">
                          <a:solidFill>
                            <a:schemeClr val="lt1"/>
                          </a:solidFill>
                          <a:effectLst/>
                        </a:rPr>
                        <a:t>Contrôle branchement Vente</a:t>
                      </a:r>
                      <a:endParaRPr lang="fr-FR" sz="1400" b="1" kern="1200" dirty="0">
                        <a:solidFill>
                          <a:schemeClr val="lt1"/>
                        </a:solidFill>
                        <a:effectLst/>
                        <a:latin typeface="+mn-lt"/>
                        <a:ea typeface="+mn-ea"/>
                        <a:cs typeface="+mn-cs"/>
                      </a:endParaRPr>
                    </a:p>
                  </a:txBody>
                  <a:tcPr marL="9525" marR="9525" marT="9525" marB="0" anchor="ctr"/>
                </a:tc>
                <a:tc>
                  <a:txBody>
                    <a:bodyPr/>
                    <a:lstStyle/>
                    <a:p>
                      <a:pPr marL="90170" algn="ctr" defTabSz="1218987" rtl="0" eaLnBrk="1" fontAlgn="ctr" latinLnBrk="0" hangingPunct="1">
                        <a:lnSpc>
                          <a:spcPts val="1100"/>
                        </a:lnSpc>
                        <a:spcAft>
                          <a:spcPts val="0"/>
                        </a:spcAft>
                      </a:pPr>
                      <a:r>
                        <a:rPr lang="fr-FR" sz="1400" b="1" kern="1200" dirty="0">
                          <a:solidFill>
                            <a:schemeClr val="lt1"/>
                          </a:solidFill>
                          <a:effectLst/>
                        </a:rPr>
                        <a:t>Conception demande branchement</a:t>
                      </a:r>
                      <a:endParaRPr lang="fr-FR" sz="1400" b="1" kern="1200" dirty="0">
                        <a:solidFill>
                          <a:schemeClr val="lt1"/>
                        </a:solidFill>
                        <a:effectLst/>
                        <a:latin typeface="+mn-lt"/>
                        <a:ea typeface="+mn-ea"/>
                        <a:cs typeface="+mn-cs"/>
                      </a:endParaRPr>
                    </a:p>
                  </a:txBody>
                  <a:tcPr marL="9525" marR="9525" marT="9525" marB="0" anchor="ctr"/>
                </a:tc>
                <a:tc>
                  <a:txBody>
                    <a:bodyPr/>
                    <a:lstStyle/>
                    <a:p>
                      <a:pPr marL="90170" algn="ctr" defTabSz="1218987" rtl="0" eaLnBrk="1" fontAlgn="ctr" latinLnBrk="0" hangingPunct="1">
                        <a:lnSpc>
                          <a:spcPts val="1100"/>
                        </a:lnSpc>
                        <a:spcAft>
                          <a:spcPts val="0"/>
                        </a:spcAft>
                      </a:pPr>
                      <a:r>
                        <a:rPr lang="fr-FR" sz="1400" b="1" kern="1200">
                          <a:solidFill>
                            <a:schemeClr val="lt1"/>
                          </a:solidFill>
                          <a:effectLst/>
                        </a:rPr>
                        <a:t>CU</a:t>
                      </a:r>
                      <a:endParaRPr lang="fr-FR" sz="1400" b="1" kern="1200">
                        <a:solidFill>
                          <a:schemeClr val="lt1"/>
                        </a:solidFill>
                        <a:effectLst/>
                        <a:latin typeface="+mn-lt"/>
                        <a:ea typeface="+mn-ea"/>
                        <a:cs typeface="+mn-cs"/>
                      </a:endParaRPr>
                    </a:p>
                  </a:txBody>
                  <a:tcPr marL="9525" marR="9525" marT="9525" marB="0" anchor="ctr"/>
                </a:tc>
                <a:tc>
                  <a:txBody>
                    <a:bodyPr/>
                    <a:lstStyle/>
                    <a:p>
                      <a:pPr marL="90170" algn="ctr" defTabSz="1218987" rtl="0" eaLnBrk="1" fontAlgn="ctr" latinLnBrk="0" hangingPunct="1">
                        <a:lnSpc>
                          <a:spcPts val="1100"/>
                        </a:lnSpc>
                        <a:spcAft>
                          <a:spcPts val="0"/>
                        </a:spcAft>
                      </a:pPr>
                      <a:r>
                        <a:rPr lang="fr-FR" sz="1400" b="1" kern="1200" dirty="0">
                          <a:solidFill>
                            <a:schemeClr val="lt1"/>
                          </a:solidFill>
                          <a:effectLst/>
                        </a:rPr>
                        <a:t>DT/DICT - ATU</a:t>
                      </a:r>
                      <a:endParaRPr lang="fr-FR" sz="1400" b="1" kern="1200" dirty="0">
                        <a:solidFill>
                          <a:schemeClr val="lt1"/>
                        </a:solidFill>
                        <a:effectLst/>
                        <a:latin typeface="+mn-lt"/>
                        <a:ea typeface="+mn-ea"/>
                        <a:cs typeface="+mn-cs"/>
                      </a:endParaRPr>
                    </a:p>
                  </a:txBody>
                  <a:tcPr marL="9525" marR="9525" marT="9525" marB="0" anchor="ctr"/>
                </a:tc>
                <a:extLst>
                  <a:ext uri="{0D108BD9-81ED-4DB2-BD59-A6C34878D82A}">
                    <a16:rowId xmlns:a16="http://schemas.microsoft.com/office/drawing/2014/main" val="10000"/>
                  </a:ext>
                </a:extLst>
              </a:tr>
              <a:tr h="403819">
                <a:tc>
                  <a:txBody>
                    <a:bodyPr/>
                    <a:lstStyle/>
                    <a:p>
                      <a:pPr algn="ctr" fontAlgn="ctr"/>
                      <a:r>
                        <a:rPr lang="fr-FR" sz="1600" b="1" u="none" strike="noStrike" dirty="0">
                          <a:solidFill>
                            <a:srgbClr val="FFFFFF"/>
                          </a:solidFill>
                          <a:effectLst/>
                        </a:rPr>
                        <a:t>2021</a:t>
                      </a:r>
                      <a:endParaRPr lang="fr-FR" sz="1600" b="1" i="0" u="none" strike="noStrike" dirty="0">
                        <a:solidFill>
                          <a:srgbClr val="FFFFFF"/>
                        </a:solidFill>
                        <a:effectLst/>
                        <a:latin typeface="Calibri" panose="020F0502020204030204" pitchFamily="34" charset="0"/>
                      </a:endParaRPr>
                    </a:p>
                  </a:txBody>
                  <a:tcPr marL="9525" marR="9525" marT="9525" marB="0" anchor="ctr">
                    <a:lnT w="12700" cap="flat" cmpd="sng" algn="ctr">
                      <a:solidFill>
                        <a:schemeClr val="bg1"/>
                      </a:solidFill>
                      <a:prstDash val="solid"/>
                      <a:round/>
                      <a:headEnd type="none" w="med" len="med"/>
                      <a:tailEnd type="none" w="med" len="med"/>
                    </a:lnT>
                  </a:tcPr>
                </a:tc>
                <a:tc>
                  <a:txBody>
                    <a:bodyPr/>
                    <a:lstStyle/>
                    <a:p>
                      <a:pPr marL="90170" algn="ctr" defTabSz="1218987" rtl="0" eaLnBrk="1" fontAlgn="b" latinLnBrk="0" hangingPunct="1">
                        <a:lnSpc>
                          <a:spcPts val="1100"/>
                        </a:lnSpc>
                        <a:spcAft>
                          <a:spcPts val="0"/>
                        </a:spcAft>
                      </a:pPr>
                      <a:r>
                        <a:rPr lang="fr-FR" sz="1400" b="1" kern="1200" dirty="0">
                          <a:solidFill>
                            <a:schemeClr val="tx1"/>
                          </a:solidFill>
                          <a:effectLst/>
                        </a:rPr>
                        <a:t>53</a:t>
                      </a:r>
                      <a:endParaRPr lang="fr-FR" sz="1400" b="1" kern="1200" dirty="0">
                        <a:solidFill>
                          <a:schemeClr val="tx1"/>
                        </a:solidFill>
                        <a:effectLst/>
                        <a:latin typeface="+mn-lt"/>
                        <a:ea typeface="+mn-ea"/>
                        <a:cs typeface="+mn-cs"/>
                      </a:endParaRPr>
                    </a:p>
                  </a:txBody>
                  <a:tcPr marL="9525" marR="9525" marT="9525" marB="0" anchor="ctr"/>
                </a:tc>
                <a:tc>
                  <a:txBody>
                    <a:bodyPr/>
                    <a:lstStyle/>
                    <a:p>
                      <a:pPr marL="90170" algn="ctr" defTabSz="1218987" rtl="0" eaLnBrk="1" fontAlgn="b" latinLnBrk="0" hangingPunct="1">
                        <a:lnSpc>
                          <a:spcPts val="1100"/>
                        </a:lnSpc>
                        <a:spcAft>
                          <a:spcPts val="0"/>
                        </a:spcAft>
                      </a:pPr>
                      <a:r>
                        <a:rPr lang="fr-FR" sz="1400" b="1" kern="1200" dirty="0">
                          <a:solidFill>
                            <a:schemeClr val="tx1"/>
                          </a:solidFill>
                          <a:effectLst/>
                        </a:rPr>
                        <a:t>195</a:t>
                      </a:r>
                      <a:endParaRPr lang="fr-FR" sz="1400" b="1" kern="1200" dirty="0">
                        <a:solidFill>
                          <a:schemeClr val="tx1"/>
                        </a:solidFill>
                        <a:effectLst/>
                        <a:latin typeface="+mn-lt"/>
                        <a:ea typeface="+mn-ea"/>
                        <a:cs typeface="+mn-cs"/>
                      </a:endParaRPr>
                    </a:p>
                  </a:txBody>
                  <a:tcPr marL="9525" marR="9525" marT="9525" marB="0" anchor="ctr"/>
                </a:tc>
                <a:tc>
                  <a:txBody>
                    <a:bodyPr/>
                    <a:lstStyle/>
                    <a:p>
                      <a:pPr marL="90170" algn="ctr" defTabSz="1218987" rtl="0" eaLnBrk="1" fontAlgn="b" latinLnBrk="0" hangingPunct="1">
                        <a:lnSpc>
                          <a:spcPts val="1100"/>
                        </a:lnSpc>
                        <a:spcAft>
                          <a:spcPts val="0"/>
                        </a:spcAft>
                      </a:pPr>
                      <a:r>
                        <a:rPr lang="fr-FR" sz="1400" b="1" kern="1200" dirty="0">
                          <a:solidFill>
                            <a:schemeClr val="tx1"/>
                          </a:solidFill>
                          <a:effectLst/>
                        </a:rPr>
                        <a:t>58</a:t>
                      </a:r>
                      <a:endParaRPr lang="fr-FR" sz="1400" b="1" kern="1200" dirty="0">
                        <a:solidFill>
                          <a:schemeClr val="tx1"/>
                        </a:solidFill>
                        <a:effectLst/>
                        <a:latin typeface="+mn-lt"/>
                        <a:ea typeface="+mn-ea"/>
                        <a:cs typeface="+mn-cs"/>
                      </a:endParaRPr>
                    </a:p>
                  </a:txBody>
                  <a:tcPr marL="9525" marR="9525" marT="9525" marB="0" anchor="ctr"/>
                </a:tc>
                <a:tc>
                  <a:txBody>
                    <a:bodyPr/>
                    <a:lstStyle/>
                    <a:p>
                      <a:pPr marL="90170" algn="ctr" defTabSz="1218987" rtl="0" eaLnBrk="1" fontAlgn="b" latinLnBrk="0" hangingPunct="1">
                        <a:lnSpc>
                          <a:spcPts val="1100"/>
                        </a:lnSpc>
                        <a:spcAft>
                          <a:spcPts val="0"/>
                        </a:spcAft>
                      </a:pPr>
                      <a:r>
                        <a:rPr lang="fr-FR" sz="1400" b="1" kern="1200" dirty="0">
                          <a:solidFill>
                            <a:schemeClr val="tx1"/>
                          </a:solidFill>
                          <a:effectLst/>
                        </a:rPr>
                        <a:t>43</a:t>
                      </a:r>
                      <a:endParaRPr lang="fr-FR" sz="1400" b="1" kern="1200" dirty="0">
                        <a:solidFill>
                          <a:schemeClr val="tx1"/>
                        </a:solidFill>
                        <a:effectLst/>
                        <a:latin typeface="+mn-lt"/>
                        <a:ea typeface="+mn-ea"/>
                        <a:cs typeface="+mn-cs"/>
                      </a:endParaRPr>
                    </a:p>
                  </a:txBody>
                  <a:tcPr marL="9525" marR="9525" marT="9525" marB="0" anchor="ctr"/>
                </a:tc>
                <a:tc>
                  <a:txBody>
                    <a:bodyPr/>
                    <a:lstStyle/>
                    <a:p>
                      <a:pPr marL="90170" algn="ctr" defTabSz="1218987" rtl="0" eaLnBrk="1" fontAlgn="b" latinLnBrk="0" hangingPunct="1">
                        <a:lnSpc>
                          <a:spcPts val="1100"/>
                        </a:lnSpc>
                        <a:spcAft>
                          <a:spcPts val="0"/>
                        </a:spcAft>
                      </a:pPr>
                      <a:r>
                        <a:rPr lang="fr-FR" sz="1400" b="1" kern="1200" dirty="0">
                          <a:solidFill>
                            <a:schemeClr val="tx1"/>
                          </a:solidFill>
                          <a:effectLst/>
                        </a:rPr>
                        <a:t>211</a:t>
                      </a:r>
                      <a:endParaRPr lang="fr-FR" sz="1400" b="1" kern="1200" dirty="0">
                        <a:solidFill>
                          <a:schemeClr val="tx1"/>
                        </a:solidFill>
                        <a:effectLst/>
                        <a:latin typeface="+mn-lt"/>
                        <a:ea typeface="+mn-ea"/>
                        <a:cs typeface="+mn-cs"/>
                      </a:endParaRPr>
                    </a:p>
                  </a:txBody>
                  <a:tcPr marL="9525" marR="9525" marT="9525" marB="0" anchor="ctr"/>
                </a:tc>
                <a:extLst>
                  <a:ext uri="{0D108BD9-81ED-4DB2-BD59-A6C34878D82A}">
                    <a16:rowId xmlns:a16="http://schemas.microsoft.com/office/drawing/2014/main" val="10001"/>
                  </a:ext>
                </a:extLst>
              </a:tr>
              <a:tr h="403819">
                <a:tc>
                  <a:txBody>
                    <a:bodyPr/>
                    <a:lstStyle/>
                    <a:p>
                      <a:pPr algn="ctr" fontAlgn="ctr"/>
                      <a:r>
                        <a:rPr lang="fr-FR" sz="1600" b="1" u="none" strike="noStrike" dirty="0">
                          <a:solidFill>
                            <a:srgbClr val="FFFFFF"/>
                          </a:solidFill>
                          <a:effectLst/>
                        </a:rPr>
                        <a:t>2022</a:t>
                      </a:r>
                      <a:endParaRPr lang="fr-FR" sz="1600" b="1" i="0" u="none" strike="noStrike" dirty="0">
                        <a:solidFill>
                          <a:srgbClr val="FFFFFF"/>
                        </a:solidFill>
                        <a:effectLst/>
                        <a:latin typeface="Calibri" panose="020F0502020204030204" pitchFamily="34" charset="0"/>
                      </a:endParaRPr>
                    </a:p>
                  </a:txBody>
                  <a:tcPr marL="9525" marR="9525" marT="9525" marB="0" anchor="ctr"/>
                </a:tc>
                <a:tc>
                  <a:txBody>
                    <a:bodyPr/>
                    <a:lstStyle/>
                    <a:p>
                      <a:pPr marL="90170" algn="ctr" defTabSz="1218987" rtl="0" eaLnBrk="1" fontAlgn="b" latinLnBrk="0" hangingPunct="1">
                        <a:lnSpc>
                          <a:spcPts val="1100"/>
                        </a:lnSpc>
                        <a:spcAft>
                          <a:spcPts val="0"/>
                        </a:spcAft>
                      </a:pPr>
                      <a:r>
                        <a:rPr lang="fr-FR" sz="1400" b="1" kern="1200" dirty="0">
                          <a:solidFill>
                            <a:schemeClr val="tx1"/>
                          </a:solidFill>
                          <a:effectLst/>
                        </a:rPr>
                        <a:t>54</a:t>
                      </a:r>
                      <a:endParaRPr lang="fr-FR" sz="1400" b="1" kern="1200" dirty="0">
                        <a:solidFill>
                          <a:schemeClr val="tx1"/>
                        </a:solidFill>
                        <a:effectLst/>
                        <a:latin typeface="+mn-lt"/>
                        <a:ea typeface="+mn-ea"/>
                        <a:cs typeface="+mn-cs"/>
                      </a:endParaRPr>
                    </a:p>
                  </a:txBody>
                  <a:tcPr marL="9525" marR="9525" marT="9525" marB="0" anchor="ctr"/>
                </a:tc>
                <a:tc>
                  <a:txBody>
                    <a:bodyPr/>
                    <a:lstStyle/>
                    <a:p>
                      <a:pPr marL="90170" algn="ctr" defTabSz="1218987" rtl="0" eaLnBrk="1" fontAlgn="b" latinLnBrk="0" hangingPunct="1">
                        <a:lnSpc>
                          <a:spcPts val="1100"/>
                        </a:lnSpc>
                        <a:spcAft>
                          <a:spcPts val="0"/>
                        </a:spcAft>
                      </a:pPr>
                      <a:r>
                        <a:rPr lang="fr-FR" sz="1400" b="1" kern="1200" dirty="0">
                          <a:solidFill>
                            <a:schemeClr val="tx1"/>
                          </a:solidFill>
                          <a:effectLst/>
                        </a:rPr>
                        <a:t>163</a:t>
                      </a:r>
                      <a:endParaRPr lang="fr-FR" sz="1400" b="1" kern="1200" dirty="0">
                        <a:solidFill>
                          <a:schemeClr val="tx1"/>
                        </a:solidFill>
                        <a:effectLst/>
                        <a:latin typeface="+mn-lt"/>
                        <a:ea typeface="+mn-ea"/>
                        <a:cs typeface="+mn-cs"/>
                      </a:endParaRPr>
                    </a:p>
                  </a:txBody>
                  <a:tcPr marL="9525" marR="9525" marT="9525" marB="0" anchor="ctr"/>
                </a:tc>
                <a:tc>
                  <a:txBody>
                    <a:bodyPr/>
                    <a:lstStyle/>
                    <a:p>
                      <a:pPr marL="90170" algn="ctr" defTabSz="1218987" rtl="0" eaLnBrk="1" fontAlgn="b" latinLnBrk="0" hangingPunct="1">
                        <a:lnSpc>
                          <a:spcPts val="1100"/>
                        </a:lnSpc>
                        <a:spcAft>
                          <a:spcPts val="0"/>
                        </a:spcAft>
                      </a:pPr>
                      <a:r>
                        <a:rPr lang="fr-FR" sz="1400" b="1" kern="1200" dirty="0">
                          <a:solidFill>
                            <a:schemeClr val="tx1"/>
                          </a:solidFill>
                          <a:effectLst/>
                          <a:latin typeface="+mn-lt"/>
                          <a:ea typeface="+mn-ea"/>
                          <a:cs typeface="+mn-cs"/>
                        </a:rPr>
                        <a:t>24</a:t>
                      </a:r>
                    </a:p>
                  </a:txBody>
                  <a:tcPr marL="9525" marR="9525" marT="9525" marB="0" anchor="ctr"/>
                </a:tc>
                <a:tc>
                  <a:txBody>
                    <a:bodyPr/>
                    <a:lstStyle/>
                    <a:p>
                      <a:pPr marL="90170" algn="ctr" defTabSz="1218987" rtl="0" eaLnBrk="1" fontAlgn="b" latinLnBrk="0" hangingPunct="1">
                        <a:lnSpc>
                          <a:spcPts val="1100"/>
                        </a:lnSpc>
                        <a:spcAft>
                          <a:spcPts val="0"/>
                        </a:spcAft>
                      </a:pPr>
                      <a:r>
                        <a:rPr lang="fr-FR" sz="1400" b="1" kern="1200" dirty="0">
                          <a:solidFill>
                            <a:schemeClr val="tx1"/>
                          </a:solidFill>
                          <a:effectLst/>
                        </a:rPr>
                        <a:t>41</a:t>
                      </a:r>
                      <a:endParaRPr lang="fr-FR" sz="1400" b="1" kern="1200" dirty="0">
                        <a:solidFill>
                          <a:schemeClr val="tx1"/>
                        </a:solidFill>
                        <a:effectLst/>
                        <a:latin typeface="+mn-lt"/>
                        <a:ea typeface="+mn-ea"/>
                        <a:cs typeface="+mn-cs"/>
                      </a:endParaRPr>
                    </a:p>
                  </a:txBody>
                  <a:tcPr marL="9525" marR="9525" marT="9525" marB="0" anchor="ctr"/>
                </a:tc>
                <a:tc>
                  <a:txBody>
                    <a:bodyPr/>
                    <a:lstStyle/>
                    <a:p>
                      <a:pPr marL="90170" algn="ctr" defTabSz="1218987" rtl="0" eaLnBrk="1" fontAlgn="b" latinLnBrk="0" hangingPunct="1">
                        <a:lnSpc>
                          <a:spcPts val="1100"/>
                        </a:lnSpc>
                        <a:spcAft>
                          <a:spcPts val="0"/>
                        </a:spcAft>
                      </a:pPr>
                      <a:r>
                        <a:rPr lang="fr-FR" sz="1400" b="1" kern="1200" dirty="0">
                          <a:solidFill>
                            <a:schemeClr val="tx1"/>
                          </a:solidFill>
                          <a:effectLst/>
                        </a:rPr>
                        <a:t>159</a:t>
                      </a:r>
                      <a:endParaRPr lang="fr-FR" sz="1400" b="1" kern="1200" dirty="0">
                        <a:solidFill>
                          <a:schemeClr val="tx1"/>
                        </a:solidFill>
                        <a:effectLst/>
                        <a:latin typeface="+mn-lt"/>
                        <a:ea typeface="+mn-ea"/>
                        <a:cs typeface="+mn-cs"/>
                      </a:endParaRPr>
                    </a:p>
                  </a:txBody>
                  <a:tcPr marL="9525" marR="9525" marT="9525" marB="0" anchor="ctr"/>
                </a:tc>
                <a:extLst>
                  <a:ext uri="{0D108BD9-81ED-4DB2-BD59-A6C34878D82A}">
                    <a16:rowId xmlns:a16="http://schemas.microsoft.com/office/drawing/2014/main" val="10002"/>
                  </a:ext>
                </a:extLst>
              </a:tr>
              <a:tr h="403819">
                <a:tc>
                  <a:txBody>
                    <a:bodyPr/>
                    <a:lstStyle/>
                    <a:p>
                      <a:pPr algn="ctr" fontAlgn="ctr"/>
                      <a:r>
                        <a:rPr lang="fr-FR" sz="1600" b="1" i="0" u="none" strike="noStrike" dirty="0">
                          <a:solidFill>
                            <a:srgbClr val="FFFFFF"/>
                          </a:solidFill>
                          <a:effectLst/>
                          <a:latin typeface="Calibri" panose="020F0502020204030204" pitchFamily="34" charset="0"/>
                        </a:rPr>
                        <a:t>2023</a:t>
                      </a:r>
                    </a:p>
                  </a:txBody>
                  <a:tcPr marL="9525" marR="9525" marT="9525" marB="0" anchor="ctr"/>
                </a:tc>
                <a:tc>
                  <a:txBody>
                    <a:bodyPr/>
                    <a:lstStyle/>
                    <a:p>
                      <a:pPr marL="90170" algn="ctr" defTabSz="1218987" rtl="0" eaLnBrk="1" fontAlgn="b" latinLnBrk="0" hangingPunct="1">
                        <a:lnSpc>
                          <a:spcPts val="1100"/>
                        </a:lnSpc>
                        <a:spcAft>
                          <a:spcPts val="0"/>
                        </a:spcAft>
                      </a:pPr>
                      <a:r>
                        <a:rPr lang="fr-FR" sz="1400" b="1" kern="1200" dirty="0">
                          <a:solidFill>
                            <a:schemeClr val="tx1"/>
                          </a:solidFill>
                          <a:effectLst/>
                          <a:latin typeface="+mn-lt"/>
                          <a:ea typeface="+mn-ea"/>
                          <a:cs typeface="+mn-cs"/>
                        </a:rPr>
                        <a:t>8</a:t>
                      </a:r>
                    </a:p>
                  </a:txBody>
                  <a:tcPr marL="9525" marR="9525" marT="9525" marB="0" anchor="ctr"/>
                </a:tc>
                <a:tc>
                  <a:txBody>
                    <a:bodyPr/>
                    <a:lstStyle/>
                    <a:p>
                      <a:pPr marL="90170" algn="ctr" defTabSz="1218987" rtl="0" eaLnBrk="1" fontAlgn="b" latinLnBrk="0" hangingPunct="1">
                        <a:lnSpc>
                          <a:spcPts val="1100"/>
                        </a:lnSpc>
                        <a:spcAft>
                          <a:spcPts val="0"/>
                        </a:spcAft>
                      </a:pPr>
                      <a:r>
                        <a:rPr lang="fr-FR" sz="1400" b="1" kern="1200" dirty="0">
                          <a:solidFill>
                            <a:schemeClr val="tx1"/>
                          </a:solidFill>
                          <a:effectLst/>
                          <a:latin typeface="+mn-lt"/>
                          <a:ea typeface="+mn-ea"/>
                          <a:cs typeface="+mn-cs"/>
                        </a:rPr>
                        <a:t>135</a:t>
                      </a:r>
                    </a:p>
                  </a:txBody>
                  <a:tcPr marL="9525" marR="9525" marT="9525" marB="0" anchor="ctr"/>
                </a:tc>
                <a:tc>
                  <a:txBody>
                    <a:bodyPr/>
                    <a:lstStyle/>
                    <a:p>
                      <a:pPr marL="90170" algn="ctr" defTabSz="1218987" rtl="0" eaLnBrk="1" fontAlgn="b" latinLnBrk="0" hangingPunct="1">
                        <a:lnSpc>
                          <a:spcPts val="1100"/>
                        </a:lnSpc>
                        <a:spcAft>
                          <a:spcPts val="0"/>
                        </a:spcAft>
                      </a:pPr>
                      <a:r>
                        <a:rPr lang="fr-FR" sz="1400" b="1" kern="1200" dirty="0">
                          <a:solidFill>
                            <a:schemeClr val="tx1"/>
                          </a:solidFill>
                          <a:effectLst/>
                          <a:latin typeface="+mn-lt"/>
                          <a:ea typeface="+mn-ea"/>
                          <a:cs typeface="+mn-cs"/>
                        </a:rPr>
                        <a:t>11</a:t>
                      </a:r>
                    </a:p>
                  </a:txBody>
                  <a:tcPr marL="9525" marR="9525" marT="9525" marB="0" anchor="ctr"/>
                </a:tc>
                <a:tc>
                  <a:txBody>
                    <a:bodyPr/>
                    <a:lstStyle/>
                    <a:p>
                      <a:pPr marL="90170" algn="ctr" defTabSz="1218987" rtl="0" eaLnBrk="1" fontAlgn="b" latinLnBrk="0" hangingPunct="1">
                        <a:lnSpc>
                          <a:spcPts val="1100"/>
                        </a:lnSpc>
                        <a:spcAft>
                          <a:spcPts val="0"/>
                        </a:spcAft>
                      </a:pPr>
                      <a:r>
                        <a:rPr lang="fr-FR" sz="1400" b="1" kern="1200" dirty="0">
                          <a:solidFill>
                            <a:schemeClr val="tx1"/>
                          </a:solidFill>
                          <a:effectLst/>
                          <a:latin typeface="+mn-lt"/>
                          <a:ea typeface="+mn-ea"/>
                          <a:cs typeface="+mn-cs"/>
                        </a:rPr>
                        <a:t>28</a:t>
                      </a:r>
                    </a:p>
                  </a:txBody>
                  <a:tcPr marL="9525" marR="9525" marT="9525" marB="0" anchor="ctr"/>
                </a:tc>
                <a:tc>
                  <a:txBody>
                    <a:bodyPr/>
                    <a:lstStyle/>
                    <a:p>
                      <a:pPr marL="90170" algn="ctr" defTabSz="1218987" rtl="0" eaLnBrk="1" fontAlgn="b" latinLnBrk="0" hangingPunct="1">
                        <a:lnSpc>
                          <a:spcPts val="1100"/>
                        </a:lnSpc>
                        <a:spcAft>
                          <a:spcPts val="0"/>
                        </a:spcAft>
                      </a:pPr>
                      <a:r>
                        <a:rPr lang="fr-FR" sz="1400" b="1" kern="1200" dirty="0">
                          <a:solidFill>
                            <a:schemeClr val="tx1"/>
                          </a:solidFill>
                          <a:effectLst/>
                          <a:latin typeface="+mn-lt"/>
                          <a:ea typeface="+mn-ea"/>
                          <a:cs typeface="+mn-cs"/>
                        </a:rPr>
                        <a:t>185</a:t>
                      </a:r>
                    </a:p>
                  </a:txBody>
                  <a:tcPr marL="9525" marR="9525" marT="9525" marB="0" anchor="ctr"/>
                </a:tc>
                <a:extLst>
                  <a:ext uri="{0D108BD9-81ED-4DB2-BD59-A6C34878D82A}">
                    <a16:rowId xmlns:a16="http://schemas.microsoft.com/office/drawing/2014/main" val="931352873"/>
                  </a:ext>
                </a:extLst>
              </a:tr>
            </a:tbl>
          </a:graphicData>
        </a:graphic>
      </p:graphicFrame>
      <p:graphicFrame>
        <p:nvGraphicFramePr>
          <p:cNvPr id="2" name="Graphique 1">
            <a:extLst>
              <a:ext uri="{FF2B5EF4-FFF2-40B4-BE49-F238E27FC236}">
                <a16:creationId xmlns:a16="http://schemas.microsoft.com/office/drawing/2014/main" id="{41B1EEC4-99E4-44A5-80D9-B7A847624731}"/>
              </a:ext>
            </a:extLst>
          </p:cNvPr>
          <p:cNvGraphicFramePr>
            <a:graphicFrameLocks/>
          </p:cNvGraphicFramePr>
          <p:nvPr>
            <p:extLst>
              <p:ext uri="{D42A27DB-BD31-4B8C-83A1-F6EECF244321}">
                <p14:modId xmlns:p14="http://schemas.microsoft.com/office/powerpoint/2010/main" val="2421632917"/>
              </p:ext>
            </p:extLst>
          </p:nvPr>
        </p:nvGraphicFramePr>
        <p:xfrm>
          <a:off x="5878388" y="145338"/>
          <a:ext cx="6122033" cy="57461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88748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3"/>
          <a:stretch>
            <a:fillRect/>
          </a:stretch>
        </p:blipFill>
        <p:spPr>
          <a:xfrm>
            <a:off x="0" y="5891514"/>
            <a:ext cx="12188825" cy="994682"/>
          </a:xfrm>
          <a:prstGeom prst="rect">
            <a:avLst/>
          </a:prstGeom>
        </p:spPr>
      </p:pic>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49554" y="5585001"/>
            <a:ext cx="1052736" cy="1052736"/>
          </a:xfrm>
          <a:prstGeom prst="rect">
            <a:avLst/>
          </a:prstGeom>
        </p:spPr>
      </p:pic>
      <p:pic>
        <p:nvPicPr>
          <p:cNvPr id="12" name="Image 11"/>
          <p:cNvPicPr/>
          <p:nvPr/>
        </p:nvPicPr>
        <p:blipFill>
          <a:blip r:embed="rId5">
            <a:extLst>
              <a:ext uri="{28A0092B-C50C-407E-A947-70E740481C1C}">
                <a14:useLocalDpi xmlns:a14="http://schemas.microsoft.com/office/drawing/2010/main" val="0"/>
              </a:ext>
            </a:extLst>
          </a:blip>
          <a:srcRect/>
          <a:stretch>
            <a:fillRect/>
          </a:stretch>
        </p:blipFill>
        <p:spPr bwMode="auto">
          <a:xfrm>
            <a:off x="7988056" y="548680"/>
            <a:ext cx="1977390" cy="1476375"/>
          </a:xfrm>
          <a:prstGeom prst="rect">
            <a:avLst/>
          </a:prstGeom>
          <a:noFill/>
          <a:ln>
            <a:noFill/>
          </a:ln>
        </p:spPr>
      </p:pic>
      <p:sp>
        <p:nvSpPr>
          <p:cNvPr id="5" name="Rectangle 4"/>
          <p:cNvSpPr/>
          <p:nvPr/>
        </p:nvSpPr>
        <p:spPr>
          <a:xfrm>
            <a:off x="4723652" y="2382943"/>
            <a:ext cx="2741520" cy="517065"/>
          </a:xfrm>
          <a:prstGeom prst="rect">
            <a:avLst/>
          </a:prstGeom>
        </p:spPr>
        <p:txBody>
          <a:bodyPr wrap="none">
            <a:spAutoFit/>
          </a:bodyPr>
          <a:lstStyle/>
          <a:p>
            <a:pPr algn="ctr">
              <a:lnSpc>
                <a:spcPct val="115000"/>
              </a:lnSpc>
              <a:spcBef>
                <a:spcPts val="600"/>
              </a:spcBef>
              <a:spcAft>
                <a:spcPts val="600"/>
              </a:spcAft>
            </a:pPr>
            <a:r>
              <a:rPr lang="fr-FR" dirty="0">
                <a:latin typeface="Segoe UI" panose="020B0502040204020203" pitchFamily="34" charset="0"/>
                <a:ea typeface="Century Gothic" panose="020B0502020202020204" pitchFamily="34" charset="0"/>
                <a:cs typeface="Times New Roman" panose="02020603050405020304" pitchFamily="18" charset="0"/>
              </a:rPr>
              <a:t>RAPPORT ANNUEL</a:t>
            </a:r>
            <a:endParaRPr lang="fr-FR" sz="1050" dirty="0">
              <a:effectLst/>
              <a:latin typeface="Century Gothic" panose="020B0502020202020204" pitchFamily="34" charset="0"/>
              <a:ea typeface="Century Gothic" panose="020B0502020202020204" pitchFamily="34" charset="0"/>
              <a:cs typeface="Times New Roman" panose="02020603050405020304" pitchFamily="18" charset="0"/>
            </a:endParaRPr>
          </a:p>
        </p:txBody>
      </p:sp>
      <p:pic>
        <p:nvPicPr>
          <p:cNvPr id="13" name="Image 12"/>
          <p:cNvPicPr>
            <a:picLocks noChangeAspect="1"/>
          </p:cNvPicPr>
          <p:nvPr/>
        </p:nvPicPr>
        <p:blipFill>
          <a:blip r:embed="rId6"/>
          <a:stretch>
            <a:fillRect/>
          </a:stretch>
        </p:blipFill>
        <p:spPr>
          <a:xfrm>
            <a:off x="3124003" y="2945538"/>
            <a:ext cx="5940817" cy="2136289"/>
          </a:xfrm>
          <a:prstGeom prst="rect">
            <a:avLst/>
          </a:prstGeom>
        </p:spPr>
      </p:pic>
      <p:sp>
        <p:nvSpPr>
          <p:cNvPr id="6" name="Rectangle 5"/>
          <p:cNvSpPr/>
          <p:nvPr/>
        </p:nvSpPr>
        <p:spPr>
          <a:xfrm>
            <a:off x="5014292" y="5157507"/>
            <a:ext cx="3112968" cy="461665"/>
          </a:xfrm>
          <a:prstGeom prst="rect">
            <a:avLst/>
          </a:prstGeom>
        </p:spPr>
        <p:txBody>
          <a:bodyPr wrap="none">
            <a:spAutoFit/>
          </a:bodyPr>
          <a:lstStyle/>
          <a:p>
            <a:pPr marR="963295" algn="just">
              <a:spcAft>
                <a:spcPts val="0"/>
              </a:spcAft>
            </a:pPr>
            <a:r>
              <a:rPr lang="fr-FR" b="1" dirty="0">
                <a:solidFill>
                  <a:srgbClr val="877952"/>
                </a:solidFill>
                <a:latin typeface="Segoe UI" panose="020B0502040204020203" pitchFamily="34" charset="0"/>
                <a:ea typeface="Times New Roman" panose="02020603050405020304" pitchFamily="18" charset="0"/>
                <a:cs typeface="Times New Roman" panose="02020603050405020304" pitchFamily="18" charset="0"/>
              </a:rPr>
              <a:t>Exercice 2023</a:t>
            </a:r>
            <a:endParaRPr lang="fr-FR" dirty="0">
              <a:solidFill>
                <a:srgbClr val="877952"/>
              </a:solidFill>
              <a:effectLst/>
              <a:latin typeface="Century Gothic" panose="020B0502020202020204" pitchFamily="34" charset="0"/>
              <a:ea typeface="Times New Roman" panose="02020603050405020304" pitchFamily="18" charset="0"/>
              <a:cs typeface="Times New Roman" panose="02020603050405020304" pitchFamily="18" charset="0"/>
            </a:endParaRPr>
          </a:p>
        </p:txBody>
      </p:sp>
      <p:pic>
        <p:nvPicPr>
          <p:cNvPr id="19" name="Image 18">
            <a:extLst>
              <a:ext uri="{FF2B5EF4-FFF2-40B4-BE49-F238E27FC236}">
                <a16:creationId xmlns:a16="http://schemas.microsoft.com/office/drawing/2014/main" id="{CF3B7F85-B754-73A7-A3A1-AE68A71591A4}"/>
              </a:ext>
            </a:extLst>
          </p:cNvPr>
          <p:cNvPicPr>
            <a:picLocks noChangeAspect="1"/>
          </p:cNvPicPr>
          <p:nvPr/>
        </p:nvPicPr>
        <p:blipFill>
          <a:blip r:embed="rId7"/>
          <a:stretch>
            <a:fillRect/>
          </a:stretch>
        </p:blipFill>
        <p:spPr>
          <a:xfrm>
            <a:off x="1269876" y="331339"/>
            <a:ext cx="4225122" cy="2006074"/>
          </a:xfrm>
          <a:prstGeom prst="rect">
            <a:avLst/>
          </a:prstGeom>
        </p:spPr>
      </p:pic>
      <p:pic>
        <p:nvPicPr>
          <p:cNvPr id="20" name="Image 19">
            <a:extLst>
              <a:ext uri="{FF2B5EF4-FFF2-40B4-BE49-F238E27FC236}">
                <a16:creationId xmlns:a16="http://schemas.microsoft.com/office/drawing/2014/main" id="{1D0A7E0C-AB73-C42C-9423-E96F1FDA070F}"/>
              </a:ext>
            </a:extLst>
          </p:cNvPr>
          <p:cNvPicPr>
            <a:picLocks noChangeAspect="1"/>
          </p:cNvPicPr>
          <p:nvPr/>
        </p:nvPicPr>
        <p:blipFill>
          <a:blip r:embed="rId8"/>
          <a:stretch>
            <a:fillRect/>
          </a:stretch>
        </p:blipFill>
        <p:spPr>
          <a:xfrm>
            <a:off x="621804" y="4267940"/>
            <a:ext cx="2438611" cy="1627773"/>
          </a:xfrm>
          <a:prstGeom prst="rect">
            <a:avLst/>
          </a:prstGeom>
        </p:spPr>
      </p:pic>
    </p:spTree>
    <p:extLst>
      <p:ext uri="{BB962C8B-B14F-4D97-AF65-F5344CB8AC3E}">
        <p14:creationId xmlns:p14="http://schemas.microsoft.com/office/powerpoint/2010/main" val="1876038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uisine 16x9">
  <a:themeElements>
    <a:clrScheme name="Personnalisé 2">
      <a:dk1>
        <a:sysClr val="windowText" lastClr="000000"/>
      </a:dk1>
      <a:lt1>
        <a:sysClr val="window" lastClr="FFFFFF"/>
      </a:lt1>
      <a:dk2>
        <a:srgbClr val="212745"/>
      </a:dk2>
      <a:lt2>
        <a:srgbClr val="B4DCFA"/>
      </a:lt2>
      <a:accent1>
        <a:srgbClr val="C00000"/>
      </a:accent1>
      <a:accent2>
        <a:srgbClr val="4FACF3"/>
      </a:accent2>
      <a:accent3>
        <a:srgbClr val="92D050"/>
      </a:accent3>
      <a:accent4>
        <a:srgbClr val="5DCEAF"/>
      </a:accent4>
      <a:accent5>
        <a:srgbClr val="FFC000"/>
      </a:accent5>
      <a:accent6>
        <a:srgbClr val="F14124"/>
      </a:accent6>
      <a:hlink>
        <a:srgbClr val="56C7AA"/>
      </a:hlink>
      <a:folHlink>
        <a:srgbClr val="59A8D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extLst>
    <a:ext uri="{05A4C25C-085E-4340-85A3-A5531E510DB2}">
      <thm15:themeFamily xmlns:thm15="http://schemas.microsoft.com/office/thememl/2012/main" name="Office_14352462_TF02787942.potx" id="{C96F3070-F9C9-4454-81F6-0A9C225E641C}" vid="{2C164769-70AC-4990-B4D7-F24C5B776CEC}"/>
    </a:ext>
  </a:extLst>
</a:theme>
</file>

<file path=ppt/theme/theme2.xml><?xml version="1.0" encoding="utf-8"?>
<a:theme xmlns:a="http://schemas.openxmlformats.org/drawingml/2006/main" name="Thème Offic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3.xml><?xml version="1.0" encoding="utf-8"?>
<a:theme xmlns:a="http://schemas.openxmlformats.org/drawingml/2006/main" name="Thème Offic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Override1.xml><?xml version="1.0" encoding="utf-8"?>
<a:themeOverride xmlns:a="http://schemas.openxmlformats.org/drawingml/2006/main">
  <a:clrScheme name="Bleu">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308942AA-0721-4324-BC2C-A3CB43F24E71}">
  <ds:schemaRefs>
    <ds:schemaRef ds:uri="http://schemas.microsoft.com/sharepoint/v3/contenttype/forms"/>
  </ds:schemaRefs>
</ds:datastoreItem>
</file>

<file path=customXml/itemProps2.xml><?xml version="1.0" encoding="utf-8"?>
<ds:datastoreItem xmlns:ds="http://schemas.openxmlformats.org/officeDocument/2006/customXml" ds:itemID="{FB14945D-DABB-422F-9B28-D299995C92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E700CCB-20BA-4760-AB9F-AC3B63ED32E0}">
  <ds:schemaRefs>
    <ds:schemaRef ds:uri="http://schemas.openxmlformats.org/package/2006/metadata/core-properties"/>
    <ds:schemaRef ds:uri="http://schemas.microsoft.com/office/2006/documentManagement/types"/>
    <ds:schemaRef ds:uri="http://schemas.microsoft.com/office/2006/metadata/properties"/>
    <ds:schemaRef ds:uri="http://purl.org/dc/terms/"/>
    <ds:schemaRef ds:uri="a4f35948-e619-41b3-aa29-22878b09cfd2"/>
    <ds:schemaRef ds:uri="http://purl.org/dc/dcmitype/"/>
    <ds:schemaRef ds:uri="http://schemas.microsoft.com/office/infopath/2007/PartnerControls"/>
    <ds:schemaRef ds:uri="40262f94-9f35-4ac3-9a90-690165a166b7"/>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Présentation Produits frais (grand écran)</Template>
  <TotalTime>8099</TotalTime>
  <Words>891</Words>
  <Application>Microsoft Office PowerPoint</Application>
  <PresentationFormat>Personnalisé</PresentationFormat>
  <Paragraphs>287</Paragraphs>
  <Slides>13</Slides>
  <Notes>12</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13</vt:i4>
      </vt:variant>
    </vt:vector>
  </HeadingPairs>
  <TitlesOfParts>
    <vt:vector size="21" baseType="lpstr">
      <vt:lpstr>Arial</vt:lpstr>
      <vt:lpstr>Calibri</vt:lpstr>
      <vt:lpstr>Calibri Light</vt:lpstr>
      <vt:lpstr>Century Gothic</vt:lpstr>
      <vt:lpstr>Constantia</vt:lpstr>
      <vt:lpstr>Segoe UI</vt:lpstr>
      <vt:lpstr>Wingdings</vt:lpstr>
      <vt:lpstr>Cuisine 16x9</vt:lpstr>
      <vt:lpstr>Rapports annuels sur le prix et la qualité des services 2023</vt:lpstr>
      <vt:lpstr>Présentation PowerPoint</vt:lpstr>
      <vt:lpstr>Présentation PowerPoint</vt:lpstr>
      <vt:lpstr>Présentation PowerPoint</vt:lpstr>
      <vt:lpstr>Présentation PowerPoint</vt:lpstr>
      <vt:lpstr>Les points clés :</vt:lpstr>
      <vt:lpstr>Présentation PowerPoint</vt:lpstr>
      <vt:lpstr>Activités du service :</vt:lpstr>
      <vt:lpstr>Présentation PowerPoint</vt:lpstr>
      <vt:lpstr>Les points clés :</vt:lpstr>
      <vt:lpstr>Présentation PowerPoint</vt:lpstr>
      <vt:lpstr>Présentation PowerPoint</vt:lpstr>
      <vt:lpstr>Activités du service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MSP Aigre: modalités locatives</dc:title>
  <dc:creator>Administrateur</dc:creator>
  <cp:lastModifiedBy>VOLLETTE Pascale</cp:lastModifiedBy>
  <cp:revision>387</cp:revision>
  <cp:lastPrinted>2022-10-27T15:34:43Z</cp:lastPrinted>
  <dcterms:created xsi:type="dcterms:W3CDTF">2020-01-21T09:02:37Z</dcterms:created>
  <dcterms:modified xsi:type="dcterms:W3CDTF">2024-11-08T08:56:41Z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