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0" r:id="rId1"/>
  </p:sldMasterIdLst>
  <p:notesMasterIdLst>
    <p:notesMasterId r:id="rId111"/>
  </p:notesMasterIdLst>
  <p:handoutMasterIdLst>
    <p:handoutMasterId r:id="rId112"/>
  </p:handoutMasterIdLst>
  <p:sldIdLst>
    <p:sldId id="1071" r:id="rId2"/>
    <p:sldId id="1159" r:id="rId3"/>
    <p:sldId id="1070" r:id="rId4"/>
    <p:sldId id="1039" r:id="rId5"/>
    <p:sldId id="1040" r:id="rId6"/>
    <p:sldId id="1041" r:id="rId7"/>
    <p:sldId id="1042" r:id="rId8"/>
    <p:sldId id="1044" r:id="rId9"/>
    <p:sldId id="1177" r:id="rId10"/>
    <p:sldId id="1176" r:id="rId11"/>
    <p:sldId id="1178" r:id="rId12"/>
    <p:sldId id="1162" r:id="rId13"/>
    <p:sldId id="1163" r:id="rId14"/>
    <p:sldId id="1164" r:id="rId15"/>
    <p:sldId id="1165" r:id="rId16"/>
    <p:sldId id="1166" r:id="rId17"/>
    <p:sldId id="1167" r:id="rId18"/>
    <p:sldId id="1168" r:id="rId19"/>
    <p:sldId id="1169" r:id="rId20"/>
    <p:sldId id="1170" r:id="rId21"/>
    <p:sldId id="1179" r:id="rId22"/>
    <p:sldId id="1172" r:id="rId23"/>
    <p:sldId id="1173" r:id="rId24"/>
    <p:sldId id="1174" r:id="rId25"/>
    <p:sldId id="1175" r:id="rId26"/>
    <p:sldId id="1073" r:id="rId27"/>
    <p:sldId id="1074" r:id="rId28"/>
    <p:sldId id="1075" r:id="rId29"/>
    <p:sldId id="1076" r:id="rId30"/>
    <p:sldId id="1077" r:id="rId31"/>
    <p:sldId id="1078" r:id="rId32"/>
    <p:sldId id="1079" r:id="rId33"/>
    <p:sldId id="1080" r:id="rId34"/>
    <p:sldId id="1081" r:id="rId35"/>
    <p:sldId id="1082" r:id="rId36"/>
    <p:sldId id="1083" r:id="rId37"/>
    <p:sldId id="1084" r:id="rId38"/>
    <p:sldId id="1085" r:id="rId39"/>
    <p:sldId id="1086" r:id="rId40"/>
    <p:sldId id="1087" r:id="rId41"/>
    <p:sldId id="1088" r:id="rId42"/>
    <p:sldId id="1089" r:id="rId43"/>
    <p:sldId id="1090" r:id="rId44"/>
    <p:sldId id="1091" r:id="rId45"/>
    <p:sldId id="1092" r:id="rId46"/>
    <p:sldId id="1093" r:id="rId47"/>
    <p:sldId id="1094" r:id="rId48"/>
    <p:sldId id="1095" r:id="rId49"/>
    <p:sldId id="1096" r:id="rId50"/>
    <p:sldId id="1097" r:id="rId51"/>
    <p:sldId id="1098" r:id="rId52"/>
    <p:sldId id="1099" r:id="rId53"/>
    <p:sldId id="1100" r:id="rId54"/>
    <p:sldId id="1101" r:id="rId55"/>
    <p:sldId id="1102" r:id="rId56"/>
    <p:sldId id="1103" r:id="rId57"/>
    <p:sldId id="1104" r:id="rId58"/>
    <p:sldId id="1105" r:id="rId59"/>
    <p:sldId id="1106" r:id="rId60"/>
    <p:sldId id="1107" r:id="rId61"/>
    <p:sldId id="1108" r:id="rId62"/>
    <p:sldId id="1109" r:id="rId63"/>
    <p:sldId id="1110" r:id="rId64"/>
    <p:sldId id="1111" r:id="rId65"/>
    <p:sldId id="1112" r:id="rId66"/>
    <p:sldId id="1113" r:id="rId67"/>
    <p:sldId id="1114" r:id="rId68"/>
    <p:sldId id="1115" r:id="rId69"/>
    <p:sldId id="1116" r:id="rId70"/>
    <p:sldId id="1117" r:id="rId71"/>
    <p:sldId id="1118" r:id="rId72"/>
    <p:sldId id="1119" r:id="rId73"/>
    <p:sldId id="1120" r:id="rId74"/>
    <p:sldId id="1121" r:id="rId75"/>
    <p:sldId id="1122" r:id="rId76"/>
    <p:sldId id="1123" r:id="rId77"/>
    <p:sldId id="1124" r:id="rId78"/>
    <p:sldId id="1125" r:id="rId79"/>
    <p:sldId id="1126" r:id="rId80"/>
    <p:sldId id="1127" r:id="rId81"/>
    <p:sldId id="1128" r:id="rId82"/>
    <p:sldId id="1129" r:id="rId83"/>
    <p:sldId id="1130" r:id="rId84"/>
    <p:sldId id="1131" r:id="rId85"/>
    <p:sldId id="1132" r:id="rId86"/>
    <p:sldId id="1133" r:id="rId87"/>
    <p:sldId id="1134" r:id="rId88"/>
    <p:sldId id="1135" r:id="rId89"/>
    <p:sldId id="1136" r:id="rId90"/>
    <p:sldId id="1137" r:id="rId91"/>
    <p:sldId id="1138" r:id="rId92"/>
    <p:sldId id="1139" r:id="rId93"/>
    <p:sldId id="1140" r:id="rId94"/>
    <p:sldId id="1141" r:id="rId95"/>
    <p:sldId id="1142" r:id="rId96"/>
    <p:sldId id="1143" r:id="rId97"/>
    <p:sldId id="1144" r:id="rId98"/>
    <p:sldId id="1145" r:id="rId99"/>
    <p:sldId id="1148" r:id="rId100"/>
    <p:sldId id="1149" r:id="rId101"/>
    <p:sldId id="1150" r:id="rId102"/>
    <p:sldId id="1151" r:id="rId103"/>
    <p:sldId id="1152" r:id="rId104"/>
    <p:sldId id="1153" r:id="rId105"/>
    <p:sldId id="1154" r:id="rId106"/>
    <p:sldId id="1155" r:id="rId107"/>
    <p:sldId id="1156" r:id="rId108"/>
    <p:sldId id="1157" r:id="rId109"/>
    <p:sldId id="1158" r:id="rId110"/>
  </p:sldIdLst>
  <p:sldSz cx="9144000" cy="6858000" type="screen4x3"/>
  <p:notesSz cx="9928225" cy="6797675"/>
  <p:defaultTextStyle>
    <a:defPPr>
      <a:defRPr lang="fr-FR"/>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Y RAYMOND Myriam" initials="MRM" lastIdx="3" clrIdx="0">
    <p:extLst>
      <p:ext uri="{19B8F6BF-5375-455C-9EA6-DF929625EA0E}">
        <p15:presenceInfo xmlns:p15="http://schemas.microsoft.com/office/powerpoint/2012/main" userId="S-1-5-21-2143182490-767438357-2122337923-11900" providerId="AD"/>
      </p:ext>
    </p:extLst>
  </p:cmAuthor>
  <p:cmAuthor id="2" name="KMI MICHELON Karine" initials="KMK" lastIdx="3" clrIdx="1">
    <p:extLst>
      <p:ext uri="{19B8F6BF-5375-455C-9EA6-DF929625EA0E}">
        <p15:presenceInfo xmlns:p15="http://schemas.microsoft.com/office/powerpoint/2012/main" userId="S-1-5-21-2143182490-767438357-2122337923-59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400"/>
    <a:srgbClr val="AFA3AB"/>
    <a:srgbClr val="554C60"/>
    <a:srgbClr val="FF0000"/>
    <a:srgbClr val="0062AC"/>
    <a:srgbClr val="33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6395" autoAdjust="0"/>
  </p:normalViewPr>
  <p:slideViewPr>
    <p:cSldViewPr>
      <p:cViewPr varScale="1">
        <p:scale>
          <a:sx n="115" d="100"/>
          <a:sy n="115" d="100"/>
        </p:scale>
        <p:origin x="1722" y="108"/>
      </p:cViewPr>
      <p:guideLst>
        <p:guide orient="horz" pos="2160"/>
        <p:guide pos="2880"/>
      </p:guideLst>
    </p:cSldViewPr>
  </p:slideViewPr>
  <p:outlineViewPr>
    <p:cViewPr>
      <p:scale>
        <a:sx n="50" d="100"/>
        <a:sy n="50" d="100"/>
      </p:scale>
      <p:origin x="0" y="-14417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2" y="-66"/>
      </p:cViewPr>
      <p:guideLst>
        <p:guide orient="horz" pos="2141"/>
        <p:guide pos="312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76.xml"/><Relationship Id="rId3" Type="http://schemas.openxmlformats.org/officeDocument/2006/relationships/slide" Target="slides/slide14.xml"/><Relationship Id="rId7" Type="http://schemas.openxmlformats.org/officeDocument/2006/relationships/slide" Target="slides/slide20.xml"/><Relationship Id="rId12" Type="http://schemas.openxmlformats.org/officeDocument/2006/relationships/slide" Target="slides/slide98.xml"/><Relationship Id="rId2" Type="http://schemas.openxmlformats.org/officeDocument/2006/relationships/slide" Target="slides/slide13.xml"/><Relationship Id="rId1" Type="http://schemas.openxmlformats.org/officeDocument/2006/relationships/slide" Target="slides/slide12.xml"/><Relationship Id="rId6" Type="http://schemas.openxmlformats.org/officeDocument/2006/relationships/slide" Target="slides/slide19.xml"/><Relationship Id="rId11" Type="http://schemas.openxmlformats.org/officeDocument/2006/relationships/slide" Target="slides/slide97.xml"/><Relationship Id="rId5" Type="http://schemas.openxmlformats.org/officeDocument/2006/relationships/slide" Target="slides/slide18.xml"/><Relationship Id="rId10" Type="http://schemas.openxmlformats.org/officeDocument/2006/relationships/slide" Target="slides/slide96.xml"/><Relationship Id="rId4" Type="http://schemas.openxmlformats.org/officeDocument/2006/relationships/slide" Target="slides/slide16.xml"/><Relationship Id="rId9" Type="http://schemas.openxmlformats.org/officeDocument/2006/relationships/slide" Target="slides/slide9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EF9D3-6614-4D66-99DE-30913945B9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fr-FR"/>
        </a:p>
      </dgm:t>
    </dgm:pt>
    <dgm:pt modelId="{0D1A5348-5EEA-4D67-BC30-217837B11F61}">
      <dgm:prSet custT="1"/>
      <dgm:spPr>
        <a:solidFill>
          <a:schemeClr val="accent5">
            <a:lumMod val="60000"/>
            <a:lumOff val="40000"/>
          </a:schemeClr>
        </a:solidFill>
      </dgm:spPr>
      <dgm:t>
        <a:bodyPr/>
        <a:lstStyle/>
        <a:p>
          <a:pPr rtl="0"/>
          <a:r>
            <a:rPr lang="fr-FR" sz="1600" dirty="0">
              <a:solidFill>
                <a:schemeClr val="tx1"/>
              </a:solidFill>
              <a:latin typeface="Arial" pitchFamily="34" charset="0"/>
              <a:cs typeface="Arial" pitchFamily="34" charset="0"/>
            </a:rPr>
            <a:t>Accident de service</a:t>
          </a:r>
        </a:p>
      </dgm:t>
    </dgm:pt>
    <dgm:pt modelId="{687EB0A1-C269-4EE6-9AAD-347F6456F760}" type="parTrans" cxnId="{76151BC6-9C37-4896-98F7-0A4EA187A7CE}">
      <dgm:prSet/>
      <dgm:spPr/>
      <dgm:t>
        <a:bodyPr/>
        <a:lstStyle/>
        <a:p>
          <a:endParaRPr lang="fr-FR"/>
        </a:p>
      </dgm:t>
    </dgm:pt>
    <dgm:pt modelId="{2DAD6B8B-55B0-4D26-B4BB-82CB6D5AF8CD}" type="sibTrans" cxnId="{76151BC6-9C37-4896-98F7-0A4EA187A7CE}">
      <dgm:prSet/>
      <dgm:spPr/>
      <dgm:t>
        <a:bodyPr/>
        <a:lstStyle/>
        <a:p>
          <a:endParaRPr lang="fr-FR"/>
        </a:p>
      </dgm:t>
    </dgm:pt>
    <dgm:pt modelId="{636E9E68-6528-4A46-81AC-70DD6A34A003}">
      <dgm:prSet custT="1"/>
      <dgm:spPr/>
      <dgm:t>
        <a:bodyPr/>
        <a:lstStyle/>
        <a:p>
          <a:pPr rtl="0"/>
          <a:r>
            <a:rPr lang="fr-FR" sz="1400" dirty="0">
              <a:latin typeface="Arial" pitchFamily="34" charset="0"/>
              <a:cs typeface="Arial" pitchFamily="34" charset="0"/>
            </a:rPr>
            <a:t>Accident de service,</a:t>
          </a:r>
        </a:p>
      </dgm:t>
    </dgm:pt>
    <dgm:pt modelId="{FE73A88E-0A7D-4E4E-887C-00927C864333}" type="parTrans" cxnId="{4BD19134-0234-4828-8A93-64975D95A67F}">
      <dgm:prSet/>
      <dgm:spPr/>
      <dgm:t>
        <a:bodyPr/>
        <a:lstStyle/>
        <a:p>
          <a:endParaRPr lang="fr-FR"/>
        </a:p>
      </dgm:t>
    </dgm:pt>
    <dgm:pt modelId="{686EA5B7-010A-43EF-BA47-9DDF5001F2A7}" type="sibTrans" cxnId="{4BD19134-0234-4828-8A93-64975D95A67F}">
      <dgm:prSet/>
      <dgm:spPr/>
      <dgm:t>
        <a:bodyPr/>
        <a:lstStyle/>
        <a:p>
          <a:endParaRPr lang="fr-FR"/>
        </a:p>
      </dgm:t>
    </dgm:pt>
    <dgm:pt modelId="{B2FE31DF-641A-4411-84F4-56AB16CAC5F1}">
      <dgm:prSet custT="1"/>
      <dgm:spPr/>
      <dgm:t>
        <a:bodyPr/>
        <a:lstStyle/>
        <a:p>
          <a:pPr rtl="0"/>
          <a:r>
            <a:rPr lang="fr-FR" sz="1400" dirty="0">
              <a:latin typeface="Arial" pitchFamily="34" charset="0"/>
              <a:cs typeface="Arial" pitchFamily="34" charset="0"/>
            </a:rPr>
            <a:t>Accident en service commandé,</a:t>
          </a:r>
        </a:p>
      </dgm:t>
    </dgm:pt>
    <dgm:pt modelId="{CFFD11BE-FA6A-4095-8040-50EF33E38C55}" type="parTrans" cxnId="{D2A51250-5576-4843-BC65-AAC7DF1903A3}">
      <dgm:prSet/>
      <dgm:spPr/>
      <dgm:t>
        <a:bodyPr/>
        <a:lstStyle/>
        <a:p>
          <a:endParaRPr lang="fr-FR"/>
        </a:p>
      </dgm:t>
    </dgm:pt>
    <dgm:pt modelId="{2C9B1DD6-BEAC-4752-BA9C-79422B15DB74}" type="sibTrans" cxnId="{D2A51250-5576-4843-BC65-AAC7DF1903A3}">
      <dgm:prSet/>
      <dgm:spPr/>
      <dgm:t>
        <a:bodyPr/>
        <a:lstStyle/>
        <a:p>
          <a:endParaRPr lang="fr-FR"/>
        </a:p>
      </dgm:t>
    </dgm:pt>
    <dgm:pt modelId="{94A89BF5-0A47-4ED0-B965-8E7245BDBEC4}">
      <dgm:prSet custT="1"/>
      <dgm:spPr/>
      <dgm:t>
        <a:bodyPr/>
        <a:lstStyle/>
        <a:p>
          <a:pPr rtl="0"/>
          <a:r>
            <a:rPr lang="fr-FR" sz="1400" dirty="0">
              <a:latin typeface="Arial" pitchFamily="34" charset="0"/>
              <a:cs typeface="Arial" pitchFamily="34" charset="0"/>
            </a:rPr>
            <a:t>Décès.</a:t>
          </a:r>
        </a:p>
      </dgm:t>
    </dgm:pt>
    <dgm:pt modelId="{C505728F-296E-497A-B8C2-5599273E0992}" type="parTrans" cxnId="{32828BD8-62F7-4DE2-8CB4-836CF5DFEFB5}">
      <dgm:prSet/>
      <dgm:spPr/>
      <dgm:t>
        <a:bodyPr/>
        <a:lstStyle/>
        <a:p>
          <a:endParaRPr lang="fr-FR"/>
        </a:p>
      </dgm:t>
    </dgm:pt>
    <dgm:pt modelId="{7A488AF7-22B8-417A-A554-0927D903EE36}" type="sibTrans" cxnId="{32828BD8-62F7-4DE2-8CB4-836CF5DFEFB5}">
      <dgm:prSet/>
      <dgm:spPr/>
      <dgm:t>
        <a:bodyPr/>
        <a:lstStyle/>
        <a:p>
          <a:endParaRPr lang="fr-FR"/>
        </a:p>
      </dgm:t>
    </dgm:pt>
    <dgm:pt modelId="{8BCCC5A9-E05E-49F8-B332-D3402F9624E7}">
      <dgm:prSet/>
      <dgm:spPr/>
      <dgm:t>
        <a:bodyPr/>
        <a:lstStyle/>
        <a:p>
          <a:pPr rtl="0"/>
          <a:endParaRPr lang="fr-FR" sz="1600" dirty="0"/>
        </a:p>
      </dgm:t>
    </dgm:pt>
    <dgm:pt modelId="{8FC45225-F34B-48E1-8975-D24B7B5F8247}" type="parTrans" cxnId="{F83A791B-ABA8-41FE-B1C1-596FC99ADCB1}">
      <dgm:prSet/>
      <dgm:spPr/>
      <dgm:t>
        <a:bodyPr/>
        <a:lstStyle/>
        <a:p>
          <a:endParaRPr lang="fr-FR"/>
        </a:p>
      </dgm:t>
    </dgm:pt>
    <dgm:pt modelId="{2021ADC5-EE9F-4C41-B536-C0729B7A4581}" type="sibTrans" cxnId="{F83A791B-ABA8-41FE-B1C1-596FC99ADCB1}">
      <dgm:prSet/>
      <dgm:spPr/>
      <dgm:t>
        <a:bodyPr/>
        <a:lstStyle/>
        <a:p>
          <a:endParaRPr lang="fr-FR"/>
        </a:p>
      </dgm:t>
    </dgm:pt>
    <dgm:pt modelId="{3E51350B-6BB2-45ED-9DF3-ED41DA2B9BBB}">
      <dgm:prSet custT="1"/>
      <dgm:spPr>
        <a:solidFill>
          <a:schemeClr val="accent5">
            <a:lumMod val="60000"/>
            <a:lumOff val="40000"/>
          </a:schemeClr>
        </a:solidFill>
      </dgm:spPr>
      <dgm:t>
        <a:bodyPr/>
        <a:lstStyle/>
        <a:p>
          <a:pPr rtl="0"/>
          <a:r>
            <a:rPr lang="fr-FR" sz="1600" b="0" dirty="0">
              <a:solidFill>
                <a:schemeClr val="tx1"/>
              </a:solidFill>
              <a:latin typeface="Arial" pitchFamily="34" charset="0"/>
              <a:cs typeface="Arial" pitchFamily="34" charset="0"/>
            </a:rPr>
            <a:t>Accident de vie privée</a:t>
          </a:r>
        </a:p>
      </dgm:t>
    </dgm:pt>
    <dgm:pt modelId="{A08673E4-606A-4963-B48F-405AD70B714F}" type="parTrans" cxnId="{932D05F4-C86D-4DDF-9D2C-A31EF5BB0FDF}">
      <dgm:prSet/>
      <dgm:spPr/>
      <dgm:t>
        <a:bodyPr/>
        <a:lstStyle/>
        <a:p>
          <a:endParaRPr lang="fr-FR"/>
        </a:p>
      </dgm:t>
    </dgm:pt>
    <dgm:pt modelId="{185C0630-9E65-42EF-B3BF-E5C4CA394F6B}" type="sibTrans" cxnId="{932D05F4-C86D-4DDF-9D2C-A31EF5BB0FDF}">
      <dgm:prSet/>
      <dgm:spPr/>
      <dgm:t>
        <a:bodyPr/>
        <a:lstStyle/>
        <a:p>
          <a:endParaRPr lang="fr-FR"/>
        </a:p>
      </dgm:t>
    </dgm:pt>
    <dgm:pt modelId="{D9D0E112-2951-435E-B7AF-68A8080BF470}">
      <dgm:prSet custT="1"/>
      <dgm:spPr/>
      <dgm:t>
        <a:bodyPr/>
        <a:lstStyle/>
        <a:p>
          <a:pPr rtl="0"/>
          <a:r>
            <a:rPr lang="fr-FR" sz="1400" dirty="0">
              <a:latin typeface="Arial" pitchFamily="34" charset="0"/>
              <a:cs typeface="Arial" pitchFamily="34" charset="0"/>
            </a:rPr>
            <a:t>Maladie ordinaire,</a:t>
          </a:r>
        </a:p>
      </dgm:t>
    </dgm:pt>
    <dgm:pt modelId="{891A87B4-A361-44C8-8BAC-CFD8853B1917}" type="parTrans" cxnId="{D06D8B3E-0CDF-4EF8-8BB7-9A5E677B7773}">
      <dgm:prSet/>
      <dgm:spPr/>
      <dgm:t>
        <a:bodyPr/>
        <a:lstStyle/>
        <a:p>
          <a:endParaRPr lang="fr-FR"/>
        </a:p>
      </dgm:t>
    </dgm:pt>
    <dgm:pt modelId="{1DCC1C98-4890-4402-8853-8835A08812E2}" type="sibTrans" cxnId="{D06D8B3E-0CDF-4EF8-8BB7-9A5E677B7773}">
      <dgm:prSet/>
      <dgm:spPr/>
      <dgm:t>
        <a:bodyPr/>
        <a:lstStyle/>
        <a:p>
          <a:endParaRPr lang="fr-FR"/>
        </a:p>
      </dgm:t>
    </dgm:pt>
    <dgm:pt modelId="{7FF4EF44-9047-4CF8-902B-7B3D6D4FF05D}">
      <dgm:prSet custT="1"/>
      <dgm:spPr/>
      <dgm:t>
        <a:bodyPr/>
        <a:lstStyle/>
        <a:p>
          <a:pPr rtl="0"/>
          <a:r>
            <a:rPr lang="fr-FR" sz="1400" dirty="0">
              <a:latin typeface="Arial" pitchFamily="34" charset="0"/>
              <a:cs typeface="Arial" pitchFamily="34" charset="0"/>
            </a:rPr>
            <a:t>Longue maladie,</a:t>
          </a:r>
        </a:p>
      </dgm:t>
    </dgm:pt>
    <dgm:pt modelId="{5A150C89-4B09-46F1-AF9F-F67FDC1F4092}" type="parTrans" cxnId="{03D5C66D-F52F-41EC-BBC4-B9BF408290D1}">
      <dgm:prSet/>
      <dgm:spPr/>
      <dgm:t>
        <a:bodyPr/>
        <a:lstStyle/>
        <a:p>
          <a:endParaRPr lang="fr-FR"/>
        </a:p>
      </dgm:t>
    </dgm:pt>
    <dgm:pt modelId="{75BF6B59-CCC7-4171-A7E3-6844C8754E58}" type="sibTrans" cxnId="{03D5C66D-F52F-41EC-BBC4-B9BF408290D1}">
      <dgm:prSet/>
      <dgm:spPr/>
      <dgm:t>
        <a:bodyPr/>
        <a:lstStyle/>
        <a:p>
          <a:endParaRPr lang="fr-FR"/>
        </a:p>
      </dgm:t>
    </dgm:pt>
    <dgm:pt modelId="{EA218948-8124-477B-8284-78E6512B51C4}">
      <dgm:prSet custT="1"/>
      <dgm:spPr/>
      <dgm:t>
        <a:bodyPr/>
        <a:lstStyle/>
        <a:p>
          <a:pPr rtl="0"/>
          <a:r>
            <a:rPr lang="fr-FR" sz="1400" dirty="0">
              <a:latin typeface="Arial" pitchFamily="34" charset="0"/>
              <a:cs typeface="Arial" pitchFamily="34" charset="0"/>
            </a:rPr>
            <a:t>Décès.</a:t>
          </a:r>
        </a:p>
      </dgm:t>
    </dgm:pt>
    <dgm:pt modelId="{F32A7981-85D4-4346-8FA6-700E9C9F7032}" type="parTrans" cxnId="{9480F0D4-FD34-49A2-877B-B29C9C615DA0}">
      <dgm:prSet/>
      <dgm:spPr/>
      <dgm:t>
        <a:bodyPr/>
        <a:lstStyle/>
        <a:p>
          <a:endParaRPr lang="fr-FR"/>
        </a:p>
      </dgm:t>
    </dgm:pt>
    <dgm:pt modelId="{A3649B72-7BE6-492C-AD11-F809A8CBAE2E}" type="sibTrans" cxnId="{9480F0D4-FD34-49A2-877B-B29C9C615DA0}">
      <dgm:prSet/>
      <dgm:spPr/>
      <dgm:t>
        <a:bodyPr/>
        <a:lstStyle/>
        <a:p>
          <a:endParaRPr lang="fr-FR"/>
        </a:p>
      </dgm:t>
    </dgm:pt>
    <dgm:pt modelId="{62CEDECB-DE31-48C3-B21D-D3D75C5747B3}">
      <dgm:prSet custT="1"/>
      <dgm:spPr>
        <a:solidFill>
          <a:schemeClr val="accent5">
            <a:lumMod val="60000"/>
            <a:lumOff val="40000"/>
          </a:schemeClr>
        </a:solidFill>
        <a:ln>
          <a:solidFill>
            <a:schemeClr val="accent5">
              <a:lumMod val="60000"/>
              <a:lumOff val="40000"/>
            </a:schemeClr>
          </a:solidFill>
        </a:ln>
      </dgm:spPr>
      <dgm:t>
        <a:bodyPr/>
        <a:lstStyle/>
        <a:p>
          <a:pPr algn="ctr" rtl="0"/>
          <a:r>
            <a:rPr lang="fr-FR" sz="2000" b="1" dirty="0">
              <a:latin typeface="Arial" pitchFamily="34" charset="0"/>
              <a:cs typeface="Arial" pitchFamily="34" charset="0"/>
            </a:rPr>
            <a:t>Que le risque soit assuré ou non par le client</a:t>
          </a:r>
        </a:p>
      </dgm:t>
    </dgm:pt>
    <dgm:pt modelId="{ACAB0111-4C16-463A-9432-CF215AFA9D78}" type="parTrans" cxnId="{E73B112A-537B-4EA1-A8D0-5C4AF6973CED}">
      <dgm:prSet/>
      <dgm:spPr/>
      <dgm:t>
        <a:bodyPr/>
        <a:lstStyle/>
        <a:p>
          <a:endParaRPr lang="fr-FR"/>
        </a:p>
      </dgm:t>
    </dgm:pt>
    <dgm:pt modelId="{21F0F92E-BB82-4E89-B7B7-B314A52C02C8}" type="sibTrans" cxnId="{E73B112A-537B-4EA1-A8D0-5C4AF6973CED}">
      <dgm:prSet/>
      <dgm:spPr/>
      <dgm:t>
        <a:bodyPr/>
        <a:lstStyle/>
        <a:p>
          <a:endParaRPr lang="fr-FR"/>
        </a:p>
      </dgm:t>
    </dgm:pt>
    <dgm:pt modelId="{8612E3C9-2DAB-4E0A-ABFE-0ADA8EEFD30D}">
      <dgm:prSet custT="1"/>
      <dgm:spPr/>
      <dgm:t>
        <a:bodyPr/>
        <a:lstStyle/>
        <a:p>
          <a:pPr rtl="0"/>
          <a:r>
            <a:rPr lang="fr-FR" sz="1400" dirty="0">
              <a:latin typeface="Arial" pitchFamily="34" charset="0"/>
              <a:cs typeface="Arial" pitchFamily="34" charset="0"/>
            </a:rPr>
            <a:t>Accident de trajet,</a:t>
          </a:r>
        </a:p>
      </dgm:t>
    </dgm:pt>
    <dgm:pt modelId="{B3A3981C-A2FF-4CE8-ABBC-F64D607376C6}" type="parTrans" cxnId="{6BB51611-BE9C-456F-98D6-5A2F15A56756}">
      <dgm:prSet/>
      <dgm:spPr/>
      <dgm:t>
        <a:bodyPr/>
        <a:lstStyle/>
        <a:p>
          <a:endParaRPr lang="fr-FR"/>
        </a:p>
      </dgm:t>
    </dgm:pt>
    <dgm:pt modelId="{ADDD3925-0E57-4E87-9707-D7BF702271B4}" type="sibTrans" cxnId="{6BB51611-BE9C-456F-98D6-5A2F15A56756}">
      <dgm:prSet/>
      <dgm:spPr/>
      <dgm:t>
        <a:bodyPr/>
        <a:lstStyle/>
        <a:p>
          <a:endParaRPr lang="fr-FR"/>
        </a:p>
      </dgm:t>
    </dgm:pt>
    <dgm:pt modelId="{6EE7E236-FA7F-463F-80D7-12E04CB8B231}">
      <dgm:prSet/>
      <dgm:spPr/>
      <dgm:t>
        <a:bodyPr/>
        <a:lstStyle/>
        <a:p>
          <a:pPr rtl="0"/>
          <a:endParaRPr lang="fr-FR" sz="1800" dirty="0"/>
        </a:p>
      </dgm:t>
    </dgm:pt>
    <dgm:pt modelId="{EE87D69E-9B85-4D84-A06E-84B1B0647E7B}" type="parTrans" cxnId="{378F2A4D-B65B-4A06-9FB6-31AAB0A06ECF}">
      <dgm:prSet/>
      <dgm:spPr/>
      <dgm:t>
        <a:bodyPr/>
        <a:lstStyle/>
        <a:p>
          <a:endParaRPr lang="fr-FR"/>
        </a:p>
      </dgm:t>
    </dgm:pt>
    <dgm:pt modelId="{F6FAFFE8-4F6A-4AA5-9F72-92127D6199D6}" type="sibTrans" cxnId="{378F2A4D-B65B-4A06-9FB6-31AAB0A06ECF}">
      <dgm:prSet/>
      <dgm:spPr/>
      <dgm:t>
        <a:bodyPr/>
        <a:lstStyle/>
        <a:p>
          <a:endParaRPr lang="fr-FR"/>
        </a:p>
      </dgm:t>
    </dgm:pt>
    <dgm:pt modelId="{22A26768-784B-4C63-BF9B-FD43AADBAC51}">
      <dgm:prSet custT="1"/>
      <dgm:spPr/>
      <dgm:t>
        <a:bodyPr/>
        <a:lstStyle/>
        <a:p>
          <a:pPr rtl="0"/>
          <a:endParaRPr lang="fr-FR" sz="1000" dirty="0">
            <a:latin typeface="Arial" pitchFamily="34" charset="0"/>
            <a:cs typeface="Arial" pitchFamily="34" charset="0"/>
          </a:endParaRPr>
        </a:p>
      </dgm:t>
    </dgm:pt>
    <dgm:pt modelId="{5D50B67A-4942-463E-B0A9-5787F497AB06}" type="parTrans" cxnId="{547AE866-1D52-4149-A999-5C21060912A8}">
      <dgm:prSet/>
      <dgm:spPr/>
      <dgm:t>
        <a:bodyPr/>
        <a:lstStyle/>
        <a:p>
          <a:endParaRPr lang="fr-FR"/>
        </a:p>
      </dgm:t>
    </dgm:pt>
    <dgm:pt modelId="{51EF32ED-91DB-4453-8B83-F532BFCDDCCD}" type="sibTrans" cxnId="{547AE866-1D52-4149-A999-5C21060912A8}">
      <dgm:prSet/>
      <dgm:spPr/>
      <dgm:t>
        <a:bodyPr/>
        <a:lstStyle/>
        <a:p>
          <a:endParaRPr lang="fr-FR"/>
        </a:p>
      </dgm:t>
    </dgm:pt>
    <dgm:pt modelId="{0993DC71-0136-4D46-A8A7-9A3733B717FB}">
      <dgm:prSet custT="1"/>
      <dgm:spPr/>
      <dgm:t>
        <a:bodyPr/>
        <a:lstStyle/>
        <a:p>
          <a:pPr rtl="0"/>
          <a:endParaRPr lang="fr-FR" sz="1000" dirty="0">
            <a:latin typeface="Arial" pitchFamily="34" charset="0"/>
            <a:cs typeface="Arial" pitchFamily="34" charset="0"/>
          </a:endParaRPr>
        </a:p>
      </dgm:t>
    </dgm:pt>
    <dgm:pt modelId="{7CC069FD-613A-4F52-9D5F-FBF0DF8BC6ED}" type="parTrans" cxnId="{BA39A38C-D203-4280-8AD1-DB9596DC6851}">
      <dgm:prSet/>
      <dgm:spPr/>
      <dgm:t>
        <a:bodyPr/>
        <a:lstStyle/>
        <a:p>
          <a:endParaRPr lang="fr-FR"/>
        </a:p>
      </dgm:t>
    </dgm:pt>
    <dgm:pt modelId="{EF9950D7-24B9-4842-BEAE-F87CF637C266}" type="sibTrans" cxnId="{BA39A38C-D203-4280-8AD1-DB9596DC6851}">
      <dgm:prSet/>
      <dgm:spPr/>
      <dgm:t>
        <a:bodyPr/>
        <a:lstStyle/>
        <a:p>
          <a:endParaRPr lang="fr-FR"/>
        </a:p>
      </dgm:t>
    </dgm:pt>
    <dgm:pt modelId="{2AF92C1B-D3ED-4951-AF57-C5125C80B123}">
      <dgm:prSet custT="1"/>
      <dgm:spPr/>
      <dgm:t>
        <a:bodyPr/>
        <a:lstStyle/>
        <a:p>
          <a:pPr rtl="0"/>
          <a:endParaRPr lang="fr-FR" sz="1400" dirty="0">
            <a:latin typeface="Arial" pitchFamily="34" charset="0"/>
            <a:cs typeface="Arial" pitchFamily="34" charset="0"/>
          </a:endParaRPr>
        </a:p>
      </dgm:t>
    </dgm:pt>
    <dgm:pt modelId="{A1BE3274-1CAB-4ECE-ABA9-5BA3E085F04F}" type="parTrans" cxnId="{9733330F-8BAB-4060-9452-960BA3EE6D2F}">
      <dgm:prSet/>
      <dgm:spPr/>
      <dgm:t>
        <a:bodyPr/>
        <a:lstStyle/>
        <a:p>
          <a:endParaRPr lang="fr-FR"/>
        </a:p>
      </dgm:t>
    </dgm:pt>
    <dgm:pt modelId="{86C14E9A-6A60-427F-A09F-31605F64F130}" type="sibTrans" cxnId="{9733330F-8BAB-4060-9452-960BA3EE6D2F}">
      <dgm:prSet/>
      <dgm:spPr/>
      <dgm:t>
        <a:bodyPr/>
        <a:lstStyle/>
        <a:p>
          <a:endParaRPr lang="fr-FR"/>
        </a:p>
      </dgm:t>
    </dgm:pt>
    <dgm:pt modelId="{A25B4785-CE0F-4739-BAEB-A718D00B077F}" type="pres">
      <dgm:prSet presAssocID="{DD6EF9D3-6614-4D66-99DE-30913945B96B}" presName="linear" presStyleCnt="0">
        <dgm:presLayoutVars>
          <dgm:animLvl val="lvl"/>
          <dgm:resizeHandles val="exact"/>
        </dgm:presLayoutVars>
      </dgm:prSet>
      <dgm:spPr/>
      <dgm:t>
        <a:bodyPr/>
        <a:lstStyle/>
        <a:p>
          <a:endParaRPr lang="fr-FR"/>
        </a:p>
      </dgm:t>
    </dgm:pt>
    <dgm:pt modelId="{F59F1157-84AE-480A-AD5A-89AF3CFBB411}" type="pres">
      <dgm:prSet presAssocID="{0D1A5348-5EEA-4D67-BC30-217837B11F61}" presName="parentText" presStyleLbl="node1" presStyleIdx="0" presStyleCnt="3" custScaleY="71022">
        <dgm:presLayoutVars>
          <dgm:chMax val="0"/>
          <dgm:bulletEnabled val="1"/>
        </dgm:presLayoutVars>
      </dgm:prSet>
      <dgm:spPr/>
      <dgm:t>
        <a:bodyPr/>
        <a:lstStyle/>
        <a:p>
          <a:endParaRPr lang="fr-FR"/>
        </a:p>
      </dgm:t>
    </dgm:pt>
    <dgm:pt modelId="{1DC2838E-7B2B-4A5F-BC13-707C8AE239C9}" type="pres">
      <dgm:prSet presAssocID="{0D1A5348-5EEA-4D67-BC30-217837B11F61}" presName="childText" presStyleLbl="revTx" presStyleIdx="0" presStyleCnt="2">
        <dgm:presLayoutVars>
          <dgm:bulletEnabled val="1"/>
        </dgm:presLayoutVars>
      </dgm:prSet>
      <dgm:spPr/>
      <dgm:t>
        <a:bodyPr/>
        <a:lstStyle/>
        <a:p>
          <a:endParaRPr lang="fr-FR"/>
        </a:p>
      </dgm:t>
    </dgm:pt>
    <dgm:pt modelId="{25F05C62-635E-49D7-BF54-6CB4E86184A4}" type="pres">
      <dgm:prSet presAssocID="{3E51350B-6BB2-45ED-9DF3-ED41DA2B9BBB}" presName="parentText" presStyleLbl="node1" presStyleIdx="1" presStyleCnt="3" custScaleY="76620" custLinFactNeighborY="1288">
        <dgm:presLayoutVars>
          <dgm:chMax val="0"/>
          <dgm:bulletEnabled val="1"/>
        </dgm:presLayoutVars>
      </dgm:prSet>
      <dgm:spPr/>
      <dgm:t>
        <a:bodyPr/>
        <a:lstStyle/>
        <a:p>
          <a:endParaRPr lang="fr-FR"/>
        </a:p>
      </dgm:t>
    </dgm:pt>
    <dgm:pt modelId="{1D050176-8844-4B39-A859-20921716420B}" type="pres">
      <dgm:prSet presAssocID="{3E51350B-6BB2-45ED-9DF3-ED41DA2B9BBB}" presName="childText" presStyleLbl="revTx" presStyleIdx="1" presStyleCnt="2">
        <dgm:presLayoutVars>
          <dgm:bulletEnabled val="1"/>
        </dgm:presLayoutVars>
      </dgm:prSet>
      <dgm:spPr/>
      <dgm:t>
        <a:bodyPr/>
        <a:lstStyle/>
        <a:p>
          <a:endParaRPr lang="fr-FR"/>
        </a:p>
      </dgm:t>
    </dgm:pt>
    <dgm:pt modelId="{24E160DC-0051-4E8E-BEAB-E83A8BA6E88B}" type="pres">
      <dgm:prSet presAssocID="{62CEDECB-DE31-48C3-B21D-D3D75C5747B3}" presName="parentText" presStyleLbl="node1" presStyleIdx="2" presStyleCnt="3">
        <dgm:presLayoutVars>
          <dgm:chMax val="0"/>
          <dgm:bulletEnabled val="1"/>
        </dgm:presLayoutVars>
      </dgm:prSet>
      <dgm:spPr/>
      <dgm:t>
        <a:bodyPr/>
        <a:lstStyle/>
        <a:p>
          <a:endParaRPr lang="fr-FR"/>
        </a:p>
      </dgm:t>
    </dgm:pt>
  </dgm:ptLst>
  <dgm:cxnLst>
    <dgm:cxn modelId="{D2876EC8-8AA5-4F46-B3DD-B7C9DD28B265}" type="presOf" srcId="{8612E3C9-2DAB-4E0A-ABFE-0ADA8EEFD30D}" destId="{1DC2838E-7B2B-4A5F-BC13-707C8AE239C9}" srcOrd="0" destOrd="1" presId="urn:microsoft.com/office/officeart/2005/8/layout/vList2"/>
    <dgm:cxn modelId="{B7B99AAE-8974-49A8-B658-E3F7C149189E}" type="presOf" srcId="{2AF92C1B-D3ED-4951-AF57-C5125C80B123}" destId="{1D050176-8844-4B39-A859-20921716420B}" srcOrd="0" destOrd="4" presId="urn:microsoft.com/office/officeart/2005/8/layout/vList2"/>
    <dgm:cxn modelId="{DA88D174-CC19-4AB3-8F8E-8E33D54A522F}" type="presOf" srcId="{7FF4EF44-9047-4CF8-902B-7B3D6D4FF05D}" destId="{1D050176-8844-4B39-A859-20921716420B}" srcOrd="0" destOrd="2" presId="urn:microsoft.com/office/officeart/2005/8/layout/vList2"/>
    <dgm:cxn modelId="{037E1CE1-661D-48E1-B51F-8EA7B0CB7901}" type="presOf" srcId="{DD6EF9D3-6614-4D66-99DE-30913945B96B}" destId="{A25B4785-CE0F-4739-BAEB-A718D00B077F}" srcOrd="0" destOrd="0" presId="urn:microsoft.com/office/officeart/2005/8/layout/vList2"/>
    <dgm:cxn modelId="{AECF9736-F6B1-4559-97D1-B045011D2C69}" type="presOf" srcId="{0993DC71-0136-4D46-A8A7-9A3733B717FB}" destId="{1D050176-8844-4B39-A859-20921716420B}" srcOrd="0" destOrd="0" presId="urn:microsoft.com/office/officeart/2005/8/layout/vList2"/>
    <dgm:cxn modelId="{9480F0D4-FD34-49A2-877B-B29C9C615DA0}" srcId="{3E51350B-6BB2-45ED-9DF3-ED41DA2B9BBB}" destId="{EA218948-8124-477B-8284-78E6512B51C4}" srcOrd="3" destOrd="0" parTransId="{F32A7981-85D4-4346-8FA6-700E9C9F7032}" sibTransId="{A3649B72-7BE6-492C-AD11-F809A8CBAE2E}"/>
    <dgm:cxn modelId="{7CBE864C-19B8-4B78-B648-BE1010F45370}" type="presOf" srcId="{94A89BF5-0A47-4ED0-B965-8E7245BDBEC4}" destId="{1DC2838E-7B2B-4A5F-BC13-707C8AE239C9}" srcOrd="0" destOrd="4" presId="urn:microsoft.com/office/officeart/2005/8/layout/vList2"/>
    <dgm:cxn modelId="{B3BDDF8C-1185-437F-8D5C-A65ACA09177D}" type="presOf" srcId="{636E9E68-6528-4A46-81AC-70DD6A34A003}" destId="{1DC2838E-7B2B-4A5F-BC13-707C8AE239C9}" srcOrd="0" destOrd="2" presId="urn:microsoft.com/office/officeart/2005/8/layout/vList2"/>
    <dgm:cxn modelId="{68D145E5-B963-491C-A9E9-AC23CB5F8928}" type="presOf" srcId="{6EE7E236-FA7F-463F-80D7-12E04CB8B231}" destId="{1D050176-8844-4B39-A859-20921716420B}" srcOrd="0" destOrd="5" presId="urn:microsoft.com/office/officeart/2005/8/layout/vList2"/>
    <dgm:cxn modelId="{F83A791B-ABA8-41FE-B1C1-596FC99ADCB1}" srcId="{0D1A5348-5EEA-4D67-BC30-217837B11F61}" destId="{8BCCC5A9-E05E-49F8-B332-D3402F9624E7}" srcOrd="5" destOrd="0" parTransId="{8FC45225-F34B-48E1-8975-D24B7B5F8247}" sibTransId="{2021ADC5-EE9F-4C41-B536-C0729B7A4581}"/>
    <dgm:cxn modelId="{B9CACA37-6402-479D-BE20-AD525B7526D8}" type="presOf" srcId="{62CEDECB-DE31-48C3-B21D-D3D75C5747B3}" destId="{24E160DC-0051-4E8E-BEAB-E83A8BA6E88B}" srcOrd="0" destOrd="0" presId="urn:microsoft.com/office/officeart/2005/8/layout/vList2"/>
    <dgm:cxn modelId="{93A52DBB-D137-4E7F-A460-62127D7F439B}" type="presOf" srcId="{22A26768-784B-4C63-BF9B-FD43AADBAC51}" destId="{1DC2838E-7B2B-4A5F-BC13-707C8AE239C9}" srcOrd="0" destOrd="0" presId="urn:microsoft.com/office/officeart/2005/8/layout/vList2"/>
    <dgm:cxn modelId="{932D05F4-C86D-4DDF-9D2C-A31EF5BB0FDF}" srcId="{DD6EF9D3-6614-4D66-99DE-30913945B96B}" destId="{3E51350B-6BB2-45ED-9DF3-ED41DA2B9BBB}" srcOrd="1" destOrd="0" parTransId="{A08673E4-606A-4963-B48F-405AD70B714F}" sibTransId="{185C0630-9E65-42EF-B3BF-E5C4CA394F6B}"/>
    <dgm:cxn modelId="{6BB51611-BE9C-456F-98D6-5A2F15A56756}" srcId="{0D1A5348-5EEA-4D67-BC30-217837B11F61}" destId="{8612E3C9-2DAB-4E0A-ABFE-0ADA8EEFD30D}" srcOrd="1" destOrd="0" parTransId="{B3A3981C-A2FF-4CE8-ABBC-F64D607376C6}" sibTransId="{ADDD3925-0E57-4E87-9707-D7BF702271B4}"/>
    <dgm:cxn modelId="{547AE866-1D52-4149-A999-5C21060912A8}" srcId="{0D1A5348-5EEA-4D67-BC30-217837B11F61}" destId="{22A26768-784B-4C63-BF9B-FD43AADBAC51}" srcOrd="0" destOrd="0" parTransId="{5D50B67A-4942-463E-B0A9-5787F497AB06}" sibTransId="{51EF32ED-91DB-4453-8B83-F532BFCDDCCD}"/>
    <dgm:cxn modelId="{D2A51250-5576-4843-BC65-AAC7DF1903A3}" srcId="{0D1A5348-5EEA-4D67-BC30-217837B11F61}" destId="{B2FE31DF-641A-4411-84F4-56AB16CAC5F1}" srcOrd="3" destOrd="0" parTransId="{CFFD11BE-FA6A-4095-8040-50EF33E38C55}" sibTransId="{2C9B1DD6-BEAC-4752-BA9C-79422B15DB74}"/>
    <dgm:cxn modelId="{76151BC6-9C37-4896-98F7-0A4EA187A7CE}" srcId="{DD6EF9D3-6614-4D66-99DE-30913945B96B}" destId="{0D1A5348-5EEA-4D67-BC30-217837B11F61}" srcOrd="0" destOrd="0" parTransId="{687EB0A1-C269-4EE6-9AAD-347F6456F760}" sibTransId="{2DAD6B8B-55B0-4D26-B4BB-82CB6D5AF8CD}"/>
    <dgm:cxn modelId="{32828BD8-62F7-4DE2-8CB4-836CF5DFEFB5}" srcId="{0D1A5348-5EEA-4D67-BC30-217837B11F61}" destId="{94A89BF5-0A47-4ED0-B965-8E7245BDBEC4}" srcOrd="4" destOrd="0" parTransId="{C505728F-296E-497A-B8C2-5599273E0992}" sibTransId="{7A488AF7-22B8-417A-A554-0927D903EE36}"/>
    <dgm:cxn modelId="{BA39A38C-D203-4280-8AD1-DB9596DC6851}" srcId="{3E51350B-6BB2-45ED-9DF3-ED41DA2B9BBB}" destId="{0993DC71-0136-4D46-A8A7-9A3733B717FB}" srcOrd="0" destOrd="0" parTransId="{7CC069FD-613A-4F52-9D5F-FBF0DF8BC6ED}" sibTransId="{EF9950D7-24B9-4842-BEAE-F87CF637C266}"/>
    <dgm:cxn modelId="{D06D8B3E-0CDF-4EF8-8BB7-9A5E677B7773}" srcId="{3E51350B-6BB2-45ED-9DF3-ED41DA2B9BBB}" destId="{D9D0E112-2951-435E-B7AF-68A8080BF470}" srcOrd="1" destOrd="0" parTransId="{891A87B4-A361-44C8-8BAC-CFD8853B1917}" sibTransId="{1DCC1C98-4890-4402-8853-8835A08812E2}"/>
    <dgm:cxn modelId="{03D5C66D-F52F-41EC-BBC4-B9BF408290D1}" srcId="{3E51350B-6BB2-45ED-9DF3-ED41DA2B9BBB}" destId="{7FF4EF44-9047-4CF8-902B-7B3D6D4FF05D}" srcOrd="2" destOrd="0" parTransId="{5A150C89-4B09-46F1-AF9F-F67FDC1F4092}" sibTransId="{75BF6B59-CCC7-4171-A7E3-6844C8754E58}"/>
    <dgm:cxn modelId="{9733330F-8BAB-4060-9452-960BA3EE6D2F}" srcId="{3E51350B-6BB2-45ED-9DF3-ED41DA2B9BBB}" destId="{2AF92C1B-D3ED-4951-AF57-C5125C80B123}" srcOrd="4" destOrd="0" parTransId="{A1BE3274-1CAB-4ECE-ABA9-5BA3E085F04F}" sibTransId="{86C14E9A-6A60-427F-A09F-31605F64F130}"/>
    <dgm:cxn modelId="{91DB61F9-3DFC-452B-ABCE-0C358519DFA5}" type="presOf" srcId="{0D1A5348-5EEA-4D67-BC30-217837B11F61}" destId="{F59F1157-84AE-480A-AD5A-89AF3CFBB411}" srcOrd="0" destOrd="0" presId="urn:microsoft.com/office/officeart/2005/8/layout/vList2"/>
    <dgm:cxn modelId="{E73B112A-537B-4EA1-A8D0-5C4AF6973CED}" srcId="{DD6EF9D3-6614-4D66-99DE-30913945B96B}" destId="{62CEDECB-DE31-48C3-B21D-D3D75C5747B3}" srcOrd="2" destOrd="0" parTransId="{ACAB0111-4C16-463A-9432-CF215AFA9D78}" sibTransId="{21F0F92E-BB82-4E89-B7B7-B314A52C02C8}"/>
    <dgm:cxn modelId="{34D96D37-0E68-4D48-B18A-57A37BDB8E45}" type="presOf" srcId="{D9D0E112-2951-435E-B7AF-68A8080BF470}" destId="{1D050176-8844-4B39-A859-20921716420B}" srcOrd="0" destOrd="1" presId="urn:microsoft.com/office/officeart/2005/8/layout/vList2"/>
    <dgm:cxn modelId="{34C6002B-B434-416D-99E2-10FCD024FBF7}" type="presOf" srcId="{EA218948-8124-477B-8284-78E6512B51C4}" destId="{1D050176-8844-4B39-A859-20921716420B}" srcOrd="0" destOrd="3" presId="urn:microsoft.com/office/officeart/2005/8/layout/vList2"/>
    <dgm:cxn modelId="{DABF788B-CEA9-4929-8B2F-034704A28237}" type="presOf" srcId="{B2FE31DF-641A-4411-84F4-56AB16CAC5F1}" destId="{1DC2838E-7B2B-4A5F-BC13-707C8AE239C9}" srcOrd="0" destOrd="3" presId="urn:microsoft.com/office/officeart/2005/8/layout/vList2"/>
    <dgm:cxn modelId="{EE790608-E3B5-437B-A8DF-B6D206B07EE8}" type="presOf" srcId="{3E51350B-6BB2-45ED-9DF3-ED41DA2B9BBB}" destId="{25F05C62-635E-49D7-BF54-6CB4E86184A4}" srcOrd="0" destOrd="0" presId="urn:microsoft.com/office/officeart/2005/8/layout/vList2"/>
    <dgm:cxn modelId="{378F2A4D-B65B-4A06-9FB6-31AAB0A06ECF}" srcId="{3E51350B-6BB2-45ED-9DF3-ED41DA2B9BBB}" destId="{6EE7E236-FA7F-463F-80D7-12E04CB8B231}" srcOrd="5" destOrd="0" parTransId="{EE87D69E-9B85-4D84-A06E-84B1B0647E7B}" sibTransId="{F6FAFFE8-4F6A-4AA5-9F72-92127D6199D6}"/>
    <dgm:cxn modelId="{4BD19134-0234-4828-8A93-64975D95A67F}" srcId="{0D1A5348-5EEA-4D67-BC30-217837B11F61}" destId="{636E9E68-6528-4A46-81AC-70DD6A34A003}" srcOrd="2" destOrd="0" parTransId="{FE73A88E-0A7D-4E4E-887C-00927C864333}" sibTransId="{686EA5B7-010A-43EF-BA47-9DDF5001F2A7}"/>
    <dgm:cxn modelId="{321CE895-3C47-4633-BF9E-0BD22422A25D}" type="presOf" srcId="{8BCCC5A9-E05E-49F8-B332-D3402F9624E7}" destId="{1DC2838E-7B2B-4A5F-BC13-707C8AE239C9}" srcOrd="0" destOrd="5" presId="urn:microsoft.com/office/officeart/2005/8/layout/vList2"/>
    <dgm:cxn modelId="{352DF29B-5BDB-4399-86B6-61FE431A26E7}" type="presParOf" srcId="{A25B4785-CE0F-4739-BAEB-A718D00B077F}" destId="{F59F1157-84AE-480A-AD5A-89AF3CFBB411}" srcOrd="0" destOrd="0" presId="urn:microsoft.com/office/officeart/2005/8/layout/vList2"/>
    <dgm:cxn modelId="{2132663B-6AB2-4E60-8DE5-ABC21A941C67}" type="presParOf" srcId="{A25B4785-CE0F-4739-BAEB-A718D00B077F}" destId="{1DC2838E-7B2B-4A5F-BC13-707C8AE239C9}" srcOrd="1" destOrd="0" presId="urn:microsoft.com/office/officeart/2005/8/layout/vList2"/>
    <dgm:cxn modelId="{853B1667-1D55-4479-88F9-03D952E3F403}" type="presParOf" srcId="{A25B4785-CE0F-4739-BAEB-A718D00B077F}" destId="{25F05C62-635E-49D7-BF54-6CB4E86184A4}" srcOrd="2" destOrd="0" presId="urn:microsoft.com/office/officeart/2005/8/layout/vList2"/>
    <dgm:cxn modelId="{21AD9E94-E79F-4739-8361-AD82D1900C3D}" type="presParOf" srcId="{A25B4785-CE0F-4739-BAEB-A718D00B077F}" destId="{1D050176-8844-4B39-A859-20921716420B}" srcOrd="3" destOrd="0" presId="urn:microsoft.com/office/officeart/2005/8/layout/vList2"/>
    <dgm:cxn modelId="{5A59A2ED-F366-4445-8967-2AC26F6D7BAB}" type="presParOf" srcId="{A25B4785-CE0F-4739-BAEB-A718D00B077F}" destId="{24E160DC-0051-4E8E-BEAB-E83A8BA6E88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41609F-F5F6-4751-97D4-BEFA1F26BF6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E5773F67-3DEB-4412-B7B5-0F1D54F27CC8}">
      <dgm:prSet/>
      <dgm:spPr>
        <a:solidFill>
          <a:srgbClr val="FF9933"/>
        </a:solidFill>
      </dgm:spPr>
      <dgm:t>
        <a:bodyPr/>
        <a:lstStyle/>
        <a:p>
          <a:pPr rtl="0"/>
          <a:r>
            <a:rPr lang="fr-FR" dirty="0">
              <a:latin typeface="Arial" pitchFamily="34" charset="0"/>
              <a:cs typeface="Arial" pitchFamily="34" charset="0"/>
            </a:rPr>
            <a:t>Analyse de faisabilité et appréciation des perspectives d’aboutissement</a:t>
          </a:r>
        </a:p>
      </dgm:t>
    </dgm:pt>
    <dgm:pt modelId="{3D777A62-52FD-46B9-AB05-F5EF3EABB4CE}" type="parTrans" cxnId="{4492EF86-ABFA-4660-9E77-7B401E84754A}">
      <dgm:prSet/>
      <dgm:spPr/>
      <dgm:t>
        <a:bodyPr/>
        <a:lstStyle/>
        <a:p>
          <a:endParaRPr lang="fr-FR"/>
        </a:p>
      </dgm:t>
    </dgm:pt>
    <dgm:pt modelId="{93373C5D-0683-4D8A-A192-A9C1DD240749}" type="sibTrans" cxnId="{4492EF86-ABFA-4660-9E77-7B401E84754A}">
      <dgm:prSet/>
      <dgm:spPr/>
      <dgm:t>
        <a:bodyPr/>
        <a:lstStyle/>
        <a:p>
          <a:endParaRPr lang="fr-FR"/>
        </a:p>
      </dgm:t>
    </dgm:pt>
    <dgm:pt modelId="{C3C7DAA4-DA92-4DDB-93D6-F15C8F1C727B}">
      <dgm:prSet/>
      <dgm:spPr>
        <a:solidFill>
          <a:srgbClr val="FF9933"/>
        </a:solidFill>
      </dgm:spPr>
      <dgm:t>
        <a:bodyPr/>
        <a:lstStyle/>
        <a:p>
          <a:pPr rtl="0"/>
          <a:r>
            <a:rPr lang="fr-FR" dirty="0">
              <a:latin typeface="Arial" pitchFamily="34" charset="0"/>
              <a:cs typeface="Arial" pitchFamily="34" charset="0"/>
            </a:rPr>
            <a:t>Reversements clients et compagnies partenaires</a:t>
          </a:r>
        </a:p>
      </dgm:t>
    </dgm:pt>
    <dgm:pt modelId="{7D858E57-AF66-4084-B357-66A0FFE3BEE7}" type="parTrans" cxnId="{C7DE3A47-07C0-4D75-8424-F6653F8ED87E}">
      <dgm:prSet/>
      <dgm:spPr/>
      <dgm:t>
        <a:bodyPr/>
        <a:lstStyle/>
        <a:p>
          <a:endParaRPr lang="fr-FR"/>
        </a:p>
      </dgm:t>
    </dgm:pt>
    <dgm:pt modelId="{8326E5E6-5F61-4F65-AFD2-B7BA76354376}" type="sibTrans" cxnId="{C7DE3A47-07C0-4D75-8424-F6653F8ED87E}">
      <dgm:prSet/>
      <dgm:spPr/>
      <dgm:t>
        <a:bodyPr/>
        <a:lstStyle/>
        <a:p>
          <a:endParaRPr lang="fr-FR"/>
        </a:p>
      </dgm:t>
    </dgm:pt>
    <dgm:pt modelId="{D3EE96D4-D4E8-4B09-9DA8-145AD91009D1}">
      <dgm:prSet/>
      <dgm:spPr>
        <a:solidFill>
          <a:srgbClr val="FF9933"/>
        </a:solidFill>
      </dgm:spPr>
      <dgm:t>
        <a:bodyPr/>
        <a:lstStyle/>
        <a:p>
          <a:r>
            <a:rPr lang="fr-FR" dirty="0">
              <a:latin typeface="Arial" pitchFamily="34" charset="0"/>
              <a:cs typeface="Arial" pitchFamily="34" charset="0"/>
            </a:rPr>
            <a:t>Mise en cause de l’assureur adverse</a:t>
          </a:r>
        </a:p>
      </dgm:t>
    </dgm:pt>
    <dgm:pt modelId="{B1045C41-6719-49AF-A371-0A832420E205}" type="parTrans" cxnId="{FBF20FB4-1882-454A-9DBA-1A65B2120788}">
      <dgm:prSet/>
      <dgm:spPr/>
      <dgm:t>
        <a:bodyPr/>
        <a:lstStyle/>
        <a:p>
          <a:endParaRPr lang="fr-FR"/>
        </a:p>
      </dgm:t>
    </dgm:pt>
    <dgm:pt modelId="{02E0D5E6-53F1-4F30-9827-7CF8B4D03166}" type="sibTrans" cxnId="{FBF20FB4-1882-454A-9DBA-1A65B2120788}">
      <dgm:prSet/>
      <dgm:spPr/>
      <dgm:t>
        <a:bodyPr/>
        <a:lstStyle/>
        <a:p>
          <a:endParaRPr lang="fr-FR"/>
        </a:p>
      </dgm:t>
    </dgm:pt>
    <dgm:pt modelId="{9DE5C5F5-04CD-4B93-BDA4-EAC820FA72A3}">
      <dgm:prSet/>
      <dgm:spPr>
        <a:solidFill>
          <a:srgbClr val="FF9933"/>
        </a:solidFill>
      </dgm:spPr>
      <dgm:t>
        <a:bodyPr/>
        <a:lstStyle/>
        <a:p>
          <a:r>
            <a:rPr lang="fr-FR" dirty="0">
              <a:latin typeface="Arial" pitchFamily="34" charset="0"/>
              <a:cs typeface="Arial" pitchFamily="34" charset="0"/>
            </a:rPr>
            <a:t>Calcul et production de créances</a:t>
          </a:r>
        </a:p>
      </dgm:t>
    </dgm:pt>
    <dgm:pt modelId="{7B33EE96-B5BF-4FEA-B8C7-E1BC7C2D0925}" type="parTrans" cxnId="{A800A5B2-7B7F-46AA-86C5-8A1F158B4F65}">
      <dgm:prSet/>
      <dgm:spPr/>
      <dgm:t>
        <a:bodyPr/>
        <a:lstStyle/>
        <a:p>
          <a:endParaRPr lang="fr-FR"/>
        </a:p>
      </dgm:t>
    </dgm:pt>
    <dgm:pt modelId="{B2107ABD-FA58-484B-9A4A-1372BF36E4AD}" type="sibTrans" cxnId="{A800A5B2-7B7F-46AA-86C5-8A1F158B4F65}">
      <dgm:prSet/>
      <dgm:spPr/>
      <dgm:t>
        <a:bodyPr/>
        <a:lstStyle/>
        <a:p>
          <a:endParaRPr lang="fr-FR"/>
        </a:p>
      </dgm:t>
    </dgm:pt>
    <dgm:pt modelId="{4944FF0C-6A13-46BA-A974-F61559CDE344}">
      <dgm:prSet/>
      <dgm:spPr>
        <a:solidFill>
          <a:srgbClr val="FF9933"/>
        </a:solidFill>
      </dgm:spPr>
      <dgm:t>
        <a:bodyPr/>
        <a:lstStyle/>
        <a:p>
          <a:r>
            <a:rPr lang="fr-FR" dirty="0">
              <a:latin typeface="Arial" pitchFamily="34" charset="0"/>
              <a:cs typeface="Arial" pitchFamily="34" charset="0"/>
            </a:rPr>
            <a:t>Argumentation</a:t>
          </a:r>
        </a:p>
      </dgm:t>
    </dgm:pt>
    <dgm:pt modelId="{339888C8-BCE4-4AC5-AD76-8A086FA83389}" type="parTrans" cxnId="{37DDCAEF-E041-4C74-9F1D-41DEACFE279F}">
      <dgm:prSet/>
      <dgm:spPr/>
      <dgm:t>
        <a:bodyPr/>
        <a:lstStyle/>
        <a:p>
          <a:endParaRPr lang="fr-FR"/>
        </a:p>
      </dgm:t>
    </dgm:pt>
    <dgm:pt modelId="{22136A11-DB8A-4546-87AE-3CD7BD3A5A0A}" type="sibTrans" cxnId="{37DDCAEF-E041-4C74-9F1D-41DEACFE279F}">
      <dgm:prSet/>
      <dgm:spPr/>
      <dgm:t>
        <a:bodyPr/>
        <a:lstStyle/>
        <a:p>
          <a:endParaRPr lang="fr-FR"/>
        </a:p>
      </dgm:t>
    </dgm:pt>
    <dgm:pt modelId="{80943CE1-C91B-4D55-8091-7E68E4E1B99E}">
      <dgm:prSet/>
      <dgm:spPr>
        <a:solidFill>
          <a:srgbClr val="FF9933"/>
        </a:solidFill>
      </dgm:spPr>
      <dgm:t>
        <a:bodyPr/>
        <a:lstStyle/>
        <a:p>
          <a:r>
            <a:rPr lang="fr-FR" dirty="0">
              <a:latin typeface="Arial" pitchFamily="34" charset="0"/>
              <a:cs typeface="Arial" pitchFamily="34" charset="0"/>
            </a:rPr>
            <a:t>Négociations, relances</a:t>
          </a:r>
        </a:p>
      </dgm:t>
    </dgm:pt>
    <dgm:pt modelId="{4611BD8F-058B-4665-818F-E5441E5A41CD}" type="parTrans" cxnId="{417938FA-AA51-46BE-BEA2-14096ECDD9F5}">
      <dgm:prSet/>
      <dgm:spPr/>
      <dgm:t>
        <a:bodyPr/>
        <a:lstStyle/>
        <a:p>
          <a:endParaRPr lang="fr-FR"/>
        </a:p>
      </dgm:t>
    </dgm:pt>
    <dgm:pt modelId="{E1435905-B11C-4E70-B8F2-176F31444727}" type="sibTrans" cxnId="{417938FA-AA51-46BE-BEA2-14096ECDD9F5}">
      <dgm:prSet/>
      <dgm:spPr/>
      <dgm:t>
        <a:bodyPr/>
        <a:lstStyle/>
        <a:p>
          <a:endParaRPr lang="fr-FR"/>
        </a:p>
      </dgm:t>
    </dgm:pt>
    <dgm:pt modelId="{3952FE55-AEBC-43D9-BA84-2D548F92FF9E}">
      <dgm:prSet/>
      <dgm:spPr>
        <a:solidFill>
          <a:srgbClr val="FF9933"/>
        </a:solidFill>
      </dgm:spPr>
      <dgm:t>
        <a:bodyPr/>
        <a:lstStyle/>
        <a:p>
          <a:r>
            <a:rPr lang="fr-FR" dirty="0">
              <a:latin typeface="Arial" pitchFamily="34" charset="0"/>
              <a:cs typeface="Arial" pitchFamily="34" charset="0"/>
            </a:rPr>
            <a:t>Encaissements</a:t>
          </a:r>
        </a:p>
      </dgm:t>
    </dgm:pt>
    <dgm:pt modelId="{E4434218-B82E-4E87-A296-FACDFD3E0F95}" type="parTrans" cxnId="{A42A1011-5511-46BB-A8D6-60C9B5642931}">
      <dgm:prSet/>
      <dgm:spPr/>
      <dgm:t>
        <a:bodyPr/>
        <a:lstStyle/>
        <a:p>
          <a:endParaRPr lang="fr-FR"/>
        </a:p>
      </dgm:t>
    </dgm:pt>
    <dgm:pt modelId="{45695C6E-552B-4E92-B147-134D7CD3A2C3}" type="sibTrans" cxnId="{A42A1011-5511-46BB-A8D6-60C9B5642931}">
      <dgm:prSet/>
      <dgm:spPr/>
      <dgm:t>
        <a:bodyPr/>
        <a:lstStyle/>
        <a:p>
          <a:endParaRPr lang="fr-FR"/>
        </a:p>
      </dgm:t>
    </dgm:pt>
    <dgm:pt modelId="{BA83669A-315A-42E7-961A-BC0A1F1A9AD1}" type="pres">
      <dgm:prSet presAssocID="{5641609F-F5F6-4751-97D4-BEFA1F26BF6F}" presName="CompostProcess" presStyleCnt="0">
        <dgm:presLayoutVars>
          <dgm:dir/>
          <dgm:resizeHandles val="exact"/>
        </dgm:presLayoutVars>
      </dgm:prSet>
      <dgm:spPr/>
      <dgm:t>
        <a:bodyPr/>
        <a:lstStyle/>
        <a:p>
          <a:endParaRPr lang="fr-FR"/>
        </a:p>
      </dgm:t>
    </dgm:pt>
    <dgm:pt modelId="{1E15E537-6506-4566-B935-37ED0BBAF1D0}" type="pres">
      <dgm:prSet presAssocID="{5641609F-F5F6-4751-97D4-BEFA1F26BF6F}" presName="arrow" presStyleLbl="bgShp" presStyleIdx="0" presStyleCnt="1" custScaleX="104083" custLinFactNeighborX="180"/>
      <dgm:spPr>
        <a:solidFill>
          <a:srgbClr val="FF9933">
            <a:alpha val="50000"/>
          </a:srgbClr>
        </a:solidFill>
      </dgm:spPr>
    </dgm:pt>
    <dgm:pt modelId="{4C185B9E-7138-4B56-B714-A1E14B770C13}" type="pres">
      <dgm:prSet presAssocID="{5641609F-F5F6-4751-97D4-BEFA1F26BF6F}" presName="linearProcess" presStyleCnt="0"/>
      <dgm:spPr/>
    </dgm:pt>
    <dgm:pt modelId="{B7D6B15C-9322-4B19-A8A4-279C4C8B12E7}" type="pres">
      <dgm:prSet presAssocID="{E5773F67-3DEB-4412-B7B5-0F1D54F27CC8}" presName="textNode" presStyleLbl="node1" presStyleIdx="0" presStyleCnt="7">
        <dgm:presLayoutVars>
          <dgm:bulletEnabled val="1"/>
        </dgm:presLayoutVars>
      </dgm:prSet>
      <dgm:spPr/>
      <dgm:t>
        <a:bodyPr/>
        <a:lstStyle/>
        <a:p>
          <a:endParaRPr lang="fr-FR"/>
        </a:p>
      </dgm:t>
    </dgm:pt>
    <dgm:pt modelId="{1AF88A05-C88B-4B48-AEFD-E5C21C0A8A89}" type="pres">
      <dgm:prSet presAssocID="{93373C5D-0683-4D8A-A192-A9C1DD240749}" presName="sibTrans" presStyleCnt="0"/>
      <dgm:spPr/>
    </dgm:pt>
    <dgm:pt modelId="{F4F48215-A594-4271-8562-9C6A4E57542F}" type="pres">
      <dgm:prSet presAssocID="{D3EE96D4-D4E8-4B09-9DA8-145AD91009D1}" presName="textNode" presStyleLbl="node1" presStyleIdx="1" presStyleCnt="7">
        <dgm:presLayoutVars>
          <dgm:bulletEnabled val="1"/>
        </dgm:presLayoutVars>
      </dgm:prSet>
      <dgm:spPr/>
      <dgm:t>
        <a:bodyPr/>
        <a:lstStyle/>
        <a:p>
          <a:endParaRPr lang="fr-FR"/>
        </a:p>
      </dgm:t>
    </dgm:pt>
    <dgm:pt modelId="{02C7FA31-D9B8-42A1-A1F5-E8CAED9D94AD}" type="pres">
      <dgm:prSet presAssocID="{02E0D5E6-53F1-4F30-9827-7CF8B4D03166}" presName="sibTrans" presStyleCnt="0"/>
      <dgm:spPr/>
    </dgm:pt>
    <dgm:pt modelId="{443AE0A1-1260-46C0-9CE0-B2720E1FE8C7}" type="pres">
      <dgm:prSet presAssocID="{9DE5C5F5-04CD-4B93-BDA4-EAC820FA72A3}" presName="textNode" presStyleLbl="node1" presStyleIdx="2" presStyleCnt="7">
        <dgm:presLayoutVars>
          <dgm:bulletEnabled val="1"/>
        </dgm:presLayoutVars>
      </dgm:prSet>
      <dgm:spPr/>
      <dgm:t>
        <a:bodyPr/>
        <a:lstStyle/>
        <a:p>
          <a:endParaRPr lang="fr-FR"/>
        </a:p>
      </dgm:t>
    </dgm:pt>
    <dgm:pt modelId="{F8EB38E0-472C-45AF-98FE-4DEF5980CAF1}" type="pres">
      <dgm:prSet presAssocID="{B2107ABD-FA58-484B-9A4A-1372BF36E4AD}" presName="sibTrans" presStyleCnt="0"/>
      <dgm:spPr/>
    </dgm:pt>
    <dgm:pt modelId="{11A2E96F-53CB-40F6-97DF-DC32EB4974CA}" type="pres">
      <dgm:prSet presAssocID="{4944FF0C-6A13-46BA-A974-F61559CDE344}" presName="textNode" presStyleLbl="node1" presStyleIdx="3" presStyleCnt="7">
        <dgm:presLayoutVars>
          <dgm:bulletEnabled val="1"/>
        </dgm:presLayoutVars>
      </dgm:prSet>
      <dgm:spPr/>
      <dgm:t>
        <a:bodyPr/>
        <a:lstStyle/>
        <a:p>
          <a:endParaRPr lang="fr-FR"/>
        </a:p>
      </dgm:t>
    </dgm:pt>
    <dgm:pt modelId="{9B91EE1D-4F02-4C97-BBF1-69D59592BAF2}" type="pres">
      <dgm:prSet presAssocID="{22136A11-DB8A-4546-87AE-3CD7BD3A5A0A}" presName="sibTrans" presStyleCnt="0"/>
      <dgm:spPr/>
    </dgm:pt>
    <dgm:pt modelId="{39A395C2-6C75-4123-BD56-EDBB3C6FA609}" type="pres">
      <dgm:prSet presAssocID="{80943CE1-C91B-4D55-8091-7E68E4E1B99E}" presName="textNode" presStyleLbl="node1" presStyleIdx="4" presStyleCnt="7">
        <dgm:presLayoutVars>
          <dgm:bulletEnabled val="1"/>
        </dgm:presLayoutVars>
      </dgm:prSet>
      <dgm:spPr/>
      <dgm:t>
        <a:bodyPr/>
        <a:lstStyle/>
        <a:p>
          <a:endParaRPr lang="fr-FR"/>
        </a:p>
      </dgm:t>
    </dgm:pt>
    <dgm:pt modelId="{B0CDACCC-94A9-48CC-A839-E06F27546C54}" type="pres">
      <dgm:prSet presAssocID="{E1435905-B11C-4E70-B8F2-176F31444727}" presName="sibTrans" presStyleCnt="0"/>
      <dgm:spPr/>
    </dgm:pt>
    <dgm:pt modelId="{EBC26890-0AB5-45A2-8FC3-CEEA75D9446E}" type="pres">
      <dgm:prSet presAssocID="{3952FE55-AEBC-43D9-BA84-2D548F92FF9E}" presName="textNode" presStyleLbl="node1" presStyleIdx="5" presStyleCnt="7">
        <dgm:presLayoutVars>
          <dgm:bulletEnabled val="1"/>
        </dgm:presLayoutVars>
      </dgm:prSet>
      <dgm:spPr/>
      <dgm:t>
        <a:bodyPr/>
        <a:lstStyle/>
        <a:p>
          <a:endParaRPr lang="fr-FR"/>
        </a:p>
      </dgm:t>
    </dgm:pt>
    <dgm:pt modelId="{FC43B914-1210-4C42-AAFD-5D6CE737AC6E}" type="pres">
      <dgm:prSet presAssocID="{45695C6E-552B-4E92-B147-134D7CD3A2C3}" presName="sibTrans" presStyleCnt="0"/>
      <dgm:spPr/>
    </dgm:pt>
    <dgm:pt modelId="{5449B99B-BCFC-4973-B358-2304301AD6CE}" type="pres">
      <dgm:prSet presAssocID="{C3C7DAA4-DA92-4DDB-93D6-F15C8F1C727B}" presName="textNode" presStyleLbl="node1" presStyleIdx="6" presStyleCnt="7">
        <dgm:presLayoutVars>
          <dgm:bulletEnabled val="1"/>
        </dgm:presLayoutVars>
      </dgm:prSet>
      <dgm:spPr/>
      <dgm:t>
        <a:bodyPr/>
        <a:lstStyle/>
        <a:p>
          <a:endParaRPr lang="fr-FR"/>
        </a:p>
      </dgm:t>
    </dgm:pt>
  </dgm:ptLst>
  <dgm:cxnLst>
    <dgm:cxn modelId="{905F639A-A739-4AE7-AD2C-460AF3FCB6FC}" type="presOf" srcId="{D3EE96D4-D4E8-4B09-9DA8-145AD91009D1}" destId="{F4F48215-A594-4271-8562-9C6A4E57542F}" srcOrd="0" destOrd="0" presId="urn:microsoft.com/office/officeart/2005/8/layout/hProcess9"/>
    <dgm:cxn modelId="{A42A1011-5511-46BB-A8D6-60C9B5642931}" srcId="{5641609F-F5F6-4751-97D4-BEFA1F26BF6F}" destId="{3952FE55-AEBC-43D9-BA84-2D548F92FF9E}" srcOrd="5" destOrd="0" parTransId="{E4434218-B82E-4E87-A296-FACDFD3E0F95}" sibTransId="{45695C6E-552B-4E92-B147-134D7CD3A2C3}"/>
    <dgm:cxn modelId="{B1705F2A-6795-473C-B68C-516112FD1937}" type="presOf" srcId="{3952FE55-AEBC-43D9-BA84-2D548F92FF9E}" destId="{EBC26890-0AB5-45A2-8FC3-CEEA75D9446E}" srcOrd="0" destOrd="0" presId="urn:microsoft.com/office/officeart/2005/8/layout/hProcess9"/>
    <dgm:cxn modelId="{B2C2D2D8-F55C-4DE2-A3E9-F763E089C442}" type="presOf" srcId="{5641609F-F5F6-4751-97D4-BEFA1F26BF6F}" destId="{BA83669A-315A-42E7-961A-BC0A1F1A9AD1}" srcOrd="0" destOrd="0" presId="urn:microsoft.com/office/officeart/2005/8/layout/hProcess9"/>
    <dgm:cxn modelId="{A800A5B2-7B7F-46AA-86C5-8A1F158B4F65}" srcId="{5641609F-F5F6-4751-97D4-BEFA1F26BF6F}" destId="{9DE5C5F5-04CD-4B93-BDA4-EAC820FA72A3}" srcOrd="2" destOrd="0" parTransId="{7B33EE96-B5BF-4FEA-B8C7-E1BC7C2D0925}" sibTransId="{B2107ABD-FA58-484B-9A4A-1372BF36E4AD}"/>
    <dgm:cxn modelId="{FBF20FB4-1882-454A-9DBA-1A65B2120788}" srcId="{5641609F-F5F6-4751-97D4-BEFA1F26BF6F}" destId="{D3EE96D4-D4E8-4B09-9DA8-145AD91009D1}" srcOrd="1" destOrd="0" parTransId="{B1045C41-6719-49AF-A371-0A832420E205}" sibTransId="{02E0D5E6-53F1-4F30-9827-7CF8B4D03166}"/>
    <dgm:cxn modelId="{417938FA-AA51-46BE-BEA2-14096ECDD9F5}" srcId="{5641609F-F5F6-4751-97D4-BEFA1F26BF6F}" destId="{80943CE1-C91B-4D55-8091-7E68E4E1B99E}" srcOrd="4" destOrd="0" parTransId="{4611BD8F-058B-4665-818F-E5441E5A41CD}" sibTransId="{E1435905-B11C-4E70-B8F2-176F31444727}"/>
    <dgm:cxn modelId="{37DDCAEF-E041-4C74-9F1D-41DEACFE279F}" srcId="{5641609F-F5F6-4751-97D4-BEFA1F26BF6F}" destId="{4944FF0C-6A13-46BA-A974-F61559CDE344}" srcOrd="3" destOrd="0" parTransId="{339888C8-BCE4-4AC5-AD76-8A086FA83389}" sibTransId="{22136A11-DB8A-4546-87AE-3CD7BD3A5A0A}"/>
    <dgm:cxn modelId="{7D90A482-0C8A-4E71-A19E-3BDECAB41E51}" type="presOf" srcId="{80943CE1-C91B-4D55-8091-7E68E4E1B99E}" destId="{39A395C2-6C75-4123-BD56-EDBB3C6FA609}" srcOrd="0" destOrd="0" presId="urn:microsoft.com/office/officeart/2005/8/layout/hProcess9"/>
    <dgm:cxn modelId="{63E0359A-F182-4A50-B3A0-0217789B3975}" type="presOf" srcId="{E5773F67-3DEB-4412-B7B5-0F1D54F27CC8}" destId="{B7D6B15C-9322-4B19-A8A4-279C4C8B12E7}" srcOrd="0" destOrd="0" presId="urn:microsoft.com/office/officeart/2005/8/layout/hProcess9"/>
    <dgm:cxn modelId="{C7DE3A47-07C0-4D75-8424-F6653F8ED87E}" srcId="{5641609F-F5F6-4751-97D4-BEFA1F26BF6F}" destId="{C3C7DAA4-DA92-4DDB-93D6-F15C8F1C727B}" srcOrd="6" destOrd="0" parTransId="{7D858E57-AF66-4084-B357-66A0FFE3BEE7}" sibTransId="{8326E5E6-5F61-4F65-AFD2-B7BA76354376}"/>
    <dgm:cxn modelId="{8CBDE5F6-8115-4A23-9D3F-942EA00BFB66}" type="presOf" srcId="{C3C7DAA4-DA92-4DDB-93D6-F15C8F1C727B}" destId="{5449B99B-BCFC-4973-B358-2304301AD6CE}" srcOrd="0" destOrd="0" presId="urn:microsoft.com/office/officeart/2005/8/layout/hProcess9"/>
    <dgm:cxn modelId="{A93D0EB3-BC7A-4ECA-88B2-C613CE93540E}" type="presOf" srcId="{4944FF0C-6A13-46BA-A974-F61559CDE344}" destId="{11A2E96F-53CB-40F6-97DF-DC32EB4974CA}" srcOrd="0" destOrd="0" presId="urn:microsoft.com/office/officeart/2005/8/layout/hProcess9"/>
    <dgm:cxn modelId="{4492EF86-ABFA-4660-9E77-7B401E84754A}" srcId="{5641609F-F5F6-4751-97D4-BEFA1F26BF6F}" destId="{E5773F67-3DEB-4412-B7B5-0F1D54F27CC8}" srcOrd="0" destOrd="0" parTransId="{3D777A62-52FD-46B9-AB05-F5EF3EABB4CE}" sibTransId="{93373C5D-0683-4D8A-A192-A9C1DD240749}"/>
    <dgm:cxn modelId="{FBE7E753-FD85-4B54-8976-E6C11221660E}" type="presOf" srcId="{9DE5C5F5-04CD-4B93-BDA4-EAC820FA72A3}" destId="{443AE0A1-1260-46C0-9CE0-B2720E1FE8C7}" srcOrd="0" destOrd="0" presId="urn:microsoft.com/office/officeart/2005/8/layout/hProcess9"/>
    <dgm:cxn modelId="{CEC4C5CC-19A6-4CC1-AFE0-C71572FAECCA}" type="presParOf" srcId="{BA83669A-315A-42E7-961A-BC0A1F1A9AD1}" destId="{1E15E537-6506-4566-B935-37ED0BBAF1D0}" srcOrd="0" destOrd="0" presId="urn:microsoft.com/office/officeart/2005/8/layout/hProcess9"/>
    <dgm:cxn modelId="{097705ED-DEED-4651-ABED-361AADA36A0A}" type="presParOf" srcId="{BA83669A-315A-42E7-961A-BC0A1F1A9AD1}" destId="{4C185B9E-7138-4B56-B714-A1E14B770C13}" srcOrd="1" destOrd="0" presId="urn:microsoft.com/office/officeart/2005/8/layout/hProcess9"/>
    <dgm:cxn modelId="{4CB9E575-5660-46BF-AC36-6BFAB8C34B2F}" type="presParOf" srcId="{4C185B9E-7138-4B56-B714-A1E14B770C13}" destId="{B7D6B15C-9322-4B19-A8A4-279C4C8B12E7}" srcOrd="0" destOrd="0" presId="urn:microsoft.com/office/officeart/2005/8/layout/hProcess9"/>
    <dgm:cxn modelId="{FD7431FA-7F37-445E-9531-19E9148B020C}" type="presParOf" srcId="{4C185B9E-7138-4B56-B714-A1E14B770C13}" destId="{1AF88A05-C88B-4B48-AEFD-E5C21C0A8A89}" srcOrd="1" destOrd="0" presId="urn:microsoft.com/office/officeart/2005/8/layout/hProcess9"/>
    <dgm:cxn modelId="{29E9669A-6AB5-402F-B211-8FA2F2A696A7}" type="presParOf" srcId="{4C185B9E-7138-4B56-B714-A1E14B770C13}" destId="{F4F48215-A594-4271-8562-9C6A4E57542F}" srcOrd="2" destOrd="0" presId="urn:microsoft.com/office/officeart/2005/8/layout/hProcess9"/>
    <dgm:cxn modelId="{79F41770-C5DC-4D0D-8F2F-AA1E1B1AFD1F}" type="presParOf" srcId="{4C185B9E-7138-4B56-B714-A1E14B770C13}" destId="{02C7FA31-D9B8-42A1-A1F5-E8CAED9D94AD}" srcOrd="3" destOrd="0" presId="urn:microsoft.com/office/officeart/2005/8/layout/hProcess9"/>
    <dgm:cxn modelId="{AD01B4CD-C74F-4D73-A8DE-39D3D480FEE2}" type="presParOf" srcId="{4C185B9E-7138-4B56-B714-A1E14B770C13}" destId="{443AE0A1-1260-46C0-9CE0-B2720E1FE8C7}" srcOrd="4" destOrd="0" presId="urn:microsoft.com/office/officeart/2005/8/layout/hProcess9"/>
    <dgm:cxn modelId="{855430F9-657E-4D54-BF29-DEC05E1AAB73}" type="presParOf" srcId="{4C185B9E-7138-4B56-B714-A1E14B770C13}" destId="{F8EB38E0-472C-45AF-98FE-4DEF5980CAF1}" srcOrd="5" destOrd="0" presId="urn:microsoft.com/office/officeart/2005/8/layout/hProcess9"/>
    <dgm:cxn modelId="{EA103711-20D9-4DC4-A62B-B18B70BB4EDF}" type="presParOf" srcId="{4C185B9E-7138-4B56-B714-A1E14B770C13}" destId="{11A2E96F-53CB-40F6-97DF-DC32EB4974CA}" srcOrd="6" destOrd="0" presId="urn:microsoft.com/office/officeart/2005/8/layout/hProcess9"/>
    <dgm:cxn modelId="{41495AFD-4421-47F0-B483-7D16CAA9B6F4}" type="presParOf" srcId="{4C185B9E-7138-4B56-B714-A1E14B770C13}" destId="{9B91EE1D-4F02-4C97-BBF1-69D59592BAF2}" srcOrd="7" destOrd="0" presId="urn:microsoft.com/office/officeart/2005/8/layout/hProcess9"/>
    <dgm:cxn modelId="{01D2F0EC-4151-437E-845E-3BD5F4080F7B}" type="presParOf" srcId="{4C185B9E-7138-4B56-B714-A1E14B770C13}" destId="{39A395C2-6C75-4123-BD56-EDBB3C6FA609}" srcOrd="8" destOrd="0" presId="urn:microsoft.com/office/officeart/2005/8/layout/hProcess9"/>
    <dgm:cxn modelId="{BDFB20C7-20BE-46E2-A250-9A837A01B252}" type="presParOf" srcId="{4C185B9E-7138-4B56-B714-A1E14B770C13}" destId="{B0CDACCC-94A9-48CC-A839-E06F27546C54}" srcOrd="9" destOrd="0" presId="urn:microsoft.com/office/officeart/2005/8/layout/hProcess9"/>
    <dgm:cxn modelId="{7FDEF0E8-898D-42F0-9A6A-D2B1B378AE8D}" type="presParOf" srcId="{4C185B9E-7138-4B56-B714-A1E14B770C13}" destId="{EBC26890-0AB5-45A2-8FC3-CEEA75D9446E}" srcOrd="10" destOrd="0" presId="urn:microsoft.com/office/officeart/2005/8/layout/hProcess9"/>
    <dgm:cxn modelId="{199237E6-E93B-41E9-B992-BA6E5375E847}" type="presParOf" srcId="{4C185B9E-7138-4B56-B714-A1E14B770C13}" destId="{FC43B914-1210-4C42-AAFD-5D6CE737AC6E}" srcOrd="11" destOrd="0" presId="urn:microsoft.com/office/officeart/2005/8/layout/hProcess9"/>
    <dgm:cxn modelId="{90BE5490-B300-43C8-83A3-67DBB843518E}" type="presParOf" srcId="{4C185B9E-7138-4B56-B714-A1E14B770C13}" destId="{5449B99B-BCFC-4973-B358-2304301AD6CE}" srcOrd="1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F1157-84AE-480A-AD5A-89AF3CFBB411}">
      <dsp:nvSpPr>
        <dsp:cNvPr id="0" name=""/>
        <dsp:cNvSpPr/>
      </dsp:nvSpPr>
      <dsp:spPr>
        <a:xfrm>
          <a:off x="0" y="7469"/>
          <a:ext cx="8229600" cy="505222"/>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kern="1200" dirty="0">
              <a:solidFill>
                <a:schemeClr val="tx1"/>
              </a:solidFill>
              <a:latin typeface="Arial" pitchFamily="34" charset="0"/>
              <a:cs typeface="Arial" pitchFamily="34" charset="0"/>
            </a:rPr>
            <a:t>Accident de service</a:t>
          </a:r>
        </a:p>
      </dsp:txBody>
      <dsp:txXfrm>
        <a:off x="24663" y="32132"/>
        <a:ext cx="8180274" cy="455896"/>
      </dsp:txXfrm>
    </dsp:sp>
    <dsp:sp modelId="{1DC2838E-7B2B-4A5F-BC13-707C8AE239C9}">
      <dsp:nvSpPr>
        <dsp:cNvPr id="0" name=""/>
        <dsp:cNvSpPr/>
      </dsp:nvSpPr>
      <dsp:spPr>
        <a:xfrm>
          <a:off x="0" y="512691"/>
          <a:ext cx="8229600" cy="129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2700" rIns="71120" bIns="12700" numCol="1" spcCol="1270" anchor="t" anchorCtr="0">
          <a:noAutofit/>
        </a:bodyPr>
        <a:lstStyle/>
        <a:p>
          <a:pPr marL="57150" lvl="1" indent="-57150" algn="l" defTabSz="444500" rtl="0">
            <a:lnSpc>
              <a:spcPct val="90000"/>
            </a:lnSpc>
            <a:spcBef>
              <a:spcPct val="0"/>
            </a:spcBef>
            <a:spcAft>
              <a:spcPct val="20000"/>
            </a:spcAft>
            <a:buChar char="••"/>
          </a:pPr>
          <a:endParaRPr lang="fr-FR" sz="1000" kern="1200" dirty="0">
            <a:latin typeface="Arial" pitchFamily="34" charset="0"/>
            <a:cs typeface="Arial" pitchFamily="34" charset="0"/>
          </a:endParaRPr>
        </a:p>
        <a:p>
          <a:pPr marL="114300" lvl="1" indent="-114300" algn="l" defTabSz="622300" rtl="0">
            <a:lnSpc>
              <a:spcPct val="90000"/>
            </a:lnSpc>
            <a:spcBef>
              <a:spcPct val="0"/>
            </a:spcBef>
            <a:spcAft>
              <a:spcPct val="20000"/>
            </a:spcAft>
            <a:buChar char="••"/>
          </a:pPr>
          <a:r>
            <a:rPr lang="fr-FR" sz="1400" kern="1200" dirty="0">
              <a:latin typeface="Arial" pitchFamily="34" charset="0"/>
              <a:cs typeface="Arial" pitchFamily="34" charset="0"/>
            </a:rPr>
            <a:t>Accident de trajet,</a:t>
          </a:r>
        </a:p>
        <a:p>
          <a:pPr marL="114300" lvl="1" indent="-114300" algn="l" defTabSz="622300" rtl="0">
            <a:lnSpc>
              <a:spcPct val="90000"/>
            </a:lnSpc>
            <a:spcBef>
              <a:spcPct val="0"/>
            </a:spcBef>
            <a:spcAft>
              <a:spcPct val="20000"/>
            </a:spcAft>
            <a:buChar char="••"/>
          </a:pPr>
          <a:r>
            <a:rPr lang="fr-FR" sz="1400" kern="1200" dirty="0">
              <a:latin typeface="Arial" pitchFamily="34" charset="0"/>
              <a:cs typeface="Arial" pitchFamily="34" charset="0"/>
            </a:rPr>
            <a:t>Accident de service,</a:t>
          </a:r>
        </a:p>
        <a:p>
          <a:pPr marL="114300" lvl="1" indent="-114300" algn="l" defTabSz="622300" rtl="0">
            <a:lnSpc>
              <a:spcPct val="90000"/>
            </a:lnSpc>
            <a:spcBef>
              <a:spcPct val="0"/>
            </a:spcBef>
            <a:spcAft>
              <a:spcPct val="20000"/>
            </a:spcAft>
            <a:buChar char="••"/>
          </a:pPr>
          <a:r>
            <a:rPr lang="fr-FR" sz="1400" kern="1200" dirty="0">
              <a:latin typeface="Arial" pitchFamily="34" charset="0"/>
              <a:cs typeface="Arial" pitchFamily="34" charset="0"/>
            </a:rPr>
            <a:t>Accident en service commandé,</a:t>
          </a:r>
        </a:p>
        <a:p>
          <a:pPr marL="114300" lvl="1" indent="-114300" algn="l" defTabSz="622300" rtl="0">
            <a:lnSpc>
              <a:spcPct val="90000"/>
            </a:lnSpc>
            <a:spcBef>
              <a:spcPct val="0"/>
            </a:spcBef>
            <a:spcAft>
              <a:spcPct val="20000"/>
            </a:spcAft>
            <a:buChar char="••"/>
          </a:pPr>
          <a:r>
            <a:rPr lang="fr-FR" sz="1400" kern="1200" dirty="0">
              <a:latin typeface="Arial" pitchFamily="34" charset="0"/>
              <a:cs typeface="Arial" pitchFamily="34" charset="0"/>
            </a:rPr>
            <a:t>Décès.</a:t>
          </a:r>
        </a:p>
        <a:p>
          <a:pPr marL="171450" lvl="1" indent="-171450" algn="l" defTabSz="711200" rtl="0">
            <a:lnSpc>
              <a:spcPct val="90000"/>
            </a:lnSpc>
            <a:spcBef>
              <a:spcPct val="0"/>
            </a:spcBef>
            <a:spcAft>
              <a:spcPct val="20000"/>
            </a:spcAft>
            <a:buChar char="••"/>
          </a:pPr>
          <a:endParaRPr lang="fr-FR" sz="1600" kern="1200" dirty="0"/>
        </a:p>
      </dsp:txBody>
      <dsp:txXfrm>
        <a:off x="0" y="512691"/>
        <a:ext cx="8229600" cy="1297889"/>
      </dsp:txXfrm>
    </dsp:sp>
    <dsp:sp modelId="{25F05C62-635E-49D7-BF54-6CB4E86184A4}">
      <dsp:nvSpPr>
        <dsp:cNvPr id="0" name=""/>
        <dsp:cNvSpPr/>
      </dsp:nvSpPr>
      <dsp:spPr>
        <a:xfrm>
          <a:off x="0" y="1827804"/>
          <a:ext cx="8229600" cy="545044"/>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fr-FR" sz="1600" b="0" kern="1200" dirty="0">
              <a:solidFill>
                <a:schemeClr val="tx1"/>
              </a:solidFill>
              <a:latin typeface="Arial" pitchFamily="34" charset="0"/>
              <a:cs typeface="Arial" pitchFamily="34" charset="0"/>
            </a:rPr>
            <a:t>Accident de vie privée</a:t>
          </a:r>
        </a:p>
      </dsp:txBody>
      <dsp:txXfrm>
        <a:off x="26607" y="1854411"/>
        <a:ext cx="8176386" cy="491830"/>
      </dsp:txXfrm>
    </dsp:sp>
    <dsp:sp modelId="{1D050176-8844-4B39-A859-20921716420B}">
      <dsp:nvSpPr>
        <dsp:cNvPr id="0" name=""/>
        <dsp:cNvSpPr/>
      </dsp:nvSpPr>
      <dsp:spPr>
        <a:xfrm>
          <a:off x="0" y="2355625"/>
          <a:ext cx="8229600" cy="1337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2700" rIns="71120" bIns="12700" numCol="1" spcCol="1270" anchor="t" anchorCtr="0">
          <a:noAutofit/>
        </a:bodyPr>
        <a:lstStyle/>
        <a:p>
          <a:pPr marL="57150" lvl="1" indent="-57150" algn="l" defTabSz="444500" rtl="0">
            <a:lnSpc>
              <a:spcPct val="90000"/>
            </a:lnSpc>
            <a:spcBef>
              <a:spcPct val="0"/>
            </a:spcBef>
            <a:spcAft>
              <a:spcPct val="20000"/>
            </a:spcAft>
            <a:buChar char="••"/>
          </a:pPr>
          <a:endParaRPr lang="fr-FR" sz="1000" kern="1200" dirty="0">
            <a:latin typeface="Arial" pitchFamily="34" charset="0"/>
            <a:cs typeface="Arial" pitchFamily="34" charset="0"/>
          </a:endParaRPr>
        </a:p>
        <a:p>
          <a:pPr marL="114300" lvl="1" indent="-114300" algn="l" defTabSz="622300" rtl="0">
            <a:lnSpc>
              <a:spcPct val="90000"/>
            </a:lnSpc>
            <a:spcBef>
              <a:spcPct val="0"/>
            </a:spcBef>
            <a:spcAft>
              <a:spcPct val="20000"/>
            </a:spcAft>
            <a:buChar char="••"/>
          </a:pPr>
          <a:r>
            <a:rPr lang="fr-FR" sz="1400" kern="1200" dirty="0">
              <a:latin typeface="Arial" pitchFamily="34" charset="0"/>
              <a:cs typeface="Arial" pitchFamily="34" charset="0"/>
            </a:rPr>
            <a:t>Maladie ordinaire,</a:t>
          </a:r>
        </a:p>
        <a:p>
          <a:pPr marL="114300" lvl="1" indent="-114300" algn="l" defTabSz="622300" rtl="0">
            <a:lnSpc>
              <a:spcPct val="90000"/>
            </a:lnSpc>
            <a:spcBef>
              <a:spcPct val="0"/>
            </a:spcBef>
            <a:spcAft>
              <a:spcPct val="20000"/>
            </a:spcAft>
            <a:buChar char="••"/>
          </a:pPr>
          <a:r>
            <a:rPr lang="fr-FR" sz="1400" kern="1200" dirty="0">
              <a:latin typeface="Arial" pitchFamily="34" charset="0"/>
              <a:cs typeface="Arial" pitchFamily="34" charset="0"/>
            </a:rPr>
            <a:t>Longue maladie,</a:t>
          </a:r>
        </a:p>
        <a:p>
          <a:pPr marL="114300" lvl="1" indent="-114300" algn="l" defTabSz="622300" rtl="0">
            <a:lnSpc>
              <a:spcPct val="90000"/>
            </a:lnSpc>
            <a:spcBef>
              <a:spcPct val="0"/>
            </a:spcBef>
            <a:spcAft>
              <a:spcPct val="20000"/>
            </a:spcAft>
            <a:buChar char="••"/>
          </a:pPr>
          <a:r>
            <a:rPr lang="fr-FR" sz="1400" kern="1200" dirty="0">
              <a:latin typeface="Arial" pitchFamily="34" charset="0"/>
              <a:cs typeface="Arial" pitchFamily="34" charset="0"/>
            </a:rPr>
            <a:t>Décès.</a:t>
          </a:r>
        </a:p>
        <a:p>
          <a:pPr marL="114300" lvl="1" indent="-114300" algn="l" defTabSz="622300" rtl="0">
            <a:lnSpc>
              <a:spcPct val="90000"/>
            </a:lnSpc>
            <a:spcBef>
              <a:spcPct val="0"/>
            </a:spcBef>
            <a:spcAft>
              <a:spcPct val="20000"/>
            </a:spcAft>
            <a:buChar char="••"/>
          </a:pPr>
          <a:endParaRPr lang="fr-FR" sz="1400" kern="1200" dirty="0">
            <a:latin typeface="Arial" pitchFamily="34" charset="0"/>
            <a:cs typeface="Arial" pitchFamily="34" charset="0"/>
          </a:endParaRPr>
        </a:p>
        <a:p>
          <a:pPr marL="171450" lvl="1" indent="-171450" algn="l" defTabSz="800100" rtl="0">
            <a:lnSpc>
              <a:spcPct val="90000"/>
            </a:lnSpc>
            <a:spcBef>
              <a:spcPct val="0"/>
            </a:spcBef>
            <a:spcAft>
              <a:spcPct val="20000"/>
            </a:spcAft>
            <a:buChar char="••"/>
          </a:pPr>
          <a:endParaRPr lang="fr-FR" sz="1800" kern="1200" dirty="0"/>
        </a:p>
      </dsp:txBody>
      <dsp:txXfrm>
        <a:off x="0" y="2355625"/>
        <a:ext cx="8229600" cy="1337219"/>
      </dsp:txXfrm>
    </dsp:sp>
    <dsp:sp modelId="{24E160DC-0051-4E8E-BEAB-E83A8BA6E88B}">
      <dsp:nvSpPr>
        <dsp:cNvPr id="0" name=""/>
        <dsp:cNvSpPr/>
      </dsp:nvSpPr>
      <dsp:spPr>
        <a:xfrm>
          <a:off x="0" y="3692845"/>
          <a:ext cx="8229600" cy="711360"/>
        </a:xfrm>
        <a:prstGeom prst="roundRect">
          <a:avLst/>
        </a:prstGeom>
        <a:solidFill>
          <a:schemeClr val="accent5">
            <a:lumMod val="60000"/>
            <a:lumOff val="40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fr-FR" sz="2000" b="1" kern="1200" dirty="0">
              <a:latin typeface="Arial" pitchFamily="34" charset="0"/>
              <a:cs typeface="Arial" pitchFamily="34" charset="0"/>
            </a:rPr>
            <a:t>Que le risque soit assuré ou non par le client</a:t>
          </a:r>
        </a:p>
      </dsp:txBody>
      <dsp:txXfrm>
        <a:off x="34726" y="3727571"/>
        <a:ext cx="8160148" cy="6419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5E537-6506-4566-B935-37ED0BBAF1D0}">
      <dsp:nvSpPr>
        <dsp:cNvPr id="0" name=""/>
        <dsp:cNvSpPr/>
      </dsp:nvSpPr>
      <dsp:spPr>
        <a:xfrm>
          <a:off x="497152" y="0"/>
          <a:ext cx="7432481" cy="3220980"/>
        </a:xfrm>
        <a:prstGeom prst="rightArrow">
          <a:avLst/>
        </a:prstGeom>
        <a:solidFill>
          <a:srgbClr val="FF9933">
            <a:alpha val="50000"/>
          </a:srgbClr>
        </a:solidFill>
        <a:ln>
          <a:noFill/>
        </a:ln>
        <a:effectLst/>
      </dsp:spPr>
      <dsp:style>
        <a:lnRef idx="0">
          <a:scrgbClr r="0" g="0" b="0"/>
        </a:lnRef>
        <a:fillRef idx="1">
          <a:scrgbClr r="0" g="0" b="0"/>
        </a:fillRef>
        <a:effectRef idx="0">
          <a:scrgbClr r="0" g="0" b="0"/>
        </a:effectRef>
        <a:fontRef idx="minor"/>
      </dsp:style>
    </dsp:sp>
    <dsp:sp modelId="{B7D6B15C-9322-4B19-A8A4-279C4C8B12E7}">
      <dsp:nvSpPr>
        <dsp:cNvPr id="0" name=""/>
        <dsp:cNvSpPr/>
      </dsp:nvSpPr>
      <dsp:spPr>
        <a:xfrm>
          <a:off x="717" y="966294"/>
          <a:ext cx="1150636" cy="128839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fr-FR" sz="1000" kern="1200" dirty="0">
              <a:latin typeface="Arial" pitchFamily="34" charset="0"/>
              <a:cs typeface="Arial" pitchFamily="34" charset="0"/>
            </a:rPr>
            <a:t>Analyse de faisabilité et appréciation des perspectives d’aboutissement</a:t>
          </a:r>
        </a:p>
      </dsp:txBody>
      <dsp:txXfrm>
        <a:off x="56886" y="1022463"/>
        <a:ext cx="1038298" cy="1176054"/>
      </dsp:txXfrm>
    </dsp:sp>
    <dsp:sp modelId="{F4F48215-A594-4271-8562-9C6A4E57542F}">
      <dsp:nvSpPr>
        <dsp:cNvPr id="0" name=""/>
        <dsp:cNvSpPr/>
      </dsp:nvSpPr>
      <dsp:spPr>
        <a:xfrm>
          <a:off x="1208885" y="966294"/>
          <a:ext cx="1150636" cy="128839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latin typeface="Arial" pitchFamily="34" charset="0"/>
              <a:cs typeface="Arial" pitchFamily="34" charset="0"/>
            </a:rPr>
            <a:t>Mise en cause de l’assureur adverse</a:t>
          </a:r>
        </a:p>
      </dsp:txBody>
      <dsp:txXfrm>
        <a:off x="1265054" y="1022463"/>
        <a:ext cx="1038298" cy="1176054"/>
      </dsp:txXfrm>
    </dsp:sp>
    <dsp:sp modelId="{443AE0A1-1260-46C0-9CE0-B2720E1FE8C7}">
      <dsp:nvSpPr>
        <dsp:cNvPr id="0" name=""/>
        <dsp:cNvSpPr/>
      </dsp:nvSpPr>
      <dsp:spPr>
        <a:xfrm>
          <a:off x="2417053" y="966294"/>
          <a:ext cx="1150636" cy="128839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latin typeface="Arial" pitchFamily="34" charset="0"/>
              <a:cs typeface="Arial" pitchFamily="34" charset="0"/>
            </a:rPr>
            <a:t>Calcul et production de créances</a:t>
          </a:r>
        </a:p>
      </dsp:txBody>
      <dsp:txXfrm>
        <a:off x="2473222" y="1022463"/>
        <a:ext cx="1038298" cy="1176054"/>
      </dsp:txXfrm>
    </dsp:sp>
    <dsp:sp modelId="{11A2E96F-53CB-40F6-97DF-DC32EB4974CA}">
      <dsp:nvSpPr>
        <dsp:cNvPr id="0" name=""/>
        <dsp:cNvSpPr/>
      </dsp:nvSpPr>
      <dsp:spPr>
        <a:xfrm>
          <a:off x="3625221" y="966294"/>
          <a:ext cx="1150636" cy="128839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latin typeface="Arial" pitchFamily="34" charset="0"/>
              <a:cs typeface="Arial" pitchFamily="34" charset="0"/>
            </a:rPr>
            <a:t>Argumentation</a:t>
          </a:r>
        </a:p>
      </dsp:txBody>
      <dsp:txXfrm>
        <a:off x="3681390" y="1022463"/>
        <a:ext cx="1038298" cy="1176054"/>
      </dsp:txXfrm>
    </dsp:sp>
    <dsp:sp modelId="{39A395C2-6C75-4123-BD56-EDBB3C6FA609}">
      <dsp:nvSpPr>
        <dsp:cNvPr id="0" name=""/>
        <dsp:cNvSpPr/>
      </dsp:nvSpPr>
      <dsp:spPr>
        <a:xfrm>
          <a:off x="4833389" y="966294"/>
          <a:ext cx="1150636" cy="128839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latin typeface="Arial" pitchFamily="34" charset="0"/>
              <a:cs typeface="Arial" pitchFamily="34" charset="0"/>
            </a:rPr>
            <a:t>Négociations, relances</a:t>
          </a:r>
        </a:p>
      </dsp:txBody>
      <dsp:txXfrm>
        <a:off x="4889558" y="1022463"/>
        <a:ext cx="1038298" cy="1176054"/>
      </dsp:txXfrm>
    </dsp:sp>
    <dsp:sp modelId="{EBC26890-0AB5-45A2-8FC3-CEEA75D9446E}">
      <dsp:nvSpPr>
        <dsp:cNvPr id="0" name=""/>
        <dsp:cNvSpPr/>
      </dsp:nvSpPr>
      <dsp:spPr>
        <a:xfrm>
          <a:off x="6041557" y="966294"/>
          <a:ext cx="1150636" cy="128839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a:latin typeface="Arial" pitchFamily="34" charset="0"/>
              <a:cs typeface="Arial" pitchFamily="34" charset="0"/>
            </a:rPr>
            <a:t>Encaissements</a:t>
          </a:r>
        </a:p>
      </dsp:txBody>
      <dsp:txXfrm>
        <a:off x="6097726" y="1022463"/>
        <a:ext cx="1038298" cy="1176054"/>
      </dsp:txXfrm>
    </dsp:sp>
    <dsp:sp modelId="{5449B99B-BCFC-4973-B358-2304301AD6CE}">
      <dsp:nvSpPr>
        <dsp:cNvPr id="0" name=""/>
        <dsp:cNvSpPr/>
      </dsp:nvSpPr>
      <dsp:spPr>
        <a:xfrm>
          <a:off x="7249725" y="966294"/>
          <a:ext cx="1150636" cy="1288392"/>
        </a:xfrm>
        <a:prstGeom prst="roundRect">
          <a:avLst/>
        </a:prstGeom>
        <a:solidFill>
          <a:srgbClr val="FF99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fr-FR" sz="1000" kern="1200" dirty="0">
              <a:latin typeface="Arial" pitchFamily="34" charset="0"/>
              <a:cs typeface="Arial" pitchFamily="34" charset="0"/>
            </a:rPr>
            <a:t>Reversements clients et compagnies partenaires</a:t>
          </a:r>
        </a:p>
      </dsp:txBody>
      <dsp:txXfrm>
        <a:off x="7305894" y="1022463"/>
        <a:ext cx="1038298" cy="11760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4" y="0"/>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86019" name="Rectangle 3"/>
          <p:cNvSpPr>
            <a:spLocks noGrp="1" noChangeArrowheads="1"/>
          </p:cNvSpPr>
          <p:nvPr>
            <p:ph type="dt" sz="quarter" idx="1"/>
          </p:nvPr>
        </p:nvSpPr>
        <p:spPr bwMode="auto">
          <a:xfrm>
            <a:off x="5625999" y="0"/>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86020" name="Rectangle 4"/>
          <p:cNvSpPr>
            <a:spLocks noGrp="1" noChangeArrowheads="1"/>
          </p:cNvSpPr>
          <p:nvPr>
            <p:ph type="ftr" sz="quarter" idx="2"/>
          </p:nvPr>
        </p:nvSpPr>
        <p:spPr bwMode="auto">
          <a:xfrm>
            <a:off x="4" y="6457792"/>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86021" name="Rectangle 5"/>
          <p:cNvSpPr>
            <a:spLocks noGrp="1" noChangeArrowheads="1"/>
          </p:cNvSpPr>
          <p:nvPr>
            <p:ph type="sldNum" sz="quarter" idx="3"/>
          </p:nvPr>
        </p:nvSpPr>
        <p:spPr bwMode="auto">
          <a:xfrm>
            <a:off x="5625999" y="6457792"/>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9855673-7118-4E41-9CCD-6063899FEB8C}" type="slidenum">
              <a:rPr lang="fr-F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4" y="0"/>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12291" name="Rectangle 3"/>
          <p:cNvSpPr>
            <a:spLocks noGrp="1" noChangeArrowheads="1"/>
          </p:cNvSpPr>
          <p:nvPr>
            <p:ph type="dt" idx="1"/>
          </p:nvPr>
        </p:nvSpPr>
        <p:spPr bwMode="auto">
          <a:xfrm>
            <a:off x="5625999" y="0"/>
            <a:ext cx="4302231"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2292" name="Rectangle 4"/>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1323764" y="3228896"/>
            <a:ext cx="7280699"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294" name="Rectangle 6"/>
          <p:cNvSpPr>
            <a:spLocks noGrp="1" noChangeArrowheads="1"/>
          </p:cNvSpPr>
          <p:nvPr>
            <p:ph type="ftr" sz="quarter" idx="4"/>
          </p:nvPr>
        </p:nvSpPr>
        <p:spPr bwMode="auto">
          <a:xfrm>
            <a:off x="4" y="6457792"/>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12295" name="Rectangle 7"/>
          <p:cNvSpPr>
            <a:spLocks noGrp="1" noChangeArrowheads="1"/>
          </p:cNvSpPr>
          <p:nvPr>
            <p:ph type="sldNum" sz="quarter" idx="5"/>
          </p:nvPr>
        </p:nvSpPr>
        <p:spPr bwMode="auto">
          <a:xfrm>
            <a:off x="5625999" y="6457792"/>
            <a:ext cx="4302231"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1F1B6FD-A6A8-4609-91C0-C2E9AD24D0F0}" type="slidenum">
              <a:rPr lang="fr-FR"/>
              <a:pPr/>
              <a:t>‹N°›</a:t>
            </a:fld>
            <a:endParaRPr lang="fr-FR"/>
          </a:p>
        </p:txBody>
      </p:sp>
    </p:spTree>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01F1B6FD-A6A8-4609-91C0-C2E9AD24D0F0}" type="slidenum">
              <a:rPr lang="fr-FR" smtClean="0"/>
              <a:pPr/>
              <a:t>1</a:t>
            </a:fld>
            <a:endParaRPr lang="fr-FR"/>
          </a:p>
        </p:txBody>
      </p:sp>
      <p:sp>
        <p:nvSpPr>
          <p:cNvPr id="5" name="Espace réservé du pied de page 4"/>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296371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1533E8-8D02-414A-93C5-937F17C95377}" type="slidenum">
              <a:rPr lang="fr-FR" smtClean="0">
                <a:latin typeface="Times New Roman" pitchFamily="18" charset="0"/>
              </a:rPr>
              <a:pPr/>
              <a:t>18</a:t>
            </a:fld>
            <a:endParaRPr lang="fr-FR" smtClean="0">
              <a:latin typeface="Times New Roman" pitchFamily="18" charset="0"/>
            </a:endParaRPr>
          </a:p>
        </p:txBody>
      </p:sp>
      <p:sp>
        <p:nvSpPr>
          <p:cNvPr id="19459" name="Rectangle 2"/>
          <p:cNvSpPr>
            <a:spLocks noGrp="1" noRot="1" noChangeAspect="1" noChangeArrowheads="1" noTextEdit="1"/>
          </p:cNvSpPr>
          <p:nvPr>
            <p:ph type="sldImg"/>
          </p:nvPr>
        </p:nvSpPr>
        <p:spPr>
          <a:xfrm>
            <a:off x="923925" y="749300"/>
            <a:ext cx="4951413" cy="3714750"/>
          </a:xfrm>
          <a:solidFill>
            <a:srgbClr val="FFFFFF"/>
          </a:solidFill>
          <a:ln/>
        </p:spPr>
      </p:sp>
      <p:sp>
        <p:nvSpPr>
          <p:cNvPr id="19460" name="Rectangle 3"/>
          <p:cNvSpPr>
            <a:spLocks noGrp="1" noChangeArrowheads="1"/>
          </p:cNvSpPr>
          <p:nvPr>
            <p:ph type="body" idx="1"/>
          </p:nvPr>
        </p:nvSpPr>
        <p:spPr>
          <a:xfrm>
            <a:off x="906889" y="4713368"/>
            <a:ext cx="4983903" cy="4467384"/>
          </a:xfrm>
          <a:solidFill>
            <a:srgbClr val="FFFFFF"/>
          </a:solidFill>
          <a:ln>
            <a:solidFill>
              <a:srgbClr val="000000"/>
            </a:solidFill>
          </a:ln>
        </p:spPr>
        <p:txBody>
          <a:bodyPr lIns="89025" tIns="44513" rIns="89025" bIns="44513"/>
          <a:lstStyle/>
          <a:p>
            <a:pPr eaLnBrk="1" hangingPunct="1"/>
            <a:endParaRPr lang="en-GB" smtClean="0">
              <a:latin typeface="Times New Roman" pitchFamily="18" charset="0"/>
            </a:endParaRPr>
          </a:p>
        </p:txBody>
      </p:sp>
    </p:spTree>
    <p:extLst>
      <p:ext uri="{BB962C8B-B14F-4D97-AF65-F5344CB8AC3E}">
        <p14:creationId xmlns:p14="http://schemas.microsoft.com/office/powerpoint/2010/main" val="254296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3FD7432-9FF3-4BBF-8CD5-E135CBA49A3B}" type="slidenum">
              <a:rPr lang="fr-FR" smtClean="0">
                <a:latin typeface="Times New Roman" pitchFamily="18" charset="0"/>
              </a:rPr>
              <a:pPr/>
              <a:t>19</a:t>
            </a:fld>
            <a:endParaRPr lang="fr-FR" smtClean="0">
              <a:latin typeface="Times New Roman" pitchFamily="18" charset="0"/>
            </a:endParaRPr>
          </a:p>
        </p:txBody>
      </p:sp>
      <p:sp>
        <p:nvSpPr>
          <p:cNvPr id="20483" name="Rectangle 2"/>
          <p:cNvSpPr>
            <a:spLocks noGrp="1" noRot="1" noChangeAspect="1" noChangeArrowheads="1" noTextEdit="1"/>
          </p:cNvSpPr>
          <p:nvPr>
            <p:ph type="sldImg"/>
          </p:nvPr>
        </p:nvSpPr>
        <p:spPr>
          <a:xfrm>
            <a:off x="923925" y="749300"/>
            <a:ext cx="4951413" cy="3714750"/>
          </a:xfrm>
          <a:solidFill>
            <a:srgbClr val="FFFFFF"/>
          </a:solidFill>
          <a:ln/>
        </p:spPr>
      </p:sp>
      <p:sp>
        <p:nvSpPr>
          <p:cNvPr id="20484" name="Rectangle 3"/>
          <p:cNvSpPr>
            <a:spLocks noGrp="1" noChangeArrowheads="1"/>
          </p:cNvSpPr>
          <p:nvPr>
            <p:ph type="body" idx="1"/>
          </p:nvPr>
        </p:nvSpPr>
        <p:spPr>
          <a:xfrm>
            <a:off x="906889" y="4713368"/>
            <a:ext cx="4983903" cy="4467384"/>
          </a:xfrm>
          <a:solidFill>
            <a:srgbClr val="FFFFFF"/>
          </a:solidFill>
          <a:ln>
            <a:solidFill>
              <a:srgbClr val="000000"/>
            </a:solidFill>
          </a:ln>
        </p:spPr>
        <p:txBody>
          <a:bodyPr lIns="89025" tIns="44513" rIns="89025" bIns="44513"/>
          <a:lstStyle/>
          <a:p>
            <a:pPr eaLnBrk="1" hangingPunct="1"/>
            <a:endParaRPr lang="en-GB" smtClean="0">
              <a:latin typeface="Times New Roman" pitchFamily="18" charset="0"/>
            </a:endParaRPr>
          </a:p>
        </p:txBody>
      </p:sp>
    </p:spTree>
    <p:extLst>
      <p:ext uri="{BB962C8B-B14F-4D97-AF65-F5344CB8AC3E}">
        <p14:creationId xmlns:p14="http://schemas.microsoft.com/office/powerpoint/2010/main" val="215141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3FD7432-9FF3-4BBF-8CD5-E135CBA49A3B}" type="slidenum">
              <a:rPr lang="fr-FR" smtClean="0">
                <a:latin typeface="Times New Roman" pitchFamily="18" charset="0"/>
              </a:rPr>
              <a:pPr/>
              <a:t>20</a:t>
            </a:fld>
            <a:endParaRPr lang="fr-FR" smtClean="0">
              <a:latin typeface="Times New Roman" pitchFamily="18" charset="0"/>
            </a:endParaRPr>
          </a:p>
        </p:txBody>
      </p:sp>
      <p:sp>
        <p:nvSpPr>
          <p:cNvPr id="20483" name="Rectangle 2"/>
          <p:cNvSpPr>
            <a:spLocks noGrp="1" noRot="1" noChangeAspect="1" noChangeArrowheads="1" noTextEdit="1"/>
          </p:cNvSpPr>
          <p:nvPr>
            <p:ph type="sldImg"/>
          </p:nvPr>
        </p:nvSpPr>
        <p:spPr>
          <a:xfrm>
            <a:off x="923925" y="749300"/>
            <a:ext cx="4951413" cy="3714750"/>
          </a:xfrm>
          <a:solidFill>
            <a:srgbClr val="FFFFFF"/>
          </a:solidFill>
          <a:ln/>
        </p:spPr>
      </p:sp>
      <p:sp>
        <p:nvSpPr>
          <p:cNvPr id="20484" name="Rectangle 3"/>
          <p:cNvSpPr>
            <a:spLocks noGrp="1" noChangeArrowheads="1"/>
          </p:cNvSpPr>
          <p:nvPr>
            <p:ph type="body" idx="1"/>
          </p:nvPr>
        </p:nvSpPr>
        <p:spPr>
          <a:xfrm>
            <a:off x="906889" y="4713368"/>
            <a:ext cx="4983903" cy="4467384"/>
          </a:xfrm>
          <a:solidFill>
            <a:srgbClr val="FFFFFF"/>
          </a:solidFill>
          <a:ln>
            <a:solidFill>
              <a:srgbClr val="000000"/>
            </a:solidFill>
          </a:ln>
        </p:spPr>
        <p:txBody>
          <a:bodyPr lIns="89025" tIns="44513" rIns="89025" bIns="44513"/>
          <a:lstStyle/>
          <a:p>
            <a:pPr eaLnBrk="1" hangingPunct="1"/>
            <a:endParaRPr lang="en-GB" smtClean="0">
              <a:latin typeface="Times New Roman" pitchFamily="18" charset="0"/>
            </a:endParaRPr>
          </a:p>
        </p:txBody>
      </p:sp>
    </p:spTree>
    <p:extLst>
      <p:ext uri="{BB962C8B-B14F-4D97-AF65-F5344CB8AC3E}">
        <p14:creationId xmlns:p14="http://schemas.microsoft.com/office/powerpoint/2010/main" val="1592096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3B72EA6-9DD8-4714-B156-436297421F85}" type="slidenum">
              <a:rPr lang="fr-FR" smtClean="0"/>
              <a:pPr/>
              <a:t>76</a:t>
            </a:fld>
            <a:endParaRPr lang="fr-FR"/>
          </a:p>
        </p:txBody>
      </p:sp>
      <p:sp>
        <p:nvSpPr>
          <p:cNvPr id="29699" name="Rectangle 2"/>
          <p:cNvSpPr>
            <a:spLocks noGrp="1" noRot="1" noChangeAspect="1" noChangeArrowheads="1" noTextEdit="1"/>
          </p:cNvSpPr>
          <p:nvPr>
            <p:ph type="sldImg"/>
          </p:nvPr>
        </p:nvSpPr>
        <p:spPr>
          <a:xfrm>
            <a:off x="919163" y="744538"/>
            <a:ext cx="4962525" cy="3722687"/>
          </a:xfrm>
          <a:ln/>
        </p:spPr>
      </p:sp>
      <p:sp>
        <p:nvSpPr>
          <p:cNvPr id="2970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1281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1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191492" name="Espace réservé du numéro de diapositive 3"/>
          <p:cNvSpPr>
            <a:spLocks noGrp="1"/>
          </p:cNvSpPr>
          <p:nvPr>
            <p:ph type="sldNum" sz="quarter" idx="4294967295"/>
          </p:nvPr>
        </p:nvSpPr>
        <p:spPr bwMode="auto">
          <a:xfrm>
            <a:off x="3849690" y="9428164"/>
            <a:ext cx="2946400" cy="496887"/>
          </a:xfrm>
          <a:prstGeom prst="rect">
            <a:avLst/>
          </a:prstGeom>
          <a:noFill/>
          <a:ln>
            <a:miter lim="800000"/>
            <a:headEnd/>
            <a:tailEnd/>
          </a:ln>
        </p:spPr>
        <p:txBody>
          <a:bodyPr/>
          <a:lstStyle/>
          <a:p>
            <a:fld id="{B8572503-DD98-467F-A1E3-248E805684C7}" type="slidenum">
              <a:rPr lang="fr-FR"/>
              <a:pPr/>
              <a:t>85</a:t>
            </a:fld>
            <a:endParaRPr lang="fr-FR"/>
          </a:p>
        </p:txBody>
      </p:sp>
    </p:spTree>
    <p:extLst>
      <p:ext uri="{BB962C8B-B14F-4D97-AF65-F5344CB8AC3E}">
        <p14:creationId xmlns:p14="http://schemas.microsoft.com/office/powerpoint/2010/main" val="4144880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1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191492" name="Espace réservé du numéro de diapositive 3"/>
          <p:cNvSpPr>
            <a:spLocks noGrp="1"/>
          </p:cNvSpPr>
          <p:nvPr>
            <p:ph type="sldNum" sz="quarter" idx="4294967295"/>
          </p:nvPr>
        </p:nvSpPr>
        <p:spPr bwMode="auto">
          <a:xfrm>
            <a:off x="3849690" y="9428164"/>
            <a:ext cx="2946400" cy="496887"/>
          </a:xfrm>
          <a:prstGeom prst="rect">
            <a:avLst/>
          </a:prstGeom>
          <a:noFill/>
          <a:ln>
            <a:miter lim="800000"/>
            <a:headEnd/>
            <a:tailEnd/>
          </a:ln>
        </p:spPr>
        <p:txBody>
          <a:bodyPr/>
          <a:lstStyle/>
          <a:p>
            <a:fld id="{B8572503-DD98-467F-A1E3-248E805684C7}" type="slidenum">
              <a:rPr lang="fr-FR"/>
              <a:pPr/>
              <a:t>86</a:t>
            </a:fld>
            <a:endParaRPr lang="fr-FR"/>
          </a:p>
        </p:txBody>
      </p:sp>
    </p:spTree>
    <p:extLst>
      <p:ext uri="{BB962C8B-B14F-4D97-AF65-F5344CB8AC3E}">
        <p14:creationId xmlns:p14="http://schemas.microsoft.com/office/powerpoint/2010/main" val="246552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914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191492" name="Espace réservé du numéro de diapositive 3"/>
          <p:cNvSpPr>
            <a:spLocks noGrp="1"/>
          </p:cNvSpPr>
          <p:nvPr>
            <p:ph type="sldNum" sz="quarter" idx="4294967295"/>
          </p:nvPr>
        </p:nvSpPr>
        <p:spPr bwMode="auto">
          <a:xfrm>
            <a:off x="3849690" y="9428164"/>
            <a:ext cx="2946400" cy="496887"/>
          </a:xfrm>
          <a:prstGeom prst="rect">
            <a:avLst/>
          </a:prstGeom>
          <a:noFill/>
          <a:ln>
            <a:miter lim="800000"/>
            <a:headEnd/>
            <a:tailEnd/>
          </a:ln>
        </p:spPr>
        <p:txBody>
          <a:bodyPr/>
          <a:lstStyle/>
          <a:p>
            <a:fld id="{B8572503-DD98-467F-A1E3-248E805684C7}" type="slidenum">
              <a:rPr lang="fr-FR"/>
              <a:pPr/>
              <a:t>87</a:t>
            </a:fld>
            <a:endParaRPr lang="fr-FR"/>
          </a:p>
        </p:txBody>
      </p:sp>
    </p:spTree>
    <p:extLst>
      <p:ext uri="{BB962C8B-B14F-4D97-AF65-F5344CB8AC3E}">
        <p14:creationId xmlns:p14="http://schemas.microsoft.com/office/powerpoint/2010/main" val="3392646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3B72EA6-9DD8-4714-B156-436297421F85}" type="slidenum">
              <a:rPr lang="fr-FR" smtClean="0"/>
              <a:pPr/>
              <a:t>95</a:t>
            </a:fld>
            <a:endParaRPr lang="fr-FR"/>
          </a:p>
        </p:txBody>
      </p:sp>
      <p:sp>
        <p:nvSpPr>
          <p:cNvPr id="29699" name="Rectangle 2"/>
          <p:cNvSpPr>
            <a:spLocks noGrp="1" noRot="1" noChangeAspect="1" noChangeArrowheads="1" noTextEdit="1"/>
          </p:cNvSpPr>
          <p:nvPr>
            <p:ph type="sldImg"/>
          </p:nvPr>
        </p:nvSpPr>
        <p:spPr>
          <a:xfrm>
            <a:off x="919163" y="744538"/>
            <a:ext cx="4962525" cy="3722687"/>
          </a:xfrm>
          <a:ln/>
        </p:spPr>
      </p:sp>
      <p:sp>
        <p:nvSpPr>
          <p:cNvPr id="2970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80831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3B72EA6-9DD8-4714-B156-436297421F85}" type="slidenum">
              <a:rPr lang="fr-FR" smtClean="0"/>
              <a:pPr/>
              <a:t>96</a:t>
            </a:fld>
            <a:endParaRPr lang="fr-FR"/>
          </a:p>
        </p:txBody>
      </p:sp>
      <p:sp>
        <p:nvSpPr>
          <p:cNvPr id="29699" name="Rectangle 2"/>
          <p:cNvSpPr>
            <a:spLocks noGrp="1" noRot="1" noChangeAspect="1" noChangeArrowheads="1" noTextEdit="1"/>
          </p:cNvSpPr>
          <p:nvPr>
            <p:ph type="sldImg"/>
          </p:nvPr>
        </p:nvSpPr>
        <p:spPr>
          <a:xfrm>
            <a:off x="919163" y="744538"/>
            <a:ext cx="4962525" cy="3722687"/>
          </a:xfrm>
          <a:ln/>
        </p:spPr>
      </p:sp>
      <p:sp>
        <p:nvSpPr>
          <p:cNvPr id="2970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244961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3B72EA6-9DD8-4714-B156-436297421F85}" type="slidenum">
              <a:rPr lang="fr-FR" smtClean="0"/>
              <a:pPr/>
              <a:t>97</a:t>
            </a:fld>
            <a:endParaRPr lang="fr-FR"/>
          </a:p>
        </p:txBody>
      </p:sp>
      <p:sp>
        <p:nvSpPr>
          <p:cNvPr id="29699" name="Rectangle 2"/>
          <p:cNvSpPr>
            <a:spLocks noGrp="1" noRot="1" noChangeAspect="1" noChangeArrowheads="1" noTextEdit="1"/>
          </p:cNvSpPr>
          <p:nvPr>
            <p:ph type="sldImg"/>
          </p:nvPr>
        </p:nvSpPr>
        <p:spPr>
          <a:xfrm>
            <a:off x="919163" y="744538"/>
            <a:ext cx="4962525" cy="3722687"/>
          </a:xfrm>
          <a:ln/>
        </p:spPr>
      </p:sp>
      <p:sp>
        <p:nvSpPr>
          <p:cNvPr id="2970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692978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31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147719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3B72EA6-9DD8-4714-B156-436297421F85}" type="slidenum">
              <a:rPr lang="fr-FR" smtClean="0"/>
              <a:pPr/>
              <a:t>98</a:t>
            </a:fld>
            <a:endParaRPr lang="fr-FR"/>
          </a:p>
        </p:txBody>
      </p:sp>
      <p:sp>
        <p:nvSpPr>
          <p:cNvPr id="29699" name="Rectangle 2"/>
          <p:cNvSpPr>
            <a:spLocks noGrp="1" noRot="1" noChangeAspect="1" noChangeArrowheads="1" noTextEdit="1"/>
          </p:cNvSpPr>
          <p:nvPr>
            <p:ph type="sldImg"/>
          </p:nvPr>
        </p:nvSpPr>
        <p:spPr>
          <a:xfrm>
            <a:off x="919163" y="744538"/>
            <a:ext cx="4962525" cy="3722687"/>
          </a:xfrm>
          <a:ln/>
        </p:spPr>
      </p:sp>
      <p:sp>
        <p:nvSpPr>
          <p:cNvPr id="2970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970428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a:p>
        </p:txBody>
      </p:sp>
      <p:sp>
        <p:nvSpPr>
          <p:cNvPr id="4" name="Espace réservé du numéro de diapositive 3"/>
          <p:cNvSpPr>
            <a:spLocks noGrp="1"/>
          </p:cNvSpPr>
          <p:nvPr>
            <p:ph type="sldNum" sz="quarter" idx="5"/>
          </p:nvPr>
        </p:nvSpPr>
        <p:spPr/>
        <p:txBody>
          <a:bodyPr/>
          <a:lstStyle/>
          <a:p>
            <a:pPr>
              <a:defRPr/>
            </a:pPr>
            <a:fld id="{C833BF35-BC98-4E33-B895-A6F303C46E4E}" type="slidenum">
              <a:rPr lang="fr-FR" smtClean="0"/>
              <a:pPr>
                <a:defRPr/>
              </a:pPr>
              <a:t>100</a:t>
            </a:fld>
            <a:endParaRPr lang="fr-F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94919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a:t>Moyenne du nb de séances réalisées = 12</a:t>
            </a:r>
          </a:p>
          <a:p>
            <a:r>
              <a:rPr lang="fr-FR" dirty="0"/>
              <a:t>3 arrêts sur l’année glissante : l’agent ne doit pas forcément être en arrêt</a:t>
            </a:r>
          </a:p>
          <a:p>
            <a:r>
              <a:rPr lang="fr-FR" dirty="0"/>
              <a:t>Démarche volontaire de l’agent</a:t>
            </a:r>
          </a:p>
        </p:txBody>
      </p:sp>
      <p:sp>
        <p:nvSpPr>
          <p:cNvPr id="4" name="Espace réservé du numéro de diapositive 3"/>
          <p:cNvSpPr>
            <a:spLocks noGrp="1"/>
          </p:cNvSpPr>
          <p:nvPr>
            <p:ph type="sldNum" sz="quarter" idx="5"/>
          </p:nvPr>
        </p:nvSpPr>
        <p:spPr/>
        <p:txBody>
          <a:bodyPr/>
          <a:lstStyle/>
          <a:p>
            <a:pPr>
              <a:defRPr/>
            </a:pPr>
            <a:fld id="{800E632A-2316-4235-BD4E-53B94A5AAD61}" type="slidenum">
              <a:rPr lang="fr-FR" smtClean="0"/>
              <a:pPr>
                <a:defRPr/>
              </a:pPr>
              <a:t>101</a:t>
            </a:fld>
            <a:endParaRPr lang="fr-F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401445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765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dirty="0"/>
              <a:t>Moyenne du nb de séances réalisées = 12</a:t>
            </a:r>
          </a:p>
          <a:p>
            <a:r>
              <a:rPr lang="fr-FR" dirty="0"/>
              <a:t>3 arrêts sur l’année glissante : l’agent ne doit pas forcément être en arrêt</a:t>
            </a:r>
          </a:p>
          <a:p>
            <a:r>
              <a:rPr lang="fr-FR" dirty="0"/>
              <a:t>Démarche volontaire de l’agent</a:t>
            </a:r>
          </a:p>
        </p:txBody>
      </p:sp>
      <p:sp>
        <p:nvSpPr>
          <p:cNvPr id="4" name="Espace réservé du numéro de diapositive 3"/>
          <p:cNvSpPr>
            <a:spLocks noGrp="1"/>
          </p:cNvSpPr>
          <p:nvPr>
            <p:ph type="sldNum" sz="quarter" idx="5"/>
          </p:nvPr>
        </p:nvSpPr>
        <p:spPr/>
        <p:txBody>
          <a:bodyPr/>
          <a:lstStyle/>
          <a:p>
            <a:pPr>
              <a:defRPr/>
            </a:pPr>
            <a:fld id="{800E632A-2316-4235-BD4E-53B94A5AAD61}" type="slidenum">
              <a:rPr lang="fr-FR" smtClean="0"/>
              <a:pPr>
                <a:defRPr/>
              </a:pPr>
              <a:t>102</a:t>
            </a:fld>
            <a:endParaRPr lang="fr-F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048194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t>Démarche volontaire de l’agent</a:t>
            </a:r>
          </a:p>
        </p:txBody>
      </p:sp>
      <p:sp>
        <p:nvSpPr>
          <p:cNvPr id="4" name="Espace réservé du numéro de diapositive 3"/>
          <p:cNvSpPr>
            <a:spLocks noGrp="1"/>
          </p:cNvSpPr>
          <p:nvPr>
            <p:ph type="sldNum" sz="quarter" idx="5"/>
          </p:nvPr>
        </p:nvSpPr>
        <p:spPr/>
        <p:txBody>
          <a:bodyPr/>
          <a:lstStyle/>
          <a:p>
            <a:pPr>
              <a:defRPr/>
            </a:pPr>
            <a:fld id="{AE5870F4-807C-42A4-B14E-FF6B6B5FFE69}" type="slidenum">
              <a:rPr lang="fr-FR" smtClean="0"/>
              <a:pPr>
                <a:defRPr/>
              </a:pPr>
              <a:t>103</a:t>
            </a:fld>
            <a:endParaRPr lang="fr-F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028311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75AB537F-9D10-49E7-8A72-7ADF9375C2EA}" type="slidenum">
              <a:rPr lang="fr-FR" smtClean="0"/>
              <a:pPr>
                <a:defRPr/>
              </a:pPr>
              <a:t>105</a:t>
            </a:fld>
            <a:endParaRPr lang="fr-FR"/>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xfrm>
            <a:off x="905952" y="4714653"/>
            <a:ext cx="4985772" cy="4468296"/>
          </a:xfrm>
          <a:noFill/>
        </p:spPr>
        <p:txBody>
          <a:bodyPr wrap="square" numCol="1" anchor="t" anchorCtr="0" compatLnSpc="1">
            <a:prstTxWarp prst="textNoShape">
              <a:avLst/>
            </a:prstTxWarp>
          </a:bodyPr>
          <a:lstStyle/>
          <a:p>
            <a:pPr eaLnBrk="1" hangingPunct="1"/>
            <a:r>
              <a:rPr lang="fr-FR"/>
              <a:t>Exemples d’évènements potentiellement traumatisants:</a:t>
            </a:r>
          </a:p>
          <a:p>
            <a:pPr eaLnBrk="1" hangingPunct="1">
              <a:buFontTx/>
              <a:buChar char="-"/>
            </a:pPr>
            <a:r>
              <a:rPr lang="fr-FR"/>
              <a:t>Agression d’agents recevant du public (</a:t>
            </a:r>
            <a:r>
              <a:rPr lang="fr-FR" i="1"/>
              <a:t>cf</a:t>
            </a:r>
            <a:r>
              <a:rPr lang="fr-FR"/>
              <a:t>. Maison de l’Emploi d’une CCOM au sein de laquelle un usager est venu à plusieurs reprises agresser les agents)</a:t>
            </a:r>
          </a:p>
          <a:p>
            <a:pPr eaLnBrk="1" hangingPunct="1">
              <a:buFontTx/>
              <a:buChar char="-"/>
            </a:pPr>
            <a:r>
              <a:rPr lang="fr-FR"/>
              <a:t>Suicide d’un collègue sur le lieu de travail…</a:t>
            </a: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794436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a:t>Démarche volontaire de l’agent</a:t>
            </a:r>
          </a:p>
        </p:txBody>
      </p:sp>
      <p:sp>
        <p:nvSpPr>
          <p:cNvPr id="4" name="Espace réservé du numéro de diapositive 3"/>
          <p:cNvSpPr>
            <a:spLocks noGrp="1"/>
          </p:cNvSpPr>
          <p:nvPr>
            <p:ph type="sldNum" sz="quarter" idx="5"/>
          </p:nvPr>
        </p:nvSpPr>
        <p:spPr/>
        <p:txBody>
          <a:bodyPr/>
          <a:lstStyle/>
          <a:p>
            <a:pPr>
              <a:defRPr/>
            </a:pPr>
            <a:fld id="{AE5870F4-807C-42A4-B14E-FF6B6B5FFE69}" type="slidenum">
              <a:rPr lang="fr-FR" smtClean="0"/>
              <a:pPr>
                <a:defRPr/>
              </a:pPr>
              <a:t>108</a:t>
            </a:fld>
            <a:endParaRPr lang="fr-F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38732542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6D1B22-D84A-42F5-B726-977170D33F80}" type="slidenum">
              <a:rPr lang="fr-FR" smtClean="0"/>
              <a:pPr fontAlgn="base">
                <a:spcBef>
                  <a:spcPct val="0"/>
                </a:spcBef>
                <a:spcAft>
                  <a:spcPct val="0"/>
                </a:spcAft>
                <a:defRPr/>
              </a:pPr>
              <a:t>109</a:t>
            </a:fld>
            <a:endParaRPr lang="fr-F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xfrm>
            <a:off x="905952" y="4714653"/>
            <a:ext cx="4985772" cy="4468296"/>
          </a:xfrm>
          <a:noFill/>
        </p:spPr>
        <p:txBody>
          <a:bodyPr wrap="square" numCol="1" anchor="t" anchorCtr="0" compatLnSpc="1">
            <a:prstTxWarp prst="textNoShape">
              <a:avLst/>
            </a:prstTxWarp>
          </a:bodyPr>
          <a:lstStyle/>
          <a:p>
            <a:pPr eaLnBrk="1" hangingPunct="1">
              <a:spcBef>
                <a:spcPct val="0"/>
              </a:spcBef>
            </a:pPr>
            <a:endParaRPr lang="fr-FR"/>
          </a:p>
        </p:txBody>
      </p:sp>
      <p:sp>
        <p:nvSpPr>
          <p:cNvPr id="2" name="Espace réservé du pied de page 1"/>
          <p:cNvSpPr>
            <a:spLocks noGrp="1"/>
          </p:cNvSpPr>
          <p:nvPr>
            <p:ph type="ftr" sz="quarter" idx="10"/>
          </p:nvPr>
        </p:nvSpPr>
        <p:spPr/>
        <p:txBody>
          <a:bodyPr/>
          <a:lstStyle/>
          <a:p>
            <a:endParaRPr lang="fr-FR"/>
          </a:p>
        </p:txBody>
      </p:sp>
    </p:spTree>
    <p:extLst>
      <p:ext uri="{BB962C8B-B14F-4D97-AF65-F5344CB8AC3E}">
        <p14:creationId xmlns:p14="http://schemas.microsoft.com/office/powerpoint/2010/main" val="103017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31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224239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31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4094695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931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3279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5EF048D-289D-41C8-A727-CB97545D0DD8}" type="slidenum">
              <a:rPr lang="fr-FR" smtClean="0">
                <a:latin typeface="Times New Roman" pitchFamily="18" charset="0"/>
              </a:rPr>
              <a:pPr/>
              <a:t>12</a:t>
            </a:fld>
            <a:endParaRPr lang="fr-FR" smtClean="0">
              <a:latin typeface="Times New Roman" pitchFamily="18" charset="0"/>
            </a:endParaRPr>
          </a:p>
        </p:txBody>
      </p:sp>
      <p:sp>
        <p:nvSpPr>
          <p:cNvPr id="18435" name="Rectangle 2"/>
          <p:cNvSpPr>
            <a:spLocks noGrp="1" noRot="1" noChangeAspect="1" noChangeArrowheads="1" noTextEdit="1"/>
          </p:cNvSpPr>
          <p:nvPr>
            <p:ph type="sldImg"/>
          </p:nvPr>
        </p:nvSpPr>
        <p:spPr>
          <a:xfrm>
            <a:off x="923925" y="749300"/>
            <a:ext cx="4951413" cy="3714750"/>
          </a:xfrm>
          <a:solidFill>
            <a:srgbClr val="FFFFFF"/>
          </a:solidFill>
          <a:ln/>
        </p:spPr>
      </p:sp>
      <p:sp>
        <p:nvSpPr>
          <p:cNvPr id="18436" name="Rectangle 3"/>
          <p:cNvSpPr>
            <a:spLocks noGrp="1" noChangeArrowheads="1"/>
          </p:cNvSpPr>
          <p:nvPr>
            <p:ph type="body" idx="1"/>
          </p:nvPr>
        </p:nvSpPr>
        <p:spPr>
          <a:xfrm>
            <a:off x="906889" y="4713368"/>
            <a:ext cx="4983903" cy="4467384"/>
          </a:xfrm>
          <a:solidFill>
            <a:srgbClr val="FFFFFF"/>
          </a:solidFill>
          <a:ln>
            <a:solidFill>
              <a:srgbClr val="000000"/>
            </a:solidFill>
          </a:ln>
        </p:spPr>
        <p:txBody>
          <a:bodyPr lIns="89025" tIns="44513" rIns="89025" bIns="44513"/>
          <a:lstStyle/>
          <a:p>
            <a:pPr eaLnBrk="1" hangingPunct="1"/>
            <a:endParaRPr lang="en-GB" smtClean="0">
              <a:latin typeface="Times New Roman" pitchFamily="18" charset="0"/>
            </a:endParaRPr>
          </a:p>
        </p:txBody>
      </p:sp>
    </p:spTree>
    <p:extLst>
      <p:ext uri="{BB962C8B-B14F-4D97-AF65-F5344CB8AC3E}">
        <p14:creationId xmlns:p14="http://schemas.microsoft.com/office/powerpoint/2010/main" val="1535463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5D02262-113F-4B0E-B754-C4F898FD2509}" type="slidenum">
              <a:rPr lang="fr-FR" smtClean="0">
                <a:latin typeface="Times New Roman" pitchFamily="18" charset="0"/>
              </a:rPr>
              <a:pPr/>
              <a:t>13</a:t>
            </a:fld>
            <a:endParaRPr lang="fr-FR" smtClean="0">
              <a:latin typeface="Times New Roman" pitchFamily="18" charset="0"/>
            </a:endParaRPr>
          </a:p>
        </p:txBody>
      </p:sp>
      <p:sp>
        <p:nvSpPr>
          <p:cNvPr id="21507" name="Rectangle 2"/>
          <p:cNvSpPr>
            <a:spLocks noGrp="1" noRot="1" noChangeAspect="1" noChangeArrowheads="1" noTextEdit="1"/>
          </p:cNvSpPr>
          <p:nvPr>
            <p:ph type="sldImg"/>
          </p:nvPr>
        </p:nvSpPr>
        <p:spPr>
          <a:xfrm>
            <a:off x="923925" y="749300"/>
            <a:ext cx="4951413" cy="3714750"/>
          </a:xfrm>
          <a:solidFill>
            <a:srgbClr val="FFFFFF"/>
          </a:solidFill>
          <a:ln/>
        </p:spPr>
      </p:sp>
      <p:sp>
        <p:nvSpPr>
          <p:cNvPr id="21508" name="Rectangle 3"/>
          <p:cNvSpPr>
            <a:spLocks noGrp="1" noChangeArrowheads="1"/>
          </p:cNvSpPr>
          <p:nvPr>
            <p:ph type="body" idx="1"/>
          </p:nvPr>
        </p:nvSpPr>
        <p:spPr>
          <a:xfrm>
            <a:off x="906889" y="4713368"/>
            <a:ext cx="4983903" cy="4467384"/>
          </a:xfrm>
          <a:solidFill>
            <a:srgbClr val="FFFFFF"/>
          </a:solidFill>
          <a:ln>
            <a:solidFill>
              <a:srgbClr val="000000"/>
            </a:solidFill>
          </a:ln>
        </p:spPr>
        <p:txBody>
          <a:bodyPr lIns="89025" tIns="44513" rIns="89025" bIns="44513"/>
          <a:lstStyle/>
          <a:p>
            <a:pPr eaLnBrk="1" hangingPunct="1"/>
            <a:endParaRPr lang="en-GB" smtClean="0">
              <a:latin typeface="Times New Roman" pitchFamily="18" charset="0"/>
            </a:endParaRPr>
          </a:p>
        </p:txBody>
      </p:sp>
    </p:spTree>
    <p:extLst>
      <p:ext uri="{BB962C8B-B14F-4D97-AF65-F5344CB8AC3E}">
        <p14:creationId xmlns:p14="http://schemas.microsoft.com/office/powerpoint/2010/main" val="417981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1533E8-8D02-414A-93C5-937F17C95377}" type="slidenum">
              <a:rPr lang="fr-FR" smtClean="0">
                <a:latin typeface="Times New Roman" pitchFamily="18" charset="0"/>
              </a:rPr>
              <a:pPr/>
              <a:t>14</a:t>
            </a:fld>
            <a:endParaRPr lang="fr-FR" smtClean="0">
              <a:latin typeface="Times New Roman" pitchFamily="18" charset="0"/>
            </a:endParaRPr>
          </a:p>
        </p:txBody>
      </p:sp>
      <p:sp>
        <p:nvSpPr>
          <p:cNvPr id="19459" name="Rectangle 2"/>
          <p:cNvSpPr>
            <a:spLocks noGrp="1" noRot="1" noChangeAspect="1" noChangeArrowheads="1" noTextEdit="1"/>
          </p:cNvSpPr>
          <p:nvPr>
            <p:ph type="sldImg"/>
          </p:nvPr>
        </p:nvSpPr>
        <p:spPr>
          <a:xfrm>
            <a:off x="923925" y="749300"/>
            <a:ext cx="4951413" cy="3714750"/>
          </a:xfrm>
          <a:solidFill>
            <a:srgbClr val="FFFFFF"/>
          </a:solidFill>
          <a:ln/>
        </p:spPr>
      </p:sp>
      <p:sp>
        <p:nvSpPr>
          <p:cNvPr id="19460" name="Rectangle 3"/>
          <p:cNvSpPr>
            <a:spLocks noGrp="1" noChangeArrowheads="1"/>
          </p:cNvSpPr>
          <p:nvPr>
            <p:ph type="body" idx="1"/>
          </p:nvPr>
        </p:nvSpPr>
        <p:spPr>
          <a:xfrm>
            <a:off x="906889" y="4713368"/>
            <a:ext cx="4983903" cy="4467384"/>
          </a:xfrm>
          <a:solidFill>
            <a:srgbClr val="FFFFFF"/>
          </a:solidFill>
          <a:ln>
            <a:solidFill>
              <a:srgbClr val="000000"/>
            </a:solidFill>
          </a:ln>
        </p:spPr>
        <p:txBody>
          <a:bodyPr lIns="89025" tIns="44513" rIns="89025" bIns="44513"/>
          <a:lstStyle/>
          <a:p>
            <a:pPr eaLnBrk="1" hangingPunct="1"/>
            <a:endParaRPr lang="en-GB" smtClean="0">
              <a:latin typeface="Times New Roman" pitchFamily="18" charset="0"/>
            </a:endParaRPr>
          </a:p>
        </p:txBody>
      </p:sp>
    </p:spTree>
    <p:extLst>
      <p:ext uri="{BB962C8B-B14F-4D97-AF65-F5344CB8AC3E}">
        <p14:creationId xmlns:p14="http://schemas.microsoft.com/office/powerpoint/2010/main" val="330603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51533E8-8D02-414A-93C5-937F17C95377}" type="slidenum">
              <a:rPr lang="fr-FR" smtClean="0">
                <a:latin typeface="Times New Roman" pitchFamily="18" charset="0"/>
              </a:rPr>
              <a:pPr/>
              <a:t>16</a:t>
            </a:fld>
            <a:endParaRPr lang="fr-FR" smtClean="0">
              <a:latin typeface="Times New Roman" pitchFamily="18" charset="0"/>
            </a:endParaRPr>
          </a:p>
        </p:txBody>
      </p:sp>
      <p:sp>
        <p:nvSpPr>
          <p:cNvPr id="19459" name="Rectangle 2"/>
          <p:cNvSpPr>
            <a:spLocks noGrp="1" noRot="1" noChangeAspect="1" noChangeArrowheads="1" noTextEdit="1"/>
          </p:cNvSpPr>
          <p:nvPr>
            <p:ph type="sldImg"/>
          </p:nvPr>
        </p:nvSpPr>
        <p:spPr>
          <a:xfrm>
            <a:off x="923925" y="749300"/>
            <a:ext cx="4951413" cy="3714750"/>
          </a:xfrm>
          <a:solidFill>
            <a:srgbClr val="FFFFFF"/>
          </a:solidFill>
          <a:ln/>
        </p:spPr>
      </p:sp>
      <p:sp>
        <p:nvSpPr>
          <p:cNvPr id="19460" name="Rectangle 3"/>
          <p:cNvSpPr>
            <a:spLocks noGrp="1" noChangeArrowheads="1"/>
          </p:cNvSpPr>
          <p:nvPr>
            <p:ph type="body" idx="1"/>
          </p:nvPr>
        </p:nvSpPr>
        <p:spPr>
          <a:xfrm>
            <a:off x="906889" y="4713368"/>
            <a:ext cx="4983903" cy="4467384"/>
          </a:xfrm>
          <a:solidFill>
            <a:srgbClr val="FFFFFF"/>
          </a:solidFill>
          <a:ln>
            <a:solidFill>
              <a:srgbClr val="000000"/>
            </a:solidFill>
          </a:ln>
        </p:spPr>
        <p:txBody>
          <a:bodyPr lIns="89025" tIns="44513" rIns="89025" bIns="44513"/>
          <a:lstStyle/>
          <a:p>
            <a:pPr eaLnBrk="1" hangingPunct="1"/>
            <a:endParaRPr lang="en-GB" smtClean="0">
              <a:latin typeface="Times New Roman" pitchFamily="18" charset="0"/>
            </a:endParaRPr>
          </a:p>
        </p:txBody>
      </p:sp>
    </p:spTree>
    <p:extLst>
      <p:ext uri="{BB962C8B-B14F-4D97-AF65-F5344CB8AC3E}">
        <p14:creationId xmlns:p14="http://schemas.microsoft.com/office/powerpoint/2010/main" val="3030745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2" name="Forme libre 11"/>
          <p:cNvSpPr/>
          <p:nvPr/>
        </p:nvSpPr>
        <p:spPr>
          <a:xfrm flipH="1">
            <a:off x="7610383" y="-189285"/>
            <a:ext cx="1556789" cy="6738629"/>
          </a:xfrm>
          <a:custGeom>
            <a:avLst/>
            <a:gdLst>
              <a:gd name="connsiteX0" fmla="*/ 0 w 5338848"/>
              <a:gd name="connsiteY0" fmla="*/ 0 h 7101753"/>
              <a:gd name="connsiteX1" fmla="*/ 2669424 w 5338848"/>
              <a:gd name="connsiteY1" fmla="*/ 0 h 7101753"/>
              <a:gd name="connsiteX2" fmla="*/ 5118142 w 5338848"/>
              <a:gd name="connsiteY2" fmla="*/ 2137111 h 7101753"/>
              <a:gd name="connsiteX3" fmla="*/ 5118139 w 5338848"/>
              <a:gd name="connsiteY3" fmla="*/ 4964651 h 7101753"/>
              <a:gd name="connsiteX4" fmla="*/ 2669412 w 5338848"/>
              <a:gd name="connsiteY4" fmla="*/ 7101753 h 7101753"/>
              <a:gd name="connsiteX5" fmla="*/ 0 w 5338848"/>
              <a:gd name="connsiteY5" fmla="*/ 7101753 h 7101753"/>
              <a:gd name="connsiteX6" fmla="*/ 0 w 5338848"/>
              <a:gd name="connsiteY6" fmla="*/ 0 h 7101753"/>
              <a:gd name="connsiteX0" fmla="*/ 2674749 w 5412412"/>
              <a:gd name="connsiteY0" fmla="*/ 0 h 7101757"/>
              <a:gd name="connsiteX1" fmla="*/ 2669424 w 5412412"/>
              <a:gd name="connsiteY1" fmla="*/ 0 h 7101757"/>
              <a:gd name="connsiteX2" fmla="*/ 5118142 w 5412412"/>
              <a:gd name="connsiteY2" fmla="*/ 2137111 h 7101757"/>
              <a:gd name="connsiteX3" fmla="*/ 5118139 w 5412412"/>
              <a:gd name="connsiteY3" fmla="*/ 4964651 h 7101757"/>
              <a:gd name="connsiteX4" fmla="*/ 2669412 w 5412412"/>
              <a:gd name="connsiteY4" fmla="*/ 7101753 h 7101757"/>
              <a:gd name="connsiteX5" fmla="*/ 0 w 5412412"/>
              <a:gd name="connsiteY5" fmla="*/ 7101753 h 7101757"/>
              <a:gd name="connsiteX6" fmla="*/ 2674749 w 5412412"/>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12599 h 7114356"/>
              <a:gd name="connsiteX1" fmla="*/ 12 w 2743000"/>
              <a:gd name="connsiteY1" fmla="*/ 12599 h 7114356"/>
              <a:gd name="connsiteX2" fmla="*/ 2448730 w 2743000"/>
              <a:gd name="connsiteY2" fmla="*/ 2149710 h 7114356"/>
              <a:gd name="connsiteX3" fmla="*/ 2448727 w 2743000"/>
              <a:gd name="connsiteY3" fmla="*/ 4977250 h 7114356"/>
              <a:gd name="connsiteX4" fmla="*/ 0 w 2743000"/>
              <a:gd name="connsiteY4" fmla="*/ 7114352 h 7114356"/>
              <a:gd name="connsiteX5" fmla="*/ 5337 w 2743000"/>
              <a:gd name="connsiteY5" fmla="*/ 7114356 h 7114356"/>
              <a:gd name="connsiteX6" fmla="*/ 5337 w 2743000"/>
              <a:gd name="connsiteY6" fmla="*/ 12599 h 7114356"/>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27380 w 2743000"/>
              <a:gd name="connsiteY6" fmla="*/ 3584856 h 7101757"/>
              <a:gd name="connsiteX7" fmla="*/ 5337 w 2743000"/>
              <a:gd name="connsiteY7" fmla="*/ 0 h 7101757"/>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5337 w 2743000"/>
              <a:gd name="connsiteY5" fmla="*/ 7122923 h 7146287"/>
              <a:gd name="connsiteX6" fmla="*/ 975361 w 2743000"/>
              <a:gd name="connsiteY6" fmla="*/ 3651125 h 7146287"/>
              <a:gd name="connsiteX7" fmla="*/ 5337 w 2743000"/>
              <a:gd name="connsiteY7" fmla="*/ 21166 h 7146287"/>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975361 w 2743000"/>
              <a:gd name="connsiteY5" fmla="*/ 7043989 h 7146287"/>
              <a:gd name="connsiteX6" fmla="*/ 975361 w 2743000"/>
              <a:gd name="connsiteY6" fmla="*/ 3651125 h 7146287"/>
              <a:gd name="connsiteX7" fmla="*/ 5337 w 2743000"/>
              <a:gd name="connsiteY7" fmla="*/ 21166 h 7146287"/>
              <a:gd name="connsiteX0" fmla="*/ 5326 w 2742989"/>
              <a:gd name="connsiteY0" fmla="*/ 21166 h 7266438"/>
              <a:gd name="connsiteX1" fmla="*/ 1 w 2742989"/>
              <a:gd name="connsiteY1" fmla="*/ 21166 h 7266438"/>
              <a:gd name="connsiteX2" fmla="*/ 2448719 w 2742989"/>
              <a:gd name="connsiteY2" fmla="*/ 2158277 h 7266438"/>
              <a:gd name="connsiteX3" fmla="*/ 2448716 w 2742989"/>
              <a:gd name="connsiteY3" fmla="*/ 4985817 h 7266438"/>
              <a:gd name="connsiteX4" fmla="*/ 975350 w 2742989"/>
              <a:gd name="connsiteY4" fmla="*/ 7043989 h 7266438"/>
              <a:gd name="connsiteX5" fmla="*/ 975350 w 2742989"/>
              <a:gd name="connsiteY5" fmla="*/ 3651125 h 7266438"/>
              <a:gd name="connsiteX6" fmla="*/ 5326 w 2742989"/>
              <a:gd name="connsiteY6" fmla="*/ 21166 h 7266438"/>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9 w 2742988"/>
              <a:gd name="connsiteY4" fmla="*/ 6887275 h 7146287"/>
              <a:gd name="connsiteX5" fmla="*/ 975349 w 2742988"/>
              <a:gd name="connsiteY5" fmla="*/ 3651125 h 7146287"/>
              <a:gd name="connsiteX6" fmla="*/ 5325 w 2742988"/>
              <a:gd name="connsiteY6" fmla="*/ 21166 h 7146287"/>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5325 w 2742988"/>
              <a:gd name="connsiteY6" fmla="*/ 2116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975348 w 2742988"/>
              <a:gd name="connsiteY6" fmla="*/ 200736 h 7146287"/>
              <a:gd name="connsiteX0" fmla="*/ 975348 w 2742988"/>
              <a:gd name="connsiteY0" fmla="*/ 200736 h 7266438"/>
              <a:gd name="connsiteX1" fmla="*/ 0 w 2742988"/>
              <a:gd name="connsiteY1" fmla="*/ 21166 h 7266438"/>
              <a:gd name="connsiteX2" fmla="*/ 2448718 w 2742988"/>
              <a:gd name="connsiteY2" fmla="*/ 2158277 h 7266438"/>
              <a:gd name="connsiteX3" fmla="*/ 2448715 w 2742988"/>
              <a:gd name="connsiteY3" fmla="*/ 4985817 h 7266438"/>
              <a:gd name="connsiteX4" fmla="*/ 975348 w 2742988"/>
              <a:gd name="connsiteY4" fmla="*/ 7043989 h 7266438"/>
              <a:gd name="connsiteX5" fmla="*/ 975349 w 2742988"/>
              <a:gd name="connsiteY5" fmla="*/ 3651125 h 7266438"/>
              <a:gd name="connsiteX6" fmla="*/ 975348 w 2742988"/>
              <a:gd name="connsiteY6" fmla="*/ 200736 h 7266438"/>
              <a:gd name="connsiteX0" fmla="*/ 975348 w 2742988"/>
              <a:gd name="connsiteY0" fmla="*/ 200736 h 7266437"/>
              <a:gd name="connsiteX1" fmla="*/ 0 w 2742988"/>
              <a:gd name="connsiteY1" fmla="*/ 21166 h 7266437"/>
              <a:gd name="connsiteX2" fmla="*/ 2448718 w 2742988"/>
              <a:gd name="connsiteY2" fmla="*/ 2158277 h 7266437"/>
              <a:gd name="connsiteX3" fmla="*/ 2448715 w 2742988"/>
              <a:gd name="connsiteY3" fmla="*/ 4985817 h 7266437"/>
              <a:gd name="connsiteX4" fmla="*/ 975348 w 2742988"/>
              <a:gd name="connsiteY4" fmla="*/ 7043988 h 7266437"/>
              <a:gd name="connsiteX5" fmla="*/ 975349 w 2742988"/>
              <a:gd name="connsiteY5" fmla="*/ 3651125 h 7266437"/>
              <a:gd name="connsiteX6" fmla="*/ 975348 w 2742988"/>
              <a:gd name="connsiteY6" fmla="*/ 200736 h 726643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8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641450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98467 w 1866107"/>
              <a:gd name="connsiteY0" fmla="*/ 641450 h 7146287"/>
              <a:gd name="connsiteX1" fmla="*/ 98467 w 1866107"/>
              <a:gd name="connsiteY1" fmla="*/ 200736 h 7146287"/>
              <a:gd name="connsiteX2" fmla="*/ 1571837 w 1866107"/>
              <a:gd name="connsiteY2" fmla="*/ 2158277 h 7146287"/>
              <a:gd name="connsiteX3" fmla="*/ 1571834 w 1866107"/>
              <a:gd name="connsiteY3" fmla="*/ 4985817 h 7146287"/>
              <a:gd name="connsiteX4" fmla="*/ 98467 w 1866107"/>
              <a:gd name="connsiteY4" fmla="*/ 7043989 h 7146287"/>
              <a:gd name="connsiteX5" fmla="*/ 98468 w 1866107"/>
              <a:gd name="connsiteY5" fmla="*/ 3651125 h 7146287"/>
              <a:gd name="connsiteX6" fmla="*/ 98467 w 186610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137" h="7146287">
                <a:moveTo>
                  <a:pt x="21497" y="641450"/>
                </a:moveTo>
                <a:cubicBezTo>
                  <a:pt x="21497" y="494545"/>
                  <a:pt x="26738" y="3636247"/>
                  <a:pt x="21497" y="200736"/>
                </a:cubicBezTo>
                <a:cubicBezTo>
                  <a:pt x="70558" y="251332"/>
                  <a:pt x="1071487" y="860713"/>
                  <a:pt x="1494867" y="2158277"/>
                </a:cubicBezTo>
                <a:cubicBezTo>
                  <a:pt x="1789137" y="3060148"/>
                  <a:pt x="1789136" y="4083947"/>
                  <a:pt x="1494864" y="4985817"/>
                </a:cubicBezTo>
                <a:cubicBezTo>
                  <a:pt x="1249303" y="5800102"/>
                  <a:pt x="246052" y="6747291"/>
                  <a:pt x="21497" y="6921299"/>
                </a:cubicBezTo>
                <a:cubicBezTo>
                  <a:pt x="4565" y="3633357"/>
                  <a:pt x="0" y="7146287"/>
                  <a:pt x="21498" y="3651125"/>
                </a:cubicBezTo>
                <a:cubicBezTo>
                  <a:pt x="12219" y="0"/>
                  <a:pt x="26058" y="1238926"/>
                  <a:pt x="21497" y="641450"/>
                </a:cubicBezTo>
                <a:close/>
              </a:path>
            </a:pathLst>
          </a:custGeom>
          <a:solidFill>
            <a:srgbClr val="F5F5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texte 15"/>
          <p:cNvSpPr>
            <a:spLocks noGrp="1"/>
          </p:cNvSpPr>
          <p:nvPr>
            <p:ph type="body" sz="quarter" idx="10"/>
          </p:nvPr>
        </p:nvSpPr>
        <p:spPr>
          <a:xfrm>
            <a:off x="754860" y="1940685"/>
            <a:ext cx="6712740" cy="322262"/>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400" b="1" i="0" u="none" cap="all">
                <a:solidFill>
                  <a:srgbClr val="F29400"/>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39200"/>
                </a:solidFill>
                <a:effectLst/>
                <a:uLnTx/>
                <a:uFillTx/>
                <a:latin typeface="+mn-lt"/>
                <a:ea typeface="+mn-ea"/>
                <a:cs typeface="Arial"/>
              </a:rPr>
              <a:t>Cliquez pour modifier les styles du texte du masque</a:t>
            </a:r>
          </a:p>
        </p:txBody>
      </p:sp>
      <p:sp>
        <p:nvSpPr>
          <p:cNvPr id="11" name="Rectangle 10"/>
          <p:cNvSpPr/>
          <p:nvPr/>
        </p:nvSpPr>
        <p:spPr>
          <a:xfrm>
            <a:off x="-5133" y="432000"/>
            <a:ext cx="9180366" cy="684000"/>
          </a:xfrm>
          <a:prstGeom prst="rect">
            <a:avLst/>
          </a:prstGeom>
          <a:solidFill>
            <a:srgbClr val="554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Logo Sofaxis cond2.png"/>
          <p:cNvPicPr>
            <a:picLocks noChangeAspect="1"/>
          </p:cNvPicPr>
          <p:nvPr/>
        </p:nvPicPr>
        <p:blipFill>
          <a:blip r:embed="rId2" cstate="print"/>
          <a:stretch>
            <a:fillRect/>
          </a:stretch>
        </p:blipFill>
        <p:spPr>
          <a:xfrm>
            <a:off x="461269" y="528298"/>
            <a:ext cx="216000" cy="432001"/>
          </a:xfrm>
          <a:prstGeom prst="rect">
            <a:avLst/>
          </a:prstGeom>
        </p:spPr>
      </p:pic>
      <p:sp>
        <p:nvSpPr>
          <p:cNvPr id="2" name="Titre 1"/>
          <p:cNvSpPr>
            <a:spLocks noGrp="1"/>
          </p:cNvSpPr>
          <p:nvPr>
            <p:ph type="title"/>
          </p:nvPr>
        </p:nvSpPr>
        <p:spPr>
          <a:xfrm>
            <a:off x="754860" y="415574"/>
            <a:ext cx="5562600" cy="683999"/>
          </a:xfrm>
          <a:prstGeom prst="rect">
            <a:avLst/>
          </a:prstGeom>
        </p:spPr>
        <p:txBody>
          <a:bodyPr>
            <a:normAutofit/>
          </a:bodyPr>
          <a:lstStyle>
            <a:lvl1pPr algn="l">
              <a:defRPr sz="2400" b="1" i="0">
                <a:solidFill>
                  <a:schemeClr val="bg1"/>
                </a:solidFill>
                <a:latin typeface="Arial"/>
                <a:cs typeface="Arial"/>
              </a:defRPr>
            </a:lvl1pPr>
          </a:lstStyle>
          <a:p>
            <a:r>
              <a:rPr lang="fr-FR"/>
              <a:t>Cliquez pour modifier le style du titre</a:t>
            </a:r>
            <a:endParaRPr lang="fr-FR" dirty="0"/>
          </a:p>
        </p:txBody>
      </p:sp>
      <p:sp>
        <p:nvSpPr>
          <p:cNvPr id="14" name="Espace réservé du contenu 13"/>
          <p:cNvSpPr>
            <a:spLocks noGrp="1"/>
          </p:cNvSpPr>
          <p:nvPr>
            <p:ph sz="quarter" idx="12"/>
          </p:nvPr>
        </p:nvSpPr>
        <p:spPr>
          <a:xfrm>
            <a:off x="755649" y="2492375"/>
            <a:ext cx="8161200" cy="3337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Espace réservé de la date 17"/>
          <p:cNvSpPr>
            <a:spLocks noGrp="1"/>
          </p:cNvSpPr>
          <p:nvPr>
            <p:ph type="dt" sz="half" idx="13"/>
          </p:nvPr>
        </p:nvSpPr>
        <p:spPr/>
        <p:txBody>
          <a:bodyPr/>
          <a:lstStyle/>
          <a:p>
            <a:endParaRPr lang="fr-FR"/>
          </a:p>
        </p:txBody>
      </p:sp>
      <p:sp>
        <p:nvSpPr>
          <p:cNvPr id="19" name="Espace réservé du numéro de diapositive 18"/>
          <p:cNvSpPr>
            <a:spLocks noGrp="1"/>
          </p:cNvSpPr>
          <p:nvPr>
            <p:ph type="sldNum" sz="quarter" idx="14"/>
          </p:nvPr>
        </p:nvSpPr>
        <p:spPr/>
        <p:txBody>
          <a:bodyPr/>
          <a:lstStyle/>
          <a:p>
            <a:fld id="{AF230C09-497B-4DF9-A851-4DB719B80DF6}" type="slidenum">
              <a:rPr lang="fr-FR" smtClean="0"/>
              <a:pPr/>
              <a:t>‹N°›</a:t>
            </a:fld>
            <a:endParaRPr lang="fr-FR"/>
          </a:p>
        </p:txBody>
      </p:sp>
      <p:sp>
        <p:nvSpPr>
          <p:cNvPr id="20" name="Espace réservé du pied de page 19"/>
          <p:cNvSpPr>
            <a:spLocks noGrp="1"/>
          </p:cNvSpPr>
          <p:nvPr>
            <p:ph type="ftr" sz="quarter" idx="15"/>
          </p:nvPr>
        </p:nvSpPr>
        <p:spPr/>
        <p:txBody>
          <a:bodyPr/>
          <a:lstStyle/>
          <a:p>
            <a:endParaRPr lang="fr-FR"/>
          </a:p>
        </p:txBody>
      </p:sp>
    </p:spTree>
    <p:extLst>
      <p:ext uri="{BB962C8B-B14F-4D97-AF65-F5344CB8AC3E}">
        <p14:creationId xmlns:p14="http://schemas.microsoft.com/office/powerpoint/2010/main" val="10330938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AF230C09-497B-4DF9-A851-4DB719B80DF6}" type="slidenum">
              <a:rPr lang="fr-FR" smtClean="0"/>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72800" y="3643200"/>
            <a:ext cx="7002000" cy="644400"/>
          </a:xfrm>
        </p:spPr>
        <p:txBody>
          <a:bodyPr anchor="t"/>
          <a:lstStyle>
            <a:lvl1pPr algn="ctr">
              <a:defRPr sz="3500" b="1" cap="none" baseline="0">
                <a:solidFill>
                  <a:schemeClr val="tx1"/>
                </a:solidFill>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1072800" y="2930400"/>
            <a:ext cx="7002000" cy="644400"/>
          </a:xfrm>
        </p:spPr>
        <p:txBody>
          <a:bodyPr anchor="b">
            <a:normAutofit/>
          </a:bodyPr>
          <a:lstStyle>
            <a:lvl1pPr marL="0" indent="0" algn="ctr">
              <a:buNone/>
              <a:defRPr sz="3600" b="1">
                <a:solidFill>
                  <a:srgbClr val="AF00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1" name="Espace réservé du texte 10"/>
          <p:cNvSpPr>
            <a:spLocks noGrp="1"/>
          </p:cNvSpPr>
          <p:nvPr>
            <p:ph type="body" sz="quarter" idx="13"/>
          </p:nvPr>
        </p:nvSpPr>
        <p:spPr>
          <a:xfrm>
            <a:off x="457200" y="273600"/>
            <a:ext cx="8229600" cy="583200"/>
          </a:xfrm>
        </p:spPr>
        <p:txBody>
          <a:bodyPr anchor="ctr"/>
          <a:lstStyle>
            <a:lvl1pPr>
              <a:buFontTx/>
              <a:buNone/>
              <a:defRPr sz="2200" baseline="0">
                <a:solidFill>
                  <a:srgbClr val="002596"/>
                </a:solidFill>
              </a:defRPr>
            </a:lvl1pPr>
          </a:lstStyle>
          <a:p>
            <a:pPr lvl="0"/>
            <a:r>
              <a:rPr lang="fr-FR"/>
              <a:t>Cliquez pour modifier les styles du texte du masque</a:t>
            </a:r>
          </a:p>
        </p:txBody>
      </p:sp>
      <p:sp>
        <p:nvSpPr>
          <p:cNvPr id="5" name="Espace réservé du numéro de diapositive 5"/>
          <p:cNvSpPr>
            <a:spLocks noGrp="1"/>
          </p:cNvSpPr>
          <p:nvPr>
            <p:ph type="sldNum" sz="quarter" idx="14"/>
          </p:nvPr>
        </p:nvSpPr>
        <p:spPr/>
        <p:txBody>
          <a:bodyPr/>
          <a:lstStyle>
            <a:lvl1pPr>
              <a:defRPr/>
            </a:lvl1pPr>
          </a:lstStyle>
          <a:p>
            <a:fld id="{AF230C09-497B-4DF9-A851-4DB719B80DF6}" type="slidenum">
              <a:rPr lang="fr-FR" smtClean="0"/>
              <a:pPr/>
              <a:t>‹N°›</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72800" y="3643200"/>
            <a:ext cx="7002000" cy="644400"/>
          </a:xfrm>
        </p:spPr>
        <p:txBody>
          <a:bodyPr anchor="t"/>
          <a:lstStyle>
            <a:lvl1pPr algn="ctr">
              <a:defRPr sz="3500" b="1" cap="none" baseline="0">
                <a:solidFill>
                  <a:schemeClr val="tx1"/>
                </a:solidFill>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1072800" y="2930400"/>
            <a:ext cx="7002000" cy="644400"/>
          </a:xfrm>
        </p:spPr>
        <p:txBody>
          <a:bodyPr anchor="b">
            <a:normAutofit/>
          </a:bodyPr>
          <a:lstStyle>
            <a:lvl1pPr marL="0" indent="0" algn="ctr">
              <a:buNone/>
              <a:defRPr sz="3600" b="1">
                <a:solidFill>
                  <a:srgbClr val="AF00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1" name="Espace réservé du texte 10"/>
          <p:cNvSpPr>
            <a:spLocks noGrp="1"/>
          </p:cNvSpPr>
          <p:nvPr>
            <p:ph type="body" sz="quarter" idx="13"/>
          </p:nvPr>
        </p:nvSpPr>
        <p:spPr>
          <a:xfrm>
            <a:off x="457200" y="273600"/>
            <a:ext cx="8229600" cy="583200"/>
          </a:xfrm>
        </p:spPr>
        <p:txBody>
          <a:bodyPr anchor="ctr"/>
          <a:lstStyle>
            <a:lvl1pPr>
              <a:buFontTx/>
              <a:buNone/>
              <a:defRPr sz="2200" baseline="0">
                <a:solidFill>
                  <a:srgbClr val="002596"/>
                </a:solidFill>
              </a:defRPr>
            </a:lvl1pPr>
          </a:lstStyle>
          <a:p>
            <a:pPr lvl="0"/>
            <a:r>
              <a:rPr lang="fr-FR"/>
              <a:t>Cliquez pour modifier les styles du texte du masque</a:t>
            </a:r>
          </a:p>
        </p:txBody>
      </p:sp>
      <p:sp>
        <p:nvSpPr>
          <p:cNvPr id="5" name="Espace réservé du numéro de diapositive 5"/>
          <p:cNvSpPr>
            <a:spLocks noGrp="1"/>
          </p:cNvSpPr>
          <p:nvPr>
            <p:ph type="sldNum" sz="quarter" idx="14"/>
          </p:nvPr>
        </p:nvSpPr>
        <p:spPr/>
        <p:txBody>
          <a:bodyPr/>
          <a:lstStyle>
            <a:lvl1pPr>
              <a:defRPr/>
            </a:lvl1pPr>
          </a:lstStyle>
          <a:p>
            <a:fld id="{AF230C09-497B-4DF9-A851-4DB719B80DF6}" type="slidenum">
              <a:rPr lang="fr-FR" smtClean="0"/>
              <a:pPr/>
              <a:t>‹N°›</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72800" y="3643200"/>
            <a:ext cx="7002000" cy="644400"/>
          </a:xfrm>
        </p:spPr>
        <p:txBody>
          <a:bodyPr anchor="t"/>
          <a:lstStyle>
            <a:lvl1pPr algn="ctr">
              <a:defRPr sz="3500" b="1" cap="none" baseline="0">
                <a:solidFill>
                  <a:schemeClr val="tx1"/>
                </a:solidFill>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1072800" y="2930400"/>
            <a:ext cx="7002000" cy="644400"/>
          </a:xfrm>
        </p:spPr>
        <p:txBody>
          <a:bodyPr anchor="b">
            <a:normAutofit/>
          </a:bodyPr>
          <a:lstStyle>
            <a:lvl1pPr marL="0" indent="0" algn="ctr">
              <a:buNone/>
              <a:defRPr sz="3600" b="1">
                <a:solidFill>
                  <a:srgbClr val="AF00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1" name="Espace réservé du texte 10"/>
          <p:cNvSpPr>
            <a:spLocks noGrp="1"/>
          </p:cNvSpPr>
          <p:nvPr>
            <p:ph type="body" sz="quarter" idx="13"/>
          </p:nvPr>
        </p:nvSpPr>
        <p:spPr>
          <a:xfrm>
            <a:off x="457200" y="273600"/>
            <a:ext cx="8229600" cy="583200"/>
          </a:xfrm>
        </p:spPr>
        <p:txBody>
          <a:bodyPr anchor="ctr"/>
          <a:lstStyle>
            <a:lvl1pPr>
              <a:buFontTx/>
              <a:buNone/>
              <a:defRPr sz="2200" baseline="0">
                <a:solidFill>
                  <a:srgbClr val="002596"/>
                </a:solidFill>
              </a:defRPr>
            </a:lvl1pPr>
          </a:lstStyle>
          <a:p>
            <a:pPr lvl="0"/>
            <a:r>
              <a:rPr lang="fr-FR"/>
              <a:t>Cliquez pour modifier les styles du texte du masque</a:t>
            </a:r>
          </a:p>
        </p:txBody>
      </p:sp>
      <p:sp>
        <p:nvSpPr>
          <p:cNvPr id="5" name="Espace réservé du numéro de diapositive 5"/>
          <p:cNvSpPr>
            <a:spLocks noGrp="1"/>
          </p:cNvSpPr>
          <p:nvPr>
            <p:ph type="sldNum" sz="quarter" idx="14"/>
          </p:nvPr>
        </p:nvSpPr>
        <p:spPr/>
        <p:txBody>
          <a:bodyPr/>
          <a:lstStyle>
            <a:lvl1pPr>
              <a:defRPr/>
            </a:lvl1pPr>
          </a:lstStyle>
          <a:p>
            <a:fld id="{AF230C09-497B-4DF9-A851-4DB719B80DF6}" type="slidenum">
              <a:rPr lang="fr-FR" smtClean="0"/>
              <a:pPr/>
              <a:t>‹N°›</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072800" y="3643200"/>
            <a:ext cx="7002000" cy="644400"/>
          </a:xfrm>
        </p:spPr>
        <p:txBody>
          <a:bodyPr anchor="t"/>
          <a:lstStyle>
            <a:lvl1pPr algn="ctr">
              <a:defRPr sz="3500" b="1" cap="none" baseline="0">
                <a:solidFill>
                  <a:schemeClr val="tx1"/>
                </a:solidFill>
              </a:defRPr>
            </a:lvl1pPr>
          </a:lstStyle>
          <a:p>
            <a:r>
              <a:rPr lang="fr-FR"/>
              <a:t>Cliquez pour modifier le style du titre</a:t>
            </a:r>
            <a:endParaRPr lang="fr-FR" dirty="0"/>
          </a:p>
        </p:txBody>
      </p:sp>
      <p:sp>
        <p:nvSpPr>
          <p:cNvPr id="3" name="Espace réservé du texte 2"/>
          <p:cNvSpPr>
            <a:spLocks noGrp="1"/>
          </p:cNvSpPr>
          <p:nvPr>
            <p:ph type="body" idx="1"/>
          </p:nvPr>
        </p:nvSpPr>
        <p:spPr>
          <a:xfrm>
            <a:off x="1072800" y="2930400"/>
            <a:ext cx="7002000" cy="644400"/>
          </a:xfrm>
        </p:spPr>
        <p:txBody>
          <a:bodyPr anchor="b">
            <a:normAutofit/>
          </a:bodyPr>
          <a:lstStyle>
            <a:lvl1pPr marL="0" indent="0" algn="ctr">
              <a:buNone/>
              <a:defRPr sz="3600" b="1">
                <a:solidFill>
                  <a:srgbClr val="AF00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11" name="Espace réservé du texte 10"/>
          <p:cNvSpPr>
            <a:spLocks noGrp="1"/>
          </p:cNvSpPr>
          <p:nvPr>
            <p:ph type="body" sz="quarter" idx="13"/>
          </p:nvPr>
        </p:nvSpPr>
        <p:spPr>
          <a:xfrm>
            <a:off x="457200" y="273600"/>
            <a:ext cx="8229600" cy="583200"/>
          </a:xfrm>
        </p:spPr>
        <p:txBody>
          <a:bodyPr anchor="ctr"/>
          <a:lstStyle>
            <a:lvl1pPr>
              <a:buFontTx/>
              <a:buNone/>
              <a:defRPr sz="2200" baseline="0">
                <a:solidFill>
                  <a:srgbClr val="002596"/>
                </a:solidFill>
              </a:defRPr>
            </a:lvl1pPr>
          </a:lstStyle>
          <a:p>
            <a:pPr lvl="0"/>
            <a:r>
              <a:rPr lang="fr-FR"/>
              <a:t>Cliquez pour modifier les styles du texte du masque</a:t>
            </a:r>
          </a:p>
        </p:txBody>
      </p:sp>
      <p:sp>
        <p:nvSpPr>
          <p:cNvPr id="5" name="Espace réservé du numéro de diapositive 5"/>
          <p:cNvSpPr>
            <a:spLocks noGrp="1"/>
          </p:cNvSpPr>
          <p:nvPr>
            <p:ph type="sldNum" sz="quarter" idx="14"/>
          </p:nvPr>
        </p:nvSpPr>
        <p:spPr/>
        <p:txBody>
          <a:bodyPr/>
          <a:lstStyle>
            <a:lvl1pPr>
              <a:defRPr/>
            </a:lvl1pPr>
          </a:lstStyle>
          <a:p>
            <a:fld id="{AF230C09-497B-4DF9-A851-4DB719B80DF6}" type="slidenum">
              <a:rPr lang="fr-FR" smtClean="0"/>
              <a:pPr/>
              <a:t>‹N°›</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re de section">
    <p:spTree>
      <p:nvGrpSpPr>
        <p:cNvPr id="1" name=""/>
        <p:cNvGrpSpPr/>
        <p:nvPr/>
      </p:nvGrpSpPr>
      <p:grpSpPr>
        <a:xfrm>
          <a:off x="0" y="0"/>
          <a:ext cx="0" cy="0"/>
          <a:chOff x="0" y="0"/>
          <a:chExt cx="0" cy="0"/>
        </a:xfrm>
      </p:grpSpPr>
      <p:pic>
        <p:nvPicPr>
          <p:cNvPr id="7" name="Image 6" descr="PPT-Groupe-SHAM-Titre.png"/>
          <p:cNvPicPr>
            <a:picLocks noChangeAspect="1"/>
          </p:cNvPicPr>
          <p:nvPr/>
        </p:nvPicPr>
        <p:blipFill>
          <a:blip r:embed="rId2" cstate="print"/>
          <a:stretch>
            <a:fillRect/>
          </a:stretch>
        </p:blipFill>
        <p:spPr>
          <a:xfrm>
            <a:off x="0" y="0"/>
            <a:ext cx="9144000" cy="6858000"/>
          </a:xfrm>
          <a:prstGeom prst="rect">
            <a:avLst/>
          </a:prstGeom>
        </p:spPr>
      </p:pic>
      <p:sp>
        <p:nvSpPr>
          <p:cNvPr id="9" name="Sous-titre 2"/>
          <p:cNvSpPr>
            <a:spLocks noGrp="1"/>
          </p:cNvSpPr>
          <p:nvPr>
            <p:ph type="subTitle" idx="1"/>
          </p:nvPr>
        </p:nvSpPr>
        <p:spPr>
          <a:xfrm>
            <a:off x="2060863" y="4665300"/>
            <a:ext cx="6336704" cy="769640"/>
          </a:xfrm>
        </p:spPr>
        <p:txBody>
          <a:bodyPr>
            <a:normAutofit/>
          </a:bodyPr>
          <a:lstStyle>
            <a:lvl1pPr marL="0" indent="0" algn="r">
              <a:buNone/>
              <a:defRPr sz="2000" b="0" cap="none" baseline="0">
                <a:solidFill>
                  <a:schemeClr val="accent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fr-FR" dirty="0"/>
          </a:p>
        </p:txBody>
      </p:sp>
      <p:sp>
        <p:nvSpPr>
          <p:cNvPr id="17" name="Espace réservé du texte 16"/>
          <p:cNvSpPr>
            <a:spLocks noGrp="1"/>
          </p:cNvSpPr>
          <p:nvPr>
            <p:ph type="body" sz="quarter" idx="13"/>
          </p:nvPr>
        </p:nvSpPr>
        <p:spPr>
          <a:xfrm>
            <a:off x="1000175" y="3210313"/>
            <a:ext cx="7416823" cy="506720"/>
          </a:xfrm>
        </p:spPr>
        <p:txBody>
          <a:bodyPr anchor="t">
            <a:noAutofit/>
          </a:bodyPr>
          <a:lstStyle>
            <a:lvl1pPr algn="r">
              <a:buFontTx/>
              <a:buNone/>
              <a:defRPr sz="2600">
                <a:solidFill>
                  <a:schemeClr val="accent2"/>
                </a:solidFill>
                <a:latin typeface="Arial" pitchFamily="34" charset="0"/>
                <a:cs typeface="Arial" pitchFamily="34" charset="0"/>
              </a:defRPr>
            </a:lvl1pPr>
            <a:lvl2pPr>
              <a:defRPr sz="2000">
                <a:solidFill>
                  <a:schemeClr val="accent2"/>
                </a:solidFill>
                <a:latin typeface="Arial" pitchFamily="34" charset="0"/>
                <a:cs typeface="Arial" pitchFamily="34" charset="0"/>
              </a:defRPr>
            </a:lvl2pPr>
            <a:lvl3pPr>
              <a:defRPr sz="1600">
                <a:solidFill>
                  <a:schemeClr val="accent2"/>
                </a:solidFill>
                <a:latin typeface="Arial" pitchFamily="34" charset="0"/>
                <a:cs typeface="Arial" pitchFamily="34" charset="0"/>
              </a:defRPr>
            </a:lvl3pPr>
            <a:lvl4pPr>
              <a:defRPr sz="1600">
                <a:solidFill>
                  <a:schemeClr val="accent2"/>
                </a:solidFill>
                <a:latin typeface="Arial" pitchFamily="34" charset="0"/>
                <a:cs typeface="Arial" pitchFamily="34" charset="0"/>
              </a:defRPr>
            </a:lvl4pPr>
            <a:lvl5pPr>
              <a:defRPr sz="1800">
                <a:solidFill>
                  <a:schemeClr val="accent2"/>
                </a:solidFill>
                <a:latin typeface="Arial" pitchFamily="34" charset="0"/>
                <a:cs typeface="Arial" pitchFamily="34" charset="0"/>
              </a:defRPr>
            </a:lvl5pPr>
          </a:lstStyle>
          <a:p>
            <a:pPr lvl="0"/>
            <a:r>
              <a:rPr lang="fr-FR"/>
              <a:t>Modifier les styles du texte du masque</a:t>
            </a:r>
          </a:p>
        </p:txBody>
      </p:sp>
      <p:sp>
        <p:nvSpPr>
          <p:cNvPr id="8" name="Titre 1"/>
          <p:cNvSpPr>
            <a:spLocks noGrp="1"/>
          </p:cNvSpPr>
          <p:nvPr>
            <p:ph type="ctrTitle" hasCustomPrompt="1"/>
          </p:nvPr>
        </p:nvSpPr>
        <p:spPr>
          <a:xfrm>
            <a:off x="622935" y="3737431"/>
            <a:ext cx="7772400" cy="855861"/>
          </a:xfrm>
        </p:spPr>
        <p:txBody>
          <a:bodyPr anchor="t"/>
          <a:lstStyle>
            <a:lvl1pPr algn="r">
              <a:defRPr sz="2500" b="1" cap="none" baseline="0">
                <a:solidFill>
                  <a:schemeClr val="tx2"/>
                </a:solidFill>
                <a:latin typeface="Arial" pitchFamily="34" charset="0"/>
                <a:cs typeface="Arial" pitchFamily="34" charset="0"/>
              </a:defRPr>
            </a:lvl1pPr>
          </a:lstStyle>
          <a:p>
            <a:r>
              <a:rPr lang="fr-FR" dirty="0"/>
              <a:t>Cliquez pour modifier le style du titre </a:t>
            </a:r>
          </a:p>
        </p:txBody>
      </p:sp>
      <p:pic>
        <p:nvPicPr>
          <p:cNvPr id="10" name="Image 9" descr="NEERIA-logo-violet.emf"/>
          <p:cNvPicPr>
            <a:picLocks noChangeAspect="1"/>
          </p:cNvPicPr>
          <p:nvPr/>
        </p:nvPicPr>
        <p:blipFill>
          <a:blip r:embed="rId3" cstate="print"/>
          <a:stretch>
            <a:fillRect/>
          </a:stretch>
        </p:blipFill>
        <p:spPr>
          <a:xfrm>
            <a:off x="7283910" y="6165304"/>
            <a:ext cx="1141196" cy="446225"/>
          </a:xfrm>
          <a:prstGeom prst="rect">
            <a:avLst/>
          </a:prstGeom>
        </p:spPr>
      </p:pic>
    </p:spTree>
    <p:extLst>
      <p:ext uri="{BB962C8B-B14F-4D97-AF65-F5344CB8AC3E}">
        <p14:creationId xmlns:p14="http://schemas.microsoft.com/office/powerpoint/2010/main" val="89869638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pic>
        <p:nvPicPr>
          <p:cNvPr id="7" name="Imag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13"/>
            <a:ext cx="9180000" cy="6884449"/>
          </a:xfrm>
          <a:prstGeom prst="rect">
            <a:avLst/>
          </a:prstGeom>
          <a:noFill/>
          <a:ln>
            <a:noFill/>
          </a:ln>
        </p:spPr>
      </p:pic>
      <p:sp>
        <p:nvSpPr>
          <p:cNvPr id="2" name="Titre 1"/>
          <p:cNvSpPr>
            <a:spLocks noGrp="1"/>
          </p:cNvSpPr>
          <p:nvPr>
            <p:ph type="ctrTitle"/>
          </p:nvPr>
        </p:nvSpPr>
        <p:spPr>
          <a:xfrm>
            <a:off x="622935" y="3221211"/>
            <a:ext cx="7772400" cy="855861"/>
          </a:xfrm>
          <a:prstGeom prst="rect">
            <a:avLst/>
          </a:prstGeom>
        </p:spPr>
        <p:txBody>
          <a:bodyPr anchor="t">
            <a:noAutofit/>
          </a:bodyPr>
          <a:lstStyle>
            <a:lvl1pPr algn="r" defTabSz="457200" rtl="0" eaLnBrk="1" latinLnBrk="0" hangingPunct="1">
              <a:spcBef>
                <a:spcPct val="0"/>
              </a:spcBef>
              <a:buNone/>
              <a:defRPr lang="fr-FR" sz="2800" b="1" i="0" kern="1200" cap="all" dirty="0">
                <a:solidFill>
                  <a:schemeClr val="bg1"/>
                </a:solidFill>
                <a:latin typeface="Arial"/>
                <a:ea typeface="+mj-ea"/>
                <a:cs typeface="Arial"/>
              </a:defRPr>
            </a:lvl1pPr>
          </a:lstStyle>
          <a:p>
            <a:r>
              <a:rPr lang="fr-FR"/>
              <a:t>Cliquez pour modifier le style du titre</a:t>
            </a:r>
            <a:endParaRPr lang="fr-FR" dirty="0"/>
          </a:p>
        </p:txBody>
      </p:sp>
      <p:sp>
        <p:nvSpPr>
          <p:cNvPr id="3" name="Sous-titre 2"/>
          <p:cNvSpPr>
            <a:spLocks noGrp="1"/>
          </p:cNvSpPr>
          <p:nvPr>
            <p:ph type="subTitle" idx="1" hasCustomPrompt="1"/>
          </p:nvPr>
        </p:nvSpPr>
        <p:spPr>
          <a:xfrm>
            <a:off x="4499991" y="4082404"/>
            <a:ext cx="3897575" cy="770400"/>
          </a:xfrm>
          <a:prstGeom prst="rect">
            <a:avLst/>
          </a:prstGeom>
        </p:spPr>
        <p:txBody>
          <a:bodyPr>
            <a:normAutofit/>
          </a:bodyPr>
          <a:lstStyle>
            <a:lvl1pPr marL="0" indent="0" algn="r">
              <a:buNone/>
              <a:defRPr sz="1800" b="0" cap="none" baseline="0">
                <a:solidFill>
                  <a:srgbClr val="F392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Lieu et date</a:t>
            </a:r>
          </a:p>
        </p:txBody>
      </p:sp>
    </p:spTree>
    <p:extLst>
      <p:ext uri="{BB962C8B-B14F-4D97-AF65-F5344CB8AC3E}">
        <p14:creationId xmlns:p14="http://schemas.microsoft.com/office/powerpoint/2010/main" val="37758972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re et contenu numérot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FR" dirty="0"/>
          </a:p>
        </p:txBody>
      </p:sp>
      <p:sp>
        <p:nvSpPr>
          <p:cNvPr id="11" name="Espace réservé du texte 10"/>
          <p:cNvSpPr>
            <a:spLocks noGrp="1"/>
          </p:cNvSpPr>
          <p:nvPr>
            <p:ph type="body" sz="quarter" idx="11"/>
          </p:nvPr>
        </p:nvSpPr>
        <p:spPr>
          <a:xfrm>
            <a:off x="500034" y="1285860"/>
            <a:ext cx="8215370" cy="4857784"/>
          </a:xfrm>
        </p:spPr>
        <p:txBody>
          <a:bodyPr/>
          <a:lstStyle>
            <a:lvl1pPr marL="268288" indent="-268288">
              <a:buFont typeface="+mj-lt"/>
              <a:buAutoNum type="romanUcPeriod"/>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texte 5"/>
          <p:cNvSpPr>
            <a:spLocks noGrp="1"/>
          </p:cNvSpPr>
          <p:nvPr>
            <p:ph type="body" sz="quarter" idx="12"/>
          </p:nvPr>
        </p:nvSpPr>
        <p:spPr>
          <a:xfrm>
            <a:off x="4287600" y="1000108"/>
            <a:ext cx="939600" cy="176400"/>
          </a:xfrm>
          <a:solidFill>
            <a:srgbClr val="002596"/>
          </a:solidFill>
          <a:ln>
            <a:noFill/>
          </a:ln>
        </p:spPr>
        <p:txBody>
          <a:bodyPr anchor="ctr">
            <a:noAutofit/>
          </a:bodyPr>
          <a:lstStyle>
            <a:lvl1pPr algn="ctr">
              <a:buFontTx/>
              <a:buNone/>
              <a:defRPr sz="1000">
                <a:ln>
                  <a:noFill/>
                </a:ln>
                <a:solidFill>
                  <a:schemeClr val="bg1"/>
                </a:solidFill>
              </a:defRPr>
            </a:lvl1pPr>
          </a:lstStyle>
          <a:p>
            <a:pPr lvl="0"/>
            <a:r>
              <a:rPr lang="fr-FR"/>
              <a:t>Cliquez pour modifier les styles du texte du masque</a:t>
            </a:r>
          </a:p>
        </p:txBody>
      </p:sp>
      <p:sp>
        <p:nvSpPr>
          <p:cNvPr id="7" name="Espace réservé du texte 5"/>
          <p:cNvSpPr>
            <a:spLocks noGrp="1"/>
          </p:cNvSpPr>
          <p:nvPr>
            <p:ph type="body" sz="quarter" idx="13"/>
          </p:nvPr>
        </p:nvSpPr>
        <p:spPr>
          <a:xfrm>
            <a:off x="5263200" y="1000108"/>
            <a:ext cx="939600" cy="176400"/>
          </a:xfrm>
          <a:solidFill>
            <a:srgbClr val="002596"/>
          </a:solidFill>
          <a:ln>
            <a:noFill/>
          </a:ln>
        </p:spPr>
        <p:txBody>
          <a:bodyPr anchor="ctr">
            <a:noAutofit/>
          </a:bodyPr>
          <a:lstStyle>
            <a:lvl1pPr algn="ctr">
              <a:buFontTx/>
              <a:buNone/>
              <a:defRPr sz="1000">
                <a:ln>
                  <a:noFill/>
                </a:ln>
                <a:solidFill>
                  <a:schemeClr val="bg1"/>
                </a:solidFill>
              </a:defRPr>
            </a:lvl1pPr>
          </a:lstStyle>
          <a:p>
            <a:pPr lvl="0"/>
            <a:r>
              <a:rPr lang="fr-FR"/>
              <a:t>Cliquez pour modifier les styles du texte du masque</a:t>
            </a:r>
          </a:p>
        </p:txBody>
      </p:sp>
      <p:sp>
        <p:nvSpPr>
          <p:cNvPr id="8" name="Espace réservé du texte 5"/>
          <p:cNvSpPr>
            <a:spLocks noGrp="1"/>
          </p:cNvSpPr>
          <p:nvPr>
            <p:ph type="body" sz="quarter" idx="14"/>
          </p:nvPr>
        </p:nvSpPr>
        <p:spPr>
          <a:xfrm>
            <a:off x="6238800" y="1000108"/>
            <a:ext cx="939600" cy="176400"/>
          </a:xfrm>
          <a:solidFill>
            <a:srgbClr val="002596"/>
          </a:solidFill>
          <a:ln>
            <a:noFill/>
          </a:ln>
        </p:spPr>
        <p:txBody>
          <a:bodyPr anchor="ctr">
            <a:noAutofit/>
          </a:bodyPr>
          <a:lstStyle>
            <a:lvl1pPr algn="ctr">
              <a:buFontTx/>
              <a:buNone/>
              <a:defRPr sz="1000">
                <a:ln>
                  <a:noFill/>
                </a:ln>
                <a:solidFill>
                  <a:schemeClr val="bg1"/>
                </a:solidFill>
              </a:defRPr>
            </a:lvl1pPr>
          </a:lstStyle>
          <a:p>
            <a:pPr lvl="0"/>
            <a:r>
              <a:rPr lang="fr-FR"/>
              <a:t>Cliquez pour modifier les styles du texte du masque</a:t>
            </a:r>
          </a:p>
        </p:txBody>
      </p:sp>
      <p:sp>
        <p:nvSpPr>
          <p:cNvPr id="9" name="Espace réservé du texte 5"/>
          <p:cNvSpPr>
            <a:spLocks noGrp="1"/>
          </p:cNvSpPr>
          <p:nvPr>
            <p:ph type="body" sz="quarter" idx="15"/>
          </p:nvPr>
        </p:nvSpPr>
        <p:spPr>
          <a:xfrm>
            <a:off x="7215206" y="1000108"/>
            <a:ext cx="939600" cy="176400"/>
          </a:xfrm>
          <a:solidFill>
            <a:srgbClr val="438D2D"/>
          </a:solidFill>
          <a:ln>
            <a:noFill/>
          </a:ln>
        </p:spPr>
        <p:txBody>
          <a:bodyPr anchor="ctr">
            <a:noAutofit/>
          </a:bodyPr>
          <a:lstStyle>
            <a:lvl1pPr algn="ctr">
              <a:buFontTx/>
              <a:buNone/>
              <a:defRPr sz="1000">
                <a:ln>
                  <a:noFill/>
                </a:ln>
                <a:solidFill>
                  <a:schemeClr val="bg1"/>
                </a:solidFill>
              </a:defRPr>
            </a:lvl1pPr>
          </a:lstStyle>
          <a:p>
            <a:pPr lvl="0"/>
            <a:r>
              <a:rPr lang="fr-FR"/>
              <a:t>Cliquez pour modifier les styles du texte du masque</a:t>
            </a:r>
          </a:p>
        </p:txBody>
      </p:sp>
      <p:sp>
        <p:nvSpPr>
          <p:cNvPr id="10" name="Espace réservé du texte 5"/>
          <p:cNvSpPr>
            <a:spLocks noGrp="1"/>
          </p:cNvSpPr>
          <p:nvPr>
            <p:ph type="body" sz="quarter" idx="16"/>
          </p:nvPr>
        </p:nvSpPr>
        <p:spPr>
          <a:xfrm>
            <a:off x="8189806" y="1000108"/>
            <a:ext cx="939600" cy="176400"/>
          </a:xfrm>
          <a:solidFill>
            <a:srgbClr val="002596"/>
          </a:solidFill>
          <a:ln>
            <a:noFill/>
          </a:ln>
        </p:spPr>
        <p:txBody>
          <a:bodyPr anchor="ctr">
            <a:noAutofit/>
          </a:bodyPr>
          <a:lstStyle>
            <a:lvl1pPr algn="ctr">
              <a:buFontTx/>
              <a:buNone/>
              <a:defRPr sz="1000">
                <a:ln>
                  <a:noFill/>
                </a:ln>
                <a:solidFill>
                  <a:schemeClr val="bg1"/>
                </a:solidFill>
              </a:defRPr>
            </a:lvl1pPr>
          </a:lstStyle>
          <a:p>
            <a:pPr lvl="0"/>
            <a:r>
              <a:rPr lang="fr-FR"/>
              <a:t>Cliquez pour modifier les styles du texte du masque</a:t>
            </a:r>
          </a:p>
        </p:txBody>
      </p:sp>
      <p:sp>
        <p:nvSpPr>
          <p:cNvPr id="12" name="Espace réservé du numéro de diapositive 5"/>
          <p:cNvSpPr>
            <a:spLocks noGrp="1"/>
          </p:cNvSpPr>
          <p:nvPr>
            <p:ph type="sldNum" sz="quarter" idx="17"/>
          </p:nvPr>
        </p:nvSpPr>
        <p:spPr/>
        <p:txBody>
          <a:bodyPr/>
          <a:lstStyle>
            <a:lvl1pPr>
              <a:defRPr/>
            </a:lvl1pPr>
          </a:lstStyle>
          <a:p>
            <a:fld id="{AF230C09-497B-4DF9-A851-4DB719B80DF6}" type="slidenum">
              <a:rPr lang="fr-FR" smtClean="0"/>
              <a:pPr/>
              <a:t>‹N°›</a:t>
            </a:fld>
            <a:endParaRPr lang="fr-FR"/>
          </a:p>
        </p:txBody>
      </p:sp>
    </p:spTree>
    <p:extLst>
      <p:ext uri="{BB962C8B-B14F-4D97-AF65-F5344CB8AC3E}">
        <p14:creationId xmlns:p14="http://schemas.microsoft.com/office/powerpoint/2010/main" val="27250595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1285860"/>
            <a:ext cx="8229600" cy="4840303"/>
          </a:xfrm>
        </p:spPr>
        <p:txBody>
          <a:bodyPr/>
          <a:lstStyle>
            <a:lvl1pPr marL="338138" indent="-338138">
              <a:buClr>
                <a:srgbClr val="FF9933"/>
              </a:buClr>
              <a:buSzPct val="100000"/>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Sous-titre 2"/>
          <p:cNvSpPr>
            <a:spLocks noGrp="1"/>
          </p:cNvSpPr>
          <p:nvPr>
            <p:ph type="subTitle" idx="13"/>
          </p:nvPr>
        </p:nvSpPr>
        <p:spPr>
          <a:xfrm>
            <a:off x="456028" y="714356"/>
            <a:ext cx="8229600" cy="285752"/>
          </a:xfrm>
        </p:spPr>
        <p:txBody>
          <a:bodyPr>
            <a:normAutofit/>
          </a:bodyPr>
          <a:lstStyle>
            <a:lvl1pPr marL="0" indent="0" algn="l">
              <a:buNone/>
              <a:defRPr sz="1600" baseline="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4" name="Espace réservé du numéro de diapositive 5"/>
          <p:cNvSpPr>
            <a:spLocks noGrp="1"/>
          </p:cNvSpPr>
          <p:nvPr>
            <p:ph type="sldNum" sz="quarter" idx="14"/>
          </p:nvPr>
        </p:nvSpPr>
        <p:spPr/>
        <p:txBody>
          <a:bodyPr/>
          <a:lstStyle>
            <a:lvl1pPr>
              <a:defRPr/>
            </a:lvl1pPr>
          </a:lstStyle>
          <a:p>
            <a:pPr>
              <a:defRPr/>
            </a:pPr>
            <a:fld id="{E0171A58-C945-4B94-8EB0-FC549098E97E}" type="slidenum">
              <a:rPr lang="fr-FR"/>
              <a:pPr>
                <a:defRPr/>
              </a:pPr>
              <a:t>‹N°›</a:t>
            </a:fld>
            <a:endParaRPr lang="fr-FR"/>
          </a:p>
        </p:txBody>
      </p:sp>
    </p:spTree>
    <p:extLst>
      <p:ext uri="{BB962C8B-B14F-4D97-AF65-F5344CB8AC3E}">
        <p14:creationId xmlns:p14="http://schemas.microsoft.com/office/powerpoint/2010/main" val="977268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44000"/>
            <a:ext cx="8229600" cy="583200"/>
          </a:xfrm>
        </p:spPr>
        <p:txBody>
          <a:bodyPr/>
          <a:lstStyle/>
          <a:p>
            <a:r>
              <a:rPr lang="fr-FR"/>
              <a:t>Cliquez pour modifier le style du titre</a:t>
            </a:r>
            <a:endParaRPr lang="fr-FR" dirty="0"/>
          </a:p>
        </p:txBody>
      </p:sp>
      <p:sp>
        <p:nvSpPr>
          <p:cNvPr id="3" name="Espace réservé du contenu 2"/>
          <p:cNvSpPr>
            <a:spLocks noGrp="1"/>
          </p:cNvSpPr>
          <p:nvPr>
            <p:ph idx="1"/>
          </p:nvPr>
        </p:nvSpPr>
        <p:spPr>
          <a:xfrm>
            <a:off x="457200" y="1285860"/>
            <a:ext cx="8229600" cy="4840303"/>
          </a:xfrm>
        </p:spPr>
        <p:txBody>
          <a:bodyPr/>
          <a:lstStyle>
            <a:lvl1pPr marL="338138" indent="-338138">
              <a:buClr>
                <a:srgbClr val="FF9933"/>
              </a:buClr>
              <a:buSzPct val="100000"/>
              <a:defRPr/>
            </a:lvl1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Sous-titre 2"/>
          <p:cNvSpPr>
            <a:spLocks noGrp="1"/>
          </p:cNvSpPr>
          <p:nvPr>
            <p:ph type="subTitle" idx="13"/>
          </p:nvPr>
        </p:nvSpPr>
        <p:spPr>
          <a:xfrm>
            <a:off x="456028" y="714356"/>
            <a:ext cx="8229600" cy="285752"/>
          </a:xfrm>
        </p:spPr>
        <p:txBody>
          <a:bodyPr>
            <a:normAutofit/>
          </a:bodyPr>
          <a:lstStyle>
            <a:lvl1pPr marL="0" indent="0" algn="l">
              <a:buNone/>
              <a:defRPr sz="1600" baseline="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5" name="Espace réservé du numéro de diapositive 5"/>
          <p:cNvSpPr>
            <a:spLocks noGrp="1"/>
          </p:cNvSpPr>
          <p:nvPr>
            <p:ph type="sldNum" sz="quarter" idx="14"/>
          </p:nvPr>
        </p:nvSpPr>
        <p:spPr/>
        <p:txBody>
          <a:bodyPr/>
          <a:lstStyle>
            <a:lvl1pPr>
              <a:defRPr/>
            </a:lvl1pPr>
          </a:lstStyle>
          <a:p>
            <a:pPr>
              <a:defRPr/>
            </a:pPr>
            <a:fld id="{F08EF0AE-E0B7-47AA-864C-0C21F05390F6}" type="slidenum">
              <a:rPr lang="fr-FR"/>
              <a:pPr>
                <a:defRPr/>
              </a:pPr>
              <a:t>‹N°›</a:t>
            </a:fld>
            <a:endParaRPr lang="fr-FR"/>
          </a:p>
        </p:txBody>
      </p:sp>
    </p:spTree>
    <p:extLst>
      <p:ext uri="{BB962C8B-B14F-4D97-AF65-F5344CB8AC3E}">
        <p14:creationId xmlns:p14="http://schemas.microsoft.com/office/powerpoint/2010/main" val="1118537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de section">
    <p:spTree>
      <p:nvGrpSpPr>
        <p:cNvPr id="1" name=""/>
        <p:cNvGrpSpPr/>
        <p:nvPr/>
      </p:nvGrpSpPr>
      <p:grpSpPr>
        <a:xfrm>
          <a:off x="0" y="0"/>
          <a:ext cx="0" cy="0"/>
          <a:chOff x="0" y="0"/>
          <a:chExt cx="0" cy="0"/>
        </a:xfrm>
      </p:grpSpPr>
      <p:pic>
        <p:nvPicPr>
          <p:cNvPr id="12" name="Image 11"/>
          <p:cNvPicPr>
            <a:picLocks noChangeAspect="1"/>
          </p:cNvPicPr>
          <p:nvPr/>
        </p:nvPicPr>
        <p:blipFill>
          <a:blip r:embed="rId2" cstate="screen">
            <a:extLst>
              <a:ext uri="{28A0092B-C50C-407E-A947-70E740481C1C}">
                <a14:useLocalDpi xmlns:a14="http://schemas.microsoft.com/office/drawing/2010/main"/>
              </a:ext>
            </a:extLst>
          </a:blip>
          <a:srcRect r="41278"/>
          <a:stretch>
            <a:fillRect/>
          </a:stretch>
        </p:blipFill>
        <p:spPr>
          <a:xfrm>
            <a:off x="-36512" y="413"/>
            <a:ext cx="5355902" cy="6840000"/>
          </a:xfrm>
          <a:prstGeom prst="rect">
            <a:avLst/>
          </a:prstGeom>
        </p:spPr>
      </p:pic>
      <p:sp>
        <p:nvSpPr>
          <p:cNvPr id="7" name="Titre 1"/>
          <p:cNvSpPr>
            <a:spLocks noGrp="1"/>
          </p:cNvSpPr>
          <p:nvPr>
            <p:ph type="title"/>
          </p:nvPr>
        </p:nvSpPr>
        <p:spPr>
          <a:xfrm>
            <a:off x="251520" y="3647051"/>
            <a:ext cx="8181911" cy="611999"/>
          </a:xfrm>
          <a:prstGeom prst="rect">
            <a:avLst/>
          </a:prstGeom>
        </p:spPr>
        <p:txBody>
          <a:bodyPr>
            <a:noAutofit/>
          </a:bodyPr>
          <a:lstStyle>
            <a:lvl1pPr algn="r">
              <a:defRPr sz="2800" b="1" i="0">
                <a:solidFill>
                  <a:srgbClr val="554D60"/>
                </a:solidFill>
                <a:latin typeface="Arial"/>
                <a:cs typeface="Arial"/>
              </a:defRPr>
            </a:lvl1pPr>
          </a:lstStyle>
          <a:p>
            <a:r>
              <a:rPr lang="fr-FR"/>
              <a:t>Cliquez pour modifier le style du titre</a:t>
            </a:r>
            <a:endParaRPr lang="fr-FR" dirty="0"/>
          </a:p>
        </p:txBody>
      </p:sp>
      <p:sp>
        <p:nvSpPr>
          <p:cNvPr id="3" name="Espace réservé du texte 2"/>
          <p:cNvSpPr>
            <a:spLocks noGrp="1"/>
          </p:cNvSpPr>
          <p:nvPr>
            <p:ph type="body" sz="quarter" idx="10"/>
          </p:nvPr>
        </p:nvSpPr>
        <p:spPr>
          <a:xfrm>
            <a:off x="179512" y="3145157"/>
            <a:ext cx="8312533" cy="431999"/>
          </a:xfrm>
          <a:prstGeom prst="rect">
            <a:avLst/>
          </a:prstGeom>
        </p:spPr>
        <p:txBody>
          <a:bodyPr>
            <a:noAutofit/>
          </a:bodyPr>
          <a:lstStyle>
            <a:lvl1pPr marL="0" indent="0" algn="r">
              <a:buNone/>
              <a:defRPr sz="2000" b="1">
                <a:solidFill>
                  <a:schemeClr val="accent2"/>
                </a:solidFill>
              </a:defRPr>
            </a:lvl1pPr>
          </a:lstStyle>
          <a:p>
            <a:pPr lvl="0"/>
            <a:r>
              <a:rPr lang="fr-FR"/>
              <a:t>Cliquez pour modifier les styles du texte du masque</a:t>
            </a:r>
          </a:p>
        </p:txBody>
      </p:sp>
      <p:sp>
        <p:nvSpPr>
          <p:cNvPr id="6" name="Rectangle 5"/>
          <p:cNvSpPr/>
          <p:nvPr/>
        </p:nvSpPr>
        <p:spPr>
          <a:xfrm>
            <a:off x="5076056" y="0"/>
            <a:ext cx="4067944" cy="134076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6754989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atin typeface="Arial" pitchFamily="34" charset="0"/>
                <a:cs typeface="Arial" pitchFamily="34" charset="0"/>
              </a:defRPr>
            </a:lvl1pPr>
          </a:lstStyle>
          <a:p>
            <a:r>
              <a:rPr lang="fr-FR" dirty="0"/>
              <a:t>00. Titre du chapitre</a:t>
            </a:r>
          </a:p>
        </p:txBody>
      </p:sp>
      <p:sp>
        <p:nvSpPr>
          <p:cNvPr id="4" name="Espace réservé de la date 3"/>
          <p:cNvSpPr>
            <a:spLocks noGrp="1"/>
          </p:cNvSpPr>
          <p:nvPr>
            <p:ph type="dt" sz="half" idx="10"/>
          </p:nvPr>
        </p:nvSpPr>
        <p:spPr/>
        <p:txBody>
          <a:bodyPr/>
          <a:lstStyle/>
          <a:p>
            <a:fld id="{CD9C62AD-8B2B-4309-85CD-BD7F4427E7A0}" type="datetimeFigureOut">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30C09-497B-4DF9-A851-4DB719B80DF6}" type="slidenum">
              <a:rPr lang="fr-FR" smtClean="0"/>
              <a:pPr/>
              <a:t>‹N°›</a:t>
            </a:fld>
            <a:endParaRPr lang="fr-FR"/>
          </a:p>
        </p:txBody>
      </p:sp>
      <p:sp>
        <p:nvSpPr>
          <p:cNvPr id="9" name="Espace réservé du texte 8">
            <a:extLst>
              <a:ext uri="{FF2B5EF4-FFF2-40B4-BE49-F238E27FC236}">
                <a16:creationId xmlns:a16="http://schemas.microsoft.com/office/drawing/2014/main" id="{FAC98300-FBF7-49E2-AB93-98424B298B6B}"/>
              </a:ext>
            </a:extLst>
          </p:cNvPr>
          <p:cNvSpPr>
            <a:spLocks noGrp="1"/>
          </p:cNvSpPr>
          <p:nvPr>
            <p:ph type="body" sz="quarter" idx="13"/>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945042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atin typeface="Arial" pitchFamily="34" charset="0"/>
                <a:cs typeface="Arial" pitchFamily="34" charset="0"/>
              </a:defRPr>
            </a:lvl1pPr>
          </a:lstStyle>
          <a:p>
            <a:r>
              <a:rPr lang="fr-FR" dirty="0"/>
              <a:t>00. Titre du chapitre</a:t>
            </a:r>
          </a:p>
        </p:txBody>
      </p:sp>
      <p:sp>
        <p:nvSpPr>
          <p:cNvPr id="4" name="Espace réservé de la date 3"/>
          <p:cNvSpPr>
            <a:spLocks noGrp="1"/>
          </p:cNvSpPr>
          <p:nvPr>
            <p:ph type="dt" sz="half" idx="10"/>
          </p:nvPr>
        </p:nvSpPr>
        <p:spPr/>
        <p:txBody>
          <a:bodyPr/>
          <a:lstStyle/>
          <a:p>
            <a:fld id="{CD9C62AD-8B2B-4309-85CD-BD7F4427E7A0}" type="datetimeFigureOut">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30C09-497B-4DF9-A851-4DB719B80DF6}" type="slidenum">
              <a:rPr lang="fr-FR" smtClean="0"/>
              <a:pPr/>
              <a:t>‹N°›</a:t>
            </a:fld>
            <a:endParaRPr lang="fr-FR"/>
          </a:p>
        </p:txBody>
      </p:sp>
      <p:sp>
        <p:nvSpPr>
          <p:cNvPr id="9" name="Espace réservé du texte 8">
            <a:extLst>
              <a:ext uri="{FF2B5EF4-FFF2-40B4-BE49-F238E27FC236}">
                <a16:creationId xmlns:a16="http://schemas.microsoft.com/office/drawing/2014/main" id="{FAC98300-FBF7-49E2-AB93-98424B298B6B}"/>
              </a:ext>
            </a:extLst>
          </p:cNvPr>
          <p:cNvSpPr>
            <a:spLocks noGrp="1"/>
          </p:cNvSpPr>
          <p:nvPr>
            <p:ph type="body" sz="quarter" idx="13"/>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980617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atin typeface="Arial" pitchFamily="34" charset="0"/>
                <a:cs typeface="Arial" pitchFamily="34" charset="0"/>
              </a:defRPr>
            </a:lvl1pPr>
          </a:lstStyle>
          <a:p>
            <a:r>
              <a:rPr lang="fr-FR" dirty="0"/>
              <a:t>00. Titre du chapitre</a:t>
            </a:r>
          </a:p>
        </p:txBody>
      </p:sp>
      <p:sp>
        <p:nvSpPr>
          <p:cNvPr id="4" name="Espace réservé de la date 3"/>
          <p:cNvSpPr>
            <a:spLocks noGrp="1"/>
          </p:cNvSpPr>
          <p:nvPr>
            <p:ph type="dt" sz="half" idx="10"/>
          </p:nvPr>
        </p:nvSpPr>
        <p:spPr/>
        <p:txBody>
          <a:bodyPr/>
          <a:lstStyle/>
          <a:p>
            <a:fld id="{CD9C62AD-8B2B-4309-85CD-BD7F4427E7A0}" type="datetimeFigureOut">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30C09-497B-4DF9-A851-4DB719B80DF6}" type="slidenum">
              <a:rPr lang="fr-FR" smtClean="0"/>
              <a:pPr/>
              <a:t>‹N°›</a:t>
            </a:fld>
            <a:endParaRPr lang="fr-FR"/>
          </a:p>
        </p:txBody>
      </p:sp>
      <p:sp>
        <p:nvSpPr>
          <p:cNvPr id="9" name="Espace réservé du texte 8">
            <a:extLst>
              <a:ext uri="{FF2B5EF4-FFF2-40B4-BE49-F238E27FC236}">
                <a16:creationId xmlns:a16="http://schemas.microsoft.com/office/drawing/2014/main" id="{FAC98300-FBF7-49E2-AB93-98424B298B6B}"/>
              </a:ext>
            </a:extLst>
          </p:cNvPr>
          <p:cNvSpPr>
            <a:spLocks noGrp="1"/>
          </p:cNvSpPr>
          <p:nvPr>
            <p:ph type="body" sz="quarter" idx="13"/>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726465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atin typeface="Arial" pitchFamily="34" charset="0"/>
                <a:cs typeface="Arial" pitchFamily="34" charset="0"/>
              </a:defRPr>
            </a:lvl1pPr>
          </a:lstStyle>
          <a:p>
            <a:r>
              <a:rPr lang="fr-FR" dirty="0"/>
              <a:t>00. Titre du chapitre</a:t>
            </a:r>
          </a:p>
        </p:txBody>
      </p:sp>
      <p:sp>
        <p:nvSpPr>
          <p:cNvPr id="4" name="Espace réservé de la date 3"/>
          <p:cNvSpPr>
            <a:spLocks noGrp="1"/>
          </p:cNvSpPr>
          <p:nvPr>
            <p:ph type="dt" sz="half" idx="10"/>
          </p:nvPr>
        </p:nvSpPr>
        <p:spPr/>
        <p:txBody>
          <a:bodyPr/>
          <a:lstStyle/>
          <a:p>
            <a:fld id="{CD9C62AD-8B2B-4309-85CD-BD7F4427E7A0}" type="datetimeFigureOut">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30C09-497B-4DF9-A851-4DB719B80DF6}" type="slidenum">
              <a:rPr lang="fr-FR" smtClean="0"/>
              <a:pPr/>
              <a:t>‹N°›</a:t>
            </a:fld>
            <a:endParaRPr lang="fr-FR"/>
          </a:p>
        </p:txBody>
      </p:sp>
      <p:sp>
        <p:nvSpPr>
          <p:cNvPr id="9" name="Espace réservé du texte 8">
            <a:extLst>
              <a:ext uri="{FF2B5EF4-FFF2-40B4-BE49-F238E27FC236}">
                <a16:creationId xmlns:a16="http://schemas.microsoft.com/office/drawing/2014/main" id="{FAC98300-FBF7-49E2-AB93-98424B298B6B}"/>
              </a:ext>
            </a:extLst>
          </p:cNvPr>
          <p:cNvSpPr>
            <a:spLocks noGrp="1"/>
          </p:cNvSpPr>
          <p:nvPr>
            <p:ph type="body" sz="quarter" idx="13"/>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1950699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atin typeface="Arial" pitchFamily="34" charset="0"/>
                <a:cs typeface="Arial" pitchFamily="34" charset="0"/>
              </a:defRPr>
            </a:lvl1pPr>
          </a:lstStyle>
          <a:p>
            <a:r>
              <a:rPr lang="fr-FR" dirty="0"/>
              <a:t>00. Titre du chapitre</a:t>
            </a:r>
          </a:p>
        </p:txBody>
      </p:sp>
      <p:sp>
        <p:nvSpPr>
          <p:cNvPr id="4" name="Espace réservé de la date 3"/>
          <p:cNvSpPr>
            <a:spLocks noGrp="1"/>
          </p:cNvSpPr>
          <p:nvPr>
            <p:ph type="dt" sz="half" idx="10"/>
          </p:nvPr>
        </p:nvSpPr>
        <p:spPr/>
        <p:txBody>
          <a:bodyPr/>
          <a:lstStyle/>
          <a:p>
            <a:fld id="{CD9C62AD-8B2B-4309-85CD-BD7F4427E7A0}" type="datetimeFigureOut">
              <a:rPr lang="fr-FR" smtClean="0"/>
              <a:pPr/>
              <a:t>02/02/2021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F230C09-497B-4DF9-A851-4DB719B80DF6}" type="slidenum">
              <a:rPr lang="fr-FR" smtClean="0"/>
              <a:pPr/>
              <a:t>‹N°›</a:t>
            </a:fld>
            <a:endParaRPr lang="fr-FR"/>
          </a:p>
        </p:txBody>
      </p:sp>
      <p:sp>
        <p:nvSpPr>
          <p:cNvPr id="9" name="Espace réservé du texte 8">
            <a:extLst>
              <a:ext uri="{FF2B5EF4-FFF2-40B4-BE49-F238E27FC236}">
                <a16:creationId xmlns:a16="http://schemas.microsoft.com/office/drawing/2014/main" id="{FAC98300-FBF7-49E2-AB93-98424B298B6B}"/>
              </a:ext>
            </a:extLst>
          </p:cNvPr>
          <p:cNvSpPr>
            <a:spLocks noGrp="1"/>
          </p:cNvSpPr>
          <p:nvPr>
            <p:ph type="body" sz="quarter" idx="13"/>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2501988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8" name="Forme libre 7"/>
          <p:cNvSpPr/>
          <p:nvPr/>
        </p:nvSpPr>
        <p:spPr>
          <a:xfrm flipH="1">
            <a:off x="7610383" y="-189285"/>
            <a:ext cx="1556789" cy="6738629"/>
          </a:xfrm>
          <a:custGeom>
            <a:avLst/>
            <a:gdLst>
              <a:gd name="connsiteX0" fmla="*/ 0 w 5338848"/>
              <a:gd name="connsiteY0" fmla="*/ 0 h 7101753"/>
              <a:gd name="connsiteX1" fmla="*/ 2669424 w 5338848"/>
              <a:gd name="connsiteY1" fmla="*/ 0 h 7101753"/>
              <a:gd name="connsiteX2" fmla="*/ 5118142 w 5338848"/>
              <a:gd name="connsiteY2" fmla="*/ 2137111 h 7101753"/>
              <a:gd name="connsiteX3" fmla="*/ 5118139 w 5338848"/>
              <a:gd name="connsiteY3" fmla="*/ 4964651 h 7101753"/>
              <a:gd name="connsiteX4" fmla="*/ 2669412 w 5338848"/>
              <a:gd name="connsiteY4" fmla="*/ 7101753 h 7101753"/>
              <a:gd name="connsiteX5" fmla="*/ 0 w 5338848"/>
              <a:gd name="connsiteY5" fmla="*/ 7101753 h 7101753"/>
              <a:gd name="connsiteX6" fmla="*/ 0 w 5338848"/>
              <a:gd name="connsiteY6" fmla="*/ 0 h 7101753"/>
              <a:gd name="connsiteX0" fmla="*/ 2674749 w 5412412"/>
              <a:gd name="connsiteY0" fmla="*/ 0 h 7101757"/>
              <a:gd name="connsiteX1" fmla="*/ 2669424 w 5412412"/>
              <a:gd name="connsiteY1" fmla="*/ 0 h 7101757"/>
              <a:gd name="connsiteX2" fmla="*/ 5118142 w 5412412"/>
              <a:gd name="connsiteY2" fmla="*/ 2137111 h 7101757"/>
              <a:gd name="connsiteX3" fmla="*/ 5118139 w 5412412"/>
              <a:gd name="connsiteY3" fmla="*/ 4964651 h 7101757"/>
              <a:gd name="connsiteX4" fmla="*/ 2669412 w 5412412"/>
              <a:gd name="connsiteY4" fmla="*/ 7101753 h 7101757"/>
              <a:gd name="connsiteX5" fmla="*/ 0 w 5412412"/>
              <a:gd name="connsiteY5" fmla="*/ 7101753 h 7101757"/>
              <a:gd name="connsiteX6" fmla="*/ 2674749 w 5412412"/>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12599 h 7114356"/>
              <a:gd name="connsiteX1" fmla="*/ 12 w 2743000"/>
              <a:gd name="connsiteY1" fmla="*/ 12599 h 7114356"/>
              <a:gd name="connsiteX2" fmla="*/ 2448730 w 2743000"/>
              <a:gd name="connsiteY2" fmla="*/ 2149710 h 7114356"/>
              <a:gd name="connsiteX3" fmla="*/ 2448727 w 2743000"/>
              <a:gd name="connsiteY3" fmla="*/ 4977250 h 7114356"/>
              <a:gd name="connsiteX4" fmla="*/ 0 w 2743000"/>
              <a:gd name="connsiteY4" fmla="*/ 7114352 h 7114356"/>
              <a:gd name="connsiteX5" fmla="*/ 5337 w 2743000"/>
              <a:gd name="connsiteY5" fmla="*/ 7114356 h 7114356"/>
              <a:gd name="connsiteX6" fmla="*/ 5337 w 2743000"/>
              <a:gd name="connsiteY6" fmla="*/ 12599 h 7114356"/>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27380 w 2743000"/>
              <a:gd name="connsiteY6" fmla="*/ 3584856 h 7101757"/>
              <a:gd name="connsiteX7" fmla="*/ 5337 w 2743000"/>
              <a:gd name="connsiteY7" fmla="*/ 0 h 7101757"/>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5337 w 2743000"/>
              <a:gd name="connsiteY5" fmla="*/ 7122923 h 7146287"/>
              <a:gd name="connsiteX6" fmla="*/ 975361 w 2743000"/>
              <a:gd name="connsiteY6" fmla="*/ 3651125 h 7146287"/>
              <a:gd name="connsiteX7" fmla="*/ 5337 w 2743000"/>
              <a:gd name="connsiteY7" fmla="*/ 21166 h 7146287"/>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975361 w 2743000"/>
              <a:gd name="connsiteY5" fmla="*/ 7043989 h 7146287"/>
              <a:gd name="connsiteX6" fmla="*/ 975361 w 2743000"/>
              <a:gd name="connsiteY6" fmla="*/ 3651125 h 7146287"/>
              <a:gd name="connsiteX7" fmla="*/ 5337 w 2743000"/>
              <a:gd name="connsiteY7" fmla="*/ 21166 h 7146287"/>
              <a:gd name="connsiteX0" fmla="*/ 5326 w 2742989"/>
              <a:gd name="connsiteY0" fmla="*/ 21166 h 7266438"/>
              <a:gd name="connsiteX1" fmla="*/ 1 w 2742989"/>
              <a:gd name="connsiteY1" fmla="*/ 21166 h 7266438"/>
              <a:gd name="connsiteX2" fmla="*/ 2448719 w 2742989"/>
              <a:gd name="connsiteY2" fmla="*/ 2158277 h 7266438"/>
              <a:gd name="connsiteX3" fmla="*/ 2448716 w 2742989"/>
              <a:gd name="connsiteY3" fmla="*/ 4985817 h 7266438"/>
              <a:gd name="connsiteX4" fmla="*/ 975350 w 2742989"/>
              <a:gd name="connsiteY4" fmla="*/ 7043989 h 7266438"/>
              <a:gd name="connsiteX5" fmla="*/ 975350 w 2742989"/>
              <a:gd name="connsiteY5" fmla="*/ 3651125 h 7266438"/>
              <a:gd name="connsiteX6" fmla="*/ 5326 w 2742989"/>
              <a:gd name="connsiteY6" fmla="*/ 21166 h 7266438"/>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9 w 2742988"/>
              <a:gd name="connsiteY4" fmla="*/ 6887275 h 7146287"/>
              <a:gd name="connsiteX5" fmla="*/ 975349 w 2742988"/>
              <a:gd name="connsiteY5" fmla="*/ 3651125 h 7146287"/>
              <a:gd name="connsiteX6" fmla="*/ 5325 w 2742988"/>
              <a:gd name="connsiteY6" fmla="*/ 21166 h 7146287"/>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5325 w 2742988"/>
              <a:gd name="connsiteY6" fmla="*/ 2116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975348 w 2742988"/>
              <a:gd name="connsiteY6" fmla="*/ 200736 h 7146287"/>
              <a:gd name="connsiteX0" fmla="*/ 975348 w 2742988"/>
              <a:gd name="connsiteY0" fmla="*/ 200736 h 7266438"/>
              <a:gd name="connsiteX1" fmla="*/ 0 w 2742988"/>
              <a:gd name="connsiteY1" fmla="*/ 21166 h 7266438"/>
              <a:gd name="connsiteX2" fmla="*/ 2448718 w 2742988"/>
              <a:gd name="connsiteY2" fmla="*/ 2158277 h 7266438"/>
              <a:gd name="connsiteX3" fmla="*/ 2448715 w 2742988"/>
              <a:gd name="connsiteY3" fmla="*/ 4985817 h 7266438"/>
              <a:gd name="connsiteX4" fmla="*/ 975348 w 2742988"/>
              <a:gd name="connsiteY4" fmla="*/ 7043989 h 7266438"/>
              <a:gd name="connsiteX5" fmla="*/ 975349 w 2742988"/>
              <a:gd name="connsiteY5" fmla="*/ 3651125 h 7266438"/>
              <a:gd name="connsiteX6" fmla="*/ 975348 w 2742988"/>
              <a:gd name="connsiteY6" fmla="*/ 200736 h 7266438"/>
              <a:gd name="connsiteX0" fmla="*/ 975348 w 2742988"/>
              <a:gd name="connsiteY0" fmla="*/ 200736 h 7266437"/>
              <a:gd name="connsiteX1" fmla="*/ 0 w 2742988"/>
              <a:gd name="connsiteY1" fmla="*/ 21166 h 7266437"/>
              <a:gd name="connsiteX2" fmla="*/ 2448718 w 2742988"/>
              <a:gd name="connsiteY2" fmla="*/ 2158277 h 7266437"/>
              <a:gd name="connsiteX3" fmla="*/ 2448715 w 2742988"/>
              <a:gd name="connsiteY3" fmla="*/ 4985817 h 7266437"/>
              <a:gd name="connsiteX4" fmla="*/ 975348 w 2742988"/>
              <a:gd name="connsiteY4" fmla="*/ 7043988 h 7266437"/>
              <a:gd name="connsiteX5" fmla="*/ 975349 w 2742988"/>
              <a:gd name="connsiteY5" fmla="*/ 3651125 h 7266437"/>
              <a:gd name="connsiteX6" fmla="*/ 975348 w 2742988"/>
              <a:gd name="connsiteY6" fmla="*/ 200736 h 726643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8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641450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98467 w 1866107"/>
              <a:gd name="connsiteY0" fmla="*/ 641450 h 7146287"/>
              <a:gd name="connsiteX1" fmla="*/ 98467 w 1866107"/>
              <a:gd name="connsiteY1" fmla="*/ 200736 h 7146287"/>
              <a:gd name="connsiteX2" fmla="*/ 1571837 w 1866107"/>
              <a:gd name="connsiteY2" fmla="*/ 2158277 h 7146287"/>
              <a:gd name="connsiteX3" fmla="*/ 1571834 w 1866107"/>
              <a:gd name="connsiteY3" fmla="*/ 4985817 h 7146287"/>
              <a:gd name="connsiteX4" fmla="*/ 98467 w 1866107"/>
              <a:gd name="connsiteY4" fmla="*/ 7043989 h 7146287"/>
              <a:gd name="connsiteX5" fmla="*/ 98468 w 1866107"/>
              <a:gd name="connsiteY5" fmla="*/ 3651125 h 7146287"/>
              <a:gd name="connsiteX6" fmla="*/ 98467 w 186610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137" h="7146287">
                <a:moveTo>
                  <a:pt x="21497" y="641450"/>
                </a:moveTo>
                <a:cubicBezTo>
                  <a:pt x="21497" y="494545"/>
                  <a:pt x="26738" y="3636247"/>
                  <a:pt x="21497" y="200736"/>
                </a:cubicBezTo>
                <a:cubicBezTo>
                  <a:pt x="70558" y="251332"/>
                  <a:pt x="1071487" y="860713"/>
                  <a:pt x="1494867" y="2158277"/>
                </a:cubicBezTo>
                <a:cubicBezTo>
                  <a:pt x="1789137" y="3060148"/>
                  <a:pt x="1789136" y="4083947"/>
                  <a:pt x="1494864" y="4985817"/>
                </a:cubicBezTo>
                <a:cubicBezTo>
                  <a:pt x="1249303" y="5800102"/>
                  <a:pt x="246052" y="6747291"/>
                  <a:pt x="21497" y="6921299"/>
                </a:cubicBezTo>
                <a:cubicBezTo>
                  <a:pt x="4565" y="3633357"/>
                  <a:pt x="0" y="7146287"/>
                  <a:pt x="21498" y="3651125"/>
                </a:cubicBezTo>
                <a:cubicBezTo>
                  <a:pt x="12219" y="0"/>
                  <a:pt x="26058" y="1238926"/>
                  <a:pt x="21497" y="641450"/>
                </a:cubicBezTo>
                <a:close/>
              </a:path>
            </a:pathLst>
          </a:custGeom>
          <a:solidFill>
            <a:srgbClr val="F5F5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133" y="432000"/>
            <a:ext cx="9180366" cy="684000"/>
          </a:xfrm>
          <a:prstGeom prst="rect">
            <a:avLst/>
          </a:prstGeom>
          <a:solidFill>
            <a:srgbClr val="554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descr="Logo Sofaxis cond2.png"/>
          <p:cNvPicPr>
            <a:picLocks noChangeAspect="1"/>
          </p:cNvPicPr>
          <p:nvPr/>
        </p:nvPicPr>
        <p:blipFill>
          <a:blip r:embed="rId2" cstate="print"/>
          <a:stretch>
            <a:fillRect/>
          </a:stretch>
        </p:blipFill>
        <p:spPr>
          <a:xfrm>
            <a:off x="461269" y="528298"/>
            <a:ext cx="216000" cy="432001"/>
          </a:xfrm>
          <a:prstGeom prst="rect">
            <a:avLst/>
          </a:prstGeom>
        </p:spPr>
      </p:pic>
      <p:sp>
        <p:nvSpPr>
          <p:cNvPr id="14" name="Espace réservé du texte 15"/>
          <p:cNvSpPr>
            <a:spLocks noGrp="1"/>
          </p:cNvSpPr>
          <p:nvPr>
            <p:ph type="body" sz="quarter" idx="10"/>
          </p:nvPr>
        </p:nvSpPr>
        <p:spPr>
          <a:xfrm>
            <a:off x="431010" y="1159635"/>
            <a:ext cx="8255790" cy="322262"/>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Tx/>
              <a:buNone/>
              <a:tabLst/>
              <a:defRPr sz="1400" b="1" i="0" u="none" cap="all">
                <a:solidFill>
                  <a:srgbClr val="F29400"/>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F39200"/>
                </a:solidFill>
                <a:effectLst/>
                <a:uLnTx/>
                <a:uFillTx/>
                <a:latin typeface="+mn-lt"/>
                <a:ea typeface="+mn-ea"/>
                <a:cs typeface="Arial"/>
              </a:rPr>
              <a:t>Cliquez pour modifier les styles du texte du masque</a:t>
            </a:r>
          </a:p>
        </p:txBody>
      </p:sp>
      <p:sp>
        <p:nvSpPr>
          <p:cNvPr id="15" name="Titre 14"/>
          <p:cNvSpPr>
            <a:spLocks noGrp="1"/>
          </p:cNvSpPr>
          <p:nvPr>
            <p:ph type="title"/>
          </p:nvPr>
        </p:nvSpPr>
        <p:spPr>
          <a:xfrm>
            <a:off x="750153" y="432000"/>
            <a:ext cx="7936647" cy="684000"/>
          </a:xfrm>
          <a:prstGeom prst="rect">
            <a:avLst/>
          </a:prstGeom>
        </p:spPr>
        <p:txBody>
          <a:bodyPr>
            <a:normAutofit/>
          </a:bodyPr>
          <a:lstStyle>
            <a:lvl1pPr algn="l">
              <a:defRPr kumimoji="0" lang="fr-FR" sz="2400" b="1" i="0" u="none" strike="noStrike" kern="1200" cap="none" spc="0" normalizeH="0" baseline="0" noProof="0" dirty="0" smtClean="0">
                <a:ln>
                  <a:noFill/>
                </a:ln>
                <a:solidFill>
                  <a:schemeClr val="bg1"/>
                </a:solidFill>
                <a:effectLst/>
                <a:uLnTx/>
                <a:uFillTx/>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a:t>Cliquez pour modifier le style du titre</a:t>
            </a:r>
            <a:endParaRPr lang="fr-FR" dirty="0"/>
          </a:p>
        </p:txBody>
      </p:sp>
      <p:sp>
        <p:nvSpPr>
          <p:cNvPr id="16" name="Espace réservé de la date 15"/>
          <p:cNvSpPr>
            <a:spLocks noGrp="1"/>
          </p:cNvSpPr>
          <p:nvPr>
            <p:ph type="dt" sz="half" idx="11"/>
          </p:nvPr>
        </p:nvSpPr>
        <p:spPr/>
        <p:txBody>
          <a:bodyPr/>
          <a:lstStyle/>
          <a:p>
            <a:endParaRPr lang="fr-FR"/>
          </a:p>
        </p:txBody>
      </p:sp>
      <p:sp>
        <p:nvSpPr>
          <p:cNvPr id="17" name="Espace réservé du numéro de diapositive 16"/>
          <p:cNvSpPr>
            <a:spLocks noGrp="1"/>
          </p:cNvSpPr>
          <p:nvPr>
            <p:ph type="sldNum" sz="quarter" idx="12"/>
          </p:nvPr>
        </p:nvSpPr>
        <p:spPr/>
        <p:txBody>
          <a:bodyPr/>
          <a:lstStyle/>
          <a:p>
            <a:fld id="{AF230C09-497B-4DF9-A851-4DB719B80DF6}" type="slidenum">
              <a:rPr lang="fr-FR" smtClean="0"/>
              <a:pPr/>
              <a:t>‹N°›</a:t>
            </a:fld>
            <a:endParaRPr lang="fr-FR"/>
          </a:p>
        </p:txBody>
      </p:sp>
      <p:sp>
        <p:nvSpPr>
          <p:cNvPr id="18" name="Espace réservé du pied de page 17"/>
          <p:cNvSpPr>
            <a:spLocks noGrp="1"/>
          </p:cNvSpPr>
          <p:nvPr>
            <p:ph type="ftr" sz="quarter" idx="13"/>
          </p:nvPr>
        </p:nvSpPr>
        <p:spPr/>
        <p:txBody>
          <a:bodyPr/>
          <a:lstStyle/>
          <a:p>
            <a:endParaRPr lang="fr-FR"/>
          </a:p>
        </p:txBody>
      </p:sp>
      <p:sp>
        <p:nvSpPr>
          <p:cNvPr id="19" name="Espace réservé du contenu 18"/>
          <p:cNvSpPr>
            <a:spLocks noGrp="1"/>
          </p:cNvSpPr>
          <p:nvPr>
            <p:ph sz="quarter" idx="14"/>
          </p:nvPr>
        </p:nvSpPr>
        <p:spPr>
          <a:xfrm>
            <a:off x="440605" y="1548000"/>
            <a:ext cx="4039200" cy="4644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1" name="Espace réservé du contenu 20"/>
          <p:cNvSpPr>
            <a:spLocks noGrp="1"/>
          </p:cNvSpPr>
          <p:nvPr>
            <p:ph sz="quarter" idx="15"/>
          </p:nvPr>
        </p:nvSpPr>
        <p:spPr>
          <a:xfrm>
            <a:off x="4653848" y="1548102"/>
            <a:ext cx="4039200" cy="4644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728731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0" name="Forme libre 9"/>
          <p:cNvSpPr/>
          <p:nvPr/>
        </p:nvSpPr>
        <p:spPr>
          <a:xfrm flipH="1">
            <a:off x="7610383" y="-189285"/>
            <a:ext cx="1556789" cy="6738629"/>
          </a:xfrm>
          <a:custGeom>
            <a:avLst/>
            <a:gdLst>
              <a:gd name="connsiteX0" fmla="*/ 0 w 5338848"/>
              <a:gd name="connsiteY0" fmla="*/ 0 h 7101753"/>
              <a:gd name="connsiteX1" fmla="*/ 2669424 w 5338848"/>
              <a:gd name="connsiteY1" fmla="*/ 0 h 7101753"/>
              <a:gd name="connsiteX2" fmla="*/ 5118142 w 5338848"/>
              <a:gd name="connsiteY2" fmla="*/ 2137111 h 7101753"/>
              <a:gd name="connsiteX3" fmla="*/ 5118139 w 5338848"/>
              <a:gd name="connsiteY3" fmla="*/ 4964651 h 7101753"/>
              <a:gd name="connsiteX4" fmla="*/ 2669412 w 5338848"/>
              <a:gd name="connsiteY4" fmla="*/ 7101753 h 7101753"/>
              <a:gd name="connsiteX5" fmla="*/ 0 w 5338848"/>
              <a:gd name="connsiteY5" fmla="*/ 7101753 h 7101753"/>
              <a:gd name="connsiteX6" fmla="*/ 0 w 5338848"/>
              <a:gd name="connsiteY6" fmla="*/ 0 h 7101753"/>
              <a:gd name="connsiteX0" fmla="*/ 2674749 w 5412412"/>
              <a:gd name="connsiteY0" fmla="*/ 0 h 7101757"/>
              <a:gd name="connsiteX1" fmla="*/ 2669424 w 5412412"/>
              <a:gd name="connsiteY1" fmla="*/ 0 h 7101757"/>
              <a:gd name="connsiteX2" fmla="*/ 5118142 w 5412412"/>
              <a:gd name="connsiteY2" fmla="*/ 2137111 h 7101757"/>
              <a:gd name="connsiteX3" fmla="*/ 5118139 w 5412412"/>
              <a:gd name="connsiteY3" fmla="*/ 4964651 h 7101757"/>
              <a:gd name="connsiteX4" fmla="*/ 2669412 w 5412412"/>
              <a:gd name="connsiteY4" fmla="*/ 7101753 h 7101757"/>
              <a:gd name="connsiteX5" fmla="*/ 0 w 5412412"/>
              <a:gd name="connsiteY5" fmla="*/ 7101753 h 7101757"/>
              <a:gd name="connsiteX6" fmla="*/ 2674749 w 5412412"/>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12599 h 7114356"/>
              <a:gd name="connsiteX1" fmla="*/ 12 w 2743000"/>
              <a:gd name="connsiteY1" fmla="*/ 12599 h 7114356"/>
              <a:gd name="connsiteX2" fmla="*/ 2448730 w 2743000"/>
              <a:gd name="connsiteY2" fmla="*/ 2149710 h 7114356"/>
              <a:gd name="connsiteX3" fmla="*/ 2448727 w 2743000"/>
              <a:gd name="connsiteY3" fmla="*/ 4977250 h 7114356"/>
              <a:gd name="connsiteX4" fmla="*/ 0 w 2743000"/>
              <a:gd name="connsiteY4" fmla="*/ 7114352 h 7114356"/>
              <a:gd name="connsiteX5" fmla="*/ 5337 w 2743000"/>
              <a:gd name="connsiteY5" fmla="*/ 7114356 h 7114356"/>
              <a:gd name="connsiteX6" fmla="*/ 5337 w 2743000"/>
              <a:gd name="connsiteY6" fmla="*/ 12599 h 7114356"/>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27380 w 2743000"/>
              <a:gd name="connsiteY6" fmla="*/ 3584856 h 7101757"/>
              <a:gd name="connsiteX7" fmla="*/ 5337 w 2743000"/>
              <a:gd name="connsiteY7" fmla="*/ 0 h 7101757"/>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5337 w 2743000"/>
              <a:gd name="connsiteY5" fmla="*/ 7122923 h 7146287"/>
              <a:gd name="connsiteX6" fmla="*/ 975361 w 2743000"/>
              <a:gd name="connsiteY6" fmla="*/ 3651125 h 7146287"/>
              <a:gd name="connsiteX7" fmla="*/ 5337 w 2743000"/>
              <a:gd name="connsiteY7" fmla="*/ 21166 h 7146287"/>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975361 w 2743000"/>
              <a:gd name="connsiteY5" fmla="*/ 7043989 h 7146287"/>
              <a:gd name="connsiteX6" fmla="*/ 975361 w 2743000"/>
              <a:gd name="connsiteY6" fmla="*/ 3651125 h 7146287"/>
              <a:gd name="connsiteX7" fmla="*/ 5337 w 2743000"/>
              <a:gd name="connsiteY7" fmla="*/ 21166 h 7146287"/>
              <a:gd name="connsiteX0" fmla="*/ 5326 w 2742989"/>
              <a:gd name="connsiteY0" fmla="*/ 21166 h 7266438"/>
              <a:gd name="connsiteX1" fmla="*/ 1 w 2742989"/>
              <a:gd name="connsiteY1" fmla="*/ 21166 h 7266438"/>
              <a:gd name="connsiteX2" fmla="*/ 2448719 w 2742989"/>
              <a:gd name="connsiteY2" fmla="*/ 2158277 h 7266438"/>
              <a:gd name="connsiteX3" fmla="*/ 2448716 w 2742989"/>
              <a:gd name="connsiteY3" fmla="*/ 4985817 h 7266438"/>
              <a:gd name="connsiteX4" fmla="*/ 975350 w 2742989"/>
              <a:gd name="connsiteY4" fmla="*/ 7043989 h 7266438"/>
              <a:gd name="connsiteX5" fmla="*/ 975350 w 2742989"/>
              <a:gd name="connsiteY5" fmla="*/ 3651125 h 7266438"/>
              <a:gd name="connsiteX6" fmla="*/ 5326 w 2742989"/>
              <a:gd name="connsiteY6" fmla="*/ 21166 h 7266438"/>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9 w 2742988"/>
              <a:gd name="connsiteY4" fmla="*/ 6887275 h 7146287"/>
              <a:gd name="connsiteX5" fmla="*/ 975349 w 2742988"/>
              <a:gd name="connsiteY5" fmla="*/ 3651125 h 7146287"/>
              <a:gd name="connsiteX6" fmla="*/ 5325 w 2742988"/>
              <a:gd name="connsiteY6" fmla="*/ 21166 h 7146287"/>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5325 w 2742988"/>
              <a:gd name="connsiteY6" fmla="*/ 2116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975348 w 2742988"/>
              <a:gd name="connsiteY6" fmla="*/ 200736 h 7146287"/>
              <a:gd name="connsiteX0" fmla="*/ 975348 w 2742988"/>
              <a:gd name="connsiteY0" fmla="*/ 200736 h 7266438"/>
              <a:gd name="connsiteX1" fmla="*/ 0 w 2742988"/>
              <a:gd name="connsiteY1" fmla="*/ 21166 h 7266438"/>
              <a:gd name="connsiteX2" fmla="*/ 2448718 w 2742988"/>
              <a:gd name="connsiteY2" fmla="*/ 2158277 h 7266438"/>
              <a:gd name="connsiteX3" fmla="*/ 2448715 w 2742988"/>
              <a:gd name="connsiteY3" fmla="*/ 4985817 h 7266438"/>
              <a:gd name="connsiteX4" fmla="*/ 975348 w 2742988"/>
              <a:gd name="connsiteY4" fmla="*/ 7043989 h 7266438"/>
              <a:gd name="connsiteX5" fmla="*/ 975349 w 2742988"/>
              <a:gd name="connsiteY5" fmla="*/ 3651125 h 7266438"/>
              <a:gd name="connsiteX6" fmla="*/ 975348 w 2742988"/>
              <a:gd name="connsiteY6" fmla="*/ 200736 h 7266438"/>
              <a:gd name="connsiteX0" fmla="*/ 975348 w 2742988"/>
              <a:gd name="connsiteY0" fmla="*/ 200736 h 7266437"/>
              <a:gd name="connsiteX1" fmla="*/ 0 w 2742988"/>
              <a:gd name="connsiteY1" fmla="*/ 21166 h 7266437"/>
              <a:gd name="connsiteX2" fmla="*/ 2448718 w 2742988"/>
              <a:gd name="connsiteY2" fmla="*/ 2158277 h 7266437"/>
              <a:gd name="connsiteX3" fmla="*/ 2448715 w 2742988"/>
              <a:gd name="connsiteY3" fmla="*/ 4985817 h 7266437"/>
              <a:gd name="connsiteX4" fmla="*/ 975348 w 2742988"/>
              <a:gd name="connsiteY4" fmla="*/ 7043988 h 7266437"/>
              <a:gd name="connsiteX5" fmla="*/ 975349 w 2742988"/>
              <a:gd name="connsiteY5" fmla="*/ 3651125 h 7266437"/>
              <a:gd name="connsiteX6" fmla="*/ 975348 w 2742988"/>
              <a:gd name="connsiteY6" fmla="*/ 200736 h 726643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8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641450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98467 w 1866107"/>
              <a:gd name="connsiteY0" fmla="*/ 641450 h 7146287"/>
              <a:gd name="connsiteX1" fmla="*/ 98467 w 1866107"/>
              <a:gd name="connsiteY1" fmla="*/ 200736 h 7146287"/>
              <a:gd name="connsiteX2" fmla="*/ 1571837 w 1866107"/>
              <a:gd name="connsiteY2" fmla="*/ 2158277 h 7146287"/>
              <a:gd name="connsiteX3" fmla="*/ 1571834 w 1866107"/>
              <a:gd name="connsiteY3" fmla="*/ 4985817 h 7146287"/>
              <a:gd name="connsiteX4" fmla="*/ 98467 w 1866107"/>
              <a:gd name="connsiteY4" fmla="*/ 7043989 h 7146287"/>
              <a:gd name="connsiteX5" fmla="*/ 98468 w 1866107"/>
              <a:gd name="connsiteY5" fmla="*/ 3651125 h 7146287"/>
              <a:gd name="connsiteX6" fmla="*/ 98467 w 186610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137" h="7146287">
                <a:moveTo>
                  <a:pt x="21497" y="641450"/>
                </a:moveTo>
                <a:cubicBezTo>
                  <a:pt x="21497" y="494545"/>
                  <a:pt x="26738" y="3636247"/>
                  <a:pt x="21497" y="200736"/>
                </a:cubicBezTo>
                <a:cubicBezTo>
                  <a:pt x="70558" y="251332"/>
                  <a:pt x="1071487" y="860713"/>
                  <a:pt x="1494867" y="2158277"/>
                </a:cubicBezTo>
                <a:cubicBezTo>
                  <a:pt x="1789137" y="3060148"/>
                  <a:pt x="1789136" y="4083947"/>
                  <a:pt x="1494864" y="4985817"/>
                </a:cubicBezTo>
                <a:cubicBezTo>
                  <a:pt x="1249303" y="5800102"/>
                  <a:pt x="246052" y="6747291"/>
                  <a:pt x="21497" y="6921299"/>
                </a:cubicBezTo>
                <a:cubicBezTo>
                  <a:pt x="4565" y="3633357"/>
                  <a:pt x="0" y="7146287"/>
                  <a:pt x="21498" y="3651125"/>
                </a:cubicBezTo>
                <a:cubicBezTo>
                  <a:pt x="12219" y="0"/>
                  <a:pt x="26058" y="1238926"/>
                  <a:pt x="21497" y="641450"/>
                </a:cubicBezTo>
                <a:close/>
              </a:path>
            </a:pathLst>
          </a:custGeom>
          <a:solidFill>
            <a:srgbClr val="F5F5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vert="horz" lIns="91440" tIns="45720" rIns="91440" bIns="45720" rtlCol="0">
            <a:normAutofit/>
          </a:bodyPr>
          <a:lstStyle>
            <a:lvl1pPr marL="0" indent="0">
              <a:buNone/>
              <a:defRPr kumimoji="0" lang="fr-FR" sz="1400" b="1" i="0" u="none" strike="noStrike" kern="1200" cap="none" spc="0" normalizeH="0" baseline="0" noProof="0" dirty="0" smtClean="0">
                <a:ln>
                  <a:noFill/>
                </a:ln>
                <a:solidFill>
                  <a:srgbClr val="F39200"/>
                </a:solidFill>
                <a:effectLst/>
                <a:uLnTx/>
                <a:uFillTx/>
                <a:latin typeface="+mn-lt"/>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Cliquez pour modifier les styles du texte du masque</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vert="horz" lIns="91440" tIns="45720" rIns="91440" bIns="45720" rtlCol="0">
            <a:normAutofit/>
          </a:bodyPr>
          <a:lstStyle>
            <a:lvl1pPr marL="0" indent="0">
              <a:buNone/>
              <a:defRPr kumimoji="0" lang="fr-FR" sz="1400" b="1" i="0" u="none" strike="noStrike" kern="1200" cap="none" spc="0" normalizeH="0" baseline="0" noProof="0" smtClean="0">
                <a:ln>
                  <a:noFill/>
                </a:ln>
                <a:solidFill>
                  <a:srgbClr val="F39200"/>
                </a:solidFill>
                <a:effectLst/>
                <a:uLnTx/>
                <a:uFillTx/>
                <a:latin typeface="+mn-lt"/>
                <a:ea typeface="+mn-ea"/>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Cliquez pour modifier les styles du texte du masque</a:t>
            </a:r>
          </a:p>
        </p:txBody>
      </p:sp>
      <p:sp>
        <p:nvSpPr>
          <p:cNvPr id="14" name="Rectangle 13"/>
          <p:cNvSpPr/>
          <p:nvPr/>
        </p:nvSpPr>
        <p:spPr>
          <a:xfrm>
            <a:off x="-5133" y="432000"/>
            <a:ext cx="9180366" cy="684000"/>
          </a:xfrm>
          <a:prstGeom prst="rect">
            <a:avLst/>
          </a:prstGeom>
          <a:solidFill>
            <a:srgbClr val="554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5" name="Image 14" descr="Logo Sofaxis cond2.png"/>
          <p:cNvPicPr>
            <a:picLocks noChangeAspect="1"/>
          </p:cNvPicPr>
          <p:nvPr/>
        </p:nvPicPr>
        <p:blipFill>
          <a:blip r:embed="rId2" cstate="print"/>
          <a:stretch>
            <a:fillRect/>
          </a:stretch>
        </p:blipFill>
        <p:spPr>
          <a:xfrm>
            <a:off x="461269" y="528298"/>
            <a:ext cx="216000" cy="432001"/>
          </a:xfrm>
          <a:prstGeom prst="rect">
            <a:avLst/>
          </a:prstGeom>
        </p:spPr>
      </p:pic>
      <p:sp>
        <p:nvSpPr>
          <p:cNvPr id="21" name="Titre 14"/>
          <p:cNvSpPr>
            <a:spLocks noGrp="1"/>
          </p:cNvSpPr>
          <p:nvPr>
            <p:ph type="title"/>
          </p:nvPr>
        </p:nvSpPr>
        <p:spPr>
          <a:xfrm>
            <a:off x="750153" y="432000"/>
            <a:ext cx="7936647" cy="684000"/>
          </a:xfrm>
          <a:prstGeom prst="rect">
            <a:avLst/>
          </a:prstGeom>
        </p:spPr>
        <p:txBody>
          <a:bodyPr>
            <a:normAutofit/>
          </a:bodyPr>
          <a:lstStyle>
            <a:lvl1pPr>
              <a:defRPr kumimoji="0" lang="fr-FR" sz="2400" b="1" i="0" u="none" strike="noStrike" kern="1200" cap="none" spc="0" normalizeH="0" baseline="0" noProof="0" dirty="0" smtClean="0">
                <a:ln>
                  <a:noFill/>
                </a:ln>
                <a:solidFill>
                  <a:schemeClr val="bg1"/>
                </a:solidFill>
                <a:effectLst/>
                <a:uLnTx/>
                <a:uFillTx/>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a:t>Cliquez pour modifier le style du titre</a:t>
            </a:r>
            <a:endParaRPr lang="fr-FR" dirty="0"/>
          </a:p>
        </p:txBody>
      </p:sp>
      <p:sp>
        <p:nvSpPr>
          <p:cNvPr id="17" name="Espace réservé de la date 16"/>
          <p:cNvSpPr>
            <a:spLocks noGrp="1"/>
          </p:cNvSpPr>
          <p:nvPr>
            <p:ph type="dt" sz="half" idx="18"/>
          </p:nvPr>
        </p:nvSpPr>
        <p:spPr/>
        <p:txBody>
          <a:bodyPr/>
          <a:lstStyle/>
          <a:p>
            <a:endParaRPr lang="fr-FR"/>
          </a:p>
        </p:txBody>
      </p:sp>
      <p:sp>
        <p:nvSpPr>
          <p:cNvPr id="18" name="Espace réservé du numéro de diapositive 17"/>
          <p:cNvSpPr>
            <a:spLocks noGrp="1"/>
          </p:cNvSpPr>
          <p:nvPr>
            <p:ph type="sldNum" sz="quarter" idx="19"/>
          </p:nvPr>
        </p:nvSpPr>
        <p:spPr/>
        <p:txBody>
          <a:bodyPr/>
          <a:lstStyle/>
          <a:p>
            <a:fld id="{8F1BC2D0-EA0E-4D4C-816B-B70E57BC113A}" type="slidenum">
              <a:rPr lang="fr-FR" smtClean="0"/>
              <a:pPr/>
              <a:t>‹N°›</a:t>
            </a:fld>
            <a:endParaRPr lang="fr-FR"/>
          </a:p>
        </p:txBody>
      </p:sp>
      <p:sp>
        <p:nvSpPr>
          <p:cNvPr id="20" name="Espace réservé du pied de page 19"/>
          <p:cNvSpPr>
            <a:spLocks noGrp="1"/>
          </p:cNvSpPr>
          <p:nvPr>
            <p:ph type="ftr" sz="quarter" idx="20"/>
          </p:nvPr>
        </p:nvSpPr>
        <p:spPr/>
        <p:txBody>
          <a:bodyPr/>
          <a:lstStyle/>
          <a:p>
            <a:endParaRPr lang="fr-FR"/>
          </a:p>
        </p:txBody>
      </p:sp>
      <p:sp>
        <p:nvSpPr>
          <p:cNvPr id="22" name="Espace réservé du contenu 21"/>
          <p:cNvSpPr>
            <a:spLocks noGrp="1"/>
          </p:cNvSpPr>
          <p:nvPr>
            <p:ph sz="quarter" idx="21"/>
          </p:nvPr>
        </p:nvSpPr>
        <p:spPr>
          <a:xfrm>
            <a:off x="457200" y="2206800"/>
            <a:ext cx="4039200" cy="3920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contenu 29"/>
          <p:cNvSpPr>
            <a:spLocks noGrp="1"/>
          </p:cNvSpPr>
          <p:nvPr>
            <p:ph sz="quarter" idx="22"/>
          </p:nvPr>
        </p:nvSpPr>
        <p:spPr>
          <a:xfrm>
            <a:off x="4643438" y="2206800"/>
            <a:ext cx="4039200" cy="3920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747164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12" name="Forme libre 11"/>
          <p:cNvSpPr/>
          <p:nvPr/>
        </p:nvSpPr>
        <p:spPr>
          <a:xfrm flipH="1">
            <a:off x="7610383" y="-189285"/>
            <a:ext cx="1556789" cy="6738629"/>
          </a:xfrm>
          <a:custGeom>
            <a:avLst/>
            <a:gdLst>
              <a:gd name="connsiteX0" fmla="*/ 0 w 5338848"/>
              <a:gd name="connsiteY0" fmla="*/ 0 h 7101753"/>
              <a:gd name="connsiteX1" fmla="*/ 2669424 w 5338848"/>
              <a:gd name="connsiteY1" fmla="*/ 0 h 7101753"/>
              <a:gd name="connsiteX2" fmla="*/ 5118142 w 5338848"/>
              <a:gd name="connsiteY2" fmla="*/ 2137111 h 7101753"/>
              <a:gd name="connsiteX3" fmla="*/ 5118139 w 5338848"/>
              <a:gd name="connsiteY3" fmla="*/ 4964651 h 7101753"/>
              <a:gd name="connsiteX4" fmla="*/ 2669412 w 5338848"/>
              <a:gd name="connsiteY4" fmla="*/ 7101753 h 7101753"/>
              <a:gd name="connsiteX5" fmla="*/ 0 w 5338848"/>
              <a:gd name="connsiteY5" fmla="*/ 7101753 h 7101753"/>
              <a:gd name="connsiteX6" fmla="*/ 0 w 5338848"/>
              <a:gd name="connsiteY6" fmla="*/ 0 h 7101753"/>
              <a:gd name="connsiteX0" fmla="*/ 2674749 w 5412412"/>
              <a:gd name="connsiteY0" fmla="*/ 0 h 7101757"/>
              <a:gd name="connsiteX1" fmla="*/ 2669424 w 5412412"/>
              <a:gd name="connsiteY1" fmla="*/ 0 h 7101757"/>
              <a:gd name="connsiteX2" fmla="*/ 5118142 w 5412412"/>
              <a:gd name="connsiteY2" fmla="*/ 2137111 h 7101757"/>
              <a:gd name="connsiteX3" fmla="*/ 5118139 w 5412412"/>
              <a:gd name="connsiteY3" fmla="*/ 4964651 h 7101757"/>
              <a:gd name="connsiteX4" fmla="*/ 2669412 w 5412412"/>
              <a:gd name="connsiteY4" fmla="*/ 7101753 h 7101757"/>
              <a:gd name="connsiteX5" fmla="*/ 0 w 5412412"/>
              <a:gd name="connsiteY5" fmla="*/ 7101753 h 7101757"/>
              <a:gd name="connsiteX6" fmla="*/ 2674749 w 5412412"/>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12599 h 7114356"/>
              <a:gd name="connsiteX1" fmla="*/ 12 w 2743000"/>
              <a:gd name="connsiteY1" fmla="*/ 12599 h 7114356"/>
              <a:gd name="connsiteX2" fmla="*/ 2448730 w 2743000"/>
              <a:gd name="connsiteY2" fmla="*/ 2149710 h 7114356"/>
              <a:gd name="connsiteX3" fmla="*/ 2448727 w 2743000"/>
              <a:gd name="connsiteY3" fmla="*/ 4977250 h 7114356"/>
              <a:gd name="connsiteX4" fmla="*/ 0 w 2743000"/>
              <a:gd name="connsiteY4" fmla="*/ 7114352 h 7114356"/>
              <a:gd name="connsiteX5" fmla="*/ 5337 w 2743000"/>
              <a:gd name="connsiteY5" fmla="*/ 7114356 h 7114356"/>
              <a:gd name="connsiteX6" fmla="*/ 5337 w 2743000"/>
              <a:gd name="connsiteY6" fmla="*/ 12599 h 7114356"/>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27380 w 2743000"/>
              <a:gd name="connsiteY6" fmla="*/ 3584856 h 7101757"/>
              <a:gd name="connsiteX7" fmla="*/ 5337 w 2743000"/>
              <a:gd name="connsiteY7" fmla="*/ 0 h 7101757"/>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5337 w 2743000"/>
              <a:gd name="connsiteY5" fmla="*/ 7122923 h 7146287"/>
              <a:gd name="connsiteX6" fmla="*/ 975361 w 2743000"/>
              <a:gd name="connsiteY6" fmla="*/ 3651125 h 7146287"/>
              <a:gd name="connsiteX7" fmla="*/ 5337 w 2743000"/>
              <a:gd name="connsiteY7" fmla="*/ 21166 h 7146287"/>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975361 w 2743000"/>
              <a:gd name="connsiteY5" fmla="*/ 7043989 h 7146287"/>
              <a:gd name="connsiteX6" fmla="*/ 975361 w 2743000"/>
              <a:gd name="connsiteY6" fmla="*/ 3651125 h 7146287"/>
              <a:gd name="connsiteX7" fmla="*/ 5337 w 2743000"/>
              <a:gd name="connsiteY7" fmla="*/ 21166 h 7146287"/>
              <a:gd name="connsiteX0" fmla="*/ 5326 w 2742989"/>
              <a:gd name="connsiteY0" fmla="*/ 21166 h 7266438"/>
              <a:gd name="connsiteX1" fmla="*/ 1 w 2742989"/>
              <a:gd name="connsiteY1" fmla="*/ 21166 h 7266438"/>
              <a:gd name="connsiteX2" fmla="*/ 2448719 w 2742989"/>
              <a:gd name="connsiteY2" fmla="*/ 2158277 h 7266438"/>
              <a:gd name="connsiteX3" fmla="*/ 2448716 w 2742989"/>
              <a:gd name="connsiteY3" fmla="*/ 4985817 h 7266438"/>
              <a:gd name="connsiteX4" fmla="*/ 975350 w 2742989"/>
              <a:gd name="connsiteY4" fmla="*/ 7043989 h 7266438"/>
              <a:gd name="connsiteX5" fmla="*/ 975350 w 2742989"/>
              <a:gd name="connsiteY5" fmla="*/ 3651125 h 7266438"/>
              <a:gd name="connsiteX6" fmla="*/ 5326 w 2742989"/>
              <a:gd name="connsiteY6" fmla="*/ 21166 h 7266438"/>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9 w 2742988"/>
              <a:gd name="connsiteY4" fmla="*/ 6887275 h 7146287"/>
              <a:gd name="connsiteX5" fmla="*/ 975349 w 2742988"/>
              <a:gd name="connsiteY5" fmla="*/ 3651125 h 7146287"/>
              <a:gd name="connsiteX6" fmla="*/ 5325 w 2742988"/>
              <a:gd name="connsiteY6" fmla="*/ 21166 h 7146287"/>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5325 w 2742988"/>
              <a:gd name="connsiteY6" fmla="*/ 2116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975348 w 2742988"/>
              <a:gd name="connsiteY6" fmla="*/ 200736 h 7146287"/>
              <a:gd name="connsiteX0" fmla="*/ 975348 w 2742988"/>
              <a:gd name="connsiteY0" fmla="*/ 200736 h 7266438"/>
              <a:gd name="connsiteX1" fmla="*/ 0 w 2742988"/>
              <a:gd name="connsiteY1" fmla="*/ 21166 h 7266438"/>
              <a:gd name="connsiteX2" fmla="*/ 2448718 w 2742988"/>
              <a:gd name="connsiteY2" fmla="*/ 2158277 h 7266438"/>
              <a:gd name="connsiteX3" fmla="*/ 2448715 w 2742988"/>
              <a:gd name="connsiteY3" fmla="*/ 4985817 h 7266438"/>
              <a:gd name="connsiteX4" fmla="*/ 975348 w 2742988"/>
              <a:gd name="connsiteY4" fmla="*/ 7043989 h 7266438"/>
              <a:gd name="connsiteX5" fmla="*/ 975349 w 2742988"/>
              <a:gd name="connsiteY5" fmla="*/ 3651125 h 7266438"/>
              <a:gd name="connsiteX6" fmla="*/ 975348 w 2742988"/>
              <a:gd name="connsiteY6" fmla="*/ 200736 h 7266438"/>
              <a:gd name="connsiteX0" fmla="*/ 975348 w 2742988"/>
              <a:gd name="connsiteY0" fmla="*/ 200736 h 7266437"/>
              <a:gd name="connsiteX1" fmla="*/ 0 w 2742988"/>
              <a:gd name="connsiteY1" fmla="*/ 21166 h 7266437"/>
              <a:gd name="connsiteX2" fmla="*/ 2448718 w 2742988"/>
              <a:gd name="connsiteY2" fmla="*/ 2158277 h 7266437"/>
              <a:gd name="connsiteX3" fmla="*/ 2448715 w 2742988"/>
              <a:gd name="connsiteY3" fmla="*/ 4985817 h 7266437"/>
              <a:gd name="connsiteX4" fmla="*/ 975348 w 2742988"/>
              <a:gd name="connsiteY4" fmla="*/ 7043988 h 7266437"/>
              <a:gd name="connsiteX5" fmla="*/ 975349 w 2742988"/>
              <a:gd name="connsiteY5" fmla="*/ 3651125 h 7266437"/>
              <a:gd name="connsiteX6" fmla="*/ 975348 w 2742988"/>
              <a:gd name="connsiteY6" fmla="*/ 200736 h 726643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8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641450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98467 w 1866107"/>
              <a:gd name="connsiteY0" fmla="*/ 641450 h 7146287"/>
              <a:gd name="connsiteX1" fmla="*/ 98467 w 1866107"/>
              <a:gd name="connsiteY1" fmla="*/ 200736 h 7146287"/>
              <a:gd name="connsiteX2" fmla="*/ 1571837 w 1866107"/>
              <a:gd name="connsiteY2" fmla="*/ 2158277 h 7146287"/>
              <a:gd name="connsiteX3" fmla="*/ 1571834 w 1866107"/>
              <a:gd name="connsiteY3" fmla="*/ 4985817 h 7146287"/>
              <a:gd name="connsiteX4" fmla="*/ 98467 w 1866107"/>
              <a:gd name="connsiteY4" fmla="*/ 7043989 h 7146287"/>
              <a:gd name="connsiteX5" fmla="*/ 98468 w 1866107"/>
              <a:gd name="connsiteY5" fmla="*/ 3651125 h 7146287"/>
              <a:gd name="connsiteX6" fmla="*/ 98467 w 186610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137" h="7146287">
                <a:moveTo>
                  <a:pt x="21497" y="641450"/>
                </a:moveTo>
                <a:cubicBezTo>
                  <a:pt x="21497" y="494545"/>
                  <a:pt x="26738" y="3636247"/>
                  <a:pt x="21497" y="200736"/>
                </a:cubicBezTo>
                <a:cubicBezTo>
                  <a:pt x="70558" y="251332"/>
                  <a:pt x="1071487" y="860713"/>
                  <a:pt x="1494867" y="2158277"/>
                </a:cubicBezTo>
                <a:cubicBezTo>
                  <a:pt x="1789137" y="3060148"/>
                  <a:pt x="1789136" y="4083947"/>
                  <a:pt x="1494864" y="4985817"/>
                </a:cubicBezTo>
                <a:cubicBezTo>
                  <a:pt x="1249303" y="5800102"/>
                  <a:pt x="246052" y="6747291"/>
                  <a:pt x="21497" y="6921299"/>
                </a:cubicBezTo>
                <a:cubicBezTo>
                  <a:pt x="4565" y="3633357"/>
                  <a:pt x="0" y="7146287"/>
                  <a:pt x="21498" y="3651125"/>
                </a:cubicBezTo>
                <a:cubicBezTo>
                  <a:pt x="12219" y="0"/>
                  <a:pt x="26058" y="1238926"/>
                  <a:pt x="21497" y="641450"/>
                </a:cubicBezTo>
                <a:close/>
              </a:path>
            </a:pathLst>
          </a:custGeom>
          <a:solidFill>
            <a:srgbClr val="F5F5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133" y="432000"/>
            <a:ext cx="9180366" cy="684000"/>
          </a:xfrm>
          <a:prstGeom prst="rect">
            <a:avLst/>
          </a:prstGeom>
          <a:solidFill>
            <a:srgbClr val="554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Logo Sofaxis cond2.png"/>
          <p:cNvPicPr>
            <a:picLocks noChangeAspect="1"/>
          </p:cNvPicPr>
          <p:nvPr/>
        </p:nvPicPr>
        <p:blipFill>
          <a:blip r:embed="rId2" cstate="print"/>
          <a:stretch>
            <a:fillRect/>
          </a:stretch>
        </p:blipFill>
        <p:spPr>
          <a:xfrm>
            <a:off x="461269" y="528298"/>
            <a:ext cx="216000" cy="432001"/>
          </a:xfrm>
          <a:prstGeom prst="rect">
            <a:avLst/>
          </a:prstGeom>
        </p:spPr>
      </p:pic>
      <p:sp>
        <p:nvSpPr>
          <p:cNvPr id="2" name="Titre 1"/>
          <p:cNvSpPr>
            <a:spLocks noGrp="1"/>
          </p:cNvSpPr>
          <p:nvPr>
            <p:ph type="title"/>
          </p:nvPr>
        </p:nvSpPr>
        <p:spPr>
          <a:xfrm>
            <a:off x="754860" y="415574"/>
            <a:ext cx="5562600" cy="683999"/>
          </a:xfrm>
          <a:prstGeom prst="rect">
            <a:avLst/>
          </a:prstGeom>
        </p:spPr>
        <p:txBody>
          <a:bodyPr>
            <a:normAutofit/>
          </a:bodyPr>
          <a:lstStyle>
            <a:lvl1pPr algn="l">
              <a:defRPr sz="2400" b="1" i="0">
                <a:solidFill>
                  <a:schemeClr val="bg1"/>
                </a:solidFill>
                <a:latin typeface="Arial"/>
                <a:cs typeface="Arial"/>
              </a:defRPr>
            </a:lvl1pPr>
          </a:lstStyle>
          <a:p>
            <a:r>
              <a:rPr lang="fr-FR"/>
              <a:t>Cliquez pour modifier le style du titre</a:t>
            </a:r>
            <a:endParaRPr lang="fr-FR" dirty="0"/>
          </a:p>
        </p:txBody>
      </p:sp>
      <p:sp>
        <p:nvSpPr>
          <p:cNvPr id="9" name="Espace réservé de la date 8"/>
          <p:cNvSpPr>
            <a:spLocks noGrp="1"/>
          </p:cNvSpPr>
          <p:nvPr>
            <p:ph type="dt" sz="half" idx="10"/>
          </p:nvPr>
        </p:nvSpPr>
        <p:spPr/>
        <p:txBody>
          <a:bodyPr/>
          <a:lstStyle/>
          <a:p>
            <a:endParaRPr lang="fr-FR"/>
          </a:p>
        </p:txBody>
      </p:sp>
      <p:sp>
        <p:nvSpPr>
          <p:cNvPr id="10" name="Espace réservé du numéro de diapositive 9"/>
          <p:cNvSpPr>
            <a:spLocks noGrp="1"/>
          </p:cNvSpPr>
          <p:nvPr>
            <p:ph type="sldNum" sz="quarter" idx="11"/>
          </p:nvPr>
        </p:nvSpPr>
        <p:spPr/>
        <p:txBody>
          <a:bodyPr/>
          <a:lstStyle/>
          <a:p>
            <a:fld id="{F7DE6C2E-47BA-4589-B39C-74D87D9D4E94}" type="slidenum">
              <a:rPr lang="fr-FR" smtClean="0"/>
              <a:pPr/>
              <a:t>‹N°›</a:t>
            </a:fld>
            <a:endParaRPr lang="fr-FR"/>
          </a:p>
        </p:txBody>
      </p:sp>
      <p:sp>
        <p:nvSpPr>
          <p:cNvPr id="13" name="Espace réservé du pied de page 12"/>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10330938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12" name="Forme libre 11"/>
          <p:cNvSpPr/>
          <p:nvPr/>
        </p:nvSpPr>
        <p:spPr>
          <a:xfrm flipH="1">
            <a:off x="7610383" y="-189285"/>
            <a:ext cx="1556789" cy="6738629"/>
          </a:xfrm>
          <a:custGeom>
            <a:avLst/>
            <a:gdLst>
              <a:gd name="connsiteX0" fmla="*/ 0 w 5338848"/>
              <a:gd name="connsiteY0" fmla="*/ 0 h 7101753"/>
              <a:gd name="connsiteX1" fmla="*/ 2669424 w 5338848"/>
              <a:gd name="connsiteY1" fmla="*/ 0 h 7101753"/>
              <a:gd name="connsiteX2" fmla="*/ 5118142 w 5338848"/>
              <a:gd name="connsiteY2" fmla="*/ 2137111 h 7101753"/>
              <a:gd name="connsiteX3" fmla="*/ 5118139 w 5338848"/>
              <a:gd name="connsiteY3" fmla="*/ 4964651 h 7101753"/>
              <a:gd name="connsiteX4" fmla="*/ 2669412 w 5338848"/>
              <a:gd name="connsiteY4" fmla="*/ 7101753 h 7101753"/>
              <a:gd name="connsiteX5" fmla="*/ 0 w 5338848"/>
              <a:gd name="connsiteY5" fmla="*/ 7101753 h 7101753"/>
              <a:gd name="connsiteX6" fmla="*/ 0 w 5338848"/>
              <a:gd name="connsiteY6" fmla="*/ 0 h 7101753"/>
              <a:gd name="connsiteX0" fmla="*/ 2674749 w 5412412"/>
              <a:gd name="connsiteY0" fmla="*/ 0 h 7101757"/>
              <a:gd name="connsiteX1" fmla="*/ 2669424 w 5412412"/>
              <a:gd name="connsiteY1" fmla="*/ 0 h 7101757"/>
              <a:gd name="connsiteX2" fmla="*/ 5118142 w 5412412"/>
              <a:gd name="connsiteY2" fmla="*/ 2137111 h 7101757"/>
              <a:gd name="connsiteX3" fmla="*/ 5118139 w 5412412"/>
              <a:gd name="connsiteY3" fmla="*/ 4964651 h 7101757"/>
              <a:gd name="connsiteX4" fmla="*/ 2669412 w 5412412"/>
              <a:gd name="connsiteY4" fmla="*/ 7101753 h 7101757"/>
              <a:gd name="connsiteX5" fmla="*/ 0 w 5412412"/>
              <a:gd name="connsiteY5" fmla="*/ 7101753 h 7101757"/>
              <a:gd name="connsiteX6" fmla="*/ 2674749 w 5412412"/>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12599 h 7114356"/>
              <a:gd name="connsiteX1" fmla="*/ 12 w 2743000"/>
              <a:gd name="connsiteY1" fmla="*/ 12599 h 7114356"/>
              <a:gd name="connsiteX2" fmla="*/ 2448730 w 2743000"/>
              <a:gd name="connsiteY2" fmla="*/ 2149710 h 7114356"/>
              <a:gd name="connsiteX3" fmla="*/ 2448727 w 2743000"/>
              <a:gd name="connsiteY3" fmla="*/ 4977250 h 7114356"/>
              <a:gd name="connsiteX4" fmla="*/ 0 w 2743000"/>
              <a:gd name="connsiteY4" fmla="*/ 7114352 h 7114356"/>
              <a:gd name="connsiteX5" fmla="*/ 5337 w 2743000"/>
              <a:gd name="connsiteY5" fmla="*/ 7114356 h 7114356"/>
              <a:gd name="connsiteX6" fmla="*/ 5337 w 2743000"/>
              <a:gd name="connsiteY6" fmla="*/ 12599 h 7114356"/>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27380 w 2743000"/>
              <a:gd name="connsiteY6" fmla="*/ 3584856 h 7101757"/>
              <a:gd name="connsiteX7" fmla="*/ 5337 w 2743000"/>
              <a:gd name="connsiteY7" fmla="*/ 0 h 7101757"/>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5337 w 2743000"/>
              <a:gd name="connsiteY5" fmla="*/ 7122923 h 7146287"/>
              <a:gd name="connsiteX6" fmla="*/ 975361 w 2743000"/>
              <a:gd name="connsiteY6" fmla="*/ 3651125 h 7146287"/>
              <a:gd name="connsiteX7" fmla="*/ 5337 w 2743000"/>
              <a:gd name="connsiteY7" fmla="*/ 21166 h 7146287"/>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975361 w 2743000"/>
              <a:gd name="connsiteY5" fmla="*/ 7043989 h 7146287"/>
              <a:gd name="connsiteX6" fmla="*/ 975361 w 2743000"/>
              <a:gd name="connsiteY6" fmla="*/ 3651125 h 7146287"/>
              <a:gd name="connsiteX7" fmla="*/ 5337 w 2743000"/>
              <a:gd name="connsiteY7" fmla="*/ 21166 h 7146287"/>
              <a:gd name="connsiteX0" fmla="*/ 5326 w 2742989"/>
              <a:gd name="connsiteY0" fmla="*/ 21166 h 7266438"/>
              <a:gd name="connsiteX1" fmla="*/ 1 w 2742989"/>
              <a:gd name="connsiteY1" fmla="*/ 21166 h 7266438"/>
              <a:gd name="connsiteX2" fmla="*/ 2448719 w 2742989"/>
              <a:gd name="connsiteY2" fmla="*/ 2158277 h 7266438"/>
              <a:gd name="connsiteX3" fmla="*/ 2448716 w 2742989"/>
              <a:gd name="connsiteY3" fmla="*/ 4985817 h 7266438"/>
              <a:gd name="connsiteX4" fmla="*/ 975350 w 2742989"/>
              <a:gd name="connsiteY4" fmla="*/ 7043989 h 7266438"/>
              <a:gd name="connsiteX5" fmla="*/ 975350 w 2742989"/>
              <a:gd name="connsiteY5" fmla="*/ 3651125 h 7266438"/>
              <a:gd name="connsiteX6" fmla="*/ 5326 w 2742989"/>
              <a:gd name="connsiteY6" fmla="*/ 21166 h 7266438"/>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9 w 2742988"/>
              <a:gd name="connsiteY4" fmla="*/ 6887275 h 7146287"/>
              <a:gd name="connsiteX5" fmla="*/ 975349 w 2742988"/>
              <a:gd name="connsiteY5" fmla="*/ 3651125 h 7146287"/>
              <a:gd name="connsiteX6" fmla="*/ 5325 w 2742988"/>
              <a:gd name="connsiteY6" fmla="*/ 21166 h 7146287"/>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5325 w 2742988"/>
              <a:gd name="connsiteY6" fmla="*/ 2116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975348 w 2742988"/>
              <a:gd name="connsiteY6" fmla="*/ 200736 h 7146287"/>
              <a:gd name="connsiteX0" fmla="*/ 975348 w 2742988"/>
              <a:gd name="connsiteY0" fmla="*/ 200736 h 7266438"/>
              <a:gd name="connsiteX1" fmla="*/ 0 w 2742988"/>
              <a:gd name="connsiteY1" fmla="*/ 21166 h 7266438"/>
              <a:gd name="connsiteX2" fmla="*/ 2448718 w 2742988"/>
              <a:gd name="connsiteY2" fmla="*/ 2158277 h 7266438"/>
              <a:gd name="connsiteX3" fmla="*/ 2448715 w 2742988"/>
              <a:gd name="connsiteY3" fmla="*/ 4985817 h 7266438"/>
              <a:gd name="connsiteX4" fmla="*/ 975348 w 2742988"/>
              <a:gd name="connsiteY4" fmla="*/ 7043989 h 7266438"/>
              <a:gd name="connsiteX5" fmla="*/ 975349 w 2742988"/>
              <a:gd name="connsiteY5" fmla="*/ 3651125 h 7266438"/>
              <a:gd name="connsiteX6" fmla="*/ 975348 w 2742988"/>
              <a:gd name="connsiteY6" fmla="*/ 200736 h 7266438"/>
              <a:gd name="connsiteX0" fmla="*/ 975348 w 2742988"/>
              <a:gd name="connsiteY0" fmla="*/ 200736 h 7266437"/>
              <a:gd name="connsiteX1" fmla="*/ 0 w 2742988"/>
              <a:gd name="connsiteY1" fmla="*/ 21166 h 7266437"/>
              <a:gd name="connsiteX2" fmla="*/ 2448718 w 2742988"/>
              <a:gd name="connsiteY2" fmla="*/ 2158277 h 7266437"/>
              <a:gd name="connsiteX3" fmla="*/ 2448715 w 2742988"/>
              <a:gd name="connsiteY3" fmla="*/ 4985817 h 7266437"/>
              <a:gd name="connsiteX4" fmla="*/ 975348 w 2742988"/>
              <a:gd name="connsiteY4" fmla="*/ 7043988 h 7266437"/>
              <a:gd name="connsiteX5" fmla="*/ 975349 w 2742988"/>
              <a:gd name="connsiteY5" fmla="*/ 3651125 h 7266437"/>
              <a:gd name="connsiteX6" fmla="*/ 975348 w 2742988"/>
              <a:gd name="connsiteY6" fmla="*/ 200736 h 726643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8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641450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98467 w 1866107"/>
              <a:gd name="connsiteY0" fmla="*/ 641450 h 7146287"/>
              <a:gd name="connsiteX1" fmla="*/ 98467 w 1866107"/>
              <a:gd name="connsiteY1" fmla="*/ 200736 h 7146287"/>
              <a:gd name="connsiteX2" fmla="*/ 1571837 w 1866107"/>
              <a:gd name="connsiteY2" fmla="*/ 2158277 h 7146287"/>
              <a:gd name="connsiteX3" fmla="*/ 1571834 w 1866107"/>
              <a:gd name="connsiteY3" fmla="*/ 4985817 h 7146287"/>
              <a:gd name="connsiteX4" fmla="*/ 98467 w 1866107"/>
              <a:gd name="connsiteY4" fmla="*/ 7043989 h 7146287"/>
              <a:gd name="connsiteX5" fmla="*/ 98468 w 1866107"/>
              <a:gd name="connsiteY5" fmla="*/ 3651125 h 7146287"/>
              <a:gd name="connsiteX6" fmla="*/ 98467 w 186610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137" h="7146287">
                <a:moveTo>
                  <a:pt x="21497" y="641450"/>
                </a:moveTo>
                <a:cubicBezTo>
                  <a:pt x="21497" y="494545"/>
                  <a:pt x="26738" y="3636247"/>
                  <a:pt x="21497" y="200736"/>
                </a:cubicBezTo>
                <a:cubicBezTo>
                  <a:pt x="70558" y="251332"/>
                  <a:pt x="1071487" y="860713"/>
                  <a:pt x="1494867" y="2158277"/>
                </a:cubicBezTo>
                <a:cubicBezTo>
                  <a:pt x="1789137" y="3060148"/>
                  <a:pt x="1789136" y="4083947"/>
                  <a:pt x="1494864" y="4985817"/>
                </a:cubicBezTo>
                <a:cubicBezTo>
                  <a:pt x="1249303" y="5800102"/>
                  <a:pt x="246052" y="6747291"/>
                  <a:pt x="21497" y="6921299"/>
                </a:cubicBezTo>
                <a:cubicBezTo>
                  <a:pt x="4565" y="3633357"/>
                  <a:pt x="0" y="7146287"/>
                  <a:pt x="21498" y="3651125"/>
                </a:cubicBezTo>
                <a:cubicBezTo>
                  <a:pt x="12219" y="0"/>
                  <a:pt x="26058" y="1238926"/>
                  <a:pt x="21497" y="641450"/>
                </a:cubicBezTo>
                <a:close/>
              </a:path>
            </a:pathLst>
          </a:custGeom>
          <a:solidFill>
            <a:srgbClr val="F5F5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133" y="432000"/>
            <a:ext cx="9180366" cy="684000"/>
          </a:xfrm>
          <a:prstGeom prst="rect">
            <a:avLst/>
          </a:prstGeom>
          <a:solidFill>
            <a:srgbClr val="554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Logo Sofaxis cond2.png"/>
          <p:cNvPicPr>
            <a:picLocks noChangeAspect="1"/>
          </p:cNvPicPr>
          <p:nvPr/>
        </p:nvPicPr>
        <p:blipFill>
          <a:blip r:embed="rId2" cstate="print"/>
          <a:stretch>
            <a:fillRect/>
          </a:stretch>
        </p:blipFill>
        <p:spPr>
          <a:xfrm>
            <a:off x="461269" y="528298"/>
            <a:ext cx="216000" cy="432001"/>
          </a:xfrm>
          <a:prstGeom prst="rect">
            <a:avLst/>
          </a:prstGeom>
        </p:spPr>
      </p:pic>
      <p:sp>
        <p:nvSpPr>
          <p:cNvPr id="8" name="Espace réservé de la date 7"/>
          <p:cNvSpPr>
            <a:spLocks noGrp="1"/>
          </p:cNvSpPr>
          <p:nvPr>
            <p:ph type="dt" sz="half" idx="10"/>
          </p:nvPr>
        </p:nvSpPr>
        <p:spPr/>
        <p:txBody>
          <a:bodyPr/>
          <a:lstStyle/>
          <a:p>
            <a:endParaRPr lang="fr-FR"/>
          </a:p>
        </p:txBody>
      </p:sp>
      <p:sp>
        <p:nvSpPr>
          <p:cNvPr id="9" name="Espace réservé du numéro de diapositive 8"/>
          <p:cNvSpPr>
            <a:spLocks noGrp="1"/>
          </p:cNvSpPr>
          <p:nvPr>
            <p:ph type="sldNum" sz="quarter" idx="11"/>
          </p:nvPr>
        </p:nvSpPr>
        <p:spPr/>
        <p:txBody>
          <a:bodyPr/>
          <a:lstStyle/>
          <a:p>
            <a:fld id="{F96E18E3-BB49-4D94-AAE6-02CE33D23771}" type="slidenum">
              <a:rPr lang="fr-FR" smtClean="0"/>
              <a:pPr/>
              <a:t>‹N°›</a:t>
            </a:fld>
            <a:endParaRPr lang="fr-FR"/>
          </a:p>
        </p:txBody>
      </p:sp>
      <p:sp>
        <p:nvSpPr>
          <p:cNvPr id="10" name="Espace réservé du pied de page 9"/>
          <p:cNvSpPr>
            <a:spLocks noGrp="1"/>
          </p:cNvSpPr>
          <p:nvPr>
            <p:ph type="ftr" sz="quarter" idx="12"/>
          </p:nvPr>
        </p:nvSpPr>
        <p:spPr/>
        <p:txBody>
          <a:bodyPr/>
          <a:lstStyle/>
          <a:p>
            <a:endParaRPr lang="fr-FR"/>
          </a:p>
        </p:txBody>
      </p:sp>
    </p:spTree>
    <p:extLst>
      <p:ext uri="{BB962C8B-B14F-4D97-AF65-F5344CB8AC3E}">
        <p14:creationId xmlns:p14="http://schemas.microsoft.com/office/powerpoint/2010/main" val="10330938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11" name="Forme libre 10"/>
          <p:cNvSpPr/>
          <p:nvPr/>
        </p:nvSpPr>
        <p:spPr>
          <a:xfrm flipH="1">
            <a:off x="7610383" y="-189285"/>
            <a:ext cx="1556789" cy="6738629"/>
          </a:xfrm>
          <a:custGeom>
            <a:avLst/>
            <a:gdLst>
              <a:gd name="connsiteX0" fmla="*/ 0 w 5338848"/>
              <a:gd name="connsiteY0" fmla="*/ 0 h 7101753"/>
              <a:gd name="connsiteX1" fmla="*/ 2669424 w 5338848"/>
              <a:gd name="connsiteY1" fmla="*/ 0 h 7101753"/>
              <a:gd name="connsiteX2" fmla="*/ 5118142 w 5338848"/>
              <a:gd name="connsiteY2" fmla="*/ 2137111 h 7101753"/>
              <a:gd name="connsiteX3" fmla="*/ 5118139 w 5338848"/>
              <a:gd name="connsiteY3" fmla="*/ 4964651 h 7101753"/>
              <a:gd name="connsiteX4" fmla="*/ 2669412 w 5338848"/>
              <a:gd name="connsiteY4" fmla="*/ 7101753 h 7101753"/>
              <a:gd name="connsiteX5" fmla="*/ 0 w 5338848"/>
              <a:gd name="connsiteY5" fmla="*/ 7101753 h 7101753"/>
              <a:gd name="connsiteX6" fmla="*/ 0 w 5338848"/>
              <a:gd name="connsiteY6" fmla="*/ 0 h 7101753"/>
              <a:gd name="connsiteX0" fmla="*/ 2674749 w 5412412"/>
              <a:gd name="connsiteY0" fmla="*/ 0 h 7101757"/>
              <a:gd name="connsiteX1" fmla="*/ 2669424 w 5412412"/>
              <a:gd name="connsiteY1" fmla="*/ 0 h 7101757"/>
              <a:gd name="connsiteX2" fmla="*/ 5118142 w 5412412"/>
              <a:gd name="connsiteY2" fmla="*/ 2137111 h 7101757"/>
              <a:gd name="connsiteX3" fmla="*/ 5118139 w 5412412"/>
              <a:gd name="connsiteY3" fmla="*/ 4964651 h 7101757"/>
              <a:gd name="connsiteX4" fmla="*/ 2669412 w 5412412"/>
              <a:gd name="connsiteY4" fmla="*/ 7101753 h 7101757"/>
              <a:gd name="connsiteX5" fmla="*/ 0 w 5412412"/>
              <a:gd name="connsiteY5" fmla="*/ 7101753 h 7101757"/>
              <a:gd name="connsiteX6" fmla="*/ 2674749 w 5412412"/>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12599 h 7114356"/>
              <a:gd name="connsiteX1" fmla="*/ 12 w 2743000"/>
              <a:gd name="connsiteY1" fmla="*/ 12599 h 7114356"/>
              <a:gd name="connsiteX2" fmla="*/ 2448730 w 2743000"/>
              <a:gd name="connsiteY2" fmla="*/ 2149710 h 7114356"/>
              <a:gd name="connsiteX3" fmla="*/ 2448727 w 2743000"/>
              <a:gd name="connsiteY3" fmla="*/ 4977250 h 7114356"/>
              <a:gd name="connsiteX4" fmla="*/ 0 w 2743000"/>
              <a:gd name="connsiteY4" fmla="*/ 7114352 h 7114356"/>
              <a:gd name="connsiteX5" fmla="*/ 5337 w 2743000"/>
              <a:gd name="connsiteY5" fmla="*/ 7114356 h 7114356"/>
              <a:gd name="connsiteX6" fmla="*/ 5337 w 2743000"/>
              <a:gd name="connsiteY6" fmla="*/ 12599 h 7114356"/>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27380 w 2743000"/>
              <a:gd name="connsiteY6" fmla="*/ 3584856 h 7101757"/>
              <a:gd name="connsiteX7" fmla="*/ 5337 w 2743000"/>
              <a:gd name="connsiteY7" fmla="*/ 0 h 7101757"/>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5337 w 2743000"/>
              <a:gd name="connsiteY5" fmla="*/ 7122923 h 7146287"/>
              <a:gd name="connsiteX6" fmla="*/ 975361 w 2743000"/>
              <a:gd name="connsiteY6" fmla="*/ 3651125 h 7146287"/>
              <a:gd name="connsiteX7" fmla="*/ 5337 w 2743000"/>
              <a:gd name="connsiteY7" fmla="*/ 21166 h 7146287"/>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975361 w 2743000"/>
              <a:gd name="connsiteY5" fmla="*/ 7043989 h 7146287"/>
              <a:gd name="connsiteX6" fmla="*/ 975361 w 2743000"/>
              <a:gd name="connsiteY6" fmla="*/ 3651125 h 7146287"/>
              <a:gd name="connsiteX7" fmla="*/ 5337 w 2743000"/>
              <a:gd name="connsiteY7" fmla="*/ 21166 h 7146287"/>
              <a:gd name="connsiteX0" fmla="*/ 5326 w 2742989"/>
              <a:gd name="connsiteY0" fmla="*/ 21166 h 7266438"/>
              <a:gd name="connsiteX1" fmla="*/ 1 w 2742989"/>
              <a:gd name="connsiteY1" fmla="*/ 21166 h 7266438"/>
              <a:gd name="connsiteX2" fmla="*/ 2448719 w 2742989"/>
              <a:gd name="connsiteY2" fmla="*/ 2158277 h 7266438"/>
              <a:gd name="connsiteX3" fmla="*/ 2448716 w 2742989"/>
              <a:gd name="connsiteY3" fmla="*/ 4985817 h 7266438"/>
              <a:gd name="connsiteX4" fmla="*/ 975350 w 2742989"/>
              <a:gd name="connsiteY4" fmla="*/ 7043989 h 7266438"/>
              <a:gd name="connsiteX5" fmla="*/ 975350 w 2742989"/>
              <a:gd name="connsiteY5" fmla="*/ 3651125 h 7266438"/>
              <a:gd name="connsiteX6" fmla="*/ 5326 w 2742989"/>
              <a:gd name="connsiteY6" fmla="*/ 21166 h 7266438"/>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9 w 2742988"/>
              <a:gd name="connsiteY4" fmla="*/ 6887275 h 7146287"/>
              <a:gd name="connsiteX5" fmla="*/ 975349 w 2742988"/>
              <a:gd name="connsiteY5" fmla="*/ 3651125 h 7146287"/>
              <a:gd name="connsiteX6" fmla="*/ 5325 w 2742988"/>
              <a:gd name="connsiteY6" fmla="*/ 21166 h 7146287"/>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5325 w 2742988"/>
              <a:gd name="connsiteY6" fmla="*/ 2116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975348 w 2742988"/>
              <a:gd name="connsiteY6" fmla="*/ 200736 h 7146287"/>
              <a:gd name="connsiteX0" fmla="*/ 975348 w 2742988"/>
              <a:gd name="connsiteY0" fmla="*/ 200736 h 7266438"/>
              <a:gd name="connsiteX1" fmla="*/ 0 w 2742988"/>
              <a:gd name="connsiteY1" fmla="*/ 21166 h 7266438"/>
              <a:gd name="connsiteX2" fmla="*/ 2448718 w 2742988"/>
              <a:gd name="connsiteY2" fmla="*/ 2158277 h 7266438"/>
              <a:gd name="connsiteX3" fmla="*/ 2448715 w 2742988"/>
              <a:gd name="connsiteY3" fmla="*/ 4985817 h 7266438"/>
              <a:gd name="connsiteX4" fmla="*/ 975348 w 2742988"/>
              <a:gd name="connsiteY4" fmla="*/ 7043989 h 7266438"/>
              <a:gd name="connsiteX5" fmla="*/ 975349 w 2742988"/>
              <a:gd name="connsiteY5" fmla="*/ 3651125 h 7266438"/>
              <a:gd name="connsiteX6" fmla="*/ 975348 w 2742988"/>
              <a:gd name="connsiteY6" fmla="*/ 200736 h 7266438"/>
              <a:gd name="connsiteX0" fmla="*/ 975348 w 2742988"/>
              <a:gd name="connsiteY0" fmla="*/ 200736 h 7266437"/>
              <a:gd name="connsiteX1" fmla="*/ 0 w 2742988"/>
              <a:gd name="connsiteY1" fmla="*/ 21166 h 7266437"/>
              <a:gd name="connsiteX2" fmla="*/ 2448718 w 2742988"/>
              <a:gd name="connsiteY2" fmla="*/ 2158277 h 7266437"/>
              <a:gd name="connsiteX3" fmla="*/ 2448715 w 2742988"/>
              <a:gd name="connsiteY3" fmla="*/ 4985817 h 7266437"/>
              <a:gd name="connsiteX4" fmla="*/ 975348 w 2742988"/>
              <a:gd name="connsiteY4" fmla="*/ 7043988 h 7266437"/>
              <a:gd name="connsiteX5" fmla="*/ 975349 w 2742988"/>
              <a:gd name="connsiteY5" fmla="*/ 3651125 h 7266437"/>
              <a:gd name="connsiteX6" fmla="*/ 975348 w 2742988"/>
              <a:gd name="connsiteY6" fmla="*/ 200736 h 726643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8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641450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98467 w 1866107"/>
              <a:gd name="connsiteY0" fmla="*/ 641450 h 7146287"/>
              <a:gd name="connsiteX1" fmla="*/ 98467 w 1866107"/>
              <a:gd name="connsiteY1" fmla="*/ 200736 h 7146287"/>
              <a:gd name="connsiteX2" fmla="*/ 1571837 w 1866107"/>
              <a:gd name="connsiteY2" fmla="*/ 2158277 h 7146287"/>
              <a:gd name="connsiteX3" fmla="*/ 1571834 w 1866107"/>
              <a:gd name="connsiteY3" fmla="*/ 4985817 h 7146287"/>
              <a:gd name="connsiteX4" fmla="*/ 98467 w 1866107"/>
              <a:gd name="connsiteY4" fmla="*/ 7043989 h 7146287"/>
              <a:gd name="connsiteX5" fmla="*/ 98468 w 1866107"/>
              <a:gd name="connsiteY5" fmla="*/ 3651125 h 7146287"/>
              <a:gd name="connsiteX6" fmla="*/ 98467 w 186610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137" h="7146287">
                <a:moveTo>
                  <a:pt x="21497" y="641450"/>
                </a:moveTo>
                <a:cubicBezTo>
                  <a:pt x="21497" y="494545"/>
                  <a:pt x="26738" y="3636247"/>
                  <a:pt x="21497" y="200736"/>
                </a:cubicBezTo>
                <a:cubicBezTo>
                  <a:pt x="70558" y="251332"/>
                  <a:pt x="1071487" y="860713"/>
                  <a:pt x="1494867" y="2158277"/>
                </a:cubicBezTo>
                <a:cubicBezTo>
                  <a:pt x="1789137" y="3060148"/>
                  <a:pt x="1789136" y="4083947"/>
                  <a:pt x="1494864" y="4985817"/>
                </a:cubicBezTo>
                <a:cubicBezTo>
                  <a:pt x="1249303" y="5800102"/>
                  <a:pt x="246052" y="6747291"/>
                  <a:pt x="21497" y="6921299"/>
                </a:cubicBezTo>
                <a:cubicBezTo>
                  <a:pt x="4565" y="3633357"/>
                  <a:pt x="0" y="7146287"/>
                  <a:pt x="21498" y="3651125"/>
                </a:cubicBezTo>
                <a:cubicBezTo>
                  <a:pt x="12219" y="0"/>
                  <a:pt x="26058" y="1238926"/>
                  <a:pt x="21497" y="641450"/>
                </a:cubicBezTo>
                <a:close/>
              </a:path>
            </a:pathLst>
          </a:custGeom>
          <a:solidFill>
            <a:srgbClr val="F5F5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5133" y="432000"/>
            <a:ext cx="9180366" cy="684000"/>
          </a:xfrm>
          <a:prstGeom prst="rect">
            <a:avLst/>
          </a:prstGeom>
          <a:solidFill>
            <a:srgbClr val="554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5" name="Image 14" descr="Logo Sofaxis cond2.png"/>
          <p:cNvPicPr>
            <a:picLocks noChangeAspect="1"/>
          </p:cNvPicPr>
          <p:nvPr/>
        </p:nvPicPr>
        <p:blipFill>
          <a:blip r:embed="rId2" cstate="print"/>
          <a:stretch>
            <a:fillRect/>
          </a:stretch>
        </p:blipFill>
        <p:spPr>
          <a:xfrm>
            <a:off x="461269" y="528298"/>
            <a:ext cx="216000" cy="432001"/>
          </a:xfrm>
          <a:prstGeom prst="rect">
            <a:avLst/>
          </a:prstGeom>
        </p:spPr>
      </p:pic>
      <p:sp>
        <p:nvSpPr>
          <p:cNvPr id="20" name="Espace réservé du numéro de diapositive 12"/>
          <p:cNvSpPr txBox="1">
            <a:spLocks/>
          </p:cNvSpPr>
          <p:nvPr/>
        </p:nvSpPr>
        <p:spPr>
          <a:xfrm>
            <a:off x="755576" y="6341219"/>
            <a:ext cx="360040" cy="293117"/>
          </a:xfrm>
          <a:prstGeom prst="rect">
            <a:avLst/>
          </a:prstGeom>
        </p:spPr>
        <p:txBody>
          <a:bodyPr vert="horz" lIns="91440" tIns="45720" rIns="91440" bIns="45720" rtlCol="0" anchor="t"/>
          <a:lstStyle>
            <a:lvl1pPr>
              <a:defRPr sz="700"/>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600" b="0" i="0" u="none" strike="noStrike" kern="1200" cap="none" spc="0" normalizeH="0" baseline="0" noProof="0" dirty="0">
              <a:ln>
                <a:noFill/>
              </a:ln>
              <a:solidFill>
                <a:srgbClr val="AFA3AB"/>
              </a:solidFill>
              <a:effectLst/>
              <a:uLnTx/>
              <a:uFillTx/>
              <a:latin typeface="+mn-lt"/>
              <a:ea typeface="+mn-ea"/>
              <a:cs typeface="+mn-cs"/>
            </a:endParaRPr>
          </a:p>
        </p:txBody>
      </p:sp>
      <p:sp>
        <p:nvSpPr>
          <p:cNvPr id="19" name="Espace réservé de la date 18"/>
          <p:cNvSpPr>
            <a:spLocks noGrp="1"/>
          </p:cNvSpPr>
          <p:nvPr>
            <p:ph type="dt" sz="half" idx="16"/>
          </p:nvPr>
        </p:nvSpPr>
        <p:spPr/>
        <p:txBody>
          <a:bodyPr/>
          <a:lstStyle/>
          <a:p>
            <a:endParaRPr lang="fr-FR"/>
          </a:p>
        </p:txBody>
      </p:sp>
      <p:sp>
        <p:nvSpPr>
          <p:cNvPr id="21" name="Espace réservé du numéro de diapositive 20"/>
          <p:cNvSpPr>
            <a:spLocks noGrp="1"/>
          </p:cNvSpPr>
          <p:nvPr>
            <p:ph type="sldNum" sz="quarter" idx="17"/>
          </p:nvPr>
        </p:nvSpPr>
        <p:spPr/>
        <p:txBody>
          <a:bodyPr/>
          <a:lstStyle/>
          <a:p>
            <a:fld id="{AF230C09-497B-4DF9-A851-4DB719B80DF6}" type="slidenum">
              <a:rPr lang="fr-FR" smtClean="0"/>
              <a:pPr/>
              <a:t>‹N°›</a:t>
            </a:fld>
            <a:endParaRPr lang="fr-FR"/>
          </a:p>
        </p:txBody>
      </p:sp>
      <p:sp>
        <p:nvSpPr>
          <p:cNvPr id="22" name="Espace réservé du pied de page 21"/>
          <p:cNvSpPr>
            <a:spLocks noGrp="1"/>
          </p:cNvSpPr>
          <p:nvPr>
            <p:ph type="ftr" sz="quarter" idx="18"/>
          </p:nvPr>
        </p:nvSpPr>
        <p:spPr/>
        <p:txBody>
          <a:bodyPr/>
          <a:lstStyle/>
          <a:p>
            <a:endParaRPr lang="fr-FR"/>
          </a:p>
        </p:txBody>
      </p:sp>
      <p:sp>
        <p:nvSpPr>
          <p:cNvPr id="23" name="Espace réservé du contenu 22"/>
          <p:cNvSpPr>
            <a:spLocks noGrp="1"/>
          </p:cNvSpPr>
          <p:nvPr>
            <p:ph sz="quarter" idx="19"/>
          </p:nvPr>
        </p:nvSpPr>
        <p:spPr>
          <a:xfrm>
            <a:off x="457200" y="1882800"/>
            <a:ext cx="3009600" cy="42804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5" name="Espace réservé du contenu 24"/>
          <p:cNvSpPr>
            <a:spLocks noGrp="1"/>
          </p:cNvSpPr>
          <p:nvPr>
            <p:ph sz="quarter" idx="20"/>
          </p:nvPr>
        </p:nvSpPr>
        <p:spPr>
          <a:xfrm>
            <a:off x="3707904" y="1268760"/>
            <a:ext cx="5112000" cy="4896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8" name="Titre 17"/>
          <p:cNvSpPr>
            <a:spLocks noGrp="1"/>
          </p:cNvSpPr>
          <p:nvPr>
            <p:ph type="title"/>
          </p:nvPr>
        </p:nvSpPr>
        <p:spPr/>
        <p:txBody>
          <a:bodyPr/>
          <a:lstStyle/>
          <a:p>
            <a:r>
              <a:rPr lang="fr-FR"/>
              <a:t>Cliquez pour modifier le style du titre</a:t>
            </a:r>
            <a:endParaRPr lang="fr-FR" dirty="0"/>
          </a:p>
        </p:txBody>
      </p:sp>
      <p:sp>
        <p:nvSpPr>
          <p:cNvPr id="26" name="Sous-titre 2"/>
          <p:cNvSpPr>
            <a:spLocks noGrp="1"/>
          </p:cNvSpPr>
          <p:nvPr>
            <p:ph type="subTitle" idx="1" hasCustomPrompt="1"/>
          </p:nvPr>
        </p:nvSpPr>
        <p:spPr>
          <a:xfrm>
            <a:off x="457200" y="1267200"/>
            <a:ext cx="3009600" cy="554400"/>
          </a:xfrm>
          <a:prstGeom prst="rect">
            <a:avLst/>
          </a:prstGeom>
        </p:spPr>
        <p:txBody>
          <a:bodyPr anchor="b">
            <a:normAutofit/>
          </a:bodyPr>
          <a:lstStyle>
            <a:lvl1pPr marL="0" indent="0" algn="l">
              <a:buNone/>
              <a:defRPr sz="1400" b="1" cap="none" baseline="0">
                <a:solidFill>
                  <a:srgbClr val="F392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Cliquer pour ajouter du texte</a:t>
            </a:r>
          </a:p>
        </p:txBody>
      </p:sp>
    </p:spTree>
    <p:extLst>
      <p:ext uri="{BB962C8B-B14F-4D97-AF65-F5344CB8AC3E}">
        <p14:creationId xmlns:p14="http://schemas.microsoft.com/office/powerpoint/2010/main" val="31269007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1409699"/>
            <a:ext cx="5486400" cy="33178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a:prstGeom prst="rect">
            <a:avLst/>
          </a:prstGeom>
        </p:spPr>
        <p:txBody>
          <a:bodyPr vert="horz" lIns="91440" tIns="45720" rIns="91440" bIns="45720" rtlCol="0">
            <a:normAutofit/>
          </a:bodyPr>
          <a:lstStyle>
            <a:lvl1pPr marL="0" indent="0" algn="l" defTabSz="457200" rtl="0" eaLnBrk="1" latinLnBrk="0" hangingPunct="1">
              <a:lnSpc>
                <a:spcPct val="150000"/>
              </a:lnSpc>
              <a:spcBef>
                <a:spcPct val="20000"/>
              </a:spcBef>
              <a:buNone/>
              <a:defRPr lang="fr-FR" sz="1400" b="1" kern="1200" smtClean="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Forme libre 7"/>
          <p:cNvSpPr/>
          <p:nvPr/>
        </p:nvSpPr>
        <p:spPr>
          <a:xfrm flipH="1">
            <a:off x="7610383" y="-189285"/>
            <a:ext cx="1556789" cy="6738629"/>
          </a:xfrm>
          <a:custGeom>
            <a:avLst/>
            <a:gdLst>
              <a:gd name="connsiteX0" fmla="*/ 0 w 5338848"/>
              <a:gd name="connsiteY0" fmla="*/ 0 h 7101753"/>
              <a:gd name="connsiteX1" fmla="*/ 2669424 w 5338848"/>
              <a:gd name="connsiteY1" fmla="*/ 0 h 7101753"/>
              <a:gd name="connsiteX2" fmla="*/ 5118142 w 5338848"/>
              <a:gd name="connsiteY2" fmla="*/ 2137111 h 7101753"/>
              <a:gd name="connsiteX3" fmla="*/ 5118139 w 5338848"/>
              <a:gd name="connsiteY3" fmla="*/ 4964651 h 7101753"/>
              <a:gd name="connsiteX4" fmla="*/ 2669412 w 5338848"/>
              <a:gd name="connsiteY4" fmla="*/ 7101753 h 7101753"/>
              <a:gd name="connsiteX5" fmla="*/ 0 w 5338848"/>
              <a:gd name="connsiteY5" fmla="*/ 7101753 h 7101753"/>
              <a:gd name="connsiteX6" fmla="*/ 0 w 5338848"/>
              <a:gd name="connsiteY6" fmla="*/ 0 h 7101753"/>
              <a:gd name="connsiteX0" fmla="*/ 2674749 w 5412412"/>
              <a:gd name="connsiteY0" fmla="*/ 0 h 7101757"/>
              <a:gd name="connsiteX1" fmla="*/ 2669424 w 5412412"/>
              <a:gd name="connsiteY1" fmla="*/ 0 h 7101757"/>
              <a:gd name="connsiteX2" fmla="*/ 5118142 w 5412412"/>
              <a:gd name="connsiteY2" fmla="*/ 2137111 h 7101757"/>
              <a:gd name="connsiteX3" fmla="*/ 5118139 w 5412412"/>
              <a:gd name="connsiteY3" fmla="*/ 4964651 h 7101757"/>
              <a:gd name="connsiteX4" fmla="*/ 2669412 w 5412412"/>
              <a:gd name="connsiteY4" fmla="*/ 7101753 h 7101757"/>
              <a:gd name="connsiteX5" fmla="*/ 0 w 5412412"/>
              <a:gd name="connsiteY5" fmla="*/ 7101753 h 7101757"/>
              <a:gd name="connsiteX6" fmla="*/ 2674749 w 5412412"/>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5337 w 2743000"/>
              <a:gd name="connsiteY6" fmla="*/ 0 h 7101757"/>
              <a:gd name="connsiteX0" fmla="*/ 5337 w 2743000"/>
              <a:gd name="connsiteY0" fmla="*/ 12599 h 7114356"/>
              <a:gd name="connsiteX1" fmla="*/ 12 w 2743000"/>
              <a:gd name="connsiteY1" fmla="*/ 12599 h 7114356"/>
              <a:gd name="connsiteX2" fmla="*/ 2448730 w 2743000"/>
              <a:gd name="connsiteY2" fmla="*/ 2149710 h 7114356"/>
              <a:gd name="connsiteX3" fmla="*/ 2448727 w 2743000"/>
              <a:gd name="connsiteY3" fmla="*/ 4977250 h 7114356"/>
              <a:gd name="connsiteX4" fmla="*/ 0 w 2743000"/>
              <a:gd name="connsiteY4" fmla="*/ 7114352 h 7114356"/>
              <a:gd name="connsiteX5" fmla="*/ 5337 w 2743000"/>
              <a:gd name="connsiteY5" fmla="*/ 7114356 h 7114356"/>
              <a:gd name="connsiteX6" fmla="*/ 5337 w 2743000"/>
              <a:gd name="connsiteY6" fmla="*/ 12599 h 7114356"/>
              <a:gd name="connsiteX0" fmla="*/ 5337 w 2743000"/>
              <a:gd name="connsiteY0" fmla="*/ 0 h 7101757"/>
              <a:gd name="connsiteX1" fmla="*/ 12 w 2743000"/>
              <a:gd name="connsiteY1" fmla="*/ 0 h 7101757"/>
              <a:gd name="connsiteX2" fmla="*/ 2448730 w 2743000"/>
              <a:gd name="connsiteY2" fmla="*/ 2137111 h 7101757"/>
              <a:gd name="connsiteX3" fmla="*/ 2448727 w 2743000"/>
              <a:gd name="connsiteY3" fmla="*/ 4964651 h 7101757"/>
              <a:gd name="connsiteX4" fmla="*/ 0 w 2743000"/>
              <a:gd name="connsiteY4" fmla="*/ 7101753 h 7101757"/>
              <a:gd name="connsiteX5" fmla="*/ 5337 w 2743000"/>
              <a:gd name="connsiteY5" fmla="*/ 7101757 h 7101757"/>
              <a:gd name="connsiteX6" fmla="*/ 27380 w 2743000"/>
              <a:gd name="connsiteY6" fmla="*/ 3584856 h 7101757"/>
              <a:gd name="connsiteX7" fmla="*/ 5337 w 2743000"/>
              <a:gd name="connsiteY7" fmla="*/ 0 h 7101757"/>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66269 h 7168026"/>
              <a:gd name="connsiteX1" fmla="*/ 12 w 2743000"/>
              <a:gd name="connsiteY1" fmla="*/ 66269 h 7168026"/>
              <a:gd name="connsiteX2" fmla="*/ 2448730 w 2743000"/>
              <a:gd name="connsiteY2" fmla="*/ 2203380 h 7168026"/>
              <a:gd name="connsiteX3" fmla="*/ 2448727 w 2743000"/>
              <a:gd name="connsiteY3" fmla="*/ 5030920 h 7168026"/>
              <a:gd name="connsiteX4" fmla="*/ 0 w 2743000"/>
              <a:gd name="connsiteY4" fmla="*/ 7168022 h 7168026"/>
              <a:gd name="connsiteX5" fmla="*/ 5337 w 2743000"/>
              <a:gd name="connsiteY5" fmla="*/ 7168026 h 7168026"/>
              <a:gd name="connsiteX6" fmla="*/ 27380 w 2743000"/>
              <a:gd name="connsiteY6" fmla="*/ 3651125 h 7168026"/>
              <a:gd name="connsiteX7" fmla="*/ 5337 w 2743000"/>
              <a:gd name="connsiteY7" fmla="*/ 66269 h 7168026"/>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5337 w 2743000"/>
              <a:gd name="connsiteY5" fmla="*/ 7122923 h 7146287"/>
              <a:gd name="connsiteX6" fmla="*/ 975361 w 2743000"/>
              <a:gd name="connsiteY6" fmla="*/ 3651125 h 7146287"/>
              <a:gd name="connsiteX7" fmla="*/ 5337 w 2743000"/>
              <a:gd name="connsiteY7" fmla="*/ 21166 h 7146287"/>
              <a:gd name="connsiteX0" fmla="*/ 5337 w 2743000"/>
              <a:gd name="connsiteY0" fmla="*/ 21166 h 7146287"/>
              <a:gd name="connsiteX1" fmla="*/ 12 w 2743000"/>
              <a:gd name="connsiteY1" fmla="*/ 21166 h 7146287"/>
              <a:gd name="connsiteX2" fmla="*/ 2448730 w 2743000"/>
              <a:gd name="connsiteY2" fmla="*/ 2158277 h 7146287"/>
              <a:gd name="connsiteX3" fmla="*/ 2448727 w 2743000"/>
              <a:gd name="connsiteY3" fmla="*/ 4985817 h 7146287"/>
              <a:gd name="connsiteX4" fmla="*/ 0 w 2743000"/>
              <a:gd name="connsiteY4" fmla="*/ 7122919 h 7146287"/>
              <a:gd name="connsiteX5" fmla="*/ 975361 w 2743000"/>
              <a:gd name="connsiteY5" fmla="*/ 7043989 h 7146287"/>
              <a:gd name="connsiteX6" fmla="*/ 975361 w 2743000"/>
              <a:gd name="connsiteY6" fmla="*/ 3651125 h 7146287"/>
              <a:gd name="connsiteX7" fmla="*/ 5337 w 2743000"/>
              <a:gd name="connsiteY7" fmla="*/ 21166 h 7146287"/>
              <a:gd name="connsiteX0" fmla="*/ 5326 w 2742989"/>
              <a:gd name="connsiteY0" fmla="*/ 21166 h 7266438"/>
              <a:gd name="connsiteX1" fmla="*/ 1 w 2742989"/>
              <a:gd name="connsiteY1" fmla="*/ 21166 h 7266438"/>
              <a:gd name="connsiteX2" fmla="*/ 2448719 w 2742989"/>
              <a:gd name="connsiteY2" fmla="*/ 2158277 h 7266438"/>
              <a:gd name="connsiteX3" fmla="*/ 2448716 w 2742989"/>
              <a:gd name="connsiteY3" fmla="*/ 4985817 h 7266438"/>
              <a:gd name="connsiteX4" fmla="*/ 975350 w 2742989"/>
              <a:gd name="connsiteY4" fmla="*/ 7043989 h 7266438"/>
              <a:gd name="connsiteX5" fmla="*/ 975350 w 2742989"/>
              <a:gd name="connsiteY5" fmla="*/ 3651125 h 7266438"/>
              <a:gd name="connsiteX6" fmla="*/ 5326 w 2742989"/>
              <a:gd name="connsiteY6" fmla="*/ 21166 h 7266438"/>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9 w 2742988"/>
              <a:gd name="connsiteY4" fmla="*/ 6887275 h 7146287"/>
              <a:gd name="connsiteX5" fmla="*/ 975349 w 2742988"/>
              <a:gd name="connsiteY5" fmla="*/ 3651125 h 7146287"/>
              <a:gd name="connsiteX6" fmla="*/ 5325 w 2742988"/>
              <a:gd name="connsiteY6" fmla="*/ 21166 h 7146287"/>
              <a:gd name="connsiteX0" fmla="*/ 5325 w 2742988"/>
              <a:gd name="connsiteY0" fmla="*/ 2116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5325 w 2742988"/>
              <a:gd name="connsiteY6" fmla="*/ 2116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784972 w 2742988"/>
              <a:gd name="connsiteY4" fmla="*/ 6898550 h 7146287"/>
              <a:gd name="connsiteX5" fmla="*/ 975349 w 2742988"/>
              <a:gd name="connsiteY5" fmla="*/ 3651125 h 7146287"/>
              <a:gd name="connsiteX6" fmla="*/ 975348 w 2742988"/>
              <a:gd name="connsiteY6" fmla="*/ 200736 h 7146287"/>
              <a:gd name="connsiteX0" fmla="*/ 975348 w 2742988"/>
              <a:gd name="connsiteY0" fmla="*/ 200736 h 7266438"/>
              <a:gd name="connsiteX1" fmla="*/ 0 w 2742988"/>
              <a:gd name="connsiteY1" fmla="*/ 21166 h 7266438"/>
              <a:gd name="connsiteX2" fmla="*/ 2448718 w 2742988"/>
              <a:gd name="connsiteY2" fmla="*/ 2158277 h 7266438"/>
              <a:gd name="connsiteX3" fmla="*/ 2448715 w 2742988"/>
              <a:gd name="connsiteY3" fmla="*/ 4985817 h 7266438"/>
              <a:gd name="connsiteX4" fmla="*/ 975348 w 2742988"/>
              <a:gd name="connsiteY4" fmla="*/ 7043989 h 7266438"/>
              <a:gd name="connsiteX5" fmla="*/ 975349 w 2742988"/>
              <a:gd name="connsiteY5" fmla="*/ 3651125 h 7266438"/>
              <a:gd name="connsiteX6" fmla="*/ 975348 w 2742988"/>
              <a:gd name="connsiteY6" fmla="*/ 200736 h 7266438"/>
              <a:gd name="connsiteX0" fmla="*/ 975348 w 2742988"/>
              <a:gd name="connsiteY0" fmla="*/ 200736 h 7266437"/>
              <a:gd name="connsiteX1" fmla="*/ 0 w 2742988"/>
              <a:gd name="connsiteY1" fmla="*/ 21166 h 7266437"/>
              <a:gd name="connsiteX2" fmla="*/ 2448718 w 2742988"/>
              <a:gd name="connsiteY2" fmla="*/ 2158277 h 7266437"/>
              <a:gd name="connsiteX3" fmla="*/ 2448715 w 2742988"/>
              <a:gd name="connsiteY3" fmla="*/ 4985817 h 7266437"/>
              <a:gd name="connsiteX4" fmla="*/ 975348 w 2742988"/>
              <a:gd name="connsiteY4" fmla="*/ 7043988 h 7266437"/>
              <a:gd name="connsiteX5" fmla="*/ 975349 w 2742988"/>
              <a:gd name="connsiteY5" fmla="*/ 3651125 h 7266437"/>
              <a:gd name="connsiteX6" fmla="*/ 975348 w 2742988"/>
              <a:gd name="connsiteY6" fmla="*/ 200736 h 726643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8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200736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200736 h 7146287"/>
              <a:gd name="connsiteX0" fmla="*/ 975348 w 2742988"/>
              <a:gd name="connsiteY0" fmla="*/ 641450 h 7146287"/>
              <a:gd name="connsiteX1" fmla="*/ 0 w 2742988"/>
              <a:gd name="connsiteY1" fmla="*/ 21166 h 7146287"/>
              <a:gd name="connsiteX2" fmla="*/ 2448718 w 2742988"/>
              <a:gd name="connsiteY2" fmla="*/ 2158277 h 7146287"/>
              <a:gd name="connsiteX3" fmla="*/ 2448715 w 2742988"/>
              <a:gd name="connsiteY3" fmla="*/ 4985817 h 7146287"/>
              <a:gd name="connsiteX4" fmla="*/ 975348 w 2742988"/>
              <a:gd name="connsiteY4" fmla="*/ 7043989 h 7146287"/>
              <a:gd name="connsiteX5" fmla="*/ 975349 w 2742988"/>
              <a:gd name="connsiteY5" fmla="*/ 3651125 h 7146287"/>
              <a:gd name="connsiteX6" fmla="*/ 975348 w 2742988"/>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136935 w 1904575"/>
              <a:gd name="connsiteY0" fmla="*/ 641450 h 7146287"/>
              <a:gd name="connsiteX1" fmla="*/ 136935 w 1904575"/>
              <a:gd name="connsiteY1" fmla="*/ 200736 h 7146287"/>
              <a:gd name="connsiteX2" fmla="*/ 1610305 w 1904575"/>
              <a:gd name="connsiteY2" fmla="*/ 2158277 h 7146287"/>
              <a:gd name="connsiteX3" fmla="*/ 1610302 w 1904575"/>
              <a:gd name="connsiteY3" fmla="*/ 4985817 h 7146287"/>
              <a:gd name="connsiteX4" fmla="*/ 136935 w 1904575"/>
              <a:gd name="connsiteY4" fmla="*/ 7043989 h 7146287"/>
              <a:gd name="connsiteX5" fmla="*/ 136936 w 1904575"/>
              <a:gd name="connsiteY5" fmla="*/ 3651125 h 7146287"/>
              <a:gd name="connsiteX6" fmla="*/ 136935 w 1904575"/>
              <a:gd name="connsiteY6" fmla="*/ 641450 h 7146287"/>
              <a:gd name="connsiteX0" fmla="*/ 98467 w 1866107"/>
              <a:gd name="connsiteY0" fmla="*/ 641450 h 7146287"/>
              <a:gd name="connsiteX1" fmla="*/ 98467 w 1866107"/>
              <a:gd name="connsiteY1" fmla="*/ 200736 h 7146287"/>
              <a:gd name="connsiteX2" fmla="*/ 1571837 w 1866107"/>
              <a:gd name="connsiteY2" fmla="*/ 2158277 h 7146287"/>
              <a:gd name="connsiteX3" fmla="*/ 1571834 w 1866107"/>
              <a:gd name="connsiteY3" fmla="*/ 4985817 h 7146287"/>
              <a:gd name="connsiteX4" fmla="*/ 98467 w 1866107"/>
              <a:gd name="connsiteY4" fmla="*/ 7043989 h 7146287"/>
              <a:gd name="connsiteX5" fmla="*/ 98468 w 1866107"/>
              <a:gd name="connsiteY5" fmla="*/ 3651125 h 7146287"/>
              <a:gd name="connsiteX6" fmla="*/ 98467 w 186610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704398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 name="connsiteX0" fmla="*/ 21497 w 1789137"/>
              <a:gd name="connsiteY0" fmla="*/ 641450 h 7146287"/>
              <a:gd name="connsiteX1" fmla="*/ 21497 w 1789137"/>
              <a:gd name="connsiteY1" fmla="*/ 200736 h 7146287"/>
              <a:gd name="connsiteX2" fmla="*/ 1494867 w 1789137"/>
              <a:gd name="connsiteY2" fmla="*/ 2158277 h 7146287"/>
              <a:gd name="connsiteX3" fmla="*/ 1494864 w 1789137"/>
              <a:gd name="connsiteY3" fmla="*/ 4985817 h 7146287"/>
              <a:gd name="connsiteX4" fmla="*/ 21497 w 1789137"/>
              <a:gd name="connsiteY4" fmla="*/ 6921299 h 7146287"/>
              <a:gd name="connsiteX5" fmla="*/ 21498 w 1789137"/>
              <a:gd name="connsiteY5" fmla="*/ 3651125 h 7146287"/>
              <a:gd name="connsiteX6" fmla="*/ 21497 w 1789137"/>
              <a:gd name="connsiteY6" fmla="*/ 641450 h 71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137" h="7146287">
                <a:moveTo>
                  <a:pt x="21497" y="641450"/>
                </a:moveTo>
                <a:cubicBezTo>
                  <a:pt x="21497" y="494545"/>
                  <a:pt x="26738" y="3636247"/>
                  <a:pt x="21497" y="200736"/>
                </a:cubicBezTo>
                <a:cubicBezTo>
                  <a:pt x="70558" y="251332"/>
                  <a:pt x="1071487" y="860713"/>
                  <a:pt x="1494867" y="2158277"/>
                </a:cubicBezTo>
                <a:cubicBezTo>
                  <a:pt x="1789137" y="3060148"/>
                  <a:pt x="1789136" y="4083947"/>
                  <a:pt x="1494864" y="4985817"/>
                </a:cubicBezTo>
                <a:cubicBezTo>
                  <a:pt x="1249303" y="5800102"/>
                  <a:pt x="246052" y="6747291"/>
                  <a:pt x="21497" y="6921299"/>
                </a:cubicBezTo>
                <a:cubicBezTo>
                  <a:pt x="4565" y="3633357"/>
                  <a:pt x="0" y="7146287"/>
                  <a:pt x="21498" y="3651125"/>
                </a:cubicBezTo>
                <a:cubicBezTo>
                  <a:pt x="12219" y="0"/>
                  <a:pt x="26058" y="1238926"/>
                  <a:pt x="21497" y="641450"/>
                </a:cubicBezTo>
                <a:close/>
              </a:path>
            </a:pathLst>
          </a:custGeom>
          <a:solidFill>
            <a:srgbClr val="F5F5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5133" y="432000"/>
            <a:ext cx="9180366" cy="684000"/>
          </a:xfrm>
          <a:prstGeom prst="rect">
            <a:avLst/>
          </a:prstGeom>
          <a:solidFill>
            <a:srgbClr val="554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descr="Logo Sofaxis cond2.png"/>
          <p:cNvPicPr>
            <a:picLocks noChangeAspect="1"/>
          </p:cNvPicPr>
          <p:nvPr/>
        </p:nvPicPr>
        <p:blipFill>
          <a:blip r:embed="rId2" cstate="print"/>
          <a:stretch>
            <a:fillRect/>
          </a:stretch>
        </p:blipFill>
        <p:spPr>
          <a:xfrm>
            <a:off x="461269" y="528298"/>
            <a:ext cx="216000" cy="432001"/>
          </a:xfrm>
          <a:prstGeom prst="rect">
            <a:avLst/>
          </a:prstGeom>
        </p:spPr>
      </p:pic>
      <p:sp>
        <p:nvSpPr>
          <p:cNvPr id="15" name="Espace réservé de la date 14"/>
          <p:cNvSpPr>
            <a:spLocks noGrp="1"/>
          </p:cNvSpPr>
          <p:nvPr>
            <p:ph type="dt" sz="half" idx="10"/>
          </p:nvPr>
        </p:nvSpPr>
        <p:spPr/>
        <p:txBody>
          <a:bodyPr/>
          <a:lstStyle/>
          <a:p>
            <a:endParaRPr lang="fr-FR"/>
          </a:p>
        </p:txBody>
      </p:sp>
      <p:sp>
        <p:nvSpPr>
          <p:cNvPr id="16" name="Espace réservé du numéro de diapositive 15"/>
          <p:cNvSpPr>
            <a:spLocks noGrp="1"/>
          </p:cNvSpPr>
          <p:nvPr>
            <p:ph type="sldNum" sz="quarter" idx="11"/>
          </p:nvPr>
        </p:nvSpPr>
        <p:spPr/>
        <p:txBody>
          <a:bodyPr/>
          <a:lstStyle/>
          <a:p>
            <a:fld id="{AF230C09-497B-4DF9-A851-4DB719B80DF6}" type="slidenum">
              <a:rPr lang="fr-FR" smtClean="0"/>
              <a:pPr/>
              <a:t>‹N°›</a:t>
            </a:fld>
            <a:endParaRPr lang="fr-FR"/>
          </a:p>
        </p:txBody>
      </p:sp>
      <p:sp>
        <p:nvSpPr>
          <p:cNvPr id="17" name="Espace réservé du pied de page 16"/>
          <p:cNvSpPr>
            <a:spLocks noGrp="1"/>
          </p:cNvSpPr>
          <p:nvPr>
            <p:ph type="ftr" sz="quarter" idx="12"/>
          </p:nvPr>
        </p:nvSpPr>
        <p:spPr/>
        <p:txBody>
          <a:bodyPr/>
          <a:lstStyle/>
          <a:p>
            <a:endParaRPr lang="fr-FR"/>
          </a:p>
        </p:txBody>
      </p:sp>
      <p:sp>
        <p:nvSpPr>
          <p:cNvPr id="18" name="Titre 17"/>
          <p:cNvSpPr>
            <a:spLocks noGrp="1"/>
          </p:cNvSpPr>
          <p:nvPr>
            <p:ph type="title"/>
          </p:nvPr>
        </p:nvSpPr>
        <p:spPr/>
        <p:txBody>
          <a:bodyPr/>
          <a:lstStyle/>
          <a:p>
            <a:r>
              <a:rPr lang="fr-FR"/>
              <a:t>Cliquez pour modifier le style du titre</a:t>
            </a:r>
          </a:p>
        </p:txBody>
      </p:sp>
      <p:sp>
        <p:nvSpPr>
          <p:cNvPr id="19" name="Espace réservé du texte 3"/>
          <p:cNvSpPr>
            <a:spLocks noGrp="1"/>
          </p:cNvSpPr>
          <p:nvPr>
            <p:ph type="body" sz="half" idx="13"/>
          </p:nvPr>
        </p:nvSpPr>
        <p:spPr>
          <a:xfrm>
            <a:off x="1792800" y="4765456"/>
            <a:ext cx="5486400" cy="565200"/>
          </a:xfrm>
          <a:prstGeom prst="rect">
            <a:avLst/>
          </a:prstGeom>
        </p:spPr>
        <p:txBody>
          <a:bodyPr vert="horz" lIns="91440" tIns="45720" rIns="91440" bIns="45720" rtlCol="0" anchor="ctr">
            <a:normAutofit/>
          </a:bodyPr>
          <a:lstStyle>
            <a:lvl1pPr marL="0" indent="0" algn="l" defTabSz="457200" rtl="0" eaLnBrk="1" latinLnBrk="0" hangingPunct="1">
              <a:lnSpc>
                <a:spcPct val="150000"/>
              </a:lnSpc>
              <a:spcBef>
                <a:spcPct val="20000"/>
              </a:spcBef>
              <a:buNone/>
              <a:defRPr lang="fr-FR" sz="1400" b="1" kern="1200" smtClean="0">
                <a:solidFill>
                  <a:srgbClr val="F39200"/>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Tree>
    <p:extLst>
      <p:ext uri="{BB962C8B-B14F-4D97-AF65-F5344CB8AC3E}">
        <p14:creationId xmlns:p14="http://schemas.microsoft.com/office/powerpoint/2010/main" val="17424987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apostive de fin">
    <p:spTree>
      <p:nvGrpSpPr>
        <p:cNvPr id="1" name=""/>
        <p:cNvGrpSpPr/>
        <p:nvPr/>
      </p:nvGrpSpPr>
      <p:grpSpPr>
        <a:xfrm>
          <a:off x="0" y="0"/>
          <a:ext cx="0" cy="0"/>
          <a:chOff x="0" y="0"/>
          <a:chExt cx="0" cy="0"/>
        </a:xfrm>
      </p:grpSpPr>
      <p:pic>
        <p:nvPicPr>
          <p:cNvPr id="2" name="Imag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6" y="413"/>
            <a:ext cx="9180000" cy="6884449"/>
          </a:xfrm>
          <a:prstGeom prst="rect">
            <a:avLst/>
          </a:prstGeom>
        </p:spPr>
      </p:pic>
      <p:sp>
        <p:nvSpPr>
          <p:cNvPr id="5" name="ZoneTexte 4"/>
          <p:cNvSpPr txBox="1"/>
          <p:nvPr/>
        </p:nvSpPr>
        <p:spPr>
          <a:xfrm>
            <a:off x="5508104" y="3207600"/>
            <a:ext cx="3582000" cy="626400"/>
          </a:xfrm>
          <a:prstGeom prst="rect">
            <a:avLst/>
          </a:prstGeom>
          <a:noFill/>
        </p:spPr>
        <p:txBody>
          <a:bodyPr wrap="square" rtlCol="0">
            <a:spAutoFit/>
          </a:bodyPr>
          <a:lstStyle/>
          <a:p>
            <a:r>
              <a:rPr lang="fr-FR" sz="2800" b="1" dirty="0">
                <a:solidFill>
                  <a:srgbClr val="F39200"/>
                </a:solidFill>
                <a:latin typeface="Arial" pitchFamily="34" charset="0"/>
                <a:cs typeface="Arial" pitchFamily="34" charset="0"/>
              </a:rPr>
              <a:t>www.sofaxis.com</a:t>
            </a:r>
          </a:p>
        </p:txBody>
      </p:sp>
    </p:spTree>
    <p:extLst>
      <p:ext uri="{BB962C8B-B14F-4D97-AF65-F5344CB8AC3E}">
        <p14:creationId xmlns:p14="http://schemas.microsoft.com/office/powerpoint/2010/main" val="36683176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Logo Sofaxis.jpg"/>
          <p:cNvPicPr>
            <a:picLocks noChangeAspect="1"/>
          </p:cNvPicPr>
          <p:nvPr/>
        </p:nvPicPr>
        <p:blipFill>
          <a:blip r:embed="rId26" cstate="print"/>
          <a:stretch>
            <a:fillRect/>
          </a:stretch>
        </p:blipFill>
        <p:spPr>
          <a:xfrm>
            <a:off x="6840751" y="6181667"/>
            <a:ext cx="1548000" cy="393245"/>
          </a:xfrm>
          <a:prstGeom prst="rect">
            <a:avLst/>
          </a:prstGeom>
        </p:spPr>
      </p:pic>
      <p:sp>
        <p:nvSpPr>
          <p:cNvPr id="10" name="Rectangle 9"/>
          <p:cNvSpPr/>
          <p:nvPr/>
        </p:nvSpPr>
        <p:spPr>
          <a:xfrm>
            <a:off x="-5133" y="432000"/>
            <a:ext cx="9180366" cy="684000"/>
          </a:xfrm>
          <a:prstGeom prst="rect">
            <a:avLst/>
          </a:prstGeom>
          <a:solidFill>
            <a:srgbClr val="554D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descr="Logo Sofaxis cond2.png"/>
          <p:cNvPicPr>
            <a:picLocks noChangeAspect="1"/>
          </p:cNvPicPr>
          <p:nvPr/>
        </p:nvPicPr>
        <p:blipFill>
          <a:blip r:embed="rId27" cstate="print"/>
          <a:stretch>
            <a:fillRect/>
          </a:stretch>
        </p:blipFill>
        <p:spPr>
          <a:xfrm>
            <a:off x="461269" y="528298"/>
            <a:ext cx="216000" cy="432001"/>
          </a:xfrm>
          <a:prstGeom prst="rect">
            <a:avLst/>
          </a:prstGeom>
        </p:spPr>
      </p:pic>
      <p:sp>
        <p:nvSpPr>
          <p:cNvPr id="13" name="Titre 1"/>
          <p:cNvSpPr txBox="1">
            <a:spLocks/>
          </p:cNvSpPr>
          <p:nvPr/>
        </p:nvSpPr>
        <p:spPr>
          <a:xfrm>
            <a:off x="827584" y="404664"/>
            <a:ext cx="5562600" cy="683999"/>
          </a:xfrm>
          <a:prstGeom prst="rect">
            <a:avLst/>
          </a:prstGeom>
        </p:spPr>
        <p:txBody>
          <a:bodyPr>
            <a:normAutofit/>
          </a:bodyPr>
          <a:lstStyle>
            <a:lvl1pPr algn="l">
              <a:defRPr sz="2400" b="1" i="0">
                <a:solidFill>
                  <a:schemeClr val="bg1"/>
                </a:solidFill>
                <a:latin typeface="Arial"/>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fr-FR" sz="2400" b="1" i="0" u="none" strike="noStrike" kern="1200" cap="none" spc="0" normalizeH="0" baseline="0" noProof="0" dirty="0">
              <a:ln>
                <a:noFill/>
              </a:ln>
              <a:solidFill>
                <a:schemeClr val="bg1"/>
              </a:solidFill>
              <a:effectLst/>
              <a:uLnTx/>
              <a:uFillTx/>
              <a:latin typeface="Arial"/>
              <a:ea typeface="+mj-ea"/>
              <a:cs typeface="Arial"/>
            </a:endParaRPr>
          </a:p>
        </p:txBody>
      </p:sp>
      <p:sp>
        <p:nvSpPr>
          <p:cNvPr id="8" name="Espace réservé du titre 7"/>
          <p:cNvSpPr>
            <a:spLocks noGrp="1"/>
          </p:cNvSpPr>
          <p:nvPr>
            <p:ph type="title"/>
          </p:nvPr>
        </p:nvSpPr>
        <p:spPr>
          <a:xfrm>
            <a:off x="683568" y="404664"/>
            <a:ext cx="8229600" cy="72008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fr-FR" dirty="0"/>
              <a:t>Cliquez pour modifier le style du titre</a:t>
            </a:r>
          </a:p>
        </p:txBody>
      </p:sp>
      <p:sp>
        <p:nvSpPr>
          <p:cNvPr id="9" name="Espace réservé du texte 8"/>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numéro de diapositive 12"/>
          <p:cNvSpPr>
            <a:spLocks noGrp="1"/>
          </p:cNvSpPr>
          <p:nvPr>
            <p:ph type="sldNum" sz="quarter" idx="4"/>
          </p:nvPr>
        </p:nvSpPr>
        <p:spPr>
          <a:xfrm>
            <a:off x="395536" y="6357198"/>
            <a:ext cx="360040" cy="360000"/>
          </a:xfrm>
          <a:prstGeom prst="rect">
            <a:avLst/>
          </a:prstGeom>
        </p:spPr>
        <p:txBody>
          <a:bodyPr anchor="t"/>
          <a:lstStyle>
            <a:lvl1pPr algn="ctr">
              <a:defRPr sz="600">
                <a:solidFill>
                  <a:schemeClr val="tx1">
                    <a:lumMod val="50000"/>
                    <a:lumOff val="50000"/>
                  </a:schemeClr>
                </a:solidFill>
              </a:defRPr>
            </a:lvl1pPr>
          </a:lstStyle>
          <a:p>
            <a:fld id="{AF230C09-497B-4DF9-A851-4DB719B80DF6}" type="slidenum">
              <a:rPr lang="fr-FR" smtClean="0"/>
              <a:pPr/>
              <a:t>‹N°›</a:t>
            </a:fld>
            <a:endParaRPr lang="fr-FR"/>
          </a:p>
        </p:txBody>
      </p:sp>
      <p:sp>
        <p:nvSpPr>
          <p:cNvPr id="16" name="Espace réservé de la date 15"/>
          <p:cNvSpPr>
            <a:spLocks noGrp="1"/>
          </p:cNvSpPr>
          <p:nvPr>
            <p:ph type="dt" sz="half" idx="2"/>
          </p:nvPr>
        </p:nvSpPr>
        <p:spPr>
          <a:xfrm>
            <a:off x="755576" y="6356351"/>
            <a:ext cx="720080" cy="360000"/>
          </a:xfrm>
          <a:prstGeom prst="rect">
            <a:avLst/>
          </a:prstGeom>
        </p:spPr>
        <p:txBody>
          <a:bodyPr vert="horz" lIns="91440" tIns="45720" rIns="91440" bIns="45720" rtlCol="0" anchor="t"/>
          <a:lstStyle>
            <a:lvl1pPr algn="ctr">
              <a:defRPr sz="600">
                <a:solidFill>
                  <a:schemeClr val="tx1">
                    <a:lumMod val="50000"/>
                    <a:lumOff val="50000"/>
                  </a:schemeClr>
                </a:solidFill>
              </a:defRPr>
            </a:lvl1pPr>
          </a:lstStyle>
          <a:p>
            <a:endParaRPr lang="fr-FR"/>
          </a:p>
        </p:txBody>
      </p:sp>
      <p:sp>
        <p:nvSpPr>
          <p:cNvPr id="17" name="Espace réservé du pied de page 16"/>
          <p:cNvSpPr>
            <a:spLocks noGrp="1"/>
          </p:cNvSpPr>
          <p:nvPr>
            <p:ph type="ftr" sz="quarter" idx="3"/>
          </p:nvPr>
        </p:nvSpPr>
        <p:spPr>
          <a:xfrm>
            <a:off x="1475656" y="6356350"/>
            <a:ext cx="4544144" cy="360000"/>
          </a:xfrm>
          <a:prstGeom prst="rect">
            <a:avLst/>
          </a:prstGeom>
        </p:spPr>
        <p:txBody>
          <a:bodyPr vert="horz" lIns="91440" tIns="45720" rIns="91440" bIns="45720" rtlCol="0" anchor="t"/>
          <a:lstStyle>
            <a:lvl1pPr algn="ctr">
              <a:defRPr sz="600">
                <a:solidFill>
                  <a:schemeClr val="tx1">
                    <a:lumMod val="50000"/>
                    <a:lumOff val="50000"/>
                  </a:schemeClr>
                </a:solidFill>
              </a:defRPr>
            </a:lvl1pPr>
          </a:lstStyle>
          <a:p>
            <a:endParaRPr lang="fr-FR"/>
          </a:p>
        </p:txBody>
      </p:sp>
    </p:spTree>
    <p:extLst>
      <p:ext uri="{BB962C8B-B14F-4D97-AF65-F5344CB8AC3E}">
        <p14:creationId xmlns:p14="http://schemas.microsoft.com/office/powerpoint/2010/main" val="3779057968"/>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9" r:id="rId14"/>
    <p:sldLayoutId id="2147484131" r:id="rId15"/>
    <p:sldLayoutId id="2147484132" r:id="rId16"/>
    <p:sldLayoutId id="2147484133" r:id="rId17"/>
    <p:sldLayoutId id="2147484134" r:id="rId18"/>
    <p:sldLayoutId id="2147484135" r:id="rId19"/>
    <p:sldLayoutId id="2147484137" r:id="rId20"/>
    <p:sldLayoutId id="2147484138" r:id="rId21"/>
    <p:sldLayoutId id="2147484139" r:id="rId22"/>
    <p:sldLayoutId id="2147484140" r:id="rId23"/>
    <p:sldLayoutId id="2147484141" r:id="rId24"/>
  </p:sldLayoutIdLst>
  <p:transition/>
  <p:hf sldNum="0" hdr="0" ftr="0" dt="0"/>
  <p:txStyles>
    <p:titleStyle>
      <a:lvl1pPr algn="l" defTabSz="457200" rtl="0" eaLnBrk="1" latinLnBrk="0" hangingPunct="1">
        <a:spcBef>
          <a:spcPct val="0"/>
        </a:spcBef>
        <a:buNone/>
        <a:defRPr kumimoji="0" lang="fr-FR" sz="2400" b="1" i="0" u="none" strike="noStrike" kern="1200" cap="none" spc="0" normalizeH="0" baseline="0" noProof="0" dirty="0" smtClean="0">
          <a:ln>
            <a:noFill/>
          </a:ln>
          <a:solidFill>
            <a:schemeClr val="bg1"/>
          </a:solidFill>
          <a:effectLst/>
          <a:uLnTx/>
          <a:uFillTx/>
          <a:latin typeface="Arial"/>
          <a:ea typeface="+mj-ea"/>
          <a:cs typeface="Arial"/>
        </a:defRPr>
      </a:lvl1pPr>
    </p:titleStyle>
    <p:bodyStyle>
      <a:lvl1pPr marL="342900" indent="-342900" algn="l" defTabSz="457200" rtl="0" eaLnBrk="1" latinLnBrk="0" hangingPunct="1">
        <a:spcBef>
          <a:spcPct val="20000"/>
        </a:spcBef>
        <a:buClr>
          <a:srgbClr val="F29400"/>
        </a:buClr>
        <a:buSzPct val="114000"/>
        <a:buFont typeface="Arial" pitchFamily="34" charset="0"/>
        <a:buChar char="●"/>
        <a:defRPr lang="fr-FR" sz="1400" b="1" kern="1200" dirty="0" smtClean="0">
          <a:solidFill>
            <a:schemeClr val="tx1"/>
          </a:solidFill>
          <a:latin typeface="+mn-lt"/>
          <a:ea typeface="+mn-ea"/>
          <a:cs typeface="+mn-cs"/>
        </a:defRPr>
      </a:lvl1pPr>
      <a:lvl2pPr marL="714375" indent="-357188" algn="l" defTabSz="457200" rtl="0" eaLnBrk="1" latinLnBrk="0" hangingPunct="1">
        <a:spcBef>
          <a:spcPct val="20000"/>
        </a:spcBef>
        <a:buClr>
          <a:schemeClr val="bg2"/>
        </a:buClr>
        <a:buFont typeface="Arial" pitchFamily="34" charset="0"/>
        <a:buChar char="•"/>
        <a:defRPr lang="fr-FR" sz="1400" kern="1200" dirty="0" smtClean="0">
          <a:solidFill>
            <a:schemeClr val="tx1"/>
          </a:solidFill>
          <a:latin typeface="+mn-lt"/>
          <a:ea typeface="+mn-ea"/>
          <a:cs typeface="+mn-cs"/>
        </a:defRPr>
      </a:lvl2pPr>
      <a:lvl3pPr marL="1079500" indent="-366713" algn="l" defTabSz="457200" rtl="0" eaLnBrk="1" latinLnBrk="0" hangingPunct="1">
        <a:spcBef>
          <a:spcPct val="20000"/>
        </a:spcBef>
        <a:buClr>
          <a:schemeClr val="accent2"/>
        </a:buClr>
        <a:buFont typeface="Arial"/>
        <a:buChar char="•"/>
        <a:defRPr lang="fr-FR" sz="1200" kern="1200" dirty="0" smtClean="0">
          <a:solidFill>
            <a:schemeClr val="tx1"/>
          </a:solidFill>
          <a:latin typeface="+mn-lt"/>
          <a:ea typeface="+mn-ea"/>
          <a:cs typeface="+mn-cs"/>
        </a:defRPr>
      </a:lvl3pPr>
      <a:lvl4pPr marL="1435100" indent="-355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1792288" indent="-357188" algn="l" defTabSz="457200" rtl="0" eaLnBrk="1" latinLnBrk="0" hangingPunct="1">
        <a:spcBef>
          <a:spcPct val="20000"/>
        </a:spcBef>
        <a:buClr>
          <a:schemeClr val="accent2"/>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slide" Target="slide65.xml"/><Relationship Id="rId13"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slide" Target="slide67.xml"/><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17.xml"/><Relationship Id="rId6" Type="http://schemas.openxmlformats.org/officeDocument/2006/relationships/slide" Target="slide71.xml"/><Relationship Id="rId11" Type="http://schemas.openxmlformats.org/officeDocument/2006/relationships/image" Target="../media/image39.png"/><Relationship Id="rId5" Type="http://schemas.openxmlformats.org/officeDocument/2006/relationships/slide" Target="slide28.xml"/><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slide" Target="slide7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0.xml"/><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0.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0.xml"/><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0.xml"/><Relationship Id="rId4" Type="http://schemas.openxmlformats.org/officeDocument/2006/relationships/image" Target="../media/image75.png"/></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0.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1.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0.xm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0.xml"/><Relationship Id="rId4" Type="http://schemas.openxmlformats.org/officeDocument/2006/relationships/image" Target="../media/image98.png"/></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7.png"/><Relationship Id="rId1" Type="http://schemas.openxmlformats.org/officeDocument/2006/relationships/slideLayout" Target="../slideLayouts/slideLayout10.xml"/><Relationship Id="rId4" Type="http://schemas.openxmlformats.org/officeDocument/2006/relationships/image" Target="../media/image100.png"/></Relationships>
</file>

<file path=ppt/slides/_rels/slide5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1.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02.png"/><Relationship Id="rId1" Type="http://schemas.openxmlformats.org/officeDocument/2006/relationships/slideLayout" Target="../slideLayouts/slideLayout10.xml"/><Relationship Id="rId4" Type="http://schemas.openxmlformats.org/officeDocument/2006/relationships/image" Target="../media/image103.png"/></Relationships>
</file>

<file path=ppt/slides/_rels/slide5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0.xml"/><Relationship Id="rId5" Type="http://schemas.openxmlformats.org/officeDocument/2006/relationships/image" Target="../media/image111.png"/><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0.xml"/><Relationship Id="rId4" Type="http://schemas.openxmlformats.org/officeDocument/2006/relationships/image" Target="../media/image114.png"/></Relationships>
</file>

<file path=ppt/slides/_rels/slide6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0.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6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65.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10.xml"/><Relationship Id="rId5" Type="http://schemas.openxmlformats.org/officeDocument/2006/relationships/image" Target="../media/image120.png"/><Relationship Id="rId4" Type="http://schemas.openxmlformats.org/officeDocument/2006/relationships/image" Target="../media/image126.png"/></Relationships>
</file>

<file path=ppt/slides/_rels/slide66.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image" Target="../media/image128.png"/><Relationship Id="rId1" Type="http://schemas.openxmlformats.org/officeDocument/2006/relationships/slideLayout" Target="../slideLayouts/slideLayout17.xml"/><Relationship Id="rId6" Type="http://schemas.openxmlformats.org/officeDocument/2006/relationships/image" Target="../media/image132.png"/><Relationship Id="rId5" Type="http://schemas.openxmlformats.org/officeDocument/2006/relationships/image" Target="../media/image131.png"/><Relationship Id="rId10" Type="http://schemas.openxmlformats.org/officeDocument/2006/relationships/image" Target="../media/image136.png"/><Relationship Id="rId4" Type="http://schemas.openxmlformats.org/officeDocument/2006/relationships/image" Target="../media/image130.png"/><Relationship Id="rId9" Type="http://schemas.openxmlformats.org/officeDocument/2006/relationships/image" Target="../media/image135.png"/></Relationships>
</file>

<file path=ppt/slides/_rels/slide6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7.xml"/><Relationship Id="rId5" Type="http://schemas.openxmlformats.org/officeDocument/2006/relationships/image" Target="../media/image141.png"/><Relationship Id="rId4" Type="http://schemas.openxmlformats.org/officeDocument/2006/relationships/image" Target="../media/image14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7.xml"/><Relationship Id="rId5" Type="http://schemas.openxmlformats.org/officeDocument/2006/relationships/image" Target="../media/image146.png"/><Relationship Id="rId4" Type="http://schemas.openxmlformats.org/officeDocument/2006/relationships/image" Target="../media/image145.png"/></Relationships>
</file>

<file path=ppt/slides/_rels/slide7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17.xml"/><Relationship Id="rId5" Type="http://schemas.openxmlformats.org/officeDocument/2006/relationships/image" Target="../media/image151.png"/><Relationship Id="rId4" Type="http://schemas.openxmlformats.org/officeDocument/2006/relationships/image" Target="../media/image150.png"/></Relationships>
</file>

<file path=ppt/slides/_rels/slide74.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17.xml"/><Relationship Id="rId4" Type="http://schemas.openxmlformats.org/officeDocument/2006/relationships/image" Target="../media/image150.png"/></Relationships>
</file>

<file path=ppt/slides/_rels/slide75.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17.xml"/><Relationship Id="rId4" Type="http://schemas.openxmlformats.org/officeDocument/2006/relationships/image" Target="../media/image156.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57.wmf"/></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84984" y="1556792"/>
            <a:ext cx="8964996" cy="855861"/>
          </a:xfrm>
        </p:spPr>
        <p:txBody>
          <a:bodyPr/>
          <a:lstStyle/>
          <a:p>
            <a:pPr algn="ctr"/>
            <a:r>
              <a:rPr lang="fr-FR" dirty="0"/>
              <a:t>Gestion de l’absentéisme </a:t>
            </a:r>
            <a:br>
              <a:rPr lang="fr-FR" dirty="0"/>
            </a:br>
            <a:r>
              <a:rPr lang="fr-FR" dirty="0"/>
              <a:t>à travers le contrat d’assurance STATUTAIRE</a:t>
            </a:r>
          </a:p>
        </p:txBody>
      </p:sp>
      <p:sp>
        <p:nvSpPr>
          <p:cNvPr id="6" name="Rectangle 4"/>
          <p:cNvSpPr>
            <a:spLocks noChangeArrowheads="1"/>
          </p:cNvSpPr>
          <p:nvPr/>
        </p:nvSpPr>
        <p:spPr bwMode="auto">
          <a:xfrm>
            <a:off x="467544" y="486916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p:cNvPicPr>
            <a:picLocks noChangeAspect="1"/>
          </p:cNvPicPr>
          <p:nvPr/>
        </p:nvPicPr>
        <p:blipFill>
          <a:blip r:embed="rId3"/>
          <a:stretch>
            <a:fillRect/>
          </a:stretch>
        </p:blipFill>
        <p:spPr>
          <a:xfrm>
            <a:off x="6050892" y="5373216"/>
            <a:ext cx="2457960" cy="1174248"/>
          </a:xfrm>
          <a:prstGeom prst="rect">
            <a:avLst/>
          </a:prstGeom>
        </p:spPr>
      </p:pic>
      <p:sp>
        <p:nvSpPr>
          <p:cNvPr id="7" name="Titre 2"/>
          <p:cNvSpPr txBox="1">
            <a:spLocks/>
          </p:cNvSpPr>
          <p:nvPr/>
        </p:nvSpPr>
        <p:spPr>
          <a:xfrm>
            <a:off x="118758" y="2725018"/>
            <a:ext cx="8993733" cy="383379"/>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0" lang="fr-FR" sz="2800" b="1" i="0" u="none" strike="noStrike" kern="1200" cap="all" spc="0" normalizeH="0" baseline="0" noProof="0" dirty="0">
                <a:ln>
                  <a:noFill/>
                </a:ln>
                <a:solidFill>
                  <a:schemeClr val="bg1"/>
                </a:solidFill>
                <a:effectLst/>
                <a:uLnTx/>
                <a:uFillTx/>
                <a:latin typeface="Arial"/>
                <a:ea typeface="+mj-ea"/>
                <a:cs typeface="Arial"/>
              </a:defRPr>
            </a:lvl1pPr>
          </a:lstStyle>
          <a:p>
            <a:pPr algn="ctr" fontAlgn="auto">
              <a:spcAft>
                <a:spcPts val="0"/>
              </a:spcAft>
            </a:pPr>
            <a:endParaRPr lang="fr-FR" sz="1400" dirty="0"/>
          </a:p>
        </p:txBody>
      </p:sp>
      <p:pic>
        <p:nvPicPr>
          <p:cNvPr id="2" name="Image 1"/>
          <p:cNvPicPr>
            <a:picLocks noChangeAspect="1"/>
          </p:cNvPicPr>
          <p:nvPr/>
        </p:nvPicPr>
        <p:blipFill>
          <a:blip r:embed="rId4"/>
          <a:stretch>
            <a:fillRect/>
          </a:stretch>
        </p:blipFill>
        <p:spPr>
          <a:xfrm>
            <a:off x="611559" y="5373216"/>
            <a:ext cx="2473416" cy="1174248"/>
          </a:xfrm>
          <a:prstGeom prst="rect">
            <a:avLst/>
          </a:prstGeom>
        </p:spPr>
      </p:pic>
      <p:sp>
        <p:nvSpPr>
          <p:cNvPr id="8" name="Titre 2"/>
          <p:cNvSpPr txBox="1">
            <a:spLocks/>
          </p:cNvSpPr>
          <p:nvPr/>
        </p:nvSpPr>
        <p:spPr>
          <a:xfrm>
            <a:off x="84984" y="3168735"/>
            <a:ext cx="8993733" cy="383379"/>
          </a:xfrm>
          <a:prstGeom prst="rect">
            <a:avLst/>
          </a:prstGeom>
        </p:spPr>
        <p:txBody>
          <a:bodyPr vert="horz" lIns="91440" tIns="45720" rIns="91440" bIns="45720" rtlCol="0" anchor="t">
            <a:noAutofit/>
          </a:bodyPr>
          <a:lstStyle>
            <a:lvl1pPr algn="r" defTabSz="457200" rtl="0" eaLnBrk="1" latinLnBrk="0" hangingPunct="1">
              <a:spcBef>
                <a:spcPct val="0"/>
              </a:spcBef>
              <a:buNone/>
              <a:defRPr kumimoji="0" lang="fr-FR" sz="2800" b="1" i="0" u="none" strike="noStrike" kern="1200" cap="all" spc="0" normalizeH="0" baseline="0" noProof="0" dirty="0">
                <a:ln>
                  <a:noFill/>
                </a:ln>
                <a:solidFill>
                  <a:schemeClr val="bg1"/>
                </a:solidFill>
                <a:effectLst/>
                <a:uLnTx/>
                <a:uFillTx/>
                <a:latin typeface="Arial"/>
                <a:ea typeface="+mj-ea"/>
                <a:cs typeface="Arial"/>
              </a:defRPr>
            </a:lvl1pPr>
          </a:lstStyle>
          <a:p>
            <a:pPr algn="ctr" fontAlgn="auto">
              <a:spcAft>
                <a:spcPts val="0"/>
              </a:spcAft>
            </a:pPr>
            <a:r>
              <a:rPr lang="fr-FR" sz="1400" dirty="0"/>
              <a:t>Janvier 2021</a:t>
            </a:r>
          </a:p>
        </p:txBody>
      </p:sp>
      <p:sp>
        <p:nvSpPr>
          <p:cNvPr id="9" name="Rectangle 3"/>
          <p:cNvSpPr>
            <a:spLocks noGrp="1" noChangeArrowheads="1"/>
          </p:cNvSpPr>
          <p:nvPr>
            <p:ph type="subTitle" idx="1"/>
          </p:nvPr>
        </p:nvSpPr>
        <p:spPr>
          <a:xfrm>
            <a:off x="-22774" y="3882736"/>
            <a:ext cx="9180512" cy="986424"/>
          </a:xfrm>
        </p:spPr>
        <p:txBody>
          <a:bodyPr>
            <a:normAutofit/>
          </a:bodyPr>
          <a:lstStyle/>
          <a:p>
            <a:pPr algn="ctr"/>
            <a:r>
              <a:rPr lang="fr-FR" sz="1700" b="1" dirty="0"/>
              <a:t>Carole PENANGUER</a:t>
            </a:r>
          </a:p>
          <a:p>
            <a:pPr algn="ctr"/>
            <a:r>
              <a:rPr lang="fr-FR" sz="1700" b="1" dirty="0"/>
              <a:t>Jessica LIBERGE</a:t>
            </a:r>
          </a:p>
        </p:txBody>
      </p:sp>
    </p:spTree>
    <p:extLst>
      <p:ext uri="{BB962C8B-B14F-4D97-AF65-F5344CB8AC3E}">
        <p14:creationId xmlns:p14="http://schemas.microsoft.com/office/powerpoint/2010/main" val="22765642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87721" y="3698172"/>
            <a:ext cx="7515161" cy="611999"/>
          </a:xfrm>
        </p:spPr>
        <p:txBody>
          <a:bodyPr>
            <a:normAutofit/>
          </a:bodyPr>
          <a:lstStyle/>
          <a:p>
            <a:pPr algn="l">
              <a:defRPr/>
            </a:pPr>
            <a:r>
              <a:rPr lang="fr-FR" dirty="0"/>
              <a:t>Ouverture des comptes</a:t>
            </a:r>
            <a:endParaRPr lang="fr-FR" dirty="0">
              <a:solidFill>
                <a:srgbClr val="554C60"/>
              </a:solidFill>
              <a:latin typeface="Arial" charset="0"/>
              <a:cs typeface="Arial" charset="0"/>
            </a:endParaRPr>
          </a:p>
        </p:txBody>
      </p:sp>
      <p:pic>
        <p:nvPicPr>
          <p:cNvPr id="4" name="Image 3"/>
          <p:cNvPicPr>
            <a:picLocks noChangeAspect="1"/>
          </p:cNvPicPr>
          <p:nvPr/>
        </p:nvPicPr>
        <p:blipFill>
          <a:blip r:embed="rId2"/>
          <a:stretch>
            <a:fillRect/>
          </a:stretch>
        </p:blipFill>
        <p:spPr>
          <a:xfrm>
            <a:off x="323528" y="3622673"/>
            <a:ext cx="664193" cy="687498"/>
          </a:xfrm>
          <a:prstGeom prst="rect">
            <a:avLst/>
          </a:prstGeom>
        </p:spPr>
      </p:pic>
    </p:spTree>
    <p:extLst>
      <p:ext uri="{BB962C8B-B14F-4D97-AF65-F5344CB8AC3E}">
        <p14:creationId xmlns:p14="http://schemas.microsoft.com/office/powerpoint/2010/main" val="4512796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dirty="0">
                <a:latin typeface="Arial" charset="0"/>
                <a:cs typeface="Arial" charset="0"/>
              </a:rPr>
              <a:t>Soutien psychologique : Outils et dispositifs</a:t>
            </a:r>
          </a:p>
        </p:txBody>
      </p:sp>
      <p:sp>
        <p:nvSpPr>
          <p:cNvPr id="38915" name="Text Box 3"/>
          <p:cNvSpPr txBox="1">
            <a:spLocks noChangeArrowheads="1"/>
          </p:cNvSpPr>
          <p:nvPr/>
        </p:nvSpPr>
        <p:spPr bwMode="auto">
          <a:xfrm>
            <a:off x="489448" y="2057400"/>
            <a:ext cx="3866528" cy="476250"/>
          </a:xfrm>
          <a:prstGeom prst="rect">
            <a:avLst/>
          </a:prstGeom>
          <a:solidFill>
            <a:srgbClr val="F29400"/>
          </a:solidFill>
          <a:ln>
            <a:no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square">
            <a:spAutoFit/>
          </a:bodyPr>
          <a:lstStyle/>
          <a:p>
            <a:pPr algn="ctr" eaLnBrk="0" hangingPunct="0">
              <a:spcBef>
                <a:spcPct val="50000"/>
              </a:spcBef>
              <a:defRPr/>
            </a:pPr>
            <a:r>
              <a:rPr lang="fr-FR" b="1" dirty="0">
                <a:latin typeface="Arial" charset="0"/>
              </a:rPr>
              <a:t>Individuelle</a:t>
            </a:r>
          </a:p>
        </p:txBody>
      </p:sp>
      <p:sp>
        <p:nvSpPr>
          <p:cNvPr id="38916" name="Text Box 4"/>
          <p:cNvSpPr txBox="1">
            <a:spLocks noChangeArrowheads="1"/>
          </p:cNvSpPr>
          <p:nvPr/>
        </p:nvSpPr>
        <p:spPr bwMode="auto">
          <a:xfrm>
            <a:off x="4933274" y="2057400"/>
            <a:ext cx="3887198" cy="476250"/>
          </a:xfrm>
          <a:prstGeom prst="rect">
            <a:avLst/>
          </a:prstGeom>
          <a:solidFill>
            <a:srgbClr val="F29400"/>
          </a:solidFill>
          <a:ln>
            <a:no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square">
            <a:spAutoFit/>
          </a:bodyPr>
          <a:lstStyle/>
          <a:p>
            <a:pPr algn="ctr" eaLnBrk="0" hangingPunct="0">
              <a:spcBef>
                <a:spcPct val="50000"/>
              </a:spcBef>
              <a:defRPr/>
            </a:pPr>
            <a:r>
              <a:rPr lang="fr-FR" b="1" dirty="0">
                <a:latin typeface="Arial" charset="0"/>
              </a:rPr>
              <a:t>Collective</a:t>
            </a:r>
          </a:p>
        </p:txBody>
      </p:sp>
      <p:sp>
        <p:nvSpPr>
          <p:cNvPr id="38917" name="Text Box 5"/>
          <p:cNvSpPr txBox="1">
            <a:spLocks noChangeArrowheads="1"/>
          </p:cNvSpPr>
          <p:nvPr/>
        </p:nvSpPr>
        <p:spPr bwMode="auto">
          <a:xfrm>
            <a:off x="228600" y="3229310"/>
            <a:ext cx="1463080" cy="1295400"/>
          </a:xfrm>
          <a:prstGeom prst="rect">
            <a:avLst/>
          </a:prstGeom>
          <a:solidFill>
            <a:srgbClr val="AFA3AB"/>
          </a:solidFill>
          <a:ln>
            <a:noFill/>
            <a:headEnd type="none" w="sm" len="sm"/>
            <a:tailEnd type="none" w="sm" len="sm"/>
          </a:ln>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
              </a:spcBef>
              <a:defRPr/>
            </a:pPr>
            <a:endParaRPr lang="fr-FR" sz="500" dirty="0">
              <a:solidFill>
                <a:schemeClr val="bg1"/>
              </a:solidFill>
              <a:latin typeface="Arial" charset="0"/>
            </a:endParaRPr>
          </a:p>
          <a:p>
            <a:pPr algn="ctr" eaLnBrk="0" hangingPunct="0">
              <a:spcBef>
                <a:spcPct val="5000"/>
              </a:spcBef>
              <a:defRPr/>
            </a:pPr>
            <a:endParaRPr lang="fr-FR" sz="1500" dirty="0">
              <a:solidFill>
                <a:schemeClr val="bg1"/>
              </a:solidFill>
              <a:latin typeface="Arial" charset="0"/>
            </a:endParaRPr>
          </a:p>
          <a:p>
            <a:pPr algn="ctr" eaLnBrk="0" hangingPunct="0">
              <a:spcBef>
                <a:spcPct val="5000"/>
              </a:spcBef>
              <a:defRPr/>
            </a:pPr>
            <a:r>
              <a:rPr lang="fr-FR" sz="1500" dirty="0">
                <a:solidFill>
                  <a:schemeClr val="bg1"/>
                </a:solidFill>
                <a:latin typeface="Arial" charset="0"/>
              </a:rPr>
              <a:t>REPERE</a:t>
            </a:r>
          </a:p>
          <a:p>
            <a:pPr algn="ctr" eaLnBrk="0" hangingPunct="0">
              <a:spcBef>
                <a:spcPct val="5000"/>
              </a:spcBef>
              <a:defRPr/>
            </a:pPr>
            <a:r>
              <a:rPr lang="fr-FR" sz="1500" dirty="0">
                <a:solidFill>
                  <a:schemeClr val="bg1"/>
                </a:solidFill>
                <a:latin typeface="Arial" charset="0"/>
              </a:rPr>
              <a:t>REACTION</a:t>
            </a:r>
          </a:p>
        </p:txBody>
      </p:sp>
      <p:sp>
        <p:nvSpPr>
          <p:cNvPr id="38918" name="Text Box 6"/>
          <p:cNvSpPr txBox="1">
            <a:spLocks noChangeArrowheads="1"/>
          </p:cNvSpPr>
          <p:nvPr/>
        </p:nvSpPr>
        <p:spPr bwMode="auto">
          <a:xfrm>
            <a:off x="7083795" y="3191986"/>
            <a:ext cx="1736677" cy="1295400"/>
          </a:xfrm>
          <a:prstGeom prst="rect">
            <a:avLst/>
          </a:prstGeom>
          <a:solidFill>
            <a:srgbClr val="AFA3AB"/>
          </a:solidFill>
          <a:ln>
            <a:noFill/>
            <a:headEnd type="none" w="sm" len="sm"/>
            <a:tailEnd type="none" w="sm" len="sm"/>
          </a:ln>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fr-FR" sz="500" dirty="0">
              <a:solidFill>
                <a:schemeClr val="bg1"/>
              </a:solidFill>
              <a:latin typeface="Arial" charset="0"/>
            </a:endParaRPr>
          </a:p>
          <a:p>
            <a:pPr algn="ctr" eaLnBrk="0" hangingPunct="0">
              <a:spcBef>
                <a:spcPct val="50000"/>
              </a:spcBef>
              <a:defRPr/>
            </a:pPr>
            <a:endParaRPr lang="fr-FR" sz="500" dirty="0">
              <a:solidFill>
                <a:schemeClr val="bg1"/>
              </a:solidFill>
              <a:latin typeface="Arial" charset="0"/>
            </a:endParaRPr>
          </a:p>
          <a:p>
            <a:pPr algn="ctr" eaLnBrk="0" hangingPunct="0">
              <a:spcBef>
                <a:spcPct val="50000"/>
              </a:spcBef>
              <a:defRPr/>
            </a:pPr>
            <a:r>
              <a:rPr lang="fr-FR" sz="1500" dirty="0">
                <a:solidFill>
                  <a:schemeClr val="bg1"/>
                </a:solidFill>
                <a:latin typeface="Arial" charset="0"/>
              </a:rPr>
              <a:t>Permanences entretiens individuels</a:t>
            </a:r>
          </a:p>
        </p:txBody>
      </p:sp>
      <p:sp>
        <p:nvSpPr>
          <p:cNvPr id="38919" name="Text Box 7"/>
          <p:cNvSpPr txBox="1">
            <a:spLocks noChangeArrowheads="1"/>
          </p:cNvSpPr>
          <p:nvPr/>
        </p:nvSpPr>
        <p:spPr bwMode="auto">
          <a:xfrm>
            <a:off x="5148064" y="3208705"/>
            <a:ext cx="1657099" cy="1295400"/>
          </a:xfrm>
          <a:prstGeom prst="rect">
            <a:avLst/>
          </a:prstGeom>
          <a:solidFill>
            <a:srgbClr val="AFA3AB"/>
          </a:solidFill>
          <a:ln>
            <a:noFill/>
            <a:headEnd type="none" w="sm" len="sm"/>
            <a:tailEnd type="none" w="sm" len="sm"/>
          </a:ln>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endParaRPr lang="fr-FR" sz="500" dirty="0">
              <a:solidFill>
                <a:schemeClr val="bg1"/>
              </a:solidFill>
              <a:latin typeface="Arial" charset="0"/>
            </a:endParaRPr>
          </a:p>
          <a:p>
            <a:pPr algn="ctr" eaLnBrk="0" hangingPunct="0">
              <a:spcBef>
                <a:spcPct val="50000"/>
              </a:spcBef>
              <a:defRPr/>
            </a:pPr>
            <a:endParaRPr lang="fr-FR" sz="200" dirty="0">
              <a:solidFill>
                <a:schemeClr val="bg1"/>
              </a:solidFill>
              <a:latin typeface="Arial" charset="0"/>
            </a:endParaRPr>
          </a:p>
          <a:p>
            <a:pPr algn="ctr" eaLnBrk="0" hangingPunct="0">
              <a:spcBef>
                <a:spcPct val="50000"/>
              </a:spcBef>
              <a:defRPr/>
            </a:pPr>
            <a:endParaRPr lang="fr-FR" sz="200" dirty="0">
              <a:solidFill>
                <a:schemeClr val="bg1"/>
              </a:solidFill>
              <a:latin typeface="Arial" charset="0"/>
            </a:endParaRPr>
          </a:p>
          <a:p>
            <a:pPr algn="ctr" eaLnBrk="0" hangingPunct="0">
              <a:spcBef>
                <a:spcPct val="50000"/>
              </a:spcBef>
              <a:defRPr/>
            </a:pPr>
            <a:r>
              <a:rPr lang="fr-FR" sz="1500" dirty="0">
                <a:solidFill>
                  <a:schemeClr val="bg1"/>
                </a:solidFill>
                <a:latin typeface="Arial" charset="0"/>
              </a:rPr>
              <a:t>Groupes</a:t>
            </a:r>
          </a:p>
          <a:p>
            <a:pPr algn="ctr" eaLnBrk="0" hangingPunct="0">
              <a:spcBef>
                <a:spcPct val="50000"/>
              </a:spcBef>
              <a:defRPr/>
            </a:pPr>
            <a:r>
              <a:rPr lang="fr-FR" sz="1500" dirty="0">
                <a:solidFill>
                  <a:schemeClr val="bg1"/>
                </a:solidFill>
                <a:latin typeface="Arial" charset="0"/>
              </a:rPr>
              <a:t>de parole</a:t>
            </a:r>
          </a:p>
        </p:txBody>
      </p:sp>
      <p:sp>
        <p:nvSpPr>
          <p:cNvPr id="38920" name="Text Box 8"/>
          <p:cNvSpPr txBox="1">
            <a:spLocks noChangeArrowheads="1"/>
          </p:cNvSpPr>
          <p:nvPr/>
        </p:nvSpPr>
        <p:spPr bwMode="auto">
          <a:xfrm>
            <a:off x="1907704" y="3229310"/>
            <a:ext cx="1225552" cy="1295400"/>
          </a:xfrm>
          <a:prstGeom prst="rect">
            <a:avLst/>
          </a:prstGeom>
          <a:solidFill>
            <a:srgbClr val="AFA3AB"/>
          </a:solidFill>
          <a:ln>
            <a:noFill/>
            <a:headEnd type="none" w="sm" len="sm"/>
            <a:tailEnd type="none" w="sm" len="sm"/>
          </a:ln>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r>
              <a:rPr lang="fr-FR" sz="1500" dirty="0">
                <a:solidFill>
                  <a:schemeClr val="bg1"/>
                </a:solidFill>
                <a:latin typeface="Arial" charset="0"/>
              </a:rPr>
              <a:t> </a:t>
            </a:r>
            <a:endParaRPr lang="fr-FR" sz="500" dirty="0">
              <a:solidFill>
                <a:schemeClr val="bg1"/>
              </a:solidFill>
              <a:latin typeface="Arial" charset="0"/>
            </a:endParaRPr>
          </a:p>
          <a:p>
            <a:pPr algn="ctr" eaLnBrk="0" hangingPunct="0">
              <a:spcBef>
                <a:spcPct val="50000"/>
              </a:spcBef>
              <a:defRPr/>
            </a:pPr>
            <a:endParaRPr lang="fr-FR" sz="500" dirty="0">
              <a:solidFill>
                <a:schemeClr val="bg1"/>
              </a:solidFill>
              <a:latin typeface="Arial" charset="0"/>
            </a:endParaRPr>
          </a:p>
          <a:p>
            <a:pPr algn="ctr" eaLnBrk="0" hangingPunct="0">
              <a:spcBef>
                <a:spcPct val="50000"/>
              </a:spcBef>
              <a:defRPr/>
            </a:pPr>
            <a:r>
              <a:rPr lang="fr-FR" sz="1500" dirty="0">
                <a:solidFill>
                  <a:schemeClr val="bg1"/>
                </a:solidFill>
                <a:latin typeface="Arial" charset="0"/>
              </a:rPr>
              <a:t>CHANCE</a:t>
            </a:r>
          </a:p>
        </p:txBody>
      </p:sp>
      <p:sp>
        <p:nvSpPr>
          <p:cNvPr id="38921" name="Line 9"/>
          <p:cNvSpPr>
            <a:spLocks noChangeShapeType="1"/>
          </p:cNvSpPr>
          <p:nvPr/>
        </p:nvSpPr>
        <p:spPr bwMode="auto">
          <a:xfrm flipH="1">
            <a:off x="1114510" y="2599105"/>
            <a:ext cx="533400" cy="609600"/>
          </a:xfrm>
          <a:prstGeom prst="line">
            <a:avLst/>
          </a:prstGeom>
          <a:ln>
            <a:solidFill>
              <a:srgbClr val="F29400"/>
            </a:solidFill>
            <a:headEnd type="none" w="sm" len="sm"/>
            <a:tailEnd type="triangle" w="lg" len="med"/>
          </a:ln>
        </p:spPr>
        <p:style>
          <a:lnRef idx="2">
            <a:schemeClr val="accent3"/>
          </a:lnRef>
          <a:fillRef idx="0">
            <a:schemeClr val="accent3"/>
          </a:fillRef>
          <a:effectRef idx="1">
            <a:schemeClr val="accent3"/>
          </a:effectRef>
          <a:fontRef idx="minor">
            <a:schemeClr val="tx1"/>
          </a:fontRef>
        </p:style>
        <p:txBody>
          <a:bodyPr/>
          <a:lstStyle/>
          <a:p>
            <a:pPr>
              <a:defRPr/>
            </a:pPr>
            <a:endParaRPr lang="fr-FR" dirty="0"/>
          </a:p>
        </p:txBody>
      </p:sp>
      <p:sp>
        <p:nvSpPr>
          <p:cNvPr id="38922" name="Line 10"/>
          <p:cNvSpPr>
            <a:spLocks noChangeShapeType="1"/>
          </p:cNvSpPr>
          <p:nvPr/>
        </p:nvSpPr>
        <p:spPr bwMode="auto">
          <a:xfrm>
            <a:off x="2392851" y="2572420"/>
            <a:ext cx="0" cy="627980"/>
          </a:xfrm>
          <a:prstGeom prst="line">
            <a:avLst/>
          </a:prstGeom>
          <a:ln>
            <a:solidFill>
              <a:srgbClr val="F29400"/>
            </a:solidFill>
            <a:headEnd type="none" w="sm" len="sm"/>
            <a:tailEnd type="triangle" w="lg" len="med"/>
          </a:ln>
        </p:spPr>
        <p:style>
          <a:lnRef idx="2">
            <a:schemeClr val="accent3"/>
          </a:lnRef>
          <a:fillRef idx="0">
            <a:schemeClr val="accent3"/>
          </a:fillRef>
          <a:effectRef idx="1">
            <a:schemeClr val="accent3"/>
          </a:effectRef>
          <a:fontRef idx="minor">
            <a:schemeClr val="tx1"/>
          </a:fontRef>
        </p:style>
        <p:txBody>
          <a:bodyPr/>
          <a:lstStyle/>
          <a:p>
            <a:pPr>
              <a:defRPr/>
            </a:pPr>
            <a:endParaRPr lang="fr-FR" dirty="0"/>
          </a:p>
        </p:txBody>
      </p:sp>
      <p:sp>
        <p:nvSpPr>
          <p:cNvPr id="38923" name="Line 11"/>
          <p:cNvSpPr>
            <a:spLocks noChangeShapeType="1"/>
          </p:cNvSpPr>
          <p:nvPr/>
        </p:nvSpPr>
        <p:spPr bwMode="auto">
          <a:xfrm flipH="1">
            <a:off x="5893005" y="2599105"/>
            <a:ext cx="381000" cy="609600"/>
          </a:xfrm>
          <a:prstGeom prst="line">
            <a:avLst/>
          </a:prstGeom>
          <a:ln>
            <a:solidFill>
              <a:srgbClr val="F29400"/>
            </a:solidFill>
            <a:headEnd type="none" w="sm" len="sm"/>
            <a:tailEnd type="triangle" w="lg" len="med"/>
          </a:ln>
        </p:spPr>
        <p:style>
          <a:lnRef idx="2">
            <a:schemeClr val="accent3"/>
          </a:lnRef>
          <a:fillRef idx="0">
            <a:schemeClr val="accent3"/>
          </a:fillRef>
          <a:effectRef idx="1">
            <a:schemeClr val="accent3"/>
          </a:effectRef>
          <a:fontRef idx="minor">
            <a:schemeClr val="tx1"/>
          </a:fontRef>
        </p:style>
        <p:txBody>
          <a:bodyPr/>
          <a:lstStyle/>
          <a:p>
            <a:pPr>
              <a:defRPr/>
            </a:pPr>
            <a:endParaRPr lang="fr-FR" dirty="0"/>
          </a:p>
        </p:txBody>
      </p:sp>
      <p:sp>
        <p:nvSpPr>
          <p:cNvPr id="38924" name="Line 12"/>
          <p:cNvSpPr>
            <a:spLocks noChangeShapeType="1"/>
          </p:cNvSpPr>
          <p:nvPr/>
        </p:nvSpPr>
        <p:spPr bwMode="auto">
          <a:xfrm>
            <a:off x="7620000" y="2590800"/>
            <a:ext cx="457200" cy="609600"/>
          </a:xfrm>
          <a:prstGeom prst="line">
            <a:avLst/>
          </a:prstGeom>
          <a:ln>
            <a:solidFill>
              <a:srgbClr val="F29400"/>
            </a:solidFill>
            <a:headEnd type="none" w="sm" len="sm"/>
            <a:tailEnd type="triangle" w="lg" len="med"/>
          </a:ln>
        </p:spPr>
        <p:style>
          <a:lnRef idx="2">
            <a:schemeClr val="accent3"/>
          </a:lnRef>
          <a:fillRef idx="0">
            <a:schemeClr val="accent3"/>
          </a:fillRef>
          <a:effectRef idx="1">
            <a:schemeClr val="accent3"/>
          </a:effectRef>
          <a:fontRef idx="minor">
            <a:schemeClr val="tx1"/>
          </a:fontRef>
        </p:style>
        <p:txBody>
          <a:bodyPr/>
          <a:lstStyle/>
          <a:p>
            <a:pPr>
              <a:defRPr/>
            </a:pPr>
            <a:endParaRPr lang="fr-FR" dirty="0"/>
          </a:p>
        </p:txBody>
      </p:sp>
      <p:sp>
        <p:nvSpPr>
          <p:cNvPr id="7181" name="Text Box 13"/>
          <p:cNvSpPr txBox="1">
            <a:spLocks noChangeArrowheads="1"/>
          </p:cNvSpPr>
          <p:nvPr/>
        </p:nvSpPr>
        <p:spPr bwMode="auto">
          <a:xfrm>
            <a:off x="228600" y="4572000"/>
            <a:ext cx="8662646" cy="430213"/>
          </a:xfrm>
          <a:prstGeom prst="rect">
            <a:avLst/>
          </a:prstGeom>
          <a:noFill/>
          <a:ln w="12700">
            <a:noFill/>
            <a:miter lim="800000"/>
            <a:headEnd type="none" w="sm" len="sm"/>
            <a:tailEnd type="none" w="sm" len="sm"/>
          </a:ln>
        </p:spPr>
        <p:txBody>
          <a:bodyPr wrap="square">
            <a:spAutoFit/>
          </a:bodyPr>
          <a:lstStyle/>
          <a:p>
            <a:pPr algn="ctr" eaLnBrk="0" hangingPunct="0">
              <a:spcBef>
                <a:spcPct val="50000"/>
              </a:spcBef>
            </a:pPr>
            <a:r>
              <a:rPr lang="fr-FR" sz="2200" b="1" dirty="0">
                <a:solidFill>
                  <a:srgbClr val="F29400"/>
                </a:solidFill>
                <a:latin typeface="+mn-lt"/>
              </a:rPr>
              <a:t>ACTIONS PRÉVENTIVES &amp; CURATIVES</a:t>
            </a:r>
          </a:p>
        </p:txBody>
      </p:sp>
      <p:sp>
        <p:nvSpPr>
          <p:cNvPr id="38926" name="Text Box 14"/>
          <p:cNvSpPr txBox="1">
            <a:spLocks noChangeArrowheads="1"/>
          </p:cNvSpPr>
          <p:nvPr/>
        </p:nvSpPr>
        <p:spPr bwMode="auto">
          <a:xfrm>
            <a:off x="1371600" y="5611813"/>
            <a:ext cx="6248400" cy="469900"/>
          </a:xfrm>
          <a:prstGeom prst="rect">
            <a:avLst/>
          </a:prstGeom>
          <a:solidFill>
            <a:srgbClr val="AFA3AB"/>
          </a:solidFill>
          <a:ln>
            <a:noFill/>
            <a:headEnd type="none" w="sm" len="sm"/>
            <a:tailEnd type="none" w="sm" len="sm"/>
          </a:ln>
        </p:spPr>
        <p:style>
          <a:lnRef idx="1">
            <a:schemeClr val="accent5"/>
          </a:lnRef>
          <a:fillRef idx="3">
            <a:schemeClr val="accent5"/>
          </a:fillRef>
          <a:effectRef idx="2">
            <a:schemeClr val="accent5"/>
          </a:effectRef>
          <a:fontRef idx="minor">
            <a:schemeClr val="lt1"/>
          </a:fontRef>
        </p:style>
        <p:txBody>
          <a:bodyPr>
            <a:spAutoFit/>
          </a:bodyPr>
          <a:lstStyle/>
          <a:p>
            <a:pPr algn="ctr" eaLnBrk="0" hangingPunct="0">
              <a:spcBef>
                <a:spcPct val="50000"/>
              </a:spcBef>
              <a:defRPr/>
            </a:pPr>
            <a:r>
              <a:rPr lang="fr-FR" b="1" dirty="0">
                <a:solidFill>
                  <a:schemeClr val="bg1"/>
                </a:solidFill>
                <a:latin typeface="Arial" charset="0"/>
              </a:rPr>
              <a:t>Bien-être au travail</a:t>
            </a:r>
          </a:p>
        </p:txBody>
      </p:sp>
      <p:sp>
        <p:nvSpPr>
          <p:cNvPr id="38927" name="Text Box 15"/>
          <p:cNvSpPr txBox="1">
            <a:spLocks noChangeArrowheads="1"/>
          </p:cNvSpPr>
          <p:nvPr/>
        </p:nvSpPr>
        <p:spPr bwMode="auto">
          <a:xfrm>
            <a:off x="228600" y="1447800"/>
            <a:ext cx="8662646" cy="461665"/>
          </a:xfrm>
          <a:prstGeom prst="rect">
            <a:avLst/>
          </a:prstGeom>
          <a:solidFill>
            <a:srgbClr val="F29400"/>
          </a:solidFill>
          <a:ln>
            <a:noFill/>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square">
            <a:spAutoFit/>
          </a:bodyPr>
          <a:lstStyle/>
          <a:p>
            <a:pPr algn="ctr" eaLnBrk="0" hangingPunct="0">
              <a:spcBef>
                <a:spcPct val="50000"/>
              </a:spcBef>
              <a:defRPr/>
            </a:pPr>
            <a:r>
              <a:rPr lang="fr-FR" b="1" dirty="0">
                <a:latin typeface="Arial" charset="0"/>
              </a:rPr>
              <a:t>Souffrance</a:t>
            </a:r>
          </a:p>
        </p:txBody>
      </p:sp>
      <p:sp>
        <p:nvSpPr>
          <p:cNvPr id="38928" name="AutoShape 16"/>
          <p:cNvSpPr>
            <a:spLocks noChangeArrowheads="1"/>
          </p:cNvSpPr>
          <p:nvPr/>
        </p:nvSpPr>
        <p:spPr bwMode="auto">
          <a:xfrm>
            <a:off x="4191000" y="5002213"/>
            <a:ext cx="813048" cy="515019"/>
          </a:xfrm>
          <a:prstGeom prst="downArrow">
            <a:avLst>
              <a:gd name="adj1" fmla="val 50000"/>
              <a:gd name="adj2" fmla="val 25000"/>
            </a:avLst>
          </a:prstGeom>
          <a:solidFill>
            <a:srgbClr val="AFA3AB"/>
          </a:solidFill>
          <a:ln>
            <a:noFill/>
            <a:headEnd type="none" w="sm" len="sm"/>
            <a:tailEnd type="none" w="sm" len="sm"/>
          </a:ln>
        </p:spPr>
        <p:style>
          <a:lnRef idx="1">
            <a:schemeClr val="accent5"/>
          </a:lnRef>
          <a:fillRef idx="3">
            <a:schemeClr val="accent5"/>
          </a:fillRef>
          <a:effectRef idx="2">
            <a:schemeClr val="accent5"/>
          </a:effectRef>
          <a:fontRef idx="minor">
            <a:schemeClr val="lt1"/>
          </a:fontRef>
        </p:style>
        <p:txBody>
          <a:bodyPr wrap="none" anchor="ctr"/>
          <a:lstStyle/>
          <a:p>
            <a:pPr algn="ctr">
              <a:defRPr/>
            </a:pPr>
            <a:endParaRPr lang="fr-FR" dirty="0"/>
          </a:p>
        </p:txBody>
      </p:sp>
      <p:sp>
        <p:nvSpPr>
          <p:cNvPr id="17" name="Text Box 8"/>
          <p:cNvSpPr txBox="1">
            <a:spLocks noChangeArrowheads="1"/>
          </p:cNvSpPr>
          <p:nvPr/>
        </p:nvSpPr>
        <p:spPr bwMode="auto">
          <a:xfrm>
            <a:off x="3270248" y="3222454"/>
            <a:ext cx="1599184" cy="1295400"/>
          </a:xfrm>
          <a:prstGeom prst="rect">
            <a:avLst/>
          </a:prstGeom>
          <a:solidFill>
            <a:srgbClr val="AFA3AB"/>
          </a:solidFill>
          <a:ln>
            <a:noFill/>
            <a:headEnd type="none" w="sm" len="sm"/>
            <a:tailEnd type="none" w="sm" len="sm"/>
          </a:ln>
        </p:spPr>
        <p:style>
          <a:lnRef idx="1">
            <a:schemeClr val="accent5"/>
          </a:lnRef>
          <a:fillRef idx="3">
            <a:schemeClr val="accent5"/>
          </a:fillRef>
          <a:effectRef idx="2">
            <a:schemeClr val="accent5"/>
          </a:effectRef>
          <a:fontRef idx="minor">
            <a:schemeClr val="lt1"/>
          </a:fontRef>
        </p:style>
        <p:txBody>
          <a:bodyPr/>
          <a:lstStyle/>
          <a:p>
            <a:pPr algn="ctr" eaLnBrk="0" hangingPunct="0">
              <a:spcBef>
                <a:spcPct val="50000"/>
              </a:spcBef>
              <a:defRPr/>
            </a:pPr>
            <a:r>
              <a:rPr lang="fr-FR" sz="1500" dirty="0">
                <a:solidFill>
                  <a:schemeClr val="bg1"/>
                </a:solidFill>
                <a:latin typeface="Arial" charset="0"/>
              </a:rPr>
              <a:t> </a:t>
            </a:r>
            <a:endParaRPr lang="fr-FR" sz="500" dirty="0">
              <a:solidFill>
                <a:schemeClr val="bg1"/>
              </a:solidFill>
              <a:latin typeface="Arial" charset="0"/>
            </a:endParaRPr>
          </a:p>
          <a:p>
            <a:pPr algn="ctr" eaLnBrk="0" hangingPunct="0">
              <a:spcBef>
                <a:spcPct val="50000"/>
              </a:spcBef>
              <a:defRPr/>
            </a:pPr>
            <a:endParaRPr lang="fr-FR" sz="500" dirty="0">
              <a:solidFill>
                <a:schemeClr val="bg1"/>
              </a:solidFill>
              <a:latin typeface="Arial" charset="0"/>
            </a:endParaRPr>
          </a:p>
          <a:p>
            <a:pPr algn="ctr" eaLnBrk="0" hangingPunct="0">
              <a:spcBef>
                <a:spcPct val="50000"/>
              </a:spcBef>
              <a:defRPr/>
            </a:pPr>
            <a:r>
              <a:rPr lang="fr-FR" sz="1500" dirty="0">
                <a:solidFill>
                  <a:schemeClr val="bg1"/>
                </a:solidFill>
                <a:latin typeface="Arial" charset="0"/>
              </a:rPr>
              <a:t>RESSOURCES</a:t>
            </a:r>
          </a:p>
        </p:txBody>
      </p:sp>
      <p:sp>
        <p:nvSpPr>
          <p:cNvPr id="18" name="Line 10"/>
          <p:cNvSpPr>
            <a:spLocks noChangeShapeType="1"/>
          </p:cNvSpPr>
          <p:nvPr/>
        </p:nvSpPr>
        <p:spPr bwMode="auto">
          <a:xfrm>
            <a:off x="3419872" y="2580725"/>
            <a:ext cx="288032" cy="619675"/>
          </a:xfrm>
          <a:prstGeom prst="line">
            <a:avLst/>
          </a:prstGeom>
          <a:ln>
            <a:solidFill>
              <a:srgbClr val="F29400"/>
            </a:solidFill>
            <a:headEnd type="none" w="sm" len="sm"/>
            <a:tailEnd type="triangle" w="lg" len="med"/>
          </a:ln>
        </p:spPr>
        <p:style>
          <a:lnRef idx="2">
            <a:schemeClr val="accent3"/>
          </a:lnRef>
          <a:fillRef idx="0">
            <a:schemeClr val="accent3"/>
          </a:fillRef>
          <a:effectRef idx="1">
            <a:schemeClr val="accent3"/>
          </a:effectRef>
          <a:fontRef idx="minor">
            <a:schemeClr val="tx1"/>
          </a:fontRef>
        </p:style>
        <p:txBody>
          <a:bodyPr/>
          <a:lstStyle/>
          <a:p>
            <a:pPr>
              <a:defRPr/>
            </a:pPr>
            <a:endParaRPr lang="fr-FR" dirty="0"/>
          </a:p>
        </p:txBody>
      </p:sp>
    </p:spTree>
    <p:extLst>
      <p:ext uri="{BB962C8B-B14F-4D97-AF65-F5344CB8AC3E}">
        <p14:creationId xmlns:p14="http://schemas.microsoft.com/office/powerpoint/2010/main" val="3482972935"/>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467544" y="1412777"/>
            <a:ext cx="8229600" cy="5256014"/>
          </a:xfrm>
        </p:spPr>
        <p:txBody>
          <a:bodyPr>
            <a:noAutofit/>
          </a:bodyPr>
          <a:lstStyle/>
          <a:p>
            <a:pPr marL="179388" indent="-179388" fontAlgn="base">
              <a:spcAft>
                <a:spcPct val="0"/>
              </a:spcAft>
              <a:buClr>
                <a:srgbClr val="F29400"/>
              </a:buClr>
              <a:buSzPct val="114000"/>
              <a:defRPr/>
            </a:pPr>
            <a:r>
              <a:rPr lang="fr-FR" dirty="0">
                <a:latin typeface="Arial" charset="0"/>
                <a:cs typeface="Arial" charset="0"/>
              </a:rPr>
              <a:t>REPERE</a:t>
            </a:r>
          </a:p>
          <a:p>
            <a:pPr marL="0" indent="0" fontAlgn="base">
              <a:spcAft>
                <a:spcPct val="0"/>
              </a:spcAft>
              <a:buClr>
                <a:srgbClr val="F29400"/>
              </a:buClr>
              <a:buSzPct val="114000"/>
              <a:buNone/>
              <a:defRPr/>
            </a:pPr>
            <a:endParaRPr lang="fr-FR" sz="1200" dirty="0">
              <a:latin typeface="Arial" charset="0"/>
              <a:cs typeface="Arial" charset="0"/>
            </a:endParaRPr>
          </a:p>
          <a:p>
            <a:pPr marL="0" indent="0" fontAlgn="base">
              <a:spcAft>
                <a:spcPct val="0"/>
              </a:spcAft>
              <a:buClr>
                <a:srgbClr val="F29400"/>
              </a:buClr>
              <a:buSzPct val="114000"/>
              <a:buNone/>
              <a:defRPr/>
            </a:pPr>
            <a:endParaRPr lang="fr-FR" sz="1200" dirty="0">
              <a:latin typeface="Arial" charset="0"/>
              <a:cs typeface="Arial" charset="0"/>
            </a:endParaRPr>
          </a:p>
          <a:p>
            <a:pPr algn="ctr">
              <a:buNone/>
            </a:pPr>
            <a:r>
              <a:rPr lang="fr-FR" sz="1200" dirty="0">
                <a:latin typeface="Arial" charset="0"/>
                <a:cs typeface="Arial" charset="0"/>
              </a:rPr>
              <a:t>Accompagnement psychologique individuel proposé à un agent </a:t>
            </a:r>
          </a:p>
          <a:p>
            <a:pPr algn="ctr">
              <a:buNone/>
            </a:pPr>
            <a:r>
              <a:rPr lang="fr-FR" sz="1200" dirty="0">
                <a:latin typeface="Arial" charset="0"/>
                <a:cs typeface="Arial" charset="0"/>
              </a:rPr>
              <a:t>qui rencontre des difficultés d’ordre personnel ou professionnel</a:t>
            </a:r>
          </a:p>
          <a:p>
            <a:pPr marL="0" indent="0" eaLnBrk="1" hangingPunct="1">
              <a:buNone/>
            </a:pPr>
            <a:endParaRPr lang="fr-FR" sz="1200" b="1" dirty="0">
              <a:latin typeface="Arial" charset="0"/>
              <a:cs typeface="Arial" charset="0"/>
            </a:endParaRPr>
          </a:p>
          <a:p>
            <a:pPr marL="0" indent="0" eaLnBrk="1" hangingPunct="1">
              <a:buNone/>
            </a:pPr>
            <a:endParaRPr lang="fr-FR" sz="1200" b="1" dirty="0">
              <a:latin typeface="Arial" charset="0"/>
              <a:cs typeface="Arial" charset="0"/>
            </a:endParaRPr>
          </a:p>
          <a:p>
            <a:pPr marL="538163" lvl="1" indent="-180975" algn="just" fontAlgn="base">
              <a:spcAft>
                <a:spcPct val="0"/>
              </a:spcAft>
              <a:buSzPct val="100000"/>
              <a:defRPr/>
            </a:pPr>
            <a:r>
              <a:rPr lang="fr-FR" sz="1200" b="1" dirty="0">
                <a:latin typeface="+mj-lt"/>
              </a:rPr>
              <a:t>Objectif</a:t>
            </a:r>
            <a:r>
              <a:rPr lang="fr-FR" sz="1200" dirty="0">
                <a:latin typeface="+mj-lt"/>
              </a:rPr>
              <a:t> : Permettre aux salariés de retrouver un équilibre dans leur travail et de prévenir de futurs arrêts</a:t>
            </a:r>
          </a:p>
          <a:p>
            <a:pPr marL="538163" lvl="1" indent="-180975" algn="just" fontAlgn="base">
              <a:spcAft>
                <a:spcPct val="0"/>
              </a:spcAft>
              <a:buSzPct val="100000"/>
              <a:defRPr/>
            </a:pPr>
            <a:r>
              <a:rPr lang="fr-FR" sz="1200" dirty="0">
                <a:latin typeface="+mj-lt"/>
              </a:rPr>
              <a:t>Séances assurées par un </a:t>
            </a:r>
            <a:r>
              <a:rPr lang="fr-FR" sz="1200" b="1" dirty="0">
                <a:latin typeface="+mj-lt"/>
              </a:rPr>
              <a:t>psychologue clinicien </a:t>
            </a:r>
          </a:p>
          <a:p>
            <a:pPr marL="538163" lvl="1" indent="-180975" algn="just" fontAlgn="base">
              <a:spcAft>
                <a:spcPct val="0"/>
              </a:spcAft>
              <a:buSzPct val="100000"/>
              <a:defRPr/>
            </a:pPr>
            <a:r>
              <a:rPr lang="fr-FR" sz="1200" b="1" dirty="0">
                <a:latin typeface="+mj-lt"/>
              </a:rPr>
              <a:t>Confidentialité des entretiens</a:t>
            </a:r>
          </a:p>
          <a:p>
            <a:pPr marL="538163" lvl="1" indent="-180975" algn="just" fontAlgn="base">
              <a:spcAft>
                <a:spcPct val="0"/>
              </a:spcAft>
              <a:buSzPct val="100000"/>
              <a:defRPr/>
            </a:pPr>
            <a:r>
              <a:rPr lang="fr-FR" sz="1200" dirty="0">
                <a:latin typeface="+mj-lt"/>
              </a:rPr>
              <a:t>Prise en charge des séances dans le cadre de votre contrat et réglées directement au psychologue</a:t>
            </a:r>
          </a:p>
          <a:p>
            <a:pPr marL="538163" lvl="1" indent="-180975" algn="just" fontAlgn="base">
              <a:spcAft>
                <a:spcPct val="0"/>
              </a:spcAft>
              <a:buSzPct val="100000"/>
              <a:defRPr/>
            </a:pPr>
            <a:r>
              <a:rPr lang="fr-FR" sz="1200" b="1" dirty="0">
                <a:latin typeface="+mj-lt"/>
              </a:rPr>
              <a:t>Limiter à 20 séances </a:t>
            </a:r>
          </a:p>
          <a:p>
            <a:pPr lvl="1" eaLnBrk="1" hangingPunct="1">
              <a:buFont typeface="Wingdings" pitchFamily="2" charset="2"/>
              <a:buNone/>
            </a:pPr>
            <a:endParaRPr lang="fr-FR" sz="1200" dirty="0">
              <a:latin typeface="Arial" charset="0"/>
              <a:cs typeface="Arial" charset="0"/>
            </a:endParaRPr>
          </a:p>
          <a:p>
            <a:pPr marL="538163" lvl="1" indent="-180975" algn="just" fontAlgn="base">
              <a:lnSpc>
                <a:spcPct val="110000"/>
              </a:lnSpc>
              <a:spcAft>
                <a:spcPct val="0"/>
              </a:spcAft>
              <a:buSzPct val="100000"/>
              <a:defRPr/>
            </a:pPr>
            <a:r>
              <a:rPr lang="fr-FR" sz="1200" b="1" dirty="0">
                <a:latin typeface="+mj-lt"/>
              </a:rPr>
              <a:t>Critères d’inclusion </a:t>
            </a:r>
            <a:r>
              <a:rPr lang="fr-FR" sz="1200" dirty="0">
                <a:latin typeface="+mj-lt"/>
              </a:rPr>
              <a:t>au programme</a:t>
            </a:r>
          </a:p>
          <a:p>
            <a:pPr marL="896938" lvl="2" indent="-184150" algn="just" fontAlgn="base">
              <a:lnSpc>
                <a:spcPct val="90000"/>
              </a:lnSpc>
              <a:spcAft>
                <a:spcPct val="0"/>
              </a:spcAft>
              <a:defRPr/>
            </a:pPr>
            <a:r>
              <a:rPr lang="fr-FR" dirty="0">
                <a:latin typeface="+mj-lt"/>
                <a:cs typeface="Arial" charset="0"/>
              </a:rPr>
              <a:t>Accident du travail : 45 jours ou plus</a:t>
            </a:r>
          </a:p>
          <a:p>
            <a:pPr marL="896938" lvl="2" indent="-184150" algn="just" fontAlgn="base">
              <a:lnSpc>
                <a:spcPct val="90000"/>
              </a:lnSpc>
              <a:spcAft>
                <a:spcPct val="0"/>
              </a:spcAft>
              <a:defRPr/>
            </a:pPr>
            <a:r>
              <a:rPr lang="fr-FR" dirty="0">
                <a:latin typeface="+mj-lt"/>
                <a:cs typeface="Arial" charset="0"/>
              </a:rPr>
              <a:t>Maladie ordinaire : 45 jours d’arrêt  ou si l’agent a présenté au moins 3 arrêts sur l’année glissante</a:t>
            </a:r>
          </a:p>
          <a:p>
            <a:pPr marL="896938" lvl="2" indent="-184150" algn="just" fontAlgn="base">
              <a:lnSpc>
                <a:spcPct val="90000"/>
              </a:lnSpc>
              <a:spcAft>
                <a:spcPct val="0"/>
              </a:spcAft>
              <a:defRPr/>
            </a:pPr>
            <a:r>
              <a:rPr lang="fr-FR" dirty="0">
                <a:latin typeface="+mj-lt"/>
                <a:cs typeface="Arial" charset="0"/>
              </a:rPr>
              <a:t>Longue maladie – Longue durée : arrêt de 4 mois ou plus</a:t>
            </a:r>
          </a:p>
          <a:p>
            <a:pPr lvl="2" eaLnBrk="1" hangingPunct="1">
              <a:lnSpc>
                <a:spcPct val="110000"/>
              </a:lnSpc>
              <a:spcBef>
                <a:spcPct val="0"/>
              </a:spcBef>
            </a:pPr>
            <a:endParaRPr lang="fr-FR" dirty="0">
              <a:latin typeface="Arial" charset="0"/>
              <a:cs typeface="Arial" charset="0"/>
            </a:endParaRPr>
          </a:p>
          <a:p>
            <a:pPr lvl="2">
              <a:lnSpc>
                <a:spcPct val="110000"/>
              </a:lnSpc>
              <a:spcBef>
                <a:spcPct val="0"/>
              </a:spcBef>
              <a:buNone/>
            </a:pPr>
            <a:endParaRPr lang="fr-FR" b="1" dirty="0">
              <a:latin typeface="Arial" charset="0"/>
              <a:cs typeface="Arial" charset="0"/>
            </a:endParaRPr>
          </a:p>
          <a:p>
            <a:pPr lvl="2">
              <a:lnSpc>
                <a:spcPct val="110000"/>
              </a:lnSpc>
              <a:spcBef>
                <a:spcPct val="0"/>
              </a:spcBef>
              <a:buNone/>
            </a:pPr>
            <a:endParaRPr lang="fr-FR" b="1" dirty="0">
              <a:latin typeface="Arial" charset="0"/>
              <a:cs typeface="Arial" charset="0"/>
            </a:endParaRPr>
          </a:p>
          <a:p>
            <a:pPr lvl="2">
              <a:lnSpc>
                <a:spcPct val="110000"/>
              </a:lnSpc>
              <a:spcBef>
                <a:spcPct val="0"/>
              </a:spcBef>
              <a:buNone/>
            </a:pPr>
            <a:r>
              <a:rPr lang="fr-FR" b="1" dirty="0">
                <a:latin typeface="Arial" charset="0"/>
                <a:cs typeface="Arial" charset="0"/>
              </a:rPr>
              <a:t>Les risques doivent être assurés au contrat</a:t>
            </a:r>
          </a:p>
        </p:txBody>
      </p:sp>
      <p:sp>
        <p:nvSpPr>
          <p:cNvPr id="8194" name="Titre 1"/>
          <p:cNvSpPr>
            <a:spLocks noGrp="1"/>
          </p:cNvSpPr>
          <p:nvPr>
            <p:ph type="title" idx="4294967295"/>
          </p:nvPr>
        </p:nvSpPr>
        <p:spPr>
          <a:xfrm>
            <a:off x="683568" y="470124"/>
            <a:ext cx="8208912" cy="582612"/>
          </a:xfrm>
        </p:spPr>
        <p:txBody>
          <a:bodyPr/>
          <a:lstStyle/>
          <a:p>
            <a:pPr eaLnBrk="1" hangingPunct="1"/>
            <a:r>
              <a:rPr lang="fr-FR" dirty="0">
                <a:latin typeface="Arial" charset="0"/>
                <a:cs typeface="Arial" charset="0"/>
              </a:rPr>
              <a:t>Soutien psychologique : Individuel</a:t>
            </a:r>
          </a:p>
        </p:txBody>
      </p:sp>
      <p:sp>
        <p:nvSpPr>
          <p:cNvPr id="5" name="Flèche droite 4"/>
          <p:cNvSpPr/>
          <p:nvPr/>
        </p:nvSpPr>
        <p:spPr>
          <a:xfrm>
            <a:off x="899592" y="5733256"/>
            <a:ext cx="288031" cy="216024"/>
          </a:xfrm>
          <a:prstGeom prst="rightArrow">
            <a:avLst/>
          </a:prstGeom>
          <a:solidFill>
            <a:srgbClr val="F29400"/>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209290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Espace réservé du contenu 2"/>
          <p:cNvSpPr>
            <a:spLocks noGrp="1"/>
          </p:cNvSpPr>
          <p:nvPr>
            <p:ph idx="1"/>
          </p:nvPr>
        </p:nvSpPr>
        <p:spPr>
          <a:xfrm>
            <a:off x="467544" y="1412777"/>
            <a:ext cx="8229600" cy="5256014"/>
          </a:xfrm>
        </p:spPr>
        <p:txBody>
          <a:bodyPr>
            <a:noAutofit/>
          </a:bodyPr>
          <a:lstStyle/>
          <a:p>
            <a:pPr marL="179388" indent="-179388" fontAlgn="base">
              <a:spcAft>
                <a:spcPct val="0"/>
              </a:spcAft>
              <a:buClr>
                <a:srgbClr val="F29400"/>
              </a:buClr>
              <a:buSzPct val="114000"/>
              <a:defRPr/>
            </a:pPr>
            <a:r>
              <a:rPr lang="fr-FR" dirty="0">
                <a:latin typeface="Arial" charset="0"/>
                <a:cs typeface="Arial" charset="0"/>
              </a:rPr>
              <a:t>RESSOURCES</a:t>
            </a:r>
          </a:p>
          <a:p>
            <a:pPr marL="0" indent="0" fontAlgn="base">
              <a:spcAft>
                <a:spcPct val="0"/>
              </a:spcAft>
              <a:buClr>
                <a:srgbClr val="F29400"/>
              </a:buClr>
              <a:buSzPct val="114000"/>
              <a:buNone/>
              <a:defRPr/>
            </a:pPr>
            <a:endParaRPr lang="fr-FR" sz="1200" dirty="0">
              <a:latin typeface="Arial" charset="0"/>
              <a:cs typeface="Arial" charset="0"/>
            </a:endParaRPr>
          </a:p>
          <a:p>
            <a:pPr algn="ctr">
              <a:buNone/>
            </a:pPr>
            <a:r>
              <a:rPr lang="fr-FR" sz="1200" dirty="0">
                <a:latin typeface="Arial" charset="0"/>
                <a:cs typeface="Arial" charset="0"/>
              </a:rPr>
              <a:t>Accompagnement liant séances de soutien psychologique et accompagnement social</a:t>
            </a:r>
          </a:p>
          <a:p>
            <a:pPr marL="0" indent="0" eaLnBrk="1" hangingPunct="1">
              <a:buNone/>
            </a:pPr>
            <a:endParaRPr lang="fr-FR" sz="1200" b="1" dirty="0">
              <a:latin typeface="Arial" charset="0"/>
              <a:cs typeface="Arial" charset="0"/>
            </a:endParaRPr>
          </a:p>
          <a:p>
            <a:r>
              <a:rPr lang="fr-FR" sz="1200" dirty="0">
                <a:latin typeface="Arial" charset="0"/>
                <a:cs typeface="Arial" charset="0"/>
              </a:rPr>
              <a:t>Objectif : d’intégrer des séances d’accompagnement social dans le cadre des programmes REPERE afin :</a:t>
            </a:r>
          </a:p>
          <a:p>
            <a:pPr lvl="1"/>
            <a:r>
              <a:rPr lang="fr-FR" sz="1200" dirty="0">
                <a:latin typeface="+mj-lt"/>
              </a:rPr>
              <a:t>D’aider à résoudre une partie des difficultés qui amènent à bénéficier d’un soutien psychologique</a:t>
            </a:r>
          </a:p>
          <a:p>
            <a:pPr lvl="1"/>
            <a:r>
              <a:rPr lang="fr-FR" sz="1200" dirty="0">
                <a:latin typeface="+mj-lt"/>
              </a:rPr>
              <a:t>De permettre aux psychologues qui prennent en charge le programme de lier un accompagnement social aux séances de soutien psychologique lorsque le besoin est nécessaire</a:t>
            </a:r>
          </a:p>
          <a:p>
            <a:pPr lvl="1"/>
            <a:r>
              <a:rPr lang="fr-FR" sz="1200" dirty="0">
                <a:latin typeface="+mj-lt"/>
              </a:rPr>
              <a:t>D’apporter un outil supplémentaire aux collectivités pour accompagner le retour à l’emplo</a:t>
            </a:r>
            <a:r>
              <a:rPr lang="fr-FR" dirty="0"/>
              <a:t>i</a:t>
            </a:r>
          </a:p>
          <a:p>
            <a:pPr marL="357187" lvl="1" indent="0">
              <a:buNone/>
            </a:pPr>
            <a:r>
              <a:rPr lang="fr-FR" sz="1200" dirty="0">
                <a:latin typeface="+mj-lt"/>
              </a:rPr>
              <a:t>Le programme RESSOURCES se met en œuvre sur orientation et proposition du psychologue si cela peut apporter un bénéfice aux agents en situation d’arrêts (cf. critères du programme REPERE). </a:t>
            </a:r>
          </a:p>
          <a:p>
            <a:pPr marL="538163" lvl="1" indent="-180975" algn="just" fontAlgn="base">
              <a:spcAft>
                <a:spcPct val="0"/>
              </a:spcAft>
              <a:buSzPct val="100000"/>
              <a:defRPr/>
            </a:pPr>
            <a:r>
              <a:rPr lang="fr-FR" sz="1200" b="1" dirty="0">
                <a:latin typeface="+mj-lt"/>
              </a:rPr>
              <a:t>Confidentialité des entretiens</a:t>
            </a:r>
          </a:p>
          <a:p>
            <a:pPr marL="538163" lvl="1" indent="-180975" algn="just" fontAlgn="base">
              <a:spcAft>
                <a:spcPct val="0"/>
              </a:spcAft>
              <a:buSzPct val="100000"/>
              <a:defRPr/>
            </a:pPr>
            <a:r>
              <a:rPr lang="fr-FR" sz="1200" dirty="0">
                <a:latin typeface="+mj-lt"/>
              </a:rPr>
              <a:t>Prise en charge des séances dans le cadre de votre contrat et réglées directement au psychologue</a:t>
            </a:r>
          </a:p>
          <a:p>
            <a:pPr marL="538163" lvl="1" indent="-180975" algn="just" fontAlgn="base">
              <a:spcAft>
                <a:spcPct val="0"/>
              </a:spcAft>
              <a:buSzPct val="100000"/>
              <a:defRPr/>
            </a:pPr>
            <a:r>
              <a:rPr lang="fr-FR" sz="1200" b="1" dirty="0">
                <a:latin typeface="+mj-lt"/>
              </a:rPr>
              <a:t>Limité à 14 séances en cabinet, 6 mois maximum d’accompagnement social par téléphone</a:t>
            </a:r>
          </a:p>
          <a:p>
            <a:pPr lvl="1" eaLnBrk="1" hangingPunct="1">
              <a:buFont typeface="Wingdings" pitchFamily="2" charset="2"/>
              <a:buNone/>
            </a:pPr>
            <a:endParaRPr lang="fr-FR" sz="1200" dirty="0">
              <a:latin typeface="Arial" charset="0"/>
              <a:cs typeface="Arial" charset="0"/>
            </a:endParaRPr>
          </a:p>
          <a:p>
            <a:pPr marL="538163" lvl="1" indent="-180975" algn="just" fontAlgn="base">
              <a:lnSpc>
                <a:spcPct val="110000"/>
              </a:lnSpc>
              <a:spcAft>
                <a:spcPct val="0"/>
              </a:spcAft>
              <a:buSzPct val="100000"/>
              <a:defRPr/>
            </a:pPr>
            <a:r>
              <a:rPr lang="fr-FR" sz="1200" b="1" dirty="0">
                <a:latin typeface="+mj-lt"/>
              </a:rPr>
              <a:t>Critères d’inclusion </a:t>
            </a:r>
            <a:r>
              <a:rPr lang="fr-FR" sz="1200" dirty="0">
                <a:latin typeface="+mj-lt"/>
              </a:rPr>
              <a:t>au programme</a:t>
            </a:r>
          </a:p>
          <a:p>
            <a:pPr marL="896938" lvl="2" indent="-184150" algn="just" fontAlgn="base">
              <a:lnSpc>
                <a:spcPct val="90000"/>
              </a:lnSpc>
              <a:spcAft>
                <a:spcPct val="0"/>
              </a:spcAft>
              <a:defRPr/>
            </a:pPr>
            <a:r>
              <a:rPr lang="fr-FR" dirty="0">
                <a:latin typeface="+mj-lt"/>
                <a:cs typeface="Arial" charset="0"/>
              </a:rPr>
              <a:t>Accident du travail : 45 jours ou plus</a:t>
            </a:r>
          </a:p>
          <a:p>
            <a:pPr marL="896938" lvl="2" indent="-184150" algn="just" fontAlgn="base">
              <a:lnSpc>
                <a:spcPct val="90000"/>
              </a:lnSpc>
              <a:spcAft>
                <a:spcPct val="0"/>
              </a:spcAft>
              <a:defRPr/>
            </a:pPr>
            <a:r>
              <a:rPr lang="fr-FR" dirty="0">
                <a:latin typeface="+mj-lt"/>
                <a:cs typeface="Arial" charset="0"/>
              </a:rPr>
              <a:t>Maladie ordinaire : 45 jours d’arrêt  ou si l’agent a présenté au moins 3 arrêts sur l’année glissante</a:t>
            </a:r>
          </a:p>
          <a:p>
            <a:pPr marL="896938" lvl="2" indent="-184150" algn="just" fontAlgn="base">
              <a:lnSpc>
                <a:spcPct val="90000"/>
              </a:lnSpc>
              <a:spcAft>
                <a:spcPct val="0"/>
              </a:spcAft>
              <a:defRPr/>
            </a:pPr>
            <a:r>
              <a:rPr lang="fr-FR" dirty="0">
                <a:latin typeface="+mj-lt"/>
                <a:cs typeface="Arial" charset="0"/>
              </a:rPr>
              <a:t>Longue maladie – Longue durée : arrêt de 4 mois ou plus</a:t>
            </a:r>
          </a:p>
          <a:p>
            <a:pPr lvl="2" eaLnBrk="1" hangingPunct="1">
              <a:lnSpc>
                <a:spcPct val="110000"/>
              </a:lnSpc>
              <a:spcBef>
                <a:spcPct val="0"/>
              </a:spcBef>
            </a:pPr>
            <a:endParaRPr lang="fr-FR" dirty="0">
              <a:latin typeface="Arial" charset="0"/>
              <a:cs typeface="Arial" charset="0"/>
            </a:endParaRPr>
          </a:p>
          <a:p>
            <a:pPr lvl="2">
              <a:lnSpc>
                <a:spcPct val="110000"/>
              </a:lnSpc>
              <a:spcBef>
                <a:spcPct val="0"/>
              </a:spcBef>
              <a:buNone/>
            </a:pPr>
            <a:endParaRPr lang="fr-FR" b="1" dirty="0">
              <a:latin typeface="Arial" charset="0"/>
              <a:cs typeface="Arial" charset="0"/>
            </a:endParaRPr>
          </a:p>
          <a:p>
            <a:pPr lvl="2">
              <a:lnSpc>
                <a:spcPct val="110000"/>
              </a:lnSpc>
              <a:spcBef>
                <a:spcPct val="0"/>
              </a:spcBef>
              <a:buNone/>
            </a:pPr>
            <a:r>
              <a:rPr lang="fr-FR" b="1" dirty="0">
                <a:latin typeface="Arial" charset="0"/>
                <a:cs typeface="Arial" charset="0"/>
              </a:rPr>
              <a:t>Les risques doivent être assurés au contrat</a:t>
            </a:r>
          </a:p>
        </p:txBody>
      </p:sp>
      <p:sp>
        <p:nvSpPr>
          <p:cNvPr id="8194" name="Titre 1"/>
          <p:cNvSpPr>
            <a:spLocks noGrp="1"/>
          </p:cNvSpPr>
          <p:nvPr>
            <p:ph type="title" idx="4294967295"/>
          </p:nvPr>
        </p:nvSpPr>
        <p:spPr>
          <a:xfrm>
            <a:off x="683568" y="470124"/>
            <a:ext cx="8208912" cy="582612"/>
          </a:xfrm>
        </p:spPr>
        <p:txBody>
          <a:bodyPr/>
          <a:lstStyle/>
          <a:p>
            <a:pPr eaLnBrk="1" hangingPunct="1"/>
            <a:r>
              <a:rPr lang="fr-FR" dirty="0">
                <a:latin typeface="Arial" charset="0"/>
                <a:cs typeface="Arial" charset="0"/>
              </a:rPr>
              <a:t>Soutien psychologique : Individuel</a:t>
            </a:r>
          </a:p>
        </p:txBody>
      </p:sp>
      <p:sp>
        <p:nvSpPr>
          <p:cNvPr id="5" name="Flèche droite 4"/>
          <p:cNvSpPr/>
          <p:nvPr/>
        </p:nvSpPr>
        <p:spPr>
          <a:xfrm>
            <a:off x="899592" y="5949280"/>
            <a:ext cx="288031" cy="216024"/>
          </a:xfrm>
          <a:prstGeom prst="rightArrow">
            <a:avLst/>
          </a:prstGeom>
          <a:solidFill>
            <a:srgbClr val="F29400"/>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9367845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contenu 2"/>
          <p:cNvSpPr>
            <a:spLocks noGrp="1"/>
          </p:cNvSpPr>
          <p:nvPr>
            <p:ph idx="1"/>
          </p:nvPr>
        </p:nvSpPr>
        <p:spPr>
          <a:xfrm>
            <a:off x="467544" y="1412776"/>
            <a:ext cx="8229600" cy="5256584"/>
          </a:xfrm>
        </p:spPr>
        <p:txBody>
          <a:bodyPr>
            <a:normAutofit/>
          </a:bodyPr>
          <a:lstStyle/>
          <a:p>
            <a:pPr marL="179388" lvl="2" indent="-179388" fontAlgn="base">
              <a:lnSpc>
                <a:spcPct val="110000"/>
              </a:lnSpc>
              <a:spcAft>
                <a:spcPct val="0"/>
              </a:spcAft>
              <a:buClr>
                <a:srgbClr val="F29400"/>
              </a:buClr>
              <a:buSzPct val="114000"/>
              <a:buFont typeface="Arial" pitchFamily="34" charset="0"/>
              <a:buChar char="●"/>
              <a:defRPr/>
            </a:pPr>
            <a:r>
              <a:rPr lang="fr-FR" sz="1400" b="1" dirty="0">
                <a:latin typeface="Arial" charset="0"/>
                <a:cs typeface="Arial" charset="0"/>
              </a:rPr>
              <a:t>REACTION</a:t>
            </a:r>
          </a:p>
          <a:p>
            <a:pPr lvl="2">
              <a:lnSpc>
                <a:spcPct val="110000"/>
              </a:lnSpc>
              <a:spcBef>
                <a:spcPct val="0"/>
              </a:spcBef>
              <a:buNone/>
            </a:pPr>
            <a:endParaRPr lang="fr-FR" b="1" dirty="0">
              <a:latin typeface="Arial" charset="0"/>
              <a:cs typeface="Arial" charset="0"/>
            </a:endParaRPr>
          </a:p>
          <a:p>
            <a:pPr lvl="2">
              <a:lnSpc>
                <a:spcPct val="110000"/>
              </a:lnSpc>
              <a:spcBef>
                <a:spcPct val="0"/>
              </a:spcBef>
              <a:buNone/>
            </a:pPr>
            <a:endParaRPr lang="fr-FR" b="1" dirty="0">
              <a:latin typeface="Arial" charset="0"/>
              <a:cs typeface="Arial" charset="0"/>
            </a:endParaRPr>
          </a:p>
          <a:p>
            <a:pPr marL="0" indent="0" algn="ctr">
              <a:buNone/>
            </a:pPr>
            <a:r>
              <a:rPr lang="fr-FR" sz="1200" dirty="0">
                <a:latin typeface="Arial" charset="0"/>
                <a:cs typeface="Arial" charset="0"/>
              </a:rPr>
              <a:t>Dispositif de soutien psychologique de type débriefing</a:t>
            </a:r>
          </a:p>
          <a:p>
            <a:pPr marL="0" indent="0" algn="ctr">
              <a:buNone/>
            </a:pPr>
            <a:r>
              <a:rPr lang="fr-FR" sz="1200" dirty="0">
                <a:latin typeface="Arial" charset="0"/>
                <a:cs typeface="Arial" charset="0"/>
              </a:rPr>
              <a:t>3 à 5 séances avec un psychologue du réseau</a:t>
            </a:r>
          </a:p>
          <a:p>
            <a:pPr marL="0" indent="0">
              <a:buNone/>
            </a:pPr>
            <a:endParaRPr lang="fr-FR" sz="1200" dirty="0">
              <a:latin typeface="Arial" charset="0"/>
              <a:cs typeface="Arial" charset="0"/>
            </a:endParaRPr>
          </a:p>
          <a:p>
            <a:pPr marL="0" indent="0">
              <a:buNone/>
            </a:pPr>
            <a:endParaRPr lang="fr-FR" sz="1200" dirty="0">
              <a:latin typeface="Arial" charset="0"/>
              <a:cs typeface="Arial" charset="0"/>
            </a:endParaRPr>
          </a:p>
          <a:p>
            <a:pPr marL="538163" lvl="1" indent="-180975" algn="just" fontAlgn="base">
              <a:spcAft>
                <a:spcPct val="0"/>
              </a:spcAft>
              <a:buSzPct val="100000"/>
              <a:defRPr/>
            </a:pPr>
            <a:r>
              <a:rPr lang="fr-FR" sz="1200" b="1" dirty="0">
                <a:latin typeface="+mj-lt"/>
              </a:rPr>
              <a:t>Objectif</a:t>
            </a:r>
            <a:r>
              <a:rPr lang="fr-FR" sz="1200" dirty="0">
                <a:latin typeface="+mj-lt"/>
              </a:rPr>
              <a:t> : Prévention de l’apparition de troubles psychopathologiques consécutifs à une agression ou à une situation potentiellement traumatisante</a:t>
            </a:r>
          </a:p>
          <a:p>
            <a:pPr marL="538163" lvl="1" indent="-180975" algn="just" fontAlgn="base">
              <a:spcAft>
                <a:spcPct val="0"/>
              </a:spcAft>
              <a:buSzPct val="100000"/>
              <a:defRPr/>
            </a:pPr>
            <a:r>
              <a:rPr lang="fr-FR" sz="1200" dirty="0">
                <a:latin typeface="+mj-lt"/>
              </a:rPr>
              <a:t>Séances assurées par un </a:t>
            </a:r>
            <a:r>
              <a:rPr lang="fr-FR" sz="1200" b="1" dirty="0">
                <a:latin typeface="+mj-lt"/>
              </a:rPr>
              <a:t>psychologue clinicien </a:t>
            </a:r>
          </a:p>
          <a:p>
            <a:pPr marL="538163" lvl="1" indent="-180975" algn="just" fontAlgn="base">
              <a:spcAft>
                <a:spcPct val="0"/>
              </a:spcAft>
              <a:buSzPct val="100000"/>
              <a:defRPr/>
            </a:pPr>
            <a:r>
              <a:rPr lang="fr-FR" sz="1200" dirty="0">
                <a:latin typeface="+mj-lt"/>
              </a:rPr>
              <a:t>Prise en charge des séances dans le cadre de votre contrat et réglées directement au psychologue</a:t>
            </a:r>
          </a:p>
          <a:p>
            <a:pPr marL="538163" lvl="1" indent="-180975" algn="just" fontAlgn="base">
              <a:spcAft>
                <a:spcPct val="0"/>
              </a:spcAft>
              <a:buSzPct val="100000"/>
              <a:defRPr/>
            </a:pPr>
            <a:endParaRPr lang="fr-FR" sz="1200" dirty="0">
              <a:latin typeface="+mj-lt"/>
            </a:endParaRPr>
          </a:p>
          <a:p>
            <a:pPr marL="538163" lvl="1" indent="-180975" algn="just" fontAlgn="base">
              <a:spcAft>
                <a:spcPct val="0"/>
              </a:spcAft>
              <a:buSzPct val="100000"/>
              <a:defRPr/>
            </a:pPr>
            <a:r>
              <a:rPr lang="fr-FR" sz="1200" b="1" dirty="0">
                <a:latin typeface="+mj-lt"/>
              </a:rPr>
              <a:t>Procédure</a:t>
            </a:r>
            <a:r>
              <a:rPr lang="fr-FR" sz="1200" dirty="0">
                <a:latin typeface="+mj-lt"/>
              </a:rPr>
              <a:t> </a:t>
            </a:r>
          </a:p>
          <a:p>
            <a:pPr marL="896938" lvl="2" indent="-184150" algn="just" fontAlgn="base">
              <a:lnSpc>
                <a:spcPct val="90000"/>
              </a:lnSpc>
              <a:spcAft>
                <a:spcPct val="0"/>
              </a:spcAft>
              <a:defRPr/>
            </a:pPr>
            <a:r>
              <a:rPr lang="fr-FR" dirty="0">
                <a:latin typeface="+mj-lt"/>
                <a:cs typeface="Arial" charset="0"/>
              </a:rPr>
              <a:t>Mise en place sous 5 jours à réception de la demande</a:t>
            </a:r>
          </a:p>
          <a:p>
            <a:pPr marL="896938" lvl="2" indent="-184150" algn="just" fontAlgn="base">
              <a:lnSpc>
                <a:spcPct val="90000"/>
              </a:lnSpc>
              <a:spcAft>
                <a:spcPct val="0"/>
              </a:spcAft>
              <a:defRPr/>
            </a:pPr>
            <a:r>
              <a:rPr lang="fr-FR" dirty="0">
                <a:latin typeface="+mj-lt"/>
                <a:cs typeface="Arial" charset="0"/>
              </a:rPr>
              <a:t>Réalisation de l’intervention idéalement (pour une efficience optimale) : dans la période post-immédiate à l’évènement (sous 3 à 15 jours)</a:t>
            </a:r>
          </a:p>
          <a:p>
            <a:pPr marL="896938" lvl="2" indent="-184150" algn="just" fontAlgn="base">
              <a:lnSpc>
                <a:spcPct val="90000"/>
              </a:lnSpc>
              <a:spcAft>
                <a:spcPct val="0"/>
              </a:spcAft>
              <a:defRPr/>
            </a:pPr>
            <a:endParaRPr lang="fr-FR" dirty="0">
              <a:latin typeface="+mj-lt"/>
              <a:cs typeface="Arial" charset="0"/>
            </a:endParaRPr>
          </a:p>
          <a:p>
            <a:pPr marL="538163" lvl="1" indent="-180975" algn="just" fontAlgn="base">
              <a:spcAft>
                <a:spcPct val="0"/>
              </a:spcAft>
              <a:buSzPct val="100000"/>
              <a:defRPr/>
            </a:pPr>
            <a:r>
              <a:rPr lang="fr-FR" sz="1200" b="1" dirty="0">
                <a:latin typeface="+mj-lt"/>
              </a:rPr>
              <a:t>Critères d’inclusion </a:t>
            </a:r>
          </a:p>
          <a:p>
            <a:pPr marL="896938" lvl="2" indent="-184150" algn="just" fontAlgn="base">
              <a:lnSpc>
                <a:spcPct val="90000"/>
              </a:lnSpc>
              <a:spcAft>
                <a:spcPct val="0"/>
              </a:spcAft>
              <a:defRPr/>
            </a:pPr>
            <a:r>
              <a:rPr lang="fr-FR" dirty="0">
                <a:latin typeface="+mj-lt"/>
                <a:cs typeface="Arial" charset="0"/>
              </a:rPr>
              <a:t>L’agent doit avoir été exposé à une agression ou situation traumatisante dans le cadre de l’accident de travail (avec ou sans arrêt)</a:t>
            </a:r>
          </a:p>
          <a:p>
            <a:pPr lvl="2">
              <a:buNone/>
            </a:pPr>
            <a:endParaRPr lang="fr-FR" b="1" dirty="0">
              <a:latin typeface="Arial" charset="0"/>
              <a:cs typeface="Arial" charset="0"/>
            </a:endParaRPr>
          </a:p>
          <a:p>
            <a:pPr lvl="2">
              <a:buNone/>
            </a:pPr>
            <a:endParaRPr lang="fr-FR" b="1" dirty="0">
              <a:latin typeface="Arial" charset="0"/>
              <a:cs typeface="Arial" charset="0"/>
            </a:endParaRPr>
          </a:p>
          <a:p>
            <a:pPr lvl="2">
              <a:buNone/>
            </a:pPr>
            <a:r>
              <a:rPr lang="fr-FR" b="1" dirty="0">
                <a:latin typeface="Arial" charset="0"/>
                <a:cs typeface="Arial" charset="0"/>
              </a:rPr>
              <a:t>Les risques doivent être assurés au contrat</a:t>
            </a:r>
          </a:p>
          <a:p>
            <a:pPr lvl="2" eaLnBrk="1" hangingPunct="1">
              <a:buFont typeface="Wingdings" pitchFamily="2" charset="2"/>
              <a:buNone/>
            </a:pPr>
            <a:endParaRPr lang="fr-FR" dirty="0">
              <a:latin typeface="Arial" charset="0"/>
              <a:cs typeface="Arial" charset="0"/>
            </a:endParaRPr>
          </a:p>
          <a:p>
            <a:pPr lvl="2" eaLnBrk="1" hangingPunct="1">
              <a:buFont typeface="Wingdings" pitchFamily="2" charset="2"/>
              <a:buNone/>
            </a:pPr>
            <a:endParaRPr lang="fr-FR" dirty="0">
              <a:latin typeface="Arial" charset="0"/>
              <a:cs typeface="Arial" charset="0"/>
            </a:endParaRPr>
          </a:p>
          <a:p>
            <a:pPr lvl="2" eaLnBrk="1" hangingPunct="1">
              <a:buFont typeface="Wingdings" pitchFamily="2" charset="2"/>
              <a:buNone/>
            </a:pPr>
            <a:endParaRPr lang="fr-FR" dirty="0">
              <a:latin typeface="Arial" charset="0"/>
              <a:cs typeface="Arial" charset="0"/>
            </a:endParaRPr>
          </a:p>
          <a:p>
            <a:pPr lvl="2" eaLnBrk="1" hangingPunct="1">
              <a:buFont typeface="Wingdings" pitchFamily="2" charset="2"/>
              <a:buNone/>
            </a:pPr>
            <a:endParaRPr lang="fr-FR" dirty="0">
              <a:latin typeface="Arial" charset="0"/>
              <a:cs typeface="Arial" charset="0"/>
            </a:endParaRPr>
          </a:p>
          <a:p>
            <a:pPr lvl="2" eaLnBrk="1" hangingPunct="1">
              <a:buFont typeface="Wingdings" pitchFamily="2" charset="2"/>
              <a:buNone/>
            </a:pPr>
            <a:endParaRPr lang="fr-FR" dirty="0">
              <a:latin typeface="Arial" charset="0"/>
              <a:cs typeface="Arial" charset="0"/>
            </a:endParaRPr>
          </a:p>
          <a:p>
            <a:pPr marL="0" indent="0" eaLnBrk="1" hangingPunct="1">
              <a:buNone/>
            </a:pPr>
            <a:endParaRPr lang="fr-FR" sz="1200" dirty="0">
              <a:latin typeface="Arial" charset="0"/>
              <a:cs typeface="Arial" charset="0"/>
            </a:endParaRPr>
          </a:p>
        </p:txBody>
      </p:sp>
      <p:sp>
        <p:nvSpPr>
          <p:cNvPr id="9218" name="Titre 1"/>
          <p:cNvSpPr>
            <a:spLocks noGrp="1"/>
          </p:cNvSpPr>
          <p:nvPr>
            <p:ph type="title" idx="4294967295"/>
          </p:nvPr>
        </p:nvSpPr>
        <p:spPr>
          <a:xfrm>
            <a:off x="662880" y="470124"/>
            <a:ext cx="8229600" cy="582612"/>
          </a:xfrm>
        </p:spPr>
        <p:txBody>
          <a:bodyPr/>
          <a:lstStyle/>
          <a:p>
            <a:pPr eaLnBrk="1" hangingPunct="1"/>
            <a:r>
              <a:rPr lang="fr-FR" dirty="0">
                <a:latin typeface="Arial" charset="0"/>
                <a:cs typeface="Arial" charset="0"/>
              </a:rPr>
              <a:t>Soutien psychologique : Individuel </a:t>
            </a:r>
          </a:p>
        </p:txBody>
      </p:sp>
      <p:sp>
        <p:nvSpPr>
          <p:cNvPr id="6" name="Flèche droite 5"/>
          <p:cNvSpPr/>
          <p:nvPr/>
        </p:nvSpPr>
        <p:spPr>
          <a:xfrm>
            <a:off x="899592" y="6093296"/>
            <a:ext cx="288031" cy="216024"/>
          </a:xfrm>
          <a:prstGeom prst="rightArrow">
            <a:avLst/>
          </a:prstGeom>
          <a:solidFill>
            <a:srgbClr val="F29400"/>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16640713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395536" y="1196752"/>
            <a:ext cx="6626500" cy="5292523"/>
          </a:xfrm>
          <a:prstGeom prst="rect">
            <a:avLst/>
          </a:prstGeom>
        </p:spPr>
      </p:pic>
      <p:sp>
        <p:nvSpPr>
          <p:cNvPr id="6" name="Rectangle 3"/>
          <p:cNvSpPr>
            <a:spLocks noGrp="1" noChangeArrowheads="1"/>
          </p:cNvSpPr>
          <p:nvPr>
            <p:ph type="title"/>
          </p:nvPr>
        </p:nvSpPr>
        <p:spPr>
          <a:xfrm>
            <a:off x="684543" y="498754"/>
            <a:ext cx="8229600" cy="583200"/>
          </a:xfrm>
        </p:spPr>
        <p:txBody>
          <a:bodyPr/>
          <a:lstStyle/>
          <a:p>
            <a:pPr eaLnBrk="1" hangingPunct="1"/>
            <a:r>
              <a:rPr lang="fr-FR" dirty="0">
                <a:latin typeface="Arial" charset="0"/>
                <a:cs typeface="Arial" charset="0"/>
              </a:rPr>
              <a:t>Soutien psychologique : Les étapes</a:t>
            </a:r>
          </a:p>
        </p:txBody>
      </p:sp>
    </p:spTree>
    <p:extLst>
      <p:ext uri="{BB962C8B-B14F-4D97-AF65-F5344CB8AC3E}">
        <p14:creationId xmlns:p14="http://schemas.microsoft.com/office/powerpoint/2010/main" val="18273212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684543" y="498754"/>
            <a:ext cx="8229600" cy="583200"/>
          </a:xfrm>
        </p:spPr>
        <p:txBody>
          <a:bodyPr/>
          <a:lstStyle/>
          <a:p>
            <a:pPr eaLnBrk="1" hangingPunct="1"/>
            <a:r>
              <a:rPr lang="fr-FR" dirty="0">
                <a:latin typeface="Arial" charset="0"/>
                <a:cs typeface="Arial" charset="0"/>
              </a:rPr>
              <a:t>Soutien psychologique : Collectif</a:t>
            </a:r>
          </a:p>
        </p:txBody>
      </p:sp>
      <p:sp>
        <p:nvSpPr>
          <p:cNvPr id="69635" name="Rectangle 4"/>
          <p:cNvSpPr>
            <a:spLocks noGrp="1" noChangeArrowheads="1"/>
          </p:cNvSpPr>
          <p:nvPr>
            <p:ph idx="1"/>
          </p:nvPr>
        </p:nvSpPr>
        <p:spPr>
          <a:xfrm>
            <a:off x="395536" y="1412776"/>
            <a:ext cx="8361561" cy="4392488"/>
          </a:xfrm>
        </p:spPr>
        <p:txBody>
          <a:bodyPr>
            <a:normAutofit/>
          </a:bodyPr>
          <a:lstStyle/>
          <a:p>
            <a:pPr marL="179388" lvl="2" indent="-179388" fontAlgn="base">
              <a:lnSpc>
                <a:spcPct val="110000"/>
              </a:lnSpc>
              <a:spcAft>
                <a:spcPct val="0"/>
              </a:spcAft>
              <a:buClr>
                <a:srgbClr val="F29400"/>
              </a:buClr>
              <a:buSzPct val="114000"/>
              <a:buFont typeface="Arial" pitchFamily="34" charset="0"/>
              <a:buChar char="●"/>
              <a:defRPr/>
            </a:pPr>
            <a:r>
              <a:rPr lang="fr-FR" sz="1400" b="1" dirty="0">
                <a:latin typeface="Arial" charset="0"/>
                <a:cs typeface="Arial" charset="0"/>
              </a:rPr>
              <a:t>GROUPE DE PAROLE</a:t>
            </a:r>
          </a:p>
          <a:p>
            <a:pPr eaLnBrk="1" hangingPunct="1">
              <a:defRPr/>
            </a:pPr>
            <a:endParaRPr lang="fr-FR" sz="500" dirty="0">
              <a:latin typeface="Arial" charset="0"/>
              <a:cs typeface="Arial" charset="0"/>
            </a:endParaRPr>
          </a:p>
          <a:p>
            <a:pPr marL="538163" lvl="1" indent="-180975" algn="just" fontAlgn="base">
              <a:spcAft>
                <a:spcPct val="0"/>
              </a:spcAft>
              <a:buSzPct val="100000"/>
              <a:defRPr/>
            </a:pPr>
            <a:r>
              <a:rPr lang="fr-FR" sz="1200" b="1" dirty="0">
                <a:latin typeface="+mj-lt"/>
              </a:rPr>
              <a:t>Groupe de parole (Débriefing) ou Permanence entretiens individuels</a:t>
            </a:r>
          </a:p>
          <a:p>
            <a:pPr lvl="1" eaLnBrk="1" hangingPunct="1">
              <a:defRPr/>
            </a:pPr>
            <a:endParaRPr lang="fr-FR" sz="500" dirty="0">
              <a:latin typeface="Arial" charset="0"/>
              <a:cs typeface="Arial" charset="0"/>
            </a:endParaRPr>
          </a:p>
          <a:p>
            <a:pPr marL="896938" lvl="2" indent="-184150" algn="just" fontAlgn="base">
              <a:lnSpc>
                <a:spcPct val="90000"/>
              </a:lnSpc>
              <a:spcAft>
                <a:spcPct val="0"/>
              </a:spcAft>
              <a:defRPr/>
            </a:pPr>
            <a:r>
              <a:rPr lang="fr-FR" dirty="0">
                <a:latin typeface="+mj-lt"/>
                <a:cs typeface="Arial" charset="0"/>
              </a:rPr>
              <a:t>Suite à un </a:t>
            </a:r>
            <a:r>
              <a:rPr lang="fr-FR" b="1" dirty="0">
                <a:latin typeface="+mj-lt"/>
                <a:cs typeface="Arial" charset="0"/>
              </a:rPr>
              <a:t>évènement potentiellement traumatisant</a:t>
            </a:r>
          </a:p>
          <a:p>
            <a:pPr marL="896938" lvl="2" indent="-184150" algn="just" fontAlgn="base">
              <a:lnSpc>
                <a:spcPct val="90000"/>
              </a:lnSpc>
              <a:spcAft>
                <a:spcPct val="0"/>
              </a:spcAft>
              <a:defRPr/>
            </a:pPr>
            <a:r>
              <a:rPr lang="fr-FR" dirty="0">
                <a:latin typeface="+mj-lt"/>
                <a:cs typeface="Arial" charset="0"/>
              </a:rPr>
              <a:t>Espace d’expression verbale conçu comme un débriefing favorisant l’expression des difficultés ressenties, le partage du vécu affectif de chacun vis-à-vis de l’événement</a:t>
            </a:r>
          </a:p>
          <a:p>
            <a:pPr marL="896938" lvl="2" indent="-184150" algn="just" fontAlgn="base">
              <a:lnSpc>
                <a:spcPct val="90000"/>
              </a:lnSpc>
              <a:spcAft>
                <a:spcPct val="0"/>
              </a:spcAft>
              <a:defRPr/>
            </a:pPr>
            <a:r>
              <a:rPr lang="fr-FR" b="1" dirty="0">
                <a:latin typeface="+mj-lt"/>
                <a:cs typeface="Arial" charset="0"/>
              </a:rPr>
              <a:t>Objectif</a:t>
            </a:r>
            <a:r>
              <a:rPr lang="fr-FR" dirty="0">
                <a:latin typeface="+mj-lt"/>
                <a:cs typeface="Arial" charset="0"/>
              </a:rPr>
              <a:t> : Prévention d’éventuelles répercussions psychopathologiques</a:t>
            </a:r>
          </a:p>
          <a:p>
            <a:pPr marL="896938" lvl="2" indent="-184150" algn="just" fontAlgn="base">
              <a:lnSpc>
                <a:spcPct val="90000"/>
              </a:lnSpc>
              <a:spcAft>
                <a:spcPct val="0"/>
              </a:spcAft>
              <a:defRPr/>
            </a:pPr>
            <a:r>
              <a:rPr lang="fr-FR" b="1" dirty="0">
                <a:latin typeface="+mj-lt"/>
                <a:cs typeface="Arial" charset="0"/>
              </a:rPr>
              <a:t>Séance individuelle ou collective</a:t>
            </a:r>
          </a:p>
          <a:p>
            <a:pPr marL="896938" lvl="2" indent="-184150" algn="just" fontAlgn="base">
              <a:lnSpc>
                <a:spcPct val="90000"/>
              </a:lnSpc>
              <a:spcAft>
                <a:spcPct val="0"/>
              </a:spcAft>
              <a:defRPr/>
            </a:pPr>
            <a:r>
              <a:rPr lang="fr-FR" dirty="0">
                <a:latin typeface="+mj-lt"/>
                <a:cs typeface="Arial" charset="0"/>
              </a:rPr>
              <a:t>Prise en charge de la démarche dans le cadre du contrat selon des critères administratifs d’éligibilité</a:t>
            </a:r>
          </a:p>
          <a:p>
            <a:pPr marL="896938" lvl="2" indent="-184150" algn="just" fontAlgn="base">
              <a:lnSpc>
                <a:spcPct val="90000"/>
              </a:lnSpc>
              <a:spcAft>
                <a:spcPct val="0"/>
              </a:spcAft>
              <a:defRPr/>
            </a:pPr>
            <a:endParaRPr lang="fr-FR" dirty="0">
              <a:latin typeface="+mj-lt"/>
              <a:cs typeface="Arial" charset="0"/>
            </a:endParaRPr>
          </a:p>
          <a:p>
            <a:pPr marL="538163" lvl="1" indent="-180975" algn="just" fontAlgn="base">
              <a:lnSpc>
                <a:spcPct val="90000"/>
              </a:lnSpc>
              <a:spcAft>
                <a:spcPct val="0"/>
              </a:spcAft>
              <a:buSzPct val="100000"/>
              <a:defRPr/>
            </a:pPr>
            <a:r>
              <a:rPr lang="fr-FR" sz="1200" b="1" dirty="0">
                <a:latin typeface="+mj-lt"/>
              </a:rPr>
              <a:t>Caractéristiques</a:t>
            </a:r>
          </a:p>
          <a:p>
            <a:pPr marL="896938" lvl="2" indent="-184150" algn="just" fontAlgn="base">
              <a:lnSpc>
                <a:spcPct val="90000"/>
              </a:lnSpc>
              <a:spcAft>
                <a:spcPct val="0"/>
              </a:spcAft>
              <a:defRPr/>
            </a:pPr>
            <a:endParaRPr lang="fr-FR" sz="500" dirty="0">
              <a:latin typeface="+mj-lt"/>
              <a:cs typeface="Arial" charset="0"/>
            </a:endParaRPr>
          </a:p>
          <a:p>
            <a:pPr marL="896938" lvl="2" indent="-184150" algn="just" fontAlgn="base">
              <a:lnSpc>
                <a:spcPct val="90000"/>
              </a:lnSpc>
              <a:spcAft>
                <a:spcPct val="0"/>
              </a:spcAft>
              <a:defRPr/>
            </a:pPr>
            <a:r>
              <a:rPr lang="fr-FR" dirty="0">
                <a:latin typeface="+mj-lt"/>
                <a:cs typeface="Arial" charset="0"/>
              </a:rPr>
              <a:t>Analyse de la demande par une psychologue clinicienne Sofaxis</a:t>
            </a:r>
          </a:p>
          <a:p>
            <a:pPr marL="896938" lvl="2" indent="-184150" algn="just" fontAlgn="base">
              <a:lnSpc>
                <a:spcPct val="90000"/>
              </a:lnSpc>
              <a:spcAft>
                <a:spcPct val="0"/>
              </a:spcAft>
              <a:defRPr/>
            </a:pPr>
            <a:r>
              <a:rPr lang="fr-FR" dirty="0">
                <a:latin typeface="+mj-lt"/>
                <a:cs typeface="Arial" charset="0"/>
              </a:rPr>
              <a:t>Mise en place de l’intervention suite aux préconisations de l’analyse</a:t>
            </a:r>
          </a:p>
          <a:p>
            <a:pPr marL="896938" lvl="2" indent="-184150" algn="just" fontAlgn="base">
              <a:lnSpc>
                <a:spcPct val="90000"/>
              </a:lnSpc>
              <a:spcAft>
                <a:spcPct val="0"/>
              </a:spcAft>
              <a:defRPr/>
            </a:pPr>
            <a:r>
              <a:rPr lang="fr-FR" dirty="0">
                <a:latin typeface="+mj-lt"/>
                <a:cs typeface="Arial" charset="0"/>
              </a:rPr>
              <a:t>Les bénéficiaires doivent adhérer à la démarche</a:t>
            </a:r>
          </a:p>
          <a:p>
            <a:pPr marL="896938" lvl="2" indent="-184150" algn="just" fontAlgn="base">
              <a:lnSpc>
                <a:spcPct val="90000"/>
              </a:lnSpc>
              <a:spcAft>
                <a:spcPct val="0"/>
              </a:spcAft>
              <a:defRPr/>
            </a:pPr>
            <a:r>
              <a:rPr lang="fr-FR" dirty="0">
                <a:latin typeface="+mj-lt"/>
                <a:cs typeface="Arial" charset="0"/>
              </a:rPr>
              <a:t>Animation du groupe par un psychologue clinicien du réseau</a:t>
            </a:r>
          </a:p>
          <a:p>
            <a:pPr marL="896938" lvl="2" indent="-184150" algn="just" fontAlgn="base">
              <a:lnSpc>
                <a:spcPct val="90000"/>
              </a:lnSpc>
              <a:spcAft>
                <a:spcPct val="0"/>
              </a:spcAft>
              <a:defRPr/>
            </a:pPr>
            <a:r>
              <a:rPr lang="fr-FR" dirty="0">
                <a:latin typeface="+mj-lt"/>
                <a:cs typeface="Arial" charset="0"/>
              </a:rPr>
              <a:t>Confidentialité du contenu des entretiens</a:t>
            </a:r>
          </a:p>
          <a:p>
            <a:pPr marL="896938" lvl="2" indent="-184150" algn="just" fontAlgn="base">
              <a:lnSpc>
                <a:spcPct val="90000"/>
              </a:lnSpc>
              <a:spcAft>
                <a:spcPct val="0"/>
              </a:spcAft>
              <a:defRPr/>
            </a:pPr>
            <a:r>
              <a:rPr lang="fr-FR" dirty="0">
                <a:latin typeface="+mj-lt"/>
                <a:cs typeface="Arial" charset="0"/>
              </a:rPr>
              <a:t>Liberté de parole</a:t>
            </a:r>
          </a:p>
          <a:p>
            <a:pPr marL="896938" lvl="2" indent="-184150" algn="just" fontAlgn="base">
              <a:lnSpc>
                <a:spcPct val="90000"/>
              </a:lnSpc>
              <a:spcAft>
                <a:spcPct val="0"/>
              </a:spcAft>
              <a:defRPr/>
            </a:pPr>
            <a:endParaRPr lang="fr-FR" dirty="0">
              <a:latin typeface="+mj-lt"/>
              <a:cs typeface="Arial" charset="0"/>
            </a:endParaRPr>
          </a:p>
          <a:p>
            <a:pPr algn="just" eaLnBrk="1" hangingPunct="1">
              <a:buFont typeface="Wingdings 2" pitchFamily="18" charset="2"/>
              <a:buNone/>
              <a:defRPr/>
            </a:pPr>
            <a:endParaRPr lang="fr-FR" sz="1200" b="1" dirty="0">
              <a:latin typeface="Arial" charset="0"/>
              <a:cs typeface="Arial" charset="0"/>
            </a:endParaRPr>
          </a:p>
          <a:p>
            <a:pPr marL="538163" lvl="1" indent="-180975" algn="just" fontAlgn="base">
              <a:spcAft>
                <a:spcPct val="0"/>
              </a:spcAft>
              <a:buSzPct val="100000"/>
              <a:defRPr/>
            </a:pPr>
            <a:endParaRPr lang="fr-FR" sz="1200" b="1" dirty="0">
              <a:latin typeface="+mj-lt"/>
            </a:endParaRPr>
          </a:p>
        </p:txBody>
      </p:sp>
    </p:spTree>
    <p:extLst>
      <p:ext uri="{BB962C8B-B14F-4D97-AF65-F5344CB8AC3E}">
        <p14:creationId xmlns:p14="http://schemas.microsoft.com/office/powerpoint/2010/main" val="25520179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p:nvPr>
        </p:nvSpPr>
        <p:spPr>
          <a:xfrm>
            <a:off x="683568" y="415574"/>
            <a:ext cx="7344816" cy="683999"/>
          </a:xfrm>
        </p:spPr>
        <p:txBody>
          <a:bodyPr>
            <a:normAutofit/>
          </a:bodyPr>
          <a:lstStyle/>
          <a:p>
            <a:pPr eaLnBrk="1" hangingPunct="1"/>
            <a:r>
              <a:rPr lang="fr-FR" sz="2400" dirty="0">
                <a:latin typeface="Arial" charset="0"/>
                <a:cs typeface="Arial" charset="0"/>
              </a:rPr>
              <a:t>Soutien psychologique : Les avantages</a:t>
            </a:r>
            <a:endParaRPr lang="fr-FR" dirty="0">
              <a:latin typeface="Arial" charset="0"/>
              <a:cs typeface="Arial" charset="0"/>
            </a:endParaRPr>
          </a:p>
        </p:txBody>
      </p:sp>
      <p:sp>
        <p:nvSpPr>
          <p:cNvPr id="14339" name="Rectangle 3"/>
          <p:cNvSpPr>
            <a:spLocks noGrp="1" noChangeArrowheads="1"/>
          </p:cNvSpPr>
          <p:nvPr>
            <p:ph sz="quarter" idx="12"/>
          </p:nvPr>
        </p:nvSpPr>
        <p:spPr>
          <a:xfrm>
            <a:off x="467544" y="1387124"/>
            <a:ext cx="8390706" cy="3121996"/>
          </a:xfrm>
        </p:spPr>
        <p:txBody>
          <a:bodyPr>
            <a:normAutofit/>
          </a:bodyPr>
          <a:lstStyle/>
          <a:p>
            <a:pPr marL="179388" indent="-179388" fontAlgn="base">
              <a:spcAft>
                <a:spcPct val="0"/>
              </a:spcAft>
              <a:defRPr/>
            </a:pPr>
            <a:r>
              <a:rPr lang="fr-FR" dirty="0">
                <a:latin typeface="Arial" charset="0"/>
                <a:cs typeface="Arial" charset="0"/>
              </a:rPr>
              <a:t>Avantages pour l’agent</a:t>
            </a:r>
          </a:p>
          <a:p>
            <a:pPr lvl="1" algn="just" eaLnBrk="1" hangingPunct="1">
              <a:buSzPct val="150000"/>
            </a:pPr>
            <a:endParaRPr lang="fr-FR" sz="500" dirty="0">
              <a:latin typeface="Arial" charset="0"/>
              <a:cs typeface="Arial" charset="0"/>
            </a:endParaRPr>
          </a:p>
          <a:p>
            <a:pPr marL="538163" lvl="1" indent="-180975" algn="just" fontAlgn="base">
              <a:spcAft>
                <a:spcPct val="0"/>
              </a:spcAft>
              <a:buSzPct val="100000"/>
              <a:defRPr/>
            </a:pPr>
            <a:r>
              <a:rPr lang="fr-FR" sz="1200" dirty="0">
                <a:latin typeface="+mj-lt"/>
              </a:rPr>
              <a:t>Facilité d’accès à un psychologue et à un soutien psychologique collectif</a:t>
            </a:r>
          </a:p>
          <a:p>
            <a:pPr marL="538163" lvl="1" indent="-180975" algn="just" fontAlgn="base">
              <a:spcAft>
                <a:spcPct val="0"/>
              </a:spcAft>
              <a:buSzPct val="100000"/>
              <a:defRPr/>
            </a:pPr>
            <a:r>
              <a:rPr lang="fr-FR" sz="1200" dirty="0">
                <a:latin typeface="+mj-lt"/>
              </a:rPr>
              <a:t>S’appuyer sur la dynamique du groupe pour surmonter plus facilement l’évènement</a:t>
            </a:r>
          </a:p>
          <a:p>
            <a:pPr marL="538163" lvl="1" indent="-180975" algn="just" fontAlgn="base">
              <a:spcAft>
                <a:spcPct val="0"/>
              </a:spcAft>
              <a:buSzPct val="100000"/>
              <a:defRPr/>
            </a:pPr>
            <a:r>
              <a:rPr lang="fr-FR" sz="1200" dirty="0">
                <a:latin typeface="+mj-lt"/>
              </a:rPr>
              <a:t>« Gratuité » de la démarche</a:t>
            </a:r>
          </a:p>
          <a:p>
            <a:pPr lvl="1" eaLnBrk="1" hangingPunct="1"/>
            <a:endParaRPr lang="fr-FR" sz="1200" dirty="0">
              <a:latin typeface="Arial" charset="0"/>
              <a:cs typeface="Arial" charset="0"/>
            </a:endParaRPr>
          </a:p>
          <a:p>
            <a:pPr marL="179388" indent="-179388" fontAlgn="base">
              <a:spcAft>
                <a:spcPct val="0"/>
              </a:spcAft>
              <a:defRPr/>
            </a:pPr>
            <a:r>
              <a:rPr lang="fr-FR" dirty="0">
                <a:latin typeface="Arial" charset="0"/>
                <a:cs typeface="Arial" charset="0"/>
              </a:rPr>
              <a:t>Avantages pour la collectivité</a:t>
            </a:r>
          </a:p>
          <a:p>
            <a:pPr eaLnBrk="1" hangingPunct="1">
              <a:buNone/>
            </a:pPr>
            <a:endParaRPr lang="fr-FR" sz="500" b="1" dirty="0">
              <a:latin typeface="Arial" charset="0"/>
              <a:cs typeface="Arial" charset="0"/>
            </a:endParaRPr>
          </a:p>
          <a:p>
            <a:pPr marL="538163" lvl="1" indent="-180975" algn="just" fontAlgn="base">
              <a:spcAft>
                <a:spcPct val="0"/>
              </a:spcAft>
              <a:buSzPct val="100000"/>
              <a:defRPr/>
            </a:pPr>
            <a:r>
              <a:rPr lang="fr-FR" sz="1200" dirty="0">
                <a:latin typeface="+mj-lt"/>
              </a:rPr>
              <a:t>Action sociale</a:t>
            </a:r>
          </a:p>
          <a:p>
            <a:pPr marL="538163" lvl="1" indent="-180975" algn="just" fontAlgn="base">
              <a:spcAft>
                <a:spcPct val="0"/>
              </a:spcAft>
              <a:buSzPct val="100000"/>
              <a:defRPr/>
            </a:pPr>
            <a:r>
              <a:rPr lang="fr-FR" sz="1200" dirty="0">
                <a:latin typeface="+mj-lt"/>
              </a:rPr>
              <a:t>Détection possible de souffrances individuelles</a:t>
            </a:r>
          </a:p>
          <a:p>
            <a:pPr marL="538163" lvl="1" indent="-180975" algn="just" fontAlgn="base">
              <a:spcAft>
                <a:spcPct val="0"/>
              </a:spcAft>
              <a:buSzPct val="100000"/>
              <a:defRPr/>
            </a:pPr>
            <a:r>
              <a:rPr lang="fr-FR" sz="1200" dirty="0">
                <a:latin typeface="+mj-lt"/>
              </a:rPr>
              <a:t>Démarche de prévention</a:t>
            </a:r>
          </a:p>
          <a:p>
            <a:pPr marL="538163" lvl="1" indent="-180975" algn="just" fontAlgn="base">
              <a:spcAft>
                <a:spcPct val="0"/>
              </a:spcAft>
              <a:buSzPct val="100000"/>
              <a:defRPr/>
            </a:pPr>
            <a:r>
              <a:rPr lang="fr-FR" sz="1200" dirty="0">
                <a:latin typeface="+mj-lt"/>
              </a:rPr>
              <a:t>Veiller au bien-être des agents</a:t>
            </a:r>
          </a:p>
          <a:p>
            <a:pPr marL="538163" lvl="1" indent="-180975" algn="just" fontAlgn="base">
              <a:spcAft>
                <a:spcPct val="0"/>
              </a:spcAft>
              <a:buSzPct val="100000"/>
              <a:defRPr/>
            </a:pPr>
            <a:r>
              <a:rPr lang="fr-FR" sz="1200" dirty="0">
                <a:latin typeface="+mj-lt"/>
              </a:rPr>
              <a:t>Organisation et gestion des suivis par Sofaxis</a:t>
            </a:r>
          </a:p>
          <a:p>
            <a:pPr marL="538163" lvl="1" indent="-180975" algn="just" fontAlgn="base">
              <a:spcAft>
                <a:spcPct val="0"/>
              </a:spcAft>
              <a:buSzPct val="100000"/>
              <a:defRPr/>
            </a:pPr>
            <a:r>
              <a:rPr lang="fr-FR" sz="1200" dirty="0">
                <a:latin typeface="+mj-lt"/>
              </a:rPr>
              <a:t>Mise à disposition d’un réseau national de psychologues compétents répondant à des critères d’intégration au réseau.</a:t>
            </a:r>
          </a:p>
        </p:txBody>
      </p:sp>
      <p:sp>
        <p:nvSpPr>
          <p:cNvPr id="115716" name="Rectangle 4"/>
          <p:cNvSpPr>
            <a:spLocks noChangeArrowheads="1"/>
          </p:cNvSpPr>
          <p:nvPr/>
        </p:nvSpPr>
        <p:spPr bwMode="auto">
          <a:xfrm>
            <a:off x="152400" y="171450"/>
            <a:ext cx="6705600" cy="971550"/>
          </a:xfrm>
          <a:prstGeom prst="rect">
            <a:avLst/>
          </a:prstGeom>
          <a:noFill/>
          <a:ln w="9525">
            <a:noFill/>
            <a:miter lim="800000"/>
            <a:headEnd/>
            <a:tailEnd/>
          </a:ln>
          <a:effectLst/>
        </p:spPr>
        <p:txBody>
          <a:bodyPr lIns="92075" tIns="46038" rIns="92075" bIns="46038" anchor="ctr"/>
          <a:lstStyle/>
          <a:p>
            <a:pPr defTabSz="762000" eaLnBrk="0" fontAlgn="auto" hangingPunct="0">
              <a:lnSpc>
                <a:spcPct val="80000"/>
              </a:lnSpc>
              <a:spcBef>
                <a:spcPts val="0"/>
              </a:spcBef>
              <a:spcAft>
                <a:spcPts val="0"/>
              </a:spcAft>
              <a:defRPr/>
            </a:pPr>
            <a:endParaRPr lang="fr-FR" sz="2000" dirty="0">
              <a:solidFill>
                <a:srgbClr val="002596"/>
              </a:solidFill>
              <a:latin typeface="Arial" pitchFamily="34" charset="0"/>
              <a:ea typeface="+mj-ea"/>
              <a:cs typeface="Arial" pitchFamily="34" charset="0"/>
            </a:endParaRPr>
          </a:p>
        </p:txBody>
      </p:sp>
    </p:spTree>
    <p:extLst>
      <p:ext uri="{BB962C8B-B14F-4D97-AF65-F5344CB8AC3E}">
        <p14:creationId xmlns:p14="http://schemas.microsoft.com/office/powerpoint/2010/main" val="4156134503"/>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5" y="2958990"/>
            <a:ext cx="8352928" cy="1622138"/>
          </a:xfrm>
        </p:spPr>
        <p:txBody>
          <a:bodyPr/>
          <a:lstStyle/>
          <a:p>
            <a:pPr algn="ctr">
              <a:defRPr/>
            </a:pPr>
            <a:r>
              <a:rPr lang="fr-FR" dirty="0"/>
              <a:t>Les activités de retour </a:t>
            </a:r>
            <a:r>
              <a:rPr lang="fr-FR" dirty="0" smtClean="0"/>
              <a:t>à </a:t>
            </a:r>
            <a:r>
              <a:rPr lang="fr-FR" dirty="0"/>
              <a:t>l’emploi</a:t>
            </a:r>
            <a:br>
              <a:rPr lang="fr-FR" dirty="0"/>
            </a:br>
            <a:r>
              <a:rPr lang="fr-FR" dirty="0"/>
              <a:t>Programme CHANCE – Gestion des inaptitudes</a:t>
            </a:r>
          </a:p>
        </p:txBody>
      </p:sp>
    </p:spTree>
    <p:extLst>
      <p:ext uri="{BB962C8B-B14F-4D97-AF65-F5344CB8AC3E}">
        <p14:creationId xmlns:p14="http://schemas.microsoft.com/office/powerpoint/2010/main" val="716796288"/>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Espace réservé du contenu 2"/>
          <p:cNvSpPr>
            <a:spLocks noGrp="1"/>
          </p:cNvSpPr>
          <p:nvPr>
            <p:ph idx="1"/>
          </p:nvPr>
        </p:nvSpPr>
        <p:spPr>
          <a:xfrm>
            <a:off x="440401" y="1412776"/>
            <a:ext cx="8229600" cy="4636021"/>
          </a:xfrm>
        </p:spPr>
        <p:txBody>
          <a:bodyPr>
            <a:normAutofit/>
          </a:bodyPr>
          <a:lstStyle/>
          <a:p>
            <a:pPr marL="179388" lvl="2" indent="-179388" fontAlgn="base">
              <a:lnSpc>
                <a:spcPct val="110000"/>
              </a:lnSpc>
              <a:spcAft>
                <a:spcPct val="0"/>
              </a:spcAft>
              <a:buClr>
                <a:srgbClr val="F29400"/>
              </a:buClr>
              <a:buSzPct val="114000"/>
              <a:buFont typeface="Arial" pitchFamily="34" charset="0"/>
              <a:buChar char="●"/>
              <a:defRPr/>
            </a:pPr>
            <a:r>
              <a:rPr lang="fr-FR" sz="1400" b="1" dirty="0">
                <a:latin typeface="Arial" charset="0"/>
                <a:cs typeface="Arial" charset="0"/>
              </a:rPr>
              <a:t>CHANCE</a:t>
            </a:r>
          </a:p>
          <a:p>
            <a:pPr lvl="1"/>
            <a:endParaRPr lang="fr-FR" sz="500" b="1" dirty="0">
              <a:latin typeface="Arial" charset="0"/>
              <a:cs typeface="Arial" charset="0"/>
            </a:endParaRPr>
          </a:p>
          <a:p>
            <a:pPr marL="538163" lvl="1" indent="-180975" algn="just" fontAlgn="base">
              <a:lnSpc>
                <a:spcPct val="90000"/>
              </a:lnSpc>
              <a:spcAft>
                <a:spcPct val="0"/>
              </a:spcAft>
              <a:buSzPct val="100000"/>
              <a:defRPr/>
            </a:pPr>
            <a:r>
              <a:rPr lang="fr-FR" sz="1200" b="1" dirty="0">
                <a:latin typeface="+mj-lt"/>
              </a:rPr>
              <a:t>Objectif</a:t>
            </a:r>
          </a:p>
          <a:p>
            <a:pPr marL="896938" lvl="2" indent="-184150" algn="just" fontAlgn="base">
              <a:lnSpc>
                <a:spcPct val="90000"/>
              </a:lnSpc>
              <a:spcAft>
                <a:spcPct val="0"/>
              </a:spcAft>
              <a:buSzPct val="100000"/>
              <a:defRPr/>
            </a:pPr>
            <a:r>
              <a:rPr lang="fr-FR" dirty="0">
                <a:latin typeface="+mj-lt"/>
                <a:cs typeface="Arial" charset="0"/>
              </a:rPr>
              <a:t>Accompagnement dans la Réintégration professionnelle et au Maintien dans l’Emploi d’Agents déclarés partiellement ou totalement inaptes à l’exercice de leurs fonctions initiales à l’issue de congés pour raison de santé.</a:t>
            </a:r>
          </a:p>
          <a:p>
            <a:pPr lvl="1" eaLnBrk="1" hangingPunct="1"/>
            <a:endParaRPr lang="fr-FR" sz="1200" dirty="0">
              <a:latin typeface="Arial" charset="0"/>
              <a:cs typeface="Arial" charset="0"/>
            </a:endParaRPr>
          </a:p>
          <a:p>
            <a:pPr marL="538163" lvl="1" indent="-180975" algn="just" fontAlgn="base">
              <a:lnSpc>
                <a:spcPct val="90000"/>
              </a:lnSpc>
              <a:spcAft>
                <a:spcPct val="0"/>
              </a:spcAft>
              <a:buSzPct val="100000"/>
              <a:defRPr/>
            </a:pPr>
            <a:r>
              <a:rPr lang="fr-FR" sz="1200" b="1" dirty="0">
                <a:latin typeface="+mj-lt"/>
              </a:rPr>
              <a:t>Procédure </a:t>
            </a:r>
          </a:p>
          <a:p>
            <a:pPr marL="896938" lvl="2" indent="-184150" algn="just" fontAlgn="base">
              <a:lnSpc>
                <a:spcPct val="90000"/>
              </a:lnSpc>
              <a:spcAft>
                <a:spcPct val="0"/>
              </a:spcAft>
              <a:defRPr/>
            </a:pPr>
            <a:r>
              <a:rPr lang="fr-FR" dirty="0">
                <a:latin typeface="+mj-lt"/>
                <a:cs typeface="Arial" charset="0"/>
              </a:rPr>
              <a:t>Emission d’un avis médical justifiant de l’incapacité à assumer tout ou partie des contraintes du poste de travail de l’agent</a:t>
            </a:r>
          </a:p>
          <a:p>
            <a:pPr marL="896938" lvl="2" indent="-184150" algn="just" fontAlgn="base">
              <a:lnSpc>
                <a:spcPct val="90000"/>
              </a:lnSpc>
              <a:spcAft>
                <a:spcPct val="0"/>
              </a:spcAft>
              <a:defRPr/>
            </a:pPr>
            <a:r>
              <a:rPr lang="fr-FR" dirty="0">
                <a:latin typeface="+mj-lt"/>
                <a:cs typeface="Arial" charset="0"/>
              </a:rPr>
              <a:t>Accord de la Médecine Professionnelle et Préventive</a:t>
            </a:r>
          </a:p>
          <a:p>
            <a:pPr marL="896938" lvl="2" indent="-184150" algn="just" fontAlgn="base">
              <a:lnSpc>
                <a:spcPct val="90000"/>
              </a:lnSpc>
              <a:spcAft>
                <a:spcPct val="0"/>
              </a:spcAft>
              <a:defRPr/>
            </a:pPr>
            <a:r>
              <a:rPr lang="fr-FR" dirty="0">
                <a:latin typeface="+mj-lt"/>
                <a:cs typeface="Arial" charset="0"/>
              </a:rPr>
              <a:t>Accord de </a:t>
            </a:r>
            <a:r>
              <a:rPr lang="fr-FR" dirty="0" err="1">
                <a:latin typeface="+mj-lt"/>
                <a:cs typeface="Arial" charset="0"/>
              </a:rPr>
              <a:t>Sofaxis</a:t>
            </a:r>
            <a:r>
              <a:rPr lang="fr-FR" dirty="0">
                <a:latin typeface="+mj-lt"/>
                <a:cs typeface="Arial" charset="0"/>
              </a:rPr>
              <a:t> suite à la phase d’évaluation administrative du dossier et sur les aspects médicaux, psychologiques et ergonomiques.</a:t>
            </a:r>
          </a:p>
          <a:p>
            <a:pPr>
              <a:buNone/>
            </a:pPr>
            <a:endParaRPr lang="fr-FR" sz="1200" dirty="0">
              <a:latin typeface="Arial" charset="0"/>
              <a:cs typeface="Arial" charset="0"/>
            </a:endParaRPr>
          </a:p>
          <a:p>
            <a:pPr marL="538163" lvl="1" indent="-180975" algn="just" fontAlgn="base">
              <a:lnSpc>
                <a:spcPct val="90000"/>
              </a:lnSpc>
              <a:spcAft>
                <a:spcPct val="0"/>
              </a:spcAft>
              <a:buSzPct val="100000"/>
              <a:defRPr/>
            </a:pPr>
            <a:r>
              <a:rPr lang="fr-FR" sz="1200" b="1" dirty="0">
                <a:latin typeface="+mj-lt"/>
              </a:rPr>
              <a:t>Volonté de l’agent et de la collectivité à intégrer le programme.</a:t>
            </a:r>
          </a:p>
          <a:p>
            <a:pPr lvl="1" eaLnBrk="1" hangingPunct="1">
              <a:buFont typeface="Wingdings" pitchFamily="2" charset="2"/>
              <a:buNone/>
            </a:pPr>
            <a:endParaRPr lang="fr-FR" sz="1200" dirty="0">
              <a:latin typeface="Arial" charset="0"/>
              <a:cs typeface="Arial" charset="0"/>
            </a:endParaRPr>
          </a:p>
          <a:p>
            <a:pPr marL="538163" lvl="1" indent="-180975" algn="just" fontAlgn="base">
              <a:lnSpc>
                <a:spcPct val="90000"/>
              </a:lnSpc>
              <a:spcAft>
                <a:spcPct val="0"/>
              </a:spcAft>
              <a:buSzPct val="100000"/>
              <a:defRPr/>
            </a:pPr>
            <a:r>
              <a:rPr lang="fr-FR" sz="1200" b="1" dirty="0">
                <a:latin typeface="+mj-lt"/>
              </a:rPr>
              <a:t>Critères d’inclusion </a:t>
            </a:r>
          </a:p>
          <a:p>
            <a:pPr marL="896938" lvl="2" indent="-184150" algn="just" fontAlgn="base">
              <a:lnSpc>
                <a:spcPct val="90000"/>
              </a:lnSpc>
              <a:spcAft>
                <a:spcPct val="0"/>
              </a:spcAft>
              <a:defRPr/>
            </a:pPr>
            <a:r>
              <a:rPr lang="fr-FR" dirty="0">
                <a:latin typeface="+mj-lt"/>
                <a:cs typeface="Arial" charset="0"/>
              </a:rPr>
              <a:t>Agent en arrêt de travail</a:t>
            </a:r>
          </a:p>
          <a:p>
            <a:pPr marL="896938" lvl="2" indent="-184150" algn="just" fontAlgn="base">
              <a:lnSpc>
                <a:spcPct val="90000"/>
              </a:lnSpc>
              <a:spcAft>
                <a:spcPct val="0"/>
              </a:spcAft>
              <a:defRPr/>
            </a:pPr>
            <a:r>
              <a:rPr lang="fr-FR" dirty="0">
                <a:latin typeface="+mj-lt"/>
                <a:cs typeface="Arial" charset="0"/>
              </a:rPr>
              <a:t>Risque assuré</a:t>
            </a:r>
          </a:p>
          <a:p>
            <a:pPr lvl="2" eaLnBrk="1" hangingPunct="1">
              <a:buFont typeface="Wingdings" pitchFamily="2" charset="2"/>
              <a:buNone/>
            </a:pPr>
            <a:endParaRPr lang="fr-FR" dirty="0">
              <a:latin typeface="Arial" charset="0"/>
              <a:cs typeface="Arial" charset="0"/>
            </a:endParaRPr>
          </a:p>
          <a:p>
            <a:pPr eaLnBrk="1" hangingPunct="1"/>
            <a:endParaRPr lang="fr-FR" sz="1200" dirty="0">
              <a:latin typeface="Arial" charset="0"/>
              <a:cs typeface="Arial" charset="0"/>
            </a:endParaRPr>
          </a:p>
        </p:txBody>
      </p:sp>
      <p:sp>
        <p:nvSpPr>
          <p:cNvPr id="9218" name="Titre 1"/>
          <p:cNvSpPr>
            <a:spLocks noGrp="1"/>
          </p:cNvSpPr>
          <p:nvPr>
            <p:ph type="title" idx="4294967295"/>
          </p:nvPr>
        </p:nvSpPr>
        <p:spPr>
          <a:xfrm>
            <a:off x="683568" y="470124"/>
            <a:ext cx="8280920" cy="582612"/>
          </a:xfrm>
        </p:spPr>
        <p:txBody>
          <a:bodyPr/>
          <a:lstStyle/>
          <a:p>
            <a:pPr eaLnBrk="1" hangingPunct="1"/>
            <a:r>
              <a:rPr lang="fr-FR" dirty="0">
                <a:latin typeface="Arial" charset="0"/>
                <a:cs typeface="Arial" charset="0"/>
              </a:rPr>
              <a:t>Retour à l’emploi</a:t>
            </a:r>
          </a:p>
        </p:txBody>
      </p:sp>
    </p:spTree>
    <p:extLst>
      <p:ext uri="{BB962C8B-B14F-4D97-AF65-F5344CB8AC3E}">
        <p14:creationId xmlns:p14="http://schemas.microsoft.com/office/powerpoint/2010/main" val="29171629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FR" dirty="0">
                <a:latin typeface="Arial" charset="0"/>
                <a:cs typeface="Arial" charset="0"/>
              </a:rPr>
              <a:t>Retour à l’emploi : La démarche en 7 étapes</a:t>
            </a:r>
          </a:p>
        </p:txBody>
      </p:sp>
      <p:sp>
        <p:nvSpPr>
          <p:cNvPr id="17411" name="Text Box 3"/>
          <p:cNvSpPr txBox="1">
            <a:spLocks noChangeArrowheads="1"/>
          </p:cNvSpPr>
          <p:nvPr/>
        </p:nvSpPr>
        <p:spPr bwMode="auto">
          <a:xfrm>
            <a:off x="2819400" y="1525588"/>
            <a:ext cx="2362200" cy="549275"/>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fr-FR" sz="3000">
              <a:latin typeface="Calibri" pitchFamily="34" charset="0"/>
            </a:endParaRPr>
          </a:p>
        </p:txBody>
      </p:sp>
      <p:sp>
        <p:nvSpPr>
          <p:cNvPr id="17414" name="Line 6"/>
          <p:cNvSpPr>
            <a:spLocks noChangeShapeType="1"/>
          </p:cNvSpPr>
          <p:nvPr/>
        </p:nvSpPr>
        <p:spPr bwMode="auto">
          <a:xfrm flipH="1">
            <a:off x="1447800" y="2287588"/>
            <a:ext cx="914400" cy="0"/>
          </a:xfrm>
          <a:prstGeom prst="line">
            <a:avLst/>
          </a:prstGeom>
          <a:noFill/>
          <a:ln w="12700">
            <a:solidFill>
              <a:schemeClr val="tx1"/>
            </a:solidFill>
            <a:round/>
            <a:headEnd type="none" w="sm" len="sm"/>
            <a:tailEnd type="triangle" w="lg" len="med"/>
          </a:ln>
        </p:spPr>
        <p:txBody>
          <a:bodyPr/>
          <a:lstStyle/>
          <a:p>
            <a:endParaRPr lang="fr-FR"/>
          </a:p>
        </p:txBody>
      </p:sp>
      <p:sp>
        <p:nvSpPr>
          <p:cNvPr id="17415" name="Text Box 7"/>
          <p:cNvSpPr txBox="1">
            <a:spLocks noChangeArrowheads="1"/>
          </p:cNvSpPr>
          <p:nvPr/>
        </p:nvSpPr>
        <p:spPr bwMode="auto">
          <a:xfrm>
            <a:off x="275506" y="1918256"/>
            <a:ext cx="1295400" cy="738664"/>
          </a:xfrm>
          <a:prstGeom prst="rect">
            <a:avLst/>
          </a:prstGeom>
          <a:noFill/>
          <a:ln w="12700">
            <a:noFill/>
            <a:miter lim="800000"/>
            <a:headEnd type="none" w="sm" len="sm"/>
            <a:tailEnd type="none" w="sm" len="sm"/>
          </a:ln>
        </p:spPr>
        <p:txBody>
          <a:bodyPr>
            <a:spAutoFit/>
          </a:bodyPr>
          <a:lstStyle/>
          <a:p>
            <a:pPr algn="ctr" eaLnBrk="0" hangingPunct="0"/>
            <a:r>
              <a:rPr lang="fr-FR" sz="1400" dirty="0">
                <a:latin typeface="Arial" pitchFamily="34" charset="0"/>
                <a:cs typeface="Arial" pitchFamily="34" charset="0"/>
              </a:rPr>
              <a:t>Recherche </a:t>
            </a:r>
          </a:p>
          <a:p>
            <a:pPr algn="ctr" eaLnBrk="0" hangingPunct="0"/>
            <a:r>
              <a:rPr lang="fr-FR" sz="1400" dirty="0">
                <a:latin typeface="Arial" pitchFamily="34" charset="0"/>
                <a:cs typeface="Arial" pitchFamily="34" charset="0"/>
              </a:rPr>
              <a:t>d’autres solutions</a:t>
            </a:r>
          </a:p>
        </p:txBody>
      </p:sp>
      <p:sp>
        <p:nvSpPr>
          <p:cNvPr id="17416" name="Text Box 8"/>
          <p:cNvSpPr txBox="1">
            <a:spLocks noChangeArrowheads="1"/>
          </p:cNvSpPr>
          <p:nvPr/>
        </p:nvSpPr>
        <p:spPr bwMode="auto">
          <a:xfrm>
            <a:off x="1647106" y="1983735"/>
            <a:ext cx="8382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fr-FR" sz="1400" dirty="0">
                <a:latin typeface="Arial" pitchFamily="34" charset="0"/>
                <a:cs typeface="Arial" pitchFamily="34" charset="0"/>
              </a:rPr>
              <a:t>Refus</a:t>
            </a:r>
          </a:p>
        </p:txBody>
      </p:sp>
      <p:sp>
        <p:nvSpPr>
          <p:cNvPr id="17417" name="Line 9"/>
          <p:cNvSpPr>
            <a:spLocks noChangeShapeType="1"/>
          </p:cNvSpPr>
          <p:nvPr/>
        </p:nvSpPr>
        <p:spPr bwMode="auto">
          <a:xfrm>
            <a:off x="4343400" y="2393310"/>
            <a:ext cx="0" cy="443791"/>
          </a:xfrm>
          <a:prstGeom prst="line">
            <a:avLst/>
          </a:prstGeom>
          <a:noFill/>
          <a:ln w="12700">
            <a:solidFill>
              <a:schemeClr val="tx1"/>
            </a:solidFill>
            <a:round/>
            <a:headEnd type="none" w="sm" len="sm"/>
            <a:tailEnd type="triangle" w="lg" len="med"/>
          </a:ln>
        </p:spPr>
        <p:txBody>
          <a:bodyPr/>
          <a:lstStyle/>
          <a:p>
            <a:endParaRPr lang="fr-FR"/>
          </a:p>
        </p:txBody>
      </p:sp>
      <p:sp>
        <p:nvSpPr>
          <p:cNvPr id="17418" name="Text Box 10"/>
          <p:cNvSpPr txBox="1">
            <a:spLocks noChangeArrowheads="1"/>
          </p:cNvSpPr>
          <p:nvPr/>
        </p:nvSpPr>
        <p:spPr bwMode="auto">
          <a:xfrm>
            <a:off x="4419600" y="2516188"/>
            <a:ext cx="1752600" cy="3048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fr-FR" sz="1400" dirty="0">
                <a:latin typeface="Arial" pitchFamily="34" charset="0"/>
                <a:cs typeface="Arial" pitchFamily="34" charset="0"/>
              </a:rPr>
              <a:t>Dossier accepté</a:t>
            </a:r>
          </a:p>
        </p:txBody>
      </p:sp>
      <p:sp>
        <p:nvSpPr>
          <p:cNvPr id="17420" name="Line 12"/>
          <p:cNvSpPr>
            <a:spLocks noChangeShapeType="1"/>
          </p:cNvSpPr>
          <p:nvPr/>
        </p:nvSpPr>
        <p:spPr bwMode="auto">
          <a:xfrm>
            <a:off x="4343400" y="1678935"/>
            <a:ext cx="0" cy="304800"/>
          </a:xfrm>
          <a:prstGeom prst="line">
            <a:avLst/>
          </a:prstGeom>
          <a:noFill/>
          <a:ln w="12700">
            <a:solidFill>
              <a:schemeClr val="tx1"/>
            </a:solidFill>
            <a:round/>
            <a:headEnd type="none" w="sm" len="sm"/>
            <a:tailEnd type="triangle" w="lg" len="med"/>
          </a:ln>
        </p:spPr>
        <p:txBody>
          <a:bodyPr/>
          <a:lstStyle/>
          <a:p>
            <a:endParaRPr lang="fr-FR"/>
          </a:p>
        </p:txBody>
      </p:sp>
      <p:sp>
        <p:nvSpPr>
          <p:cNvPr id="17421" name="Line 13"/>
          <p:cNvSpPr>
            <a:spLocks noChangeShapeType="1"/>
          </p:cNvSpPr>
          <p:nvPr/>
        </p:nvSpPr>
        <p:spPr bwMode="auto">
          <a:xfrm>
            <a:off x="4348264" y="3358356"/>
            <a:ext cx="0" cy="304800"/>
          </a:xfrm>
          <a:prstGeom prst="line">
            <a:avLst/>
          </a:prstGeom>
          <a:noFill/>
          <a:ln w="12700">
            <a:solidFill>
              <a:schemeClr val="tx1"/>
            </a:solidFill>
            <a:round/>
            <a:headEnd type="none" w="sm" len="sm"/>
            <a:tailEnd type="triangle" w="lg" len="med"/>
          </a:ln>
        </p:spPr>
        <p:txBody>
          <a:bodyPr/>
          <a:lstStyle/>
          <a:p>
            <a:endParaRPr lang="fr-FR"/>
          </a:p>
        </p:txBody>
      </p:sp>
      <p:sp>
        <p:nvSpPr>
          <p:cNvPr id="17423" name="Line 15"/>
          <p:cNvSpPr>
            <a:spLocks noChangeShapeType="1"/>
          </p:cNvSpPr>
          <p:nvPr/>
        </p:nvSpPr>
        <p:spPr bwMode="auto">
          <a:xfrm>
            <a:off x="4328809" y="4227512"/>
            <a:ext cx="0" cy="304800"/>
          </a:xfrm>
          <a:prstGeom prst="line">
            <a:avLst/>
          </a:prstGeom>
          <a:noFill/>
          <a:ln w="12700">
            <a:solidFill>
              <a:schemeClr val="tx1"/>
            </a:solidFill>
            <a:round/>
            <a:headEnd type="none" w="sm" len="sm"/>
            <a:tailEnd type="triangle" w="lg" len="med"/>
          </a:ln>
        </p:spPr>
        <p:txBody>
          <a:bodyPr/>
          <a:lstStyle/>
          <a:p>
            <a:endParaRPr lang="fr-FR"/>
          </a:p>
        </p:txBody>
      </p:sp>
      <p:sp>
        <p:nvSpPr>
          <p:cNvPr id="17425" name="Line 17"/>
          <p:cNvSpPr>
            <a:spLocks noChangeShapeType="1"/>
          </p:cNvSpPr>
          <p:nvPr/>
        </p:nvSpPr>
        <p:spPr bwMode="auto">
          <a:xfrm>
            <a:off x="4328809" y="4811713"/>
            <a:ext cx="0" cy="304800"/>
          </a:xfrm>
          <a:prstGeom prst="line">
            <a:avLst/>
          </a:prstGeom>
          <a:noFill/>
          <a:ln w="12700">
            <a:solidFill>
              <a:schemeClr val="tx1"/>
            </a:solidFill>
            <a:round/>
            <a:headEnd type="none" w="sm" len="sm"/>
            <a:tailEnd type="triangle" w="lg" len="med"/>
          </a:ln>
        </p:spPr>
        <p:txBody>
          <a:bodyPr/>
          <a:lstStyle/>
          <a:p>
            <a:endParaRPr lang="fr-FR"/>
          </a:p>
        </p:txBody>
      </p:sp>
      <p:sp>
        <p:nvSpPr>
          <p:cNvPr id="17427" name="Line 19"/>
          <p:cNvSpPr>
            <a:spLocks noChangeShapeType="1"/>
          </p:cNvSpPr>
          <p:nvPr/>
        </p:nvSpPr>
        <p:spPr bwMode="auto">
          <a:xfrm>
            <a:off x="4343400" y="5716588"/>
            <a:ext cx="0" cy="228600"/>
          </a:xfrm>
          <a:prstGeom prst="line">
            <a:avLst/>
          </a:prstGeom>
          <a:noFill/>
          <a:ln w="12700">
            <a:solidFill>
              <a:schemeClr val="tx1"/>
            </a:solidFill>
            <a:round/>
            <a:headEnd type="none" w="sm" len="sm"/>
            <a:tailEnd type="triangle" w="lg" len="med"/>
          </a:ln>
        </p:spPr>
        <p:txBody>
          <a:bodyPr/>
          <a:lstStyle/>
          <a:p>
            <a:endParaRPr lang="fr-FR"/>
          </a:p>
        </p:txBody>
      </p:sp>
      <p:sp>
        <p:nvSpPr>
          <p:cNvPr id="45076" name="Text Box 20"/>
          <p:cNvSpPr txBox="1">
            <a:spLocks noChangeArrowheads="1"/>
          </p:cNvSpPr>
          <p:nvPr/>
        </p:nvSpPr>
        <p:spPr bwMode="auto">
          <a:xfrm>
            <a:off x="2057400" y="5713684"/>
            <a:ext cx="4648200" cy="303212"/>
          </a:xfrm>
          <a:prstGeom prst="rect">
            <a:avLst/>
          </a:prstGeom>
          <a:solidFill>
            <a:srgbClr val="F29400"/>
          </a:solidFill>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wrap="square" tIns="0">
            <a:spAutoFit/>
          </a:bodyPr>
          <a:lstStyle/>
          <a:p>
            <a:pPr algn="ctr" eaLnBrk="0" fontAlgn="auto" hangingPunct="0">
              <a:spcBef>
                <a:spcPct val="50000"/>
              </a:spcBef>
              <a:spcAft>
                <a:spcPts val="0"/>
              </a:spcAft>
              <a:defRPr/>
            </a:pPr>
            <a:r>
              <a:rPr lang="fr-FR" sz="1600" b="1" dirty="0">
                <a:solidFill>
                  <a:schemeClr val="bg1"/>
                </a:solidFill>
                <a:latin typeface="Arial" charset="0"/>
              </a:rPr>
              <a:t>7 -</a:t>
            </a:r>
            <a:r>
              <a:rPr lang="fr-FR" sz="1600" dirty="0">
                <a:latin typeface="Arial" charset="0"/>
              </a:rPr>
              <a:t> Suivi de l’agent à 3 mois, 6 mois puis 1 an</a:t>
            </a:r>
            <a:endParaRPr lang="fr-FR" sz="3000" dirty="0">
              <a:latin typeface="Arial" charset="0"/>
            </a:endParaRPr>
          </a:p>
        </p:txBody>
      </p:sp>
      <p:sp>
        <p:nvSpPr>
          <p:cNvPr id="17429" name="Line 21"/>
          <p:cNvSpPr>
            <a:spLocks noChangeShapeType="1"/>
          </p:cNvSpPr>
          <p:nvPr/>
        </p:nvSpPr>
        <p:spPr bwMode="auto">
          <a:xfrm>
            <a:off x="8100392" y="1373188"/>
            <a:ext cx="6102" cy="4643708"/>
          </a:xfrm>
          <a:prstGeom prst="line">
            <a:avLst/>
          </a:prstGeom>
          <a:noFill/>
          <a:ln w="22225">
            <a:solidFill>
              <a:schemeClr val="tx1"/>
            </a:solidFill>
            <a:round/>
            <a:headEnd type="none" w="sm" len="sm"/>
            <a:tailEnd type="triangle" w="lg" len="med"/>
          </a:ln>
        </p:spPr>
        <p:txBody>
          <a:bodyPr/>
          <a:lstStyle/>
          <a:p>
            <a:endParaRPr lang="fr-FR"/>
          </a:p>
        </p:txBody>
      </p:sp>
      <p:sp>
        <p:nvSpPr>
          <p:cNvPr id="17430" name="Text Box 22"/>
          <p:cNvSpPr txBox="1">
            <a:spLocks noChangeArrowheads="1"/>
          </p:cNvSpPr>
          <p:nvPr/>
        </p:nvSpPr>
        <p:spPr bwMode="auto">
          <a:xfrm>
            <a:off x="8119530" y="1722438"/>
            <a:ext cx="914400" cy="3881437"/>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fr-FR" sz="1600" b="1" dirty="0">
                <a:latin typeface="Arial" pitchFamily="34" charset="0"/>
                <a:cs typeface="Arial" pitchFamily="34" charset="0"/>
              </a:rPr>
              <a:t>De</a:t>
            </a:r>
          </a:p>
          <a:p>
            <a:pPr algn="ctr" eaLnBrk="0" hangingPunct="0">
              <a:spcBef>
                <a:spcPct val="50000"/>
              </a:spcBef>
            </a:pPr>
            <a:endParaRPr lang="fr-FR" sz="1600" b="1" dirty="0">
              <a:latin typeface="Arial" pitchFamily="34" charset="0"/>
              <a:cs typeface="Arial" pitchFamily="34" charset="0"/>
            </a:endParaRPr>
          </a:p>
          <a:p>
            <a:pPr algn="ctr" eaLnBrk="0" hangingPunct="0">
              <a:spcBef>
                <a:spcPct val="50000"/>
              </a:spcBef>
            </a:pPr>
            <a:endParaRPr lang="fr-FR" sz="1600" b="1" dirty="0">
              <a:latin typeface="Arial" pitchFamily="34" charset="0"/>
              <a:cs typeface="Arial" pitchFamily="34" charset="0"/>
            </a:endParaRPr>
          </a:p>
          <a:p>
            <a:pPr algn="ctr" eaLnBrk="0" hangingPunct="0">
              <a:spcBef>
                <a:spcPct val="50000"/>
              </a:spcBef>
            </a:pPr>
            <a:r>
              <a:rPr lang="fr-FR" sz="1600" b="1" dirty="0">
                <a:latin typeface="Arial" pitchFamily="34" charset="0"/>
                <a:cs typeface="Arial" pitchFamily="34" charset="0"/>
              </a:rPr>
              <a:t>15 jours</a:t>
            </a:r>
          </a:p>
          <a:p>
            <a:pPr algn="ctr" eaLnBrk="0" hangingPunct="0">
              <a:spcBef>
                <a:spcPct val="50000"/>
              </a:spcBef>
            </a:pPr>
            <a:endParaRPr lang="fr-FR" sz="1600" b="1" dirty="0">
              <a:latin typeface="Arial" pitchFamily="34" charset="0"/>
              <a:cs typeface="Arial" pitchFamily="34" charset="0"/>
            </a:endParaRPr>
          </a:p>
          <a:p>
            <a:pPr algn="ctr" eaLnBrk="0" hangingPunct="0">
              <a:spcBef>
                <a:spcPct val="50000"/>
              </a:spcBef>
            </a:pPr>
            <a:endParaRPr lang="fr-FR" sz="1600" b="1" dirty="0">
              <a:latin typeface="Arial" pitchFamily="34" charset="0"/>
              <a:cs typeface="Arial" pitchFamily="34" charset="0"/>
            </a:endParaRPr>
          </a:p>
          <a:p>
            <a:pPr algn="ctr" eaLnBrk="0" hangingPunct="0">
              <a:spcBef>
                <a:spcPct val="50000"/>
              </a:spcBef>
            </a:pPr>
            <a:r>
              <a:rPr lang="fr-FR" sz="1600" b="1" dirty="0">
                <a:latin typeface="Arial" pitchFamily="34" charset="0"/>
                <a:cs typeface="Arial" pitchFamily="34" charset="0"/>
              </a:rPr>
              <a:t> à </a:t>
            </a:r>
          </a:p>
          <a:p>
            <a:pPr algn="ctr" eaLnBrk="0" hangingPunct="0">
              <a:spcBef>
                <a:spcPct val="50000"/>
              </a:spcBef>
            </a:pPr>
            <a:endParaRPr lang="fr-FR" sz="1600" b="1" dirty="0">
              <a:latin typeface="Arial" pitchFamily="34" charset="0"/>
              <a:cs typeface="Arial" pitchFamily="34" charset="0"/>
            </a:endParaRPr>
          </a:p>
          <a:p>
            <a:pPr algn="ctr" eaLnBrk="0" hangingPunct="0">
              <a:spcBef>
                <a:spcPct val="50000"/>
              </a:spcBef>
            </a:pPr>
            <a:endParaRPr lang="fr-FR" sz="1600" b="1" dirty="0">
              <a:latin typeface="Arial" pitchFamily="34" charset="0"/>
              <a:cs typeface="Arial" pitchFamily="34" charset="0"/>
            </a:endParaRPr>
          </a:p>
          <a:p>
            <a:pPr algn="ctr" eaLnBrk="0" hangingPunct="0">
              <a:spcBef>
                <a:spcPct val="50000"/>
              </a:spcBef>
            </a:pPr>
            <a:r>
              <a:rPr lang="fr-FR" sz="1600" b="1" dirty="0">
                <a:latin typeface="Arial" pitchFamily="34" charset="0"/>
                <a:cs typeface="Arial" pitchFamily="34" charset="0"/>
              </a:rPr>
              <a:t>1 an</a:t>
            </a:r>
          </a:p>
        </p:txBody>
      </p:sp>
      <p:sp>
        <p:nvSpPr>
          <p:cNvPr id="45060" name="Text Box 4"/>
          <p:cNvSpPr txBox="1">
            <a:spLocks noChangeArrowheads="1"/>
          </p:cNvSpPr>
          <p:nvPr/>
        </p:nvSpPr>
        <p:spPr bwMode="auto">
          <a:xfrm>
            <a:off x="914400" y="1373188"/>
            <a:ext cx="6934200" cy="349250"/>
          </a:xfrm>
          <a:prstGeom prst="rect">
            <a:avLst/>
          </a:prstGeom>
          <a:solidFill>
            <a:srgbClr val="F29400"/>
          </a:solidFill>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ct val="50000"/>
              </a:spcBef>
              <a:spcAft>
                <a:spcPts val="0"/>
              </a:spcAft>
              <a:defRPr/>
            </a:pPr>
            <a:r>
              <a:rPr lang="fr-FR" sz="1600" b="1" dirty="0">
                <a:solidFill>
                  <a:schemeClr val="bg1"/>
                </a:solidFill>
                <a:latin typeface="Arial" charset="0"/>
              </a:rPr>
              <a:t>1 -</a:t>
            </a:r>
            <a:r>
              <a:rPr lang="fr-FR" sz="1600" dirty="0">
                <a:latin typeface="Arial" charset="0"/>
              </a:rPr>
              <a:t> Demande d’intégration du programme CHANCE pour un agent</a:t>
            </a:r>
          </a:p>
        </p:txBody>
      </p:sp>
      <p:sp>
        <p:nvSpPr>
          <p:cNvPr id="45061" name="Text Box 5"/>
          <p:cNvSpPr txBox="1">
            <a:spLocks noChangeArrowheads="1"/>
          </p:cNvSpPr>
          <p:nvPr/>
        </p:nvSpPr>
        <p:spPr bwMode="auto">
          <a:xfrm>
            <a:off x="2324100" y="1983735"/>
            <a:ext cx="4038600" cy="409575"/>
          </a:xfrm>
          <a:prstGeom prst="rect">
            <a:avLst/>
          </a:prstGeom>
          <a:solidFill>
            <a:srgbClr val="F29400"/>
          </a:solidFill>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ct val="50000"/>
              </a:spcBef>
              <a:spcAft>
                <a:spcPts val="0"/>
              </a:spcAft>
              <a:defRPr/>
            </a:pPr>
            <a:r>
              <a:rPr lang="fr-FR" sz="1600" b="1" dirty="0">
                <a:solidFill>
                  <a:schemeClr val="bg1"/>
                </a:solidFill>
                <a:latin typeface="Arial" charset="0"/>
              </a:rPr>
              <a:t>2 -</a:t>
            </a:r>
            <a:r>
              <a:rPr lang="fr-FR" sz="1600" dirty="0">
                <a:latin typeface="Arial" charset="0"/>
              </a:rPr>
              <a:t> Étude du dossier par Sofaxis</a:t>
            </a:r>
            <a:r>
              <a:rPr lang="fr-FR" sz="2000" dirty="0">
                <a:latin typeface="Arial" charset="0"/>
              </a:rPr>
              <a:t> </a:t>
            </a:r>
          </a:p>
        </p:txBody>
      </p:sp>
      <p:sp>
        <p:nvSpPr>
          <p:cNvPr id="45067" name="Text Box 11"/>
          <p:cNvSpPr txBox="1">
            <a:spLocks noChangeArrowheads="1"/>
          </p:cNvSpPr>
          <p:nvPr/>
        </p:nvSpPr>
        <p:spPr bwMode="auto">
          <a:xfrm>
            <a:off x="952500" y="2820988"/>
            <a:ext cx="6781800" cy="593725"/>
          </a:xfrm>
          <a:prstGeom prst="rect">
            <a:avLst/>
          </a:prstGeom>
          <a:solidFill>
            <a:srgbClr val="F29400"/>
          </a:solidFill>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ct val="50000"/>
              </a:spcBef>
              <a:spcAft>
                <a:spcPts val="0"/>
              </a:spcAft>
              <a:defRPr/>
            </a:pPr>
            <a:r>
              <a:rPr lang="fr-FR" sz="1600" b="1" dirty="0">
                <a:solidFill>
                  <a:schemeClr val="bg1"/>
                </a:solidFill>
                <a:latin typeface="Arial" charset="0"/>
              </a:rPr>
              <a:t>3</a:t>
            </a:r>
            <a:r>
              <a:rPr lang="fr-FR" sz="1600" dirty="0">
                <a:latin typeface="Arial" charset="0"/>
              </a:rPr>
              <a:t> - Fiche de renseignement sur la situation de l’agent à remplir et faire signer par l’agent, la collectivité et le médecin du travail</a:t>
            </a:r>
          </a:p>
        </p:txBody>
      </p:sp>
      <p:sp>
        <p:nvSpPr>
          <p:cNvPr id="45070" name="Text Box 14"/>
          <p:cNvSpPr txBox="1">
            <a:spLocks noChangeArrowheads="1"/>
          </p:cNvSpPr>
          <p:nvPr/>
        </p:nvSpPr>
        <p:spPr bwMode="auto">
          <a:xfrm>
            <a:off x="1371600" y="3676650"/>
            <a:ext cx="5943600" cy="593725"/>
          </a:xfrm>
          <a:prstGeom prst="rect">
            <a:avLst/>
          </a:prstGeom>
          <a:solidFill>
            <a:srgbClr val="F29400"/>
          </a:solidFill>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ct val="50000"/>
              </a:spcBef>
              <a:spcAft>
                <a:spcPts val="0"/>
              </a:spcAft>
              <a:defRPr/>
            </a:pPr>
            <a:r>
              <a:rPr lang="fr-FR" sz="1600" b="1" dirty="0">
                <a:solidFill>
                  <a:schemeClr val="bg1"/>
                </a:solidFill>
                <a:latin typeface="Arial" charset="0"/>
              </a:rPr>
              <a:t>4 -</a:t>
            </a:r>
            <a:r>
              <a:rPr lang="fr-FR" sz="1600" dirty="0">
                <a:latin typeface="Arial" charset="0"/>
              </a:rPr>
              <a:t> Réunion d’évaluation : réflexion sur projet professionnel de l’agent et définition d’un plan d’actions</a:t>
            </a:r>
          </a:p>
        </p:txBody>
      </p:sp>
      <p:sp>
        <p:nvSpPr>
          <p:cNvPr id="45072" name="Text Box 16"/>
          <p:cNvSpPr txBox="1">
            <a:spLocks noChangeArrowheads="1"/>
          </p:cNvSpPr>
          <p:nvPr/>
        </p:nvSpPr>
        <p:spPr bwMode="auto">
          <a:xfrm>
            <a:off x="2247900" y="4532312"/>
            <a:ext cx="4191000" cy="349250"/>
          </a:xfrm>
          <a:prstGeom prst="rect">
            <a:avLst/>
          </a:prstGeom>
          <a:solidFill>
            <a:srgbClr val="F29400"/>
          </a:solidFill>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ct val="50000"/>
              </a:spcBef>
              <a:spcAft>
                <a:spcPts val="0"/>
              </a:spcAft>
              <a:defRPr/>
            </a:pPr>
            <a:r>
              <a:rPr lang="fr-FR" sz="1600" b="1" dirty="0">
                <a:solidFill>
                  <a:schemeClr val="bg1"/>
                </a:solidFill>
                <a:latin typeface="Arial" charset="0"/>
              </a:rPr>
              <a:t>5 -</a:t>
            </a:r>
            <a:r>
              <a:rPr lang="fr-FR" sz="1600" dirty="0">
                <a:latin typeface="Arial" charset="0"/>
              </a:rPr>
              <a:t> Mise en œuvre du plan d’actions</a:t>
            </a:r>
          </a:p>
        </p:txBody>
      </p:sp>
      <p:sp>
        <p:nvSpPr>
          <p:cNvPr id="23" name="Line 17"/>
          <p:cNvSpPr>
            <a:spLocks noChangeShapeType="1"/>
          </p:cNvSpPr>
          <p:nvPr/>
        </p:nvSpPr>
        <p:spPr bwMode="auto">
          <a:xfrm>
            <a:off x="4343400" y="5408884"/>
            <a:ext cx="0" cy="304800"/>
          </a:xfrm>
          <a:prstGeom prst="line">
            <a:avLst/>
          </a:prstGeom>
          <a:noFill/>
          <a:ln w="12700">
            <a:solidFill>
              <a:schemeClr val="tx1"/>
            </a:solidFill>
            <a:round/>
            <a:headEnd type="none" w="sm" len="sm"/>
            <a:tailEnd type="triangle" w="lg" len="med"/>
          </a:ln>
        </p:spPr>
        <p:txBody>
          <a:bodyPr/>
          <a:lstStyle/>
          <a:p>
            <a:endParaRPr lang="fr-FR"/>
          </a:p>
        </p:txBody>
      </p:sp>
      <p:sp>
        <p:nvSpPr>
          <p:cNvPr id="45074" name="Text Box 18"/>
          <p:cNvSpPr txBox="1">
            <a:spLocks noChangeArrowheads="1"/>
          </p:cNvSpPr>
          <p:nvPr/>
        </p:nvSpPr>
        <p:spPr bwMode="auto">
          <a:xfrm>
            <a:off x="1905000" y="5116513"/>
            <a:ext cx="5029200" cy="349250"/>
          </a:xfrm>
          <a:prstGeom prst="rect">
            <a:avLst/>
          </a:prstGeom>
          <a:solidFill>
            <a:srgbClr val="F29400"/>
          </a:solidFill>
          <a:ln>
            <a:headEnd type="none" w="sm" len="sm"/>
            <a:tailEnd type="none" w="sm" len="sm"/>
          </a:ln>
        </p:spPr>
        <p:style>
          <a:lnRef idx="1">
            <a:schemeClr val="accent3"/>
          </a:lnRef>
          <a:fillRef idx="3">
            <a:schemeClr val="accent3"/>
          </a:fillRef>
          <a:effectRef idx="2">
            <a:schemeClr val="accent3"/>
          </a:effectRef>
          <a:fontRef idx="minor">
            <a:schemeClr val="lt1"/>
          </a:fontRef>
        </p:style>
        <p:txBody>
          <a:bodyPr>
            <a:spAutoFit/>
          </a:bodyPr>
          <a:lstStyle/>
          <a:p>
            <a:pPr algn="ctr" eaLnBrk="0" fontAlgn="auto" hangingPunct="0">
              <a:spcBef>
                <a:spcPct val="50000"/>
              </a:spcBef>
              <a:spcAft>
                <a:spcPts val="0"/>
              </a:spcAft>
              <a:defRPr/>
            </a:pPr>
            <a:r>
              <a:rPr lang="fr-FR" sz="1600" b="1" dirty="0">
                <a:solidFill>
                  <a:schemeClr val="bg1"/>
                </a:solidFill>
                <a:latin typeface="Arial" charset="0"/>
              </a:rPr>
              <a:t>6 -</a:t>
            </a:r>
            <a:r>
              <a:rPr lang="fr-FR" sz="1600" dirty="0">
                <a:latin typeface="Arial" charset="0"/>
              </a:rPr>
              <a:t> Reprise de l’agent : Édition du rapport final</a:t>
            </a:r>
          </a:p>
        </p:txBody>
      </p:sp>
    </p:spTree>
    <p:extLst>
      <p:ext uri="{BB962C8B-B14F-4D97-AF65-F5344CB8AC3E}">
        <p14:creationId xmlns:p14="http://schemas.microsoft.com/office/powerpoint/2010/main" val="36940352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a:spLocks noGrp="1"/>
          </p:cNvSpPr>
          <p:nvPr>
            <p:ph type="body" sz="quarter" idx="10"/>
          </p:nvPr>
        </p:nvSpPr>
        <p:spPr>
          <a:xfrm>
            <a:off x="237616" y="2780928"/>
            <a:ext cx="8312533" cy="431999"/>
          </a:xfrm>
        </p:spPr>
        <p:txBody>
          <a:bodyPr/>
          <a:lstStyle/>
          <a:p>
            <a:pPr>
              <a:spcBef>
                <a:spcPct val="0"/>
              </a:spcBef>
            </a:pPr>
            <a:r>
              <a:rPr lang="fr-FR" sz="2800" dirty="0">
                <a:solidFill>
                  <a:srgbClr val="554D60"/>
                </a:solidFill>
                <a:latin typeface="Arial"/>
                <a:ea typeface="+mj-ea"/>
                <a:cs typeface="Arial"/>
              </a:rPr>
              <a:t>I.</a:t>
            </a:r>
          </a:p>
        </p:txBody>
      </p:sp>
      <p:sp>
        <p:nvSpPr>
          <p:cNvPr id="5" name="Titre 3"/>
          <p:cNvSpPr>
            <a:spLocks noGrp="1"/>
          </p:cNvSpPr>
          <p:nvPr>
            <p:ph type="title"/>
          </p:nvPr>
        </p:nvSpPr>
        <p:spPr>
          <a:xfrm>
            <a:off x="368238" y="3501008"/>
            <a:ext cx="8181911" cy="611999"/>
          </a:xfrm>
        </p:spPr>
        <p:txBody>
          <a:bodyPr/>
          <a:lstStyle/>
          <a:p>
            <a:r>
              <a:rPr lang="fr-FR" dirty="0"/>
              <a:t>Les étapes </a:t>
            </a:r>
            <a:r>
              <a:rPr lang="fr-FR" dirty="0" smtClean="0"/>
              <a:t>d’ouverture</a:t>
            </a:r>
            <a:br>
              <a:rPr lang="fr-FR" dirty="0" smtClean="0"/>
            </a:br>
            <a:r>
              <a:rPr lang="fr-FR" dirty="0" smtClean="0"/>
              <a:t> </a:t>
            </a:r>
            <a:r>
              <a:rPr lang="fr-FR" dirty="0"/>
              <a:t>de comptes </a:t>
            </a:r>
            <a:r>
              <a:rPr lang="fr-FR" dirty="0" smtClean="0"/>
              <a:t>d’une </a:t>
            </a:r>
            <a:r>
              <a:rPr lang="fr-FR" dirty="0"/>
              <a:t>collectivité</a:t>
            </a:r>
          </a:p>
        </p:txBody>
      </p:sp>
    </p:spTree>
    <p:extLst>
      <p:ext uri="{BB962C8B-B14F-4D97-AF65-F5344CB8AC3E}">
        <p14:creationId xmlns:p14="http://schemas.microsoft.com/office/powerpoint/2010/main" val="29548308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a:stretch>
            <a:fillRect/>
          </a:stretch>
        </p:blipFill>
        <p:spPr>
          <a:xfrm>
            <a:off x="611560" y="3621797"/>
            <a:ext cx="7278017" cy="2637279"/>
          </a:xfrm>
          <a:prstGeom prst="rect">
            <a:avLst/>
          </a:prstGeom>
        </p:spPr>
      </p:pic>
      <p:sp>
        <p:nvSpPr>
          <p:cNvPr id="11266" name="Rectangle 2"/>
          <p:cNvSpPr>
            <a:spLocks noGrp="1" noChangeArrowheads="1"/>
          </p:cNvSpPr>
          <p:nvPr>
            <p:ph type="title"/>
          </p:nvPr>
        </p:nvSpPr>
        <p:spPr>
          <a:xfrm>
            <a:off x="755576" y="447106"/>
            <a:ext cx="8229600" cy="582612"/>
          </a:xfrm>
        </p:spPr>
        <p:txBody>
          <a:bodyPr/>
          <a:lstStyle/>
          <a:p>
            <a:r>
              <a:rPr lang="fr-FR" dirty="0" smtClean="0"/>
              <a:t>L’Espace Clients – Choisir le compte à ouvrir</a:t>
            </a:r>
          </a:p>
        </p:txBody>
      </p:sp>
      <p:sp>
        <p:nvSpPr>
          <p:cNvPr id="5" name="Rectangle 4"/>
          <p:cNvSpPr/>
          <p:nvPr/>
        </p:nvSpPr>
        <p:spPr>
          <a:xfrm>
            <a:off x="3923928" y="2204864"/>
            <a:ext cx="316835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995936" y="2204864"/>
            <a:ext cx="324036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p:cNvSpPr txBox="1"/>
          <p:nvPr/>
        </p:nvSpPr>
        <p:spPr>
          <a:xfrm>
            <a:off x="948978" y="1628800"/>
            <a:ext cx="6791374" cy="400110"/>
          </a:xfrm>
          <a:prstGeom prst="rect">
            <a:avLst/>
          </a:prstGeom>
          <a:noFill/>
        </p:spPr>
        <p:txBody>
          <a:bodyPr wrap="square" rtlCol="0">
            <a:spAutoFit/>
          </a:bodyPr>
          <a:lstStyle/>
          <a:p>
            <a:r>
              <a:rPr lang="fr-FR" sz="2000" dirty="0" smtClean="0"/>
              <a:t>Pour créer un compte cliquer sur </a:t>
            </a:r>
            <a:endParaRPr lang="fr-FR" sz="2000" dirty="0"/>
          </a:p>
        </p:txBody>
      </p:sp>
      <p:pic>
        <p:nvPicPr>
          <p:cNvPr id="3" name="Image 2"/>
          <p:cNvPicPr>
            <a:picLocks noChangeAspect="1"/>
          </p:cNvPicPr>
          <p:nvPr/>
        </p:nvPicPr>
        <p:blipFill>
          <a:blip r:embed="rId4"/>
          <a:stretch>
            <a:fillRect/>
          </a:stretch>
        </p:blipFill>
        <p:spPr>
          <a:xfrm>
            <a:off x="4499992" y="1418481"/>
            <a:ext cx="3609975" cy="714375"/>
          </a:xfrm>
          <a:prstGeom prst="rect">
            <a:avLst/>
          </a:prstGeom>
        </p:spPr>
      </p:pic>
      <p:cxnSp>
        <p:nvCxnSpPr>
          <p:cNvPr id="7" name="Connecteur droit avec flèche 6"/>
          <p:cNvCxnSpPr/>
          <p:nvPr/>
        </p:nvCxnSpPr>
        <p:spPr>
          <a:xfrm>
            <a:off x="4572000" y="1813466"/>
            <a:ext cx="936104"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1043608" y="2636912"/>
            <a:ext cx="6192688" cy="984885"/>
          </a:xfrm>
          <a:prstGeom prst="rect">
            <a:avLst/>
          </a:prstGeom>
          <a:noFill/>
        </p:spPr>
        <p:txBody>
          <a:bodyPr wrap="square" rtlCol="0">
            <a:spAutoFit/>
          </a:bodyPr>
          <a:lstStyle/>
          <a:p>
            <a:r>
              <a:rPr lang="fr-FR" dirty="0" smtClean="0"/>
              <a:t>Choisir le type de compte </a:t>
            </a:r>
          </a:p>
          <a:p>
            <a:r>
              <a:rPr lang="fr-FR" sz="1000" dirty="0" smtClean="0"/>
              <a:t>Une procédure de création spécifique existe pour chaque type de compte :</a:t>
            </a:r>
          </a:p>
          <a:p>
            <a:pPr marL="171450" indent="-171450">
              <a:buFontTx/>
              <a:buChar char="-"/>
            </a:pPr>
            <a:r>
              <a:rPr lang="fr-FR" sz="1000" dirty="0" smtClean="0"/>
              <a:t>Compte référent</a:t>
            </a:r>
          </a:p>
          <a:p>
            <a:pPr marL="171450" indent="-171450">
              <a:buFontTx/>
              <a:buChar char="-"/>
            </a:pPr>
            <a:r>
              <a:rPr lang="fr-FR" sz="1000" dirty="0" smtClean="0"/>
              <a:t>Compte classique</a:t>
            </a:r>
          </a:p>
          <a:p>
            <a:pPr marL="171450" indent="-171450">
              <a:buFontTx/>
              <a:buChar char="-"/>
            </a:pPr>
            <a:r>
              <a:rPr lang="fr-FR" sz="1000" dirty="0" smtClean="0"/>
              <a:t>Compte BA</a:t>
            </a:r>
            <a:endParaRPr lang="fr-FR" sz="1000" dirty="0"/>
          </a:p>
        </p:txBody>
      </p:sp>
    </p:spTree>
    <p:extLst>
      <p:ext uri="{BB962C8B-B14F-4D97-AF65-F5344CB8AC3E}">
        <p14:creationId xmlns:p14="http://schemas.microsoft.com/office/powerpoint/2010/main" val="31938744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2526" y="476672"/>
            <a:ext cx="8229600" cy="582612"/>
          </a:xfrm>
        </p:spPr>
        <p:txBody>
          <a:bodyPr>
            <a:normAutofit fontScale="90000"/>
          </a:bodyPr>
          <a:lstStyle/>
          <a:p>
            <a:r>
              <a:rPr lang="fr-FR" dirty="0" smtClean="0"/>
              <a:t>L’Espace Clients –  Etape 1 de création d’un compte BA ou « Classique »</a:t>
            </a:r>
          </a:p>
        </p:txBody>
      </p:sp>
      <p:pic>
        <p:nvPicPr>
          <p:cNvPr id="2" name="Image 1"/>
          <p:cNvPicPr>
            <a:picLocks noChangeAspect="1"/>
          </p:cNvPicPr>
          <p:nvPr/>
        </p:nvPicPr>
        <p:blipFill>
          <a:blip r:embed="rId3"/>
          <a:stretch>
            <a:fillRect/>
          </a:stretch>
        </p:blipFill>
        <p:spPr>
          <a:xfrm>
            <a:off x="14256" y="1978394"/>
            <a:ext cx="9093216" cy="1889870"/>
          </a:xfrm>
          <a:prstGeom prst="rect">
            <a:avLst/>
          </a:prstGeom>
        </p:spPr>
      </p:pic>
      <p:sp>
        <p:nvSpPr>
          <p:cNvPr id="3" name="ZoneTexte 2"/>
          <p:cNvSpPr txBox="1"/>
          <p:nvPr/>
        </p:nvSpPr>
        <p:spPr>
          <a:xfrm>
            <a:off x="14256" y="1084048"/>
            <a:ext cx="9505056" cy="1015663"/>
          </a:xfrm>
          <a:prstGeom prst="rect">
            <a:avLst/>
          </a:prstGeom>
          <a:noFill/>
        </p:spPr>
        <p:txBody>
          <a:bodyPr wrap="square" rtlCol="0">
            <a:spAutoFit/>
          </a:bodyPr>
          <a:lstStyle/>
          <a:p>
            <a:r>
              <a:rPr lang="fr-FR" sz="1600" dirty="0" smtClean="0">
                <a:solidFill>
                  <a:schemeClr val="accent2"/>
                </a:solidFill>
              </a:rPr>
              <a:t>Créer un compte « classique »</a:t>
            </a:r>
          </a:p>
          <a:p>
            <a:r>
              <a:rPr lang="fr-FR" sz="1100" dirty="0" smtClean="0"/>
              <a:t>Prérequis à la création de ce type de compte : un numéro SIRET</a:t>
            </a:r>
            <a:endParaRPr lang="fr-FR" sz="1100" dirty="0"/>
          </a:p>
          <a:p>
            <a:r>
              <a:rPr lang="fr-FR" sz="1100" dirty="0" smtClean="0"/>
              <a:t>Le numéro de SIRET permet d’identifier précisément votre collectivité</a:t>
            </a:r>
          </a:p>
          <a:p>
            <a:endParaRPr lang="fr-FR" sz="1100" dirty="0"/>
          </a:p>
          <a:p>
            <a:r>
              <a:rPr lang="fr-FR" sz="1100" dirty="0" smtClean="0"/>
              <a:t>Ce type de compte nécessitera l’accord du référent pour devenir actif, votre demande d’ouverture de compte lui sera transmise pour validation</a:t>
            </a:r>
            <a:endParaRPr lang="fr-FR" sz="1100" dirty="0"/>
          </a:p>
        </p:txBody>
      </p:sp>
      <p:sp>
        <p:nvSpPr>
          <p:cNvPr id="6" name="ZoneTexte 5"/>
          <p:cNvSpPr txBox="1"/>
          <p:nvPr/>
        </p:nvSpPr>
        <p:spPr>
          <a:xfrm>
            <a:off x="14256" y="3915635"/>
            <a:ext cx="8878224" cy="677108"/>
          </a:xfrm>
          <a:prstGeom prst="rect">
            <a:avLst/>
          </a:prstGeom>
          <a:noFill/>
        </p:spPr>
        <p:txBody>
          <a:bodyPr wrap="square" rtlCol="0">
            <a:spAutoFit/>
          </a:bodyPr>
          <a:lstStyle/>
          <a:p>
            <a:r>
              <a:rPr lang="fr-FR" sz="1600" dirty="0" smtClean="0">
                <a:solidFill>
                  <a:schemeClr val="accent2"/>
                </a:solidFill>
              </a:rPr>
              <a:t>Créer un compte Base de l’Assurance (compte BA)</a:t>
            </a:r>
          </a:p>
          <a:p>
            <a:r>
              <a:rPr lang="fr-FR" sz="1100" dirty="0" smtClean="0"/>
              <a:t>Prérequis à la création de ce type de compte : le code BA &amp; le numéro de contrat.</a:t>
            </a:r>
          </a:p>
          <a:p>
            <a:r>
              <a:rPr lang="fr-FR" sz="1100" dirty="0" smtClean="0"/>
              <a:t>Le code BA est présent sur le courrier de déclaration des Bases de l’assurance</a:t>
            </a:r>
            <a:endParaRPr lang="fr-FR" sz="1100" dirty="0"/>
          </a:p>
        </p:txBody>
      </p:sp>
      <p:pic>
        <p:nvPicPr>
          <p:cNvPr id="4" name="Image 3"/>
          <p:cNvPicPr>
            <a:picLocks noChangeAspect="1"/>
          </p:cNvPicPr>
          <p:nvPr/>
        </p:nvPicPr>
        <p:blipFill>
          <a:blip r:embed="rId4"/>
          <a:stretch>
            <a:fillRect/>
          </a:stretch>
        </p:blipFill>
        <p:spPr>
          <a:xfrm>
            <a:off x="14256" y="4625356"/>
            <a:ext cx="8731165" cy="2110031"/>
          </a:xfrm>
          <a:prstGeom prst="rect">
            <a:avLst/>
          </a:prstGeom>
        </p:spPr>
      </p:pic>
    </p:spTree>
    <p:extLst>
      <p:ext uri="{BB962C8B-B14F-4D97-AF65-F5344CB8AC3E}">
        <p14:creationId xmlns:p14="http://schemas.microsoft.com/office/powerpoint/2010/main" val="142404162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05968" y="450252"/>
            <a:ext cx="8229600" cy="582612"/>
          </a:xfrm>
        </p:spPr>
        <p:txBody>
          <a:bodyPr/>
          <a:lstStyle/>
          <a:p>
            <a:r>
              <a:rPr lang="fr-FR" dirty="0" smtClean="0"/>
              <a:t>L’Espace Clients – Etape 1 du compte référent</a:t>
            </a:r>
          </a:p>
        </p:txBody>
      </p:sp>
      <p:sp>
        <p:nvSpPr>
          <p:cNvPr id="5" name="Rectangle 4"/>
          <p:cNvSpPr/>
          <p:nvPr/>
        </p:nvSpPr>
        <p:spPr>
          <a:xfrm>
            <a:off x="3923928" y="1988840"/>
            <a:ext cx="288032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3"/>
          <a:stretch>
            <a:fillRect/>
          </a:stretch>
        </p:blipFill>
        <p:spPr>
          <a:xfrm>
            <a:off x="14256" y="2603724"/>
            <a:ext cx="8921312" cy="2180488"/>
          </a:xfrm>
          <a:prstGeom prst="rect">
            <a:avLst/>
          </a:prstGeom>
        </p:spPr>
      </p:pic>
      <p:sp>
        <p:nvSpPr>
          <p:cNvPr id="6" name="ZoneTexte 5"/>
          <p:cNvSpPr txBox="1"/>
          <p:nvPr/>
        </p:nvSpPr>
        <p:spPr>
          <a:xfrm>
            <a:off x="14256" y="1219354"/>
            <a:ext cx="9505056" cy="1184940"/>
          </a:xfrm>
          <a:prstGeom prst="rect">
            <a:avLst/>
          </a:prstGeom>
          <a:noFill/>
        </p:spPr>
        <p:txBody>
          <a:bodyPr wrap="square" rtlCol="0">
            <a:spAutoFit/>
          </a:bodyPr>
          <a:lstStyle/>
          <a:p>
            <a:r>
              <a:rPr lang="fr-FR" sz="1600" dirty="0" smtClean="0">
                <a:solidFill>
                  <a:schemeClr val="accent2"/>
                </a:solidFill>
              </a:rPr>
              <a:t>Créer un compte Référent</a:t>
            </a:r>
          </a:p>
          <a:p>
            <a:r>
              <a:rPr lang="fr-FR" sz="1100" dirty="0" smtClean="0"/>
              <a:t>Prérequis à la création de ce type de compte : avoir </a:t>
            </a:r>
            <a:r>
              <a:rPr lang="fr-FR" sz="1100" b="1" dirty="0" smtClean="0"/>
              <a:t>l’identifiant unique</a:t>
            </a:r>
            <a:endParaRPr lang="fr-FR" sz="1100" b="1" dirty="0"/>
          </a:p>
          <a:p>
            <a:r>
              <a:rPr lang="fr-FR" sz="1100" dirty="0" smtClean="0"/>
              <a:t>Celui-ci est présent sur le courrier référent qui est envoyé par pli postal sur demande ou en automatique lorsque la création d’un compte référent s’impose.</a:t>
            </a:r>
          </a:p>
          <a:p>
            <a:endParaRPr lang="fr-FR" sz="1100" dirty="0"/>
          </a:p>
          <a:p>
            <a:r>
              <a:rPr lang="fr-FR" sz="1100" dirty="0" smtClean="0"/>
              <a:t>Ce type de compte nécessitera l’accord du référent pour devenir actif, votre demande d’ouverture de compte lui sera transmise pour validation</a:t>
            </a:r>
            <a:endParaRPr lang="fr-FR" sz="1100" dirty="0"/>
          </a:p>
        </p:txBody>
      </p:sp>
      <p:pic>
        <p:nvPicPr>
          <p:cNvPr id="4" name="Image 3"/>
          <p:cNvPicPr>
            <a:picLocks noChangeAspect="1"/>
          </p:cNvPicPr>
          <p:nvPr/>
        </p:nvPicPr>
        <p:blipFill>
          <a:blip r:embed="rId4"/>
          <a:stretch>
            <a:fillRect/>
          </a:stretch>
        </p:blipFill>
        <p:spPr>
          <a:xfrm>
            <a:off x="107504" y="5157192"/>
            <a:ext cx="4934639" cy="762106"/>
          </a:xfrm>
          <a:prstGeom prst="rect">
            <a:avLst/>
          </a:prstGeom>
        </p:spPr>
      </p:pic>
    </p:spTree>
    <p:extLst>
      <p:ext uri="{BB962C8B-B14F-4D97-AF65-F5344CB8AC3E}">
        <p14:creationId xmlns:p14="http://schemas.microsoft.com/office/powerpoint/2010/main" val="5446727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06" y="1268760"/>
            <a:ext cx="7876351" cy="469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683568" y="404664"/>
            <a:ext cx="8229600" cy="582612"/>
          </a:xfrm>
        </p:spPr>
        <p:txBody>
          <a:bodyPr/>
          <a:lstStyle/>
          <a:p>
            <a:r>
              <a:rPr lang="fr-FR" dirty="0" smtClean="0"/>
              <a:t>L’Espace Clients – Etape 2 du compte référent</a:t>
            </a:r>
          </a:p>
        </p:txBody>
      </p:sp>
    </p:spTree>
    <p:extLst>
      <p:ext uri="{BB962C8B-B14F-4D97-AF65-F5344CB8AC3E}">
        <p14:creationId xmlns:p14="http://schemas.microsoft.com/office/powerpoint/2010/main" val="1193799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3568" y="430846"/>
            <a:ext cx="8229600" cy="582612"/>
          </a:xfrm>
        </p:spPr>
        <p:txBody>
          <a:bodyPr>
            <a:normAutofit fontScale="90000"/>
          </a:bodyPr>
          <a:lstStyle/>
          <a:p>
            <a:r>
              <a:rPr lang="fr-FR" dirty="0" smtClean="0"/>
              <a:t>Les étapes de création communes aux 3 types de comptes</a:t>
            </a:r>
          </a:p>
        </p:txBody>
      </p:sp>
      <p:sp>
        <p:nvSpPr>
          <p:cNvPr id="5" name="Rectangle 4"/>
          <p:cNvSpPr/>
          <p:nvPr/>
        </p:nvSpPr>
        <p:spPr>
          <a:xfrm>
            <a:off x="3923928" y="1988840"/>
            <a:ext cx="288032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923928" y="2348880"/>
            <a:ext cx="302433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987824" y="3933056"/>
            <a:ext cx="136815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stretch>
            <a:fillRect/>
          </a:stretch>
        </p:blipFill>
        <p:spPr>
          <a:xfrm>
            <a:off x="4567237" y="3424237"/>
            <a:ext cx="9525" cy="9525"/>
          </a:xfrm>
          <a:prstGeom prst="rect">
            <a:avLst/>
          </a:prstGeom>
        </p:spPr>
      </p:pic>
      <p:pic>
        <p:nvPicPr>
          <p:cNvPr id="6" name="Image 5"/>
          <p:cNvPicPr>
            <a:picLocks noChangeAspect="1"/>
          </p:cNvPicPr>
          <p:nvPr/>
        </p:nvPicPr>
        <p:blipFill>
          <a:blip r:embed="rId4"/>
          <a:stretch>
            <a:fillRect/>
          </a:stretch>
        </p:blipFill>
        <p:spPr>
          <a:xfrm>
            <a:off x="880062" y="1423706"/>
            <a:ext cx="6139721" cy="4165534"/>
          </a:xfrm>
          <a:prstGeom prst="rect">
            <a:avLst/>
          </a:prstGeom>
        </p:spPr>
      </p:pic>
    </p:spTree>
    <p:extLst>
      <p:ext uri="{BB962C8B-B14F-4D97-AF65-F5344CB8AC3E}">
        <p14:creationId xmlns:p14="http://schemas.microsoft.com/office/powerpoint/2010/main" val="15839205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404664"/>
            <a:ext cx="8280920" cy="683999"/>
          </a:xfrm>
        </p:spPr>
        <p:txBody>
          <a:bodyPr>
            <a:normAutofit fontScale="90000"/>
          </a:bodyPr>
          <a:lstStyle/>
          <a:p>
            <a:r>
              <a:rPr lang="fr-FR" dirty="0"/>
              <a:t>Les étapes de création communes aux 3 types de comptes</a:t>
            </a:r>
          </a:p>
        </p:txBody>
      </p:sp>
      <p:pic>
        <p:nvPicPr>
          <p:cNvPr id="4" name="Image 3"/>
          <p:cNvPicPr>
            <a:picLocks noChangeAspect="1"/>
          </p:cNvPicPr>
          <p:nvPr/>
        </p:nvPicPr>
        <p:blipFill>
          <a:blip r:embed="rId2"/>
          <a:stretch>
            <a:fillRect/>
          </a:stretch>
        </p:blipFill>
        <p:spPr>
          <a:xfrm>
            <a:off x="628650" y="1738312"/>
            <a:ext cx="7886700" cy="3381375"/>
          </a:xfrm>
          <a:prstGeom prst="rect">
            <a:avLst/>
          </a:prstGeom>
        </p:spPr>
      </p:pic>
    </p:spTree>
    <p:extLst>
      <p:ext uri="{BB962C8B-B14F-4D97-AF65-F5344CB8AC3E}">
        <p14:creationId xmlns:p14="http://schemas.microsoft.com/office/powerpoint/2010/main" val="20332443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55576" y="461566"/>
            <a:ext cx="8229600" cy="582612"/>
          </a:xfrm>
        </p:spPr>
        <p:txBody>
          <a:bodyPr>
            <a:normAutofit fontScale="90000"/>
          </a:bodyPr>
          <a:lstStyle/>
          <a:p>
            <a:r>
              <a:rPr lang="fr-FR" dirty="0"/>
              <a:t>Les étapes de création communes aux 3 types de comptes</a:t>
            </a:r>
            <a:endParaRPr lang="fr-FR" dirty="0" smtClean="0"/>
          </a:p>
        </p:txBody>
      </p:sp>
      <p:sp>
        <p:nvSpPr>
          <p:cNvPr id="5" name="Rectangle 4"/>
          <p:cNvSpPr/>
          <p:nvPr/>
        </p:nvSpPr>
        <p:spPr>
          <a:xfrm>
            <a:off x="3995936" y="2276872"/>
            <a:ext cx="3096344"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3"/>
          <a:stretch>
            <a:fillRect/>
          </a:stretch>
        </p:blipFill>
        <p:spPr>
          <a:xfrm>
            <a:off x="1048320" y="1514872"/>
            <a:ext cx="7191375" cy="1524000"/>
          </a:xfrm>
          <a:prstGeom prst="rect">
            <a:avLst/>
          </a:prstGeom>
        </p:spPr>
      </p:pic>
      <p:pic>
        <p:nvPicPr>
          <p:cNvPr id="7" name="Image 6"/>
          <p:cNvPicPr>
            <a:picLocks noChangeAspect="1"/>
          </p:cNvPicPr>
          <p:nvPr/>
        </p:nvPicPr>
        <p:blipFill>
          <a:blip r:embed="rId4"/>
          <a:stretch>
            <a:fillRect/>
          </a:stretch>
        </p:blipFill>
        <p:spPr>
          <a:xfrm>
            <a:off x="1068294" y="3038873"/>
            <a:ext cx="7171401" cy="596040"/>
          </a:xfrm>
          <a:prstGeom prst="rect">
            <a:avLst/>
          </a:prstGeom>
        </p:spPr>
      </p:pic>
      <p:sp>
        <p:nvSpPr>
          <p:cNvPr id="8" name="ZoneTexte 7"/>
          <p:cNvSpPr txBox="1"/>
          <p:nvPr/>
        </p:nvSpPr>
        <p:spPr>
          <a:xfrm>
            <a:off x="1048320" y="3861048"/>
            <a:ext cx="8712968" cy="2400657"/>
          </a:xfrm>
          <a:prstGeom prst="rect">
            <a:avLst/>
          </a:prstGeom>
          <a:noFill/>
        </p:spPr>
        <p:txBody>
          <a:bodyPr wrap="square" rtlCol="0">
            <a:spAutoFit/>
          </a:bodyPr>
          <a:lstStyle/>
          <a:p>
            <a:r>
              <a:rPr lang="fr-FR" sz="1400" dirty="0" smtClean="0">
                <a:latin typeface="Arial" panose="020B0604020202020204" pitchFamily="34" charset="0"/>
                <a:cs typeface="Arial" panose="020B0604020202020204" pitchFamily="34" charset="0"/>
              </a:rPr>
              <a:t>L’utilisation des questions secrètes n’est plus préconisée.</a:t>
            </a:r>
          </a:p>
          <a:p>
            <a:pPr marL="0" indent="0">
              <a:buNone/>
            </a:pPr>
            <a:r>
              <a:rPr lang="fr-FR" sz="1400" dirty="0">
                <a:latin typeface="Arial" panose="020B0604020202020204" pitchFamily="34" charset="0"/>
                <a:cs typeface="Arial" panose="020B0604020202020204" pitchFamily="34" charset="0"/>
              </a:rPr>
              <a:t>Les mots de passe devront désormais contenir :</a:t>
            </a:r>
          </a:p>
          <a:p>
            <a:pPr>
              <a:buFontTx/>
              <a:buChar char="-"/>
            </a:pPr>
            <a:r>
              <a:rPr lang="fr-FR" sz="1400" dirty="0">
                <a:latin typeface="Arial" panose="020B0604020202020204" pitchFamily="34" charset="0"/>
                <a:cs typeface="Arial" panose="020B0604020202020204" pitchFamily="34" charset="0"/>
              </a:rPr>
              <a:t>un chiffre,</a:t>
            </a:r>
          </a:p>
          <a:p>
            <a:pPr>
              <a:buFontTx/>
              <a:buChar char="-"/>
            </a:pPr>
            <a:r>
              <a:rPr lang="fr-FR" sz="1400" dirty="0">
                <a:latin typeface="Arial" panose="020B0604020202020204" pitchFamily="34" charset="0"/>
                <a:cs typeface="Arial" panose="020B0604020202020204" pitchFamily="34" charset="0"/>
              </a:rPr>
              <a:t>un caractère majuscule,</a:t>
            </a:r>
          </a:p>
          <a:p>
            <a:pPr>
              <a:buFontTx/>
              <a:buChar char="-"/>
            </a:pPr>
            <a:r>
              <a:rPr lang="fr-FR" sz="1400" dirty="0">
                <a:latin typeface="Arial" panose="020B0604020202020204" pitchFamily="34" charset="0"/>
                <a:cs typeface="Arial" panose="020B0604020202020204" pitchFamily="34" charset="0"/>
              </a:rPr>
              <a:t>un caractère minuscule,</a:t>
            </a:r>
          </a:p>
          <a:p>
            <a:pPr>
              <a:buFontTx/>
              <a:buChar char="-"/>
            </a:pPr>
            <a:r>
              <a:rPr lang="fr-FR" sz="1400" dirty="0">
                <a:latin typeface="Arial" panose="020B0604020202020204" pitchFamily="34" charset="0"/>
                <a:cs typeface="Arial" panose="020B0604020202020204" pitchFamily="34" charset="0"/>
              </a:rPr>
              <a:t>8 caractères minimum.</a:t>
            </a:r>
          </a:p>
          <a:p>
            <a:pPr>
              <a:buFontTx/>
              <a:buChar char="-"/>
            </a:pPr>
            <a:endParaRPr lang="fr-FR" sz="1400" dirty="0">
              <a:latin typeface="Arial" panose="020B0604020202020204" pitchFamily="34" charset="0"/>
              <a:cs typeface="Arial" panose="020B0604020202020204" pitchFamily="34" charset="0"/>
            </a:endParaRPr>
          </a:p>
          <a:p>
            <a:pPr marL="0" indent="0">
              <a:buNone/>
            </a:pPr>
            <a:r>
              <a:rPr lang="fr-FR" sz="1400" dirty="0">
                <a:latin typeface="Arial" panose="020B0604020202020204" pitchFamily="34" charset="0"/>
                <a:cs typeface="Arial" panose="020B0604020202020204" pitchFamily="34" charset="0"/>
              </a:rPr>
              <a:t>Les mots de passe existants n’auront pas à être changé.</a:t>
            </a:r>
          </a:p>
          <a:p>
            <a:pPr marL="0" indent="0">
              <a:buNone/>
            </a:pPr>
            <a:r>
              <a:rPr lang="fr-FR" sz="1400" dirty="0">
                <a:latin typeface="Arial" panose="020B0604020202020204" pitchFamily="34" charset="0"/>
                <a:cs typeface="Arial" panose="020B0604020202020204" pitchFamily="34" charset="0"/>
              </a:rPr>
              <a:t>Par contre, toute modification de mot de passe sera impactée par cette nouvelle règle.</a:t>
            </a:r>
          </a:p>
          <a:p>
            <a:endParaRPr lang="fr-FR" dirty="0"/>
          </a:p>
        </p:txBody>
      </p:sp>
    </p:spTree>
    <p:extLst>
      <p:ext uri="{BB962C8B-B14F-4D97-AF65-F5344CB8AC3E}">
        <p14:creationId xmlns:p14="http://schemas.microsoft.com/office/powerpoint/2010/main" val="27535960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576" y="476672"/>
            <a:ext cx="8229600" cy="582612"/>
          </a:xfrm>
        </p:spPr>
        <p:txBody>
          <a:bodyPr>
            <a:normAutofit fontScale="90000"/>
          </a:bodyPr>
          <a:lstStyle/>
          <a:p>
            <a:r>
              <a:rPr lang="fr-FR" dirty="0"/>
              <a:t>Les étapes de création communes aux 3 types de comptes</a:t>
            </a:r>
            <a:endParaRPr lang="fr-FR" dirty="0" smtClean="0"/>
          </a:p>
        </p:txBody>
      </p:sp>
      <p:pic>
        <p:nvPicPr>
          <p:cNvPr id="5" name="Image 4"/>
          <p:cNvPicPr>
            <a:picLocks noChangeAspect="1"/>
          </p:cNvPicPr>
          <p:nvPr/>
        </p:nvPicPr>
        <p:blipFill>
          <a:blip r:embed="rId3"/>
          <a:stretch>
            <a:fillRect/>
          </a:stretch>
        </p:blipFill>
        <p:spPr>
          <a:xfrm>
            <a:off x="683568" y="1670087"/>
            <a:ext cx="7036884" cy="3183099"/>
          </a:xfrm>
          <a:prstGeom prst="rect">
            <a:avLst/>
          </a:prstGeom>
        </p:spPr>
      </p:pic>
    </p:spTree>
    <p:extLst>
      <p:ext uri="{BB962C8B-B14F-4D97-AF65-F5344CB8AC3E}">
        <p14:creationId xmlns:p14="http://schemas.microsoft.com/office/powerpoint/2010/main" val="232589758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Sommaire</a:t>
            </a:r>
          </a:p>
        </p:txBody>
      </p:sp>
      <p:sp>
        <p:nvSpPr>
          <p:cNvPr id="4" name="Espace réservé du contenu 3"/>
          <p:cNvSpPr>
            <a:spLocks noGrp="1"/>
          </p:cNvSpPr>
          <p:nvPr>
            <p:ph sz="quarter" idx="12"/>
          </p:nvPr>
        </p:nvSpPr>
        <p:spPr>
          <a:xfrm>
            <a:off x="754860" y="2420888"/>
            <a:ext cx="7705572" cy="4248472"/>
          </a:xfrm>
        </p:spPr>
        <p:txBody>
          <a:bodyPr>
            <a:noAutofit/>
          </a:bodyPr>
          <a:lstStyle/>
          <a:p>
            <a:r>
              <a:rPr lang="fr-FR" sz="1800" dirty="0">
                <a:solidFill>
                  <a:srgbClr val="F29400"/>
                </a:solidFill>
              </a:rPr>
              <a:t>Votre contrat</a:t>
            </a:r>
          </a:p>
          <a:p>
            <a:pPr marL="542925" indent="-169863">
              <a:buClr>
                <a:srgbClr val="AFA3AB"/>
              </a:buClr>
              <a:buFont typeface="Arial" panose="020B0604020202020204" pitchFamily="34" charset="0"/>
              <a:buChar char="•"/>
            </a:pPr>
            <a:endParaRPr lang="fr-FR" sz="500" b="0" dirty="0">
              <a:solidFill>
                <a:srgbClr val="554C60"/>
              </a:solidFill>
            </a:endParaRPr>
          </a:p>
          <a:p>
            <a:pPr marL="542925" indent="-169863">
              <a:buClr>
                <a:srgbClr val="AFA3AB"/>
              </a:buClr>
              <a:buFont typeface="Arial" panose="020B0604020202020204" pitchFamily="34" charset="0"/>
              <a:buChar char="•"/>
            </a:pPr>
            <a:endParaRPr lang="fr-FR" sz="1000" b="0" dirty="0">
              <a:solidFill>
                <a:srgbClr val="AFA3AB"/>
              </a:solidFill>
            </a:endParaRPr>
          </a:p>
          <a:p>
            <a:pPr marL="542925" indent="-169863">
              <a:buClr>
                <a:srgbClr val="AFA3AB"/>
              </a:buClr>
              <a:buFont typeface="Arial" panose="020B0604020202020204" pitchFamily="34" charset="0"/>
              <a:buChar char="•"/>
            </a:pPr>
            <a:endParaRPr lang="fr-FR" sz="1000" b="0" dirty="0">
              <a:solidFill>
                <a:srgbClr val="AFA3AB"/>
              </a:solidFill>
            </a:endParaRPr>
          </a:p>
          <a:p>
            <a:pPr marL="542925" indent="-169863">
              <a:buClr>
                <a:srgbClr val="AFA3AB"/>
              </a:buClr>
              <a:buFont typeface="Arial" panose="020B0604020202020204" pitchFamily="34" charset="0"/>
              <a:buChar char="•"/>
            </a:pPr>
            <a:endParaRPr lang="fr-FR" sz="1000" b="0" dirty="0">
              <a:solidFill>
                <a:srgbClr val="AFA3AB"/>
              </a:solidFill>
            </a:endParaRPr>
          </a:p>
          <a:p>
            <a:r>
              <a:rPr lang="fr-FR" sz="1800" dirty="0">
                <a:solidFill>
                  <a:srgbClr val="F29400"/>
                </a:solidFill>
              </a:rPr>
              <a:t>L’espace client</a:t>
            </a:r>
          </a:p>
          <a:p>
            <a:pPr marL="0" indent="0">
              <a:buNone/>
            </a:pPr>
            <a:endParaRPr lang="fr-FR" sz="1800" dirty="0">
              <a:solidFill>
                <a:srgbClr val="F29400"/>
              </a:solidFill>
            </a:endParaRPr>
          </a:p>
          <a:p>
            <a:pPr marL="0" indent="0">
              <a:buNone/>
            </a:pPr>
            <a:endParaRPr lang="fr-FR" sz="1800" dirty="0">
              <a:solidFill>
                <a:srgbClr val="F29400"/>
              </a:solidFill>
            </a:endParaRPr>
          </a:p>
          <a:p>
            <a:r>
              <a:rPr lang="fr-FR" sz="1800" dirty="0">
                <a:solidFill>
                  <a:srgbClr val="F29400"/>
                </a:solidFill>
              </a:rPr>
              <a:t>Les services associés au contrat</a:t>
            </a:r>
          </a:p>
          <a:p>
            <a:pPr marL="0" indent="0">
              <a:buNone/>
            </a:pPr>
            <a:endParaRPr lang="fr-FR" sz="500" dirty="0">
              <a:solidFill>
                <a:srgbClr val="F29400"/>
              </a:solidFill>
            </a:endParaRPr>
          </a:p>
          <a:p>
            <a:pPr marL="373062" indent="0">
              <a:buClr>
                <a:srgbClr val="AFA3AB"/>
              </a:buClr>
              <a:buNone/>
            </a:pPr>
            <a:endParaRPr lang="fr-FR" sz="1500" b="0" dirty="0"/>
          </a:p>
          <a:p>
            <a:pPr marL="542925" indent="-169863">
              <a:buClr>
                <a:srgbClr val="AFA3AB"/>
              </a:buClr>
              <a:buFont typeface="Arial" panose="020B0604020202020204" pitchFamily="34" charset="0"/>
              <a:buChar char="•"/>
            </a:pPr>
            <a:endParaRPr lang="fr-FR" sz="1500" b="0" dirty="0"/>
          </a:p>
          <a:p>
            <a:pPr marL="0" indent="0">
              <a:buNone/>
            </a:pPr>
            <a:endParaRPr lang="fr-FR" sz="1500" dirty="0"/>
          </a:p>
        </p:txBody>
      </p:sp>
    </p:spTree>
    <p:extLst>
      <p:ext uri="{BB962C8B-B14F-4D97-AF65-F5344CB8AC3E}">
        <p14:creationId xmlns:p14="http://schemas.microsoft.com/office/powerpoint/2010/main" val="39466969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55576" y="476672"/>
            <a:ext cx="8229600" cy="582612"/>
          </a:xfrm>
        </p:spPr>
        <p:txBody>
          <a:bodyPr/>
          <a:lstStyle/>
          <a:p>
            <a:r>
              <a:rPr lang="fr-FR" dirty="0" smtClean="0"/>
              <a:t>Espace client : information compte référent </a:t>
            </a:r>
          </a:p>
        </p:txBody>
      </p:sp>
      <p:sp>
        <p:nvSpPr>
          <p:cNvPr id="3" name="ZoneTexte 2"/>
          <p:cNvSpPr txBox="1"/>
          <p:nvPr/>
        </p:nvSpPr>
        <p:spPr>
          <a:xfrm>
            <a:off x="611560" y="1268760"/>
            <a:ext cx="7416155" cy="738664"/>
          </a:xfrm>
          <a:prstGeom prst="rect">
            <a:avLst/>
          </a:prstGeom>
          <a:noFill/>
        </p:spPr>
        <p:txBody>
          <a:bodyPr wrap="square" rtlCol="0">
            <a:spAutoFit/>
          </a:bodyPr>
          <a:lstStyle/>
          <a:p>
            <a:r>
              <a:rPr lang="fr-FR" sz="1400" b="1" dirty="0" smtClean="0">
                <a:solidFill>
                  <a:schemeClr val="accent2"/>
                </a:solidFill>
              </a:rPr>
              <a:t>Si le compte ouvert </a:t>
            </a:r>
            <a:r>
              <a:rPr lang="fr-FR" sz="1400" b="1" u="sng" dirty="0" smtClean="0">
                <a:solidFill>
                  <a:schemeClr val="accent2"/>
                </a:solidFill>
              </a:rPr>
              <a:t>est un compte classique un mail </a:t>
            </a:r>
            <a:r>
              <a:rPr lang="fr-FR" sz="1400" b="1" dirty="0" smtClean="0">
                <a:solidFill>
                  <a:schemeClr val="accent2"/>
                </a:solidFill>
              </a:rPr>
              <a:t>sera alors envoyé au référent pour l’informer de la demande d’ouverture. </a:t>
            </a:r>
            <a:r>
              <a:rPr lang="fr-FR" sz="1400" b="1" u="sng" dirty="0" smtClean="0">
                <a:solidFill>
                  <a:schemeClr val="accent2"/>
                </a:solidFill>
              </a:rPr>
              <a:t>Il aura également un message sur son espace client.</a:t>
            </a:r>
            <a:endParaRPr lang="fr-FR" sz="1400" b="1" u="sng" dirty="0">
              <a:solidFill>
                <a:schemeClr val="accent2"/>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90" y="2636912"/>
            <a:ext cx="7086925" cy="2304256"/>
          </a:xfrm>
          <a:prstGeom prst="rect">
            <a:avLst/>
          </a:prstGeom>
        </p:spPr>
      </p:pic>
      <p:cxnSp>
        <p:nvCxnSpPr>
          <p:cNvPr id="6" name="Connecteur droit avec flèche 5"/>
          <p:cNvCxnSpPr/>
          <p:nvPr/>
        </p:nvCxnSpPr>
        <p:spPr>
          <a:xfrm>
            <a:off x="2123728" y="1916832"/>
            <a:ext cx="2304256" cy="201622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5660287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a:spLocks noGrp="1"/>
          </p:cNvSpPr>
          <p:nvPr>
            <p:ph type="body" sz="quarter" idx="10"/>
          </p:nvPr>
        </p:nvSpPr>
        <p:spPr>
          <a:xfrm>
            <a:off x="237616" y="2780928"/>
            <a:ext cx="8312533" cy="431999"/>
          </a:xfrm>
        </p:spPr>
        <p:txBody>
          <a:bodyPr/>
          <a:lstStyle/>
          <a:p>
            <a:pPr>
              <a:spcBef>
                <a:spcPct val="0"/>
              </a:spcBef>
            </a:pPr>
            <a:r>
              <a:rPr lang="fr-FR" sz="2800" dirty="0" smtClean="0">
                <a:solidFill>
                  <a:srgbClr val="554D60"/>
                </a:solidFill>
                <a:latin typeface="Arial"/>
                <a:ea typeface="+mj-ea"/>
                <a:cs typeface="Arial"/>
              </a:rPr>
              <a:t>II.</a:t>
            </a:r>
            <a:endParaRPr lang="fr-FR" sz="2800" dirty="0">
              <a:solidFill>
                <a:srgbClr val="554D60"/>
              </a:solidFill>
              <a:latin typeface="Arial"/>
              <a:ea typeface="+mj-ea"/>
              <a:cs typeface="Arial"/>
            </a:endParaRPr>
          </a:p>
        </p:txBody>
      </p:sp>
      <p:sp>
        <p:nvSpPr>
          <p:cNvPr id="5" name="Titre 3"/>
          <p:cNvSpPr>
            <a:spLocks noGrp="1"/>
          </p:cNvSpPr>
          <p:nvPr>
            <p:ph type="title"/>
          </p:nvPr>
        </p:nvSpPr>
        <p:spPr>
          <a:xfrm>
            <a:off x="368238" y="3501008"/>
            <a:ext cx="8181911" cy="611999"/>
          </a:xfrm>
        </p:spPr>
        <p:txBody>
          <a:bodyPr/>
          <a:lstStyle/>
          <a:p>
            <a:pPr>
              <a:buClr>
                <a:srgbClr val="F29400"/>
              </a:buClr>
              <a:buSzPct val="114000"/>
            </a:pPr>
            <a:r>
              <a:rPr lang="fr-FR" dirty="0"/>
              <a:t>Modifier son compte </a:t>
            </a:r>
            <a:r>
              <a:rPr lang="fr-FR" dirty="0" smtClean="0"/>
              <a:t/>
            </a:r>
            <a:br>
              <a:rPr lang="fr-FR" dirty="0" smtClean="0"/>
            </a:br>
            <a:r>
              <a:rPr lang="fr-FR" dirty="0" smtClean="0"/>
              <a:t>en tant </a:t>
            </a:r>
            <a:r>
              <a:rPr lang="fr-FR" dirty="0"/>
              <a:t>qu’utilisateur</a:t>
            </a:r>
          </a:p>
        </p:txBody>
      </p:sp>
    </p:spTree>
    <p:extLst>
      <p:ext uri="{BB962C8B-B14F-4D97-AF65-F5344CB8AC3E}">
        <p14:creationId xmlns:p14="http://schemas.microsoft.com/office/powerpoint/2010/main" val="21880372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Modifier son compte</a:t>
            </a:r>
            <a:endParaRPr lang="fr-FR" dirty="0"/>
          </a:p>
        </p:txBody>
      </p:sp>
      <p:pic>
        <p:nvPicPr>
          <p:cNvPr id="5" name="Image 4"/>
          <p:cNvPicPr>
            <a:picLocks noChangeAspect="1"/>
          </p:cNvPicPr>
          <p:nvPr/>
        </p:nvPicPr>
        <p:blipFill>
          <a:blip r:embed="rId2"/>
          <a:stretch>
            <a:fillRect/>
          </a:stretch>
        </p:blipFill>
        <p:spPr>
          <a:xfrm>
            <a:off x="107504" y="1700808"/>
            <a:ext cx="8828180" cy="1625642"/>
          </a:xfrm>
          <a:prstGeom prst="rect">
            <a:avLst/>
          </a:prstGeom>
        </p:spPr>
      </p:pic>
      <p:sp>
        <p:nvSpPr>
          <p:cNvPr id="6" name="ZoneTexte 5"/>
          <p:cNvSpPr txBox="1"/>
          <p:nvPr/>
        </p:nvSpPr>
        <p:spPr>
          <a:xfrm>
            <a:off x="323528" y="1180104"/>
            <a:ext cx="1364476" cy="369332"/>
          </a:xfrm>
          <a:prstGeom prst="rect">
            <a:avLst/>
          </a:prstGeom>
          <a:noFill/>
        </p:spPr>
        <p:txBody>
          <a:bodyPr wrap="none" rtlCol="0">
            <a:spAutoFit/>
          </a:bodyPr>
          <a:lstStyle/>
          <a:p>
            <a:r>
              <a:rPr lang="fr-FR" dirty="0" smtClean="0">
                <a:solidFill>
                  <a:schemeClr val="accent1">
                    <a:lumMod val="50000"/>
                  </a:schemeClr>
                </a:solidFill>
              </a:rPr>
              <a:t>Cliquer sur </a:t>
            </a:r>
            <a:endParaRPr lang="fr-FR" dirty="0">
              <a:solidFill>
                <a:schemeClr val="accent1">
                  <a:lumMod val="50000"/>
                </a:schemeClr>
              </a:solidFill>
            </a:endParaRPr>
          </a:p>
        </p:txBody>
      </p:sp>
      <p:cxnSp>
        <p:nvCxnSpPr>
          <p:cNvPr id="8" name="Connecteur droit avec flèche 7"/>
          <p:cNvCxnSpPr/>
          <p:nvPr/>
        </p:nvCxnSpPr>
        <p:spPr>
          <a:xfrm>
            <a:off x="1907704" y="1484784"/>
            <a:ext cx="5184576" cy="129614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pic>
        <p:nvPicPr>
          <p:cNvPr id="9" name="Image 8"/>
          <p:cNvPicPr>
            <a:picLocks noChangeAspect="1"/>
          </p:cNvPicPr>
          <p:nvPr/>
        </p:nvPicPr>
        <p:blipFill>
          <a:blip r:embed="rId3"/>
          <a:stretch>
            <a:fillRect/>
          </a:stretch>
        </p:blipFill>
        <p:spPr>
          <a:xfrm>
            <a:off x="121032" y="3998525"/>
            <a:ext cx="8814651" cy="2662851"/>
          </a:xfrm>
          <a:prstGeom prst="rect">
            <a:avLst/>
          </a:prstGeom>
        </p:spPr>
      </p:pic>
      <p:sp>
        <p:nvSpPr>
          <p:cNvPr id="10" name="ZoneTexte 9"/>
          <p:cNvSpPr txBox="1"/>
          <p:nvPr/>
        </p:nvSpPr>
        <p:spPr>
          <a:xfrm>
            <a:off x="323528" y="3488244"/>
            <a:ext cx="2941831" cy="369332"/>
          </a:xfrm>
          <a:prstGeom prst="rect">
            <a:avLst/>
          </a:prstGeom>
          <a:noFill/>
        </p:spPr>
        <p:txBody>
          <a:bodyPr wrap="none" rtlCol="0">
            <a:spAutoFit/>
          </a:bodyPr>
          <a:lstStyle/>
          <a:p>
            <a:r>
              <a:rPr lang="fr-FR" dirty="0" smtClean="0">
                <a:solidFill>
                  <a:schemeClr val="accent1">
                    <a:lumMod val="50000"/>
                  </a:schemeClr>
                </a:solidFill>
              </a:rPr>
              <a:t>La page suivante s’ouvre : </a:t>
            </a:r>
            <a:endParaRPr lang="fr-FR" dirty="0">
              <a:solidFill>
                <a:schemeClr val="accent1">
                  <a:lumMod val="50000"/>
                </a:schemeClr>
              </a:solidFill>
            </a:endParaRPr>
          </a:p>
        </p:txBody>
      </p:sp>
    </p:spTree>
    <p:extLst>
      <p:ext uri="{BB962C8B-B14F-4D97-AF65-F5344CB8AC3E}">
        <p14:creationId xmlns:p14="http://schemas.microsoft.com/office/powerpoint/2010/main" val="1330297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55576" y="417137"/>
            <a:ext cx="7848232" cy="717728"/>
          </a:xfrm>
          <a:prstGeom prst="rect">
            <a:avLst/>
          </a:prstGeom>
        </p:spPr>
        <p:txBody>
          <a:bodyPr vert="horz" lIns="91440" tIns="45720" rIns="91440" bIns="45720" rtlCol="0" anchor="ctr">
            <a:noAutofit/>
          </a:bodyPr>
          <a:lstStyle>
            <a:lvl1pPr algn="l" defTabSz="914377" rtl="0" eaLnBrk="1" latinLnBrk="0" hangingPunct="1">
              <a:spcBef>
                <a:spcPct val="0"/>
              </a:spcBef>
              <a:buNone/>
              <a:defRPr sz="1600" b="1" kern="1200">
                <a:solidFill>
                  <a:schemeClr val="bg1"/>
                </a:solidFill>
                <a:latin typeface="Arial" pitchFamily="34" charset="0"/>
                <a:ea typeface="+mj-ea"/>
                <a:cs typeface="Arial" pitchFamily="34" charset="0"/>
              </a:defRPr>
            </a:lvl1pPr>
          </a:lstStyle>
          <a:p>
            <a:pPr defTabSz="457200"/>
            <a:r>
              <a:rPr lang="fr-FR" sz="2400" dirty="0"/>
              <a:t>Modifier son compte</a:t>
            </a:r>
          </a:p>
        </p:txBody>
      </p:sp>
      <p:pic>
        <p:nvPicPr>
          <p:cNvPr id="2" name="Image 1"/>
          <p:cNvPicPr>
            <a:picLocks noChangeAspect="1"/>
          </p:cNvPicPr>
          <p:nvPr/>
        </p:nvPicPr>
        <p:blipFill>
          <a:blip r:embed="rId2"/>
          <a:stretch>
            <a:fillRect/>
          </a:stretch>
        </p:blipFill>
        <p:spPr>
          <a:xfrm>
            <a:off x="2017667" y="1062847"/>
            <a:ext cx="2266302" cy="573570"/>
          </a:xfrm>
          <a:prstGeom prst="rect">
            <a:avLst/>
          </a:prstGeom>
        </p:spPr>
      </p:pic>
      <p:sp>
        <p:nvSpPr>
          <p:cNvPr id="3" name="ZoneTexte 2"/>
          <p:cNvSpPr txBox="1"/>
          <p:nvPr/>
        </p:nvSpPr>
        <p:spPr>
          <a:xfrm>
            <a:off x="179512" y="1149499"/>
            <a:ext cx="1492716" cy="369332"/>
          </a:xfrm>
          <a:prstGeom prst="rect">
            <a:avLst/>
          </a:prstGeom>
          <a:noFill/>
        </p:spPr>
        <p:txBody>
          <a:bodyPr wrap="none" rtlCol="0">
            <a:spAutoFit/>
          </a:bodyPr>
          <a:lstStyle/>
          <a:p>
            <a:r>
              <a:rPr lang="fr-FR" dirty="0" smtClean="0"/>
              <a:t>Si sélection :</a:t>
            </a:r>
            <a:endParaRPr lang="fr-FR" dirty="0"/>
          </a:p>
        </p:txBody>
      </p:sp>
      <p:pic>
        <p:nvPicPr>
          <p:cNvPr id="4" name="Image 3"/>
          <p:cNvPicPr>
            <a:picLocks noChangeAspect="1"/>
          </p:cNvPicPr>
          <p:nvPr/>
        </p:nvPicPr>
        <p:blipFill>
          <a:blip r:embed="rId3"/>
          <a:stretch>
            <a:fillRect/>
          </a:stretch>
        </p:blipFill>
        <p:spPr>
          <a:xfrm>
            <a:off x="2253143" y="1590466"/>
            <a:ext cx="4425676" cy="2923788"/>
          </a:xfrm>
          <a:prstGeom prst="rect">
            <a:avLst/>
          </a:prstGeom>
        </p:spPr>
      </p:pic>
      <p:pic>
        <p:nvPicPr>
          <p:cNvPr id="6" name="Image 5"/>
          <p:cNvPicPr>
            <a:picLocks noChangeAspect="1"/>
          </p:cNvPicPr>
          <p:nvPr/>
        </p:nvPicPr>
        <p:blipFill>
          <a:blip r:embed="rId4"/>
          <a:stretch>
            <a:fillRect/>
          </a:stretch>
        </p:blipFill>
        <p:spPr>
          <a:xfrm>
            <a:off x="1907704" y="4455685"/>
            <a:ext cx="6519372" cy="2326161"/>
          </a:xfrm>
          <a:prstGeom prst="rect">
            <a:avLst/>
          </a:prstGeom>
        </p:spPr>
      </p:pic>
      <p:sp>
        <p:nvSpPr>
          <p:cNvPr id="7" name="ZoneTexte 6"/>
          <p:cNvSpPr txBox="1"/>
          <p:nvPr/>
        </p:nvSpPr>
        <p:spPr>
          <a:xfrm>
            <a:off x="167484" y="1645436"/>
            <a:ext cx="1890261" cy="369332"/>
          </a:xfrm>
          <a:prstGeom prst="rect">
            <a:avLst/>
          </a:prstGeom>
          <a:noFill/>
        </p:spPr>
        <p:txBody>
          <a:bodyPr wrap="none" rtlCol="0">
            <a:spAutoFit/>
          </a:bodyPr>
          <a:lstStyle/>
          <a:p>
            <a:r>
              <a:rPr lang="fr-FR" dirty="0" smtClean="0"/>
              <a:t>La page s’ouvre:</a:t>
            </a:r>
            <a:endParaRPr lang="fr-FR" dirty="0"/>
          </a:p>
        </p:txBody>
      </p:sp>
      <p:sp>
        <p:nvSpPr>
          <p:cNvPr id="8" name="ZoneTexte 7"/>
          <p:cNvSpPr txBox="1"/>
          <p:nvPr/>
        </p:nvSpPr>
        <p:spPr>
          <a:xfrm>
            <a:off x="167484" y="4071719"/>
            <a:ext cx="5243743" cy="369332"/>
          </a:xfrm>
          <a:prstGeom prst="rect">
            <a:avLst/>
          </a:prstGeom>
          <a:noFill/>
        </p:spPr>
        <p:txBody>
          <a:bodyPr wrap="none" rtlCol="0">
            <a:spAutoFit/>
          </a:bodyPr>
          <a:lstStyle/>
          <a:p>
            <a:r>
              <a:rPr lang="fr-FR" dirty="0" smtClean="0"/>
              <a:t>Modification des données personnelles + valider :</a:t>
            </a:r>
            <a:endParaRPr lang="fr-FR" dirty="0"/>
          </a:p>
        </p:txBody>
      </p:sp>
      <p:cxnSp>
        <p:nvCxnSpPr>
          <p:cNvPr id="10" name="Connecteur droit avec flèche 9"/>
          <p:cNvCxnSpPr/>
          <p:nvPr/>
        </p:nvCxnSpPr>
        <p:spPr>
          <a:xfrm>
            <a:off x="1672228" y="2974976"/>
            <a:ext cx="667524" cy="310008"/>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2" name="ZoneTexte 11"/>
          <p:cNvSpPr txBox="1"/>
          <p:nvPr/>
        </p:nvSpPr>
        <p:spPr>
          <a:xfrm>
            <a:off x="839352" y="2747130"/>
            <a:ext cx="867545" cy="338554"/>
          </a:xfrm>
          <a:prstGeom prst="rect">
            <a:avLst/>
          </a:prstGeom>
          <a:noFill/>
        </p:spPr>
        <p:txBody>
          <a:bodyPr wrap="none" rtlCol="0">
            <a:spAutoFit/>
          </a:bodyPr>
          <a:lstStyle/>
          <a:p>
            <a:r>
              <a:rPr lang="fr-FR" sz="1600" dirty="0" smtClean="0"/>
              <a:t>Clic sur</a:t>
            </a:r>
            <a:endParaRPr lang="fr-FR" sz="1600" dirty="0"/>
          </a:p>
        </p:txBody>
      </p:sp>
    </p:spTree>
    <p:extLst>
      <p:ext uri="{BB962C8B-B14F-4D97-AF65-F5344CB8AC3E}">
        <p14:creationId xmlns:p14="http://schemas.microsoft.com/office/powerpoint/2010/main" val="1024813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55576" y="476672"/>
            <a:ext cx="7971143" cy="552061"/>
          </a:xfrm>
          <a:prstGeom prst="rect">
            <a:avLst/>
          </a:prstGeom>
        </p:spPr>
        <p:txBody>
          <a:bodyPr vert="horz" lIns="91440" tIns="45720" rIns="91440" bIns="45720" rtlCol="0" anchor="ctr">
            <a:noAutofit/>
          </a:bodyPr>
          <a:lstStyle>
            <a:lvl1pPr algn="l" defTabSz="914377" rtl="0" eaLnBrk="1" latinLnBrk="0" hangingPunct="1">
              <a:spcBef>
                <a:spcPct val="0"/>
              </a:spcBef>
              <a:buNone/>
              <a:defRPr sz="1600" b="1" kern="1200">
                <a:solidFill>
                  <a:schemeClr val="bg1"/>
                </a:solidFill>
                <a:latin typeface="Arial" pitchFamily="34" charset="0"/>
                <a:ea typeface="+mj-ea"/>
                <a:cs typeface="Arial" pitchFamily="34" charset="0"/>
              </a:defRPr>
            </a:lvl1pPr>
          </a:lstStyle>
          <a:p>
            <a:pPr defTabSz="457200"/>
            <a:r>
              <a:rPr lang="fr-FR" sz="2400" dirty="0"/>
              <a:t>Modifier son compte</a:t>
            </a:r>
          </a:p>
        </p:txBody>
      </p:sp>
      <p:pic>
        <p:nvPicPr>
          <p:cNvPr id="4" name="Image 3"/>
          <p:cNvPicPr>
            <a:picLocks noChangeAspect="1"/>
          </p:cNvPicPr>
          <p:nvPr/>
        </p:nvPicPr>
        <p:blipFill>
          <a:blip r:embed="rId2"/>
          <a:stretch>
            <a:fillRect/>
          </a:stretch>
        </p:blipFill>
        <p:spPr>
          <a:xfrm>
            <a:off x="2195736" y="1028733"/>
            <a:ext cx="4425676" cy="2923788"/>
          </a:xfrm>
          <a:prstGeom prst="rect">
            <a:avLst/>
          </a:prstGeom>
        </p:spPr>
      </p:pic>
      <p:pic>
        <p:nvPicPr>
          <p:cNvPr id="3" name="Image 2"/>
          <p:cNvPicPr>
            <a:picLocks noChangeAspect="1"/>
          </p:cNvPicPr>
          <p:nvPr/>
        </p:nvPicPr>
        <p:blipFill>
          <a:blip r:embed="rId3"/>
          <a:stretch>
            <a:fillRect/>
          </a:stretch>
        </p:blipFill>
        <p:spPr>
          <a:xfrm>
            <a:off x="1316654" y="4221088"/>
            <a:ext cx="7105941" cy="2453761"/>
          </a:xfrm>
          <a:prstGeom prst="rect">
            <a:avLst/>
          </a:prstGeom>
        </p:spPr>
      </p:pic>
      <p:sp>
        <p:nvSpPr>
          <p:cNvPr id="6" name="ZoneTexte 5"/>
          <p:cNvSpPr txBox="1"/>
          <p:nvPr/>
        </p:nvSpPr>
        <p:spPr>
          <a:xfrm>
            <a:off x="632665" y="2708920"/>
            <a:ext cx="867545" cy="338554"/>
          </a:xfrm>
          <a:prstGeom prst="rect">
            <a:avLst/>
          </a:prstGeom>
          <a:noFill/>
        </p:spPr>
        <p:txBody>
          <a:bodyPr wrap="none" rtlCol="0">
            <a:spAutoFit/>
          </a:bodyPr>
          <a:lstStyle/>
          <a:p>
            <a:r>
              <a:rPr lang="fr-FR" sz="1600" dirty="0" smtClean="0"/>
              <a:t>Clic sur</a:t>
            </a:r>
            <a:endParaRPr lang="fr-FR" sz="1600" dirty="0"/>
          </a:p>
        </p:txBody>
      </p:sp>
      <p:cxnSp>
        <p:nvCxnSpPr>
          <p:cNvPr id="7" name="Connecteur droit avec flèche 6"/>
          <p:cNvCxnSpPr>
            <a:stCxn id="6" idx="3"/>
          </p:cNvCxnSpPr>
          <p:nvPr/>
        </p:nvCxnSpPr>
        <p:spPr>
          <a:xfrm>
            <a:off x="1500210" y="2878197"/>
            <a:ext cx="786986" cy="460895"/>
          </a:xfrm>
          <a:prstGeom prst="straightConnector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9" name="ZoneTexte 8"/>
          <p:cNvSpPr txBox="1"/>
          <p:nvPr/>
        </p:nvSpPr>
        <p:spPr>
          <a:xfrm>
            <a:off x="189906" y="3767855"/>
            <a:ext cx="4833374" cy="369332"/>
          </a:xfrm>
          <a:prstGeom prst="rect">
            <a:avLst/>
          </a:prstGeom>
          <a:noFill/>
        </p:spPr>
        <p:txBody>
          <a:bodyPr wrap="none" rtlCol="0">
            <a:spAutoFit/>
          </a:bodyPr>
          <a:lstStyle/>
          <a:p>
            <a:r>
              <a:rPr lang="fr-FR" dirty="0" smtClean="0"/>
              <a:t>Définition du nouveau mot de passe + valider:</a:t>
            </a:r>
            <a:endParaRPr lang="fr-FR" dirty="0"/>
          </a:p>
        </p:txBody>
      </p:sp>
    </p:spTree>
    <p:extLst>
      <p:ext uri="{BB962C8B-B14F-4D97-AF65-F5344CB8AC3E}">
        <p14:creationId xmlns:p14="http://schemas.microsoft.com/office/powerpoint/2010/main" val="1633681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755576" y="374320"/>
            <a:ext cx="7344176" cy="768085"/>
          </a:xfrm>
          <a:prstGeom prst="rect">
            <a:avLst/>
          </a:prstGeom>
        </p:spPr>
        <p:txBody>
          <a:bodyPr vert="horz" lIns="91440" tIns="45720" rIns="91440" bIns="45720" rtlCol="0" anchor="ctr">
            <a:noAutofit/>
          </a:bodyPr>
          <a:lstStyle>
            <a:lvl1pPr algn="l" defTabSz="914377" rtl="0" eaLnBrk="1" latinLnBrk="0" hangingPunct="1">
              <a:spcBef>
                <a:spcPct val="0"/>
              </a:spcBef>
              <a:buNone/>
              <a:defRPr sz="1600" b="1" kern="1200">
                <a:solidFill>
                  <a:schemeClr val="bg1"/>
                </a:solidFill>
                <a:latin typeface="Arial" pitchFamily="34" charset="0"/>
                <a:ea typeface="+mj-ea"/>
                <a:cs typeface="Arial" pitchFamily="34" charset="0"/>
              </a:defRPr>
            </a:lvl1pPr>
          </a:lstStyle>
          <a:p>
            <a:pPr defTabSz="457200"/>
            <a:r>
              <a:rPr lang="fr-FR" sz="2400" dirty="0"/>
              <a:t>Modifier son compte</a:t>
            </a:r>
          </a:p>
        </p:txBody>
      </p:sp>
      <p:pic>
        <p:nvPicPr>
          <p:cNvPr id="2" name="Image 1"/>
          <p:cNvPicPr>
            <a:picLocks noChangeAspect="1"/>
          </p:cNvPicPr>
          <p:nvPr/>
        </p:nvPicPr>
        <p:blipFill>
          <a:blip r:embed="rId2"/>
          <a:stretch>
            <a:fillRect/>
          </a:stretch>
        </p:blipFill>
        <p:spPr>
          <a:xfrm>
            <a:off x="1835696" y="1045963"/>
            <a:ext cx="3312368" cy="592278"/>
          </a:xfrm>
          <a:prstGeom prst="rect">
            <a:avLst/>
          </a:prstGeom>
        </p:spPr>
      </p:pic>
      <p:sp>
        <p:nvSpPr>
          <p:cNvPr id="4" name="ZoneTexte 3"/>
          <p:cNvSpPr txBox="1"/>
          <p:nvPr/>
        </p:nvSpPr>
        <p:spPr>
          <a:xfrm>
            <a:off x="179512" y="1045963"/>
            <a:ext cx="1492716" cy="369332"/>
          </a:xfrm>
          <a:prstGeom prst="rect">
            <a:avLst/>
          </a:prstGeom>
          <a:noFill/>
        </p:spPr>
        <p:txBody>
          <a:bodyPr wrap="none" rtlCol="0">
            <a:spAutoFit/>
          </a:bodyPr>
          <a:lstStyle/>
          <a:p>
            <a:r>
              <a:rPr lang="fr-FR" dirty="0" smtClean="0"/>
              <a:t>Si sélection :</a:t>
            </a:r>
            <a:endParaRPr lang="fr-FR" dirty="0"/>
          </a:p>
        </p:txBody>
      </p:sp>
      <p:pic>
        <p:nvPicPr>
          <p:cNvPr id="3" name="Image 2"/>
          <p:cNvPicPr>
            <a:picLocks noChangeAspect="1"/>
          </p:cNvPicPr>
          <p:nvPr/>
        </p:nvPicPr>
        <p:blipFill>
          <a:blip r:embed="rId3"/>
          <a:stretch>
            <a:fillRect/>
          </a:stretch>
        </p:blipFill>
        <p:spPr>
          <a:xfrm>
            <a:off x="1475656" y="1621164"/>
            <a:ext cx="5558425" cy="5109451"/>
          </a:xfrm>
          <a:prstGeom prst="rect">
            <a:avLst/>
          </a:prstGeom>
        </p:spPr>
      </p:pic>
    </p:spTree>
    <p:extLst>
      <p:ext uri="{BB962C8B-B14F-4D97-AF65-F5344CB8AC3E}">
        <p14:creationId xmlns:p14="http://schemas.microsoft.com/office/powerpoint/2010/main" val="70675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707994" y="470124"/>
            <a:ext cx="8472518" cy="582612"/>
          </a:xfrm>
        </p:spPr>
        <p:txBody>
          <a:bodyPr/>
          <a:lstStyle/>
          <a:p>
            <a:r>
              <a:rPr lang="fr-FR" dirty="0"/>
              <a:t>Espace clients : </a:t>
            </a:r>
            <a:r>
              <a:rPr lang="fr-FR" sz="2000" dirty="0"/>
              <a:t>Principaux modules</a:t>
            </a:r>
          </a:p>
        </p:txBody>
      </p:sp>
      <p:pic>
        <p:nvPicPr>
          <p:cNvPr id="2048" name="Image 2047"/>
          <p:cNvPicPr>
            <a:picLocks noChangeAspect="1"/>
          </p:cNvPicPr>
          <p:nvPr/>
        </p:nvPicPr>
        <p:blipFill>
          <a:blip r:embed="rId2"/>
          <a:stretch>
            <a:fillRect/>
          </a:stretch>
        </p:blipFill>
        <p:spPr>
          <a:xfrm>
            <a:off x="64888" y="1618536"/>
            <a:ext cx="2038350" cy="4238625"/>
          </a:xfrm>
          <a:prstGeom prst="rect">
            <a:avLst/>
          </a:prstGeom>
        </p:spPr>
      </p:pic>
      <p:pic>
        <p:nvPicPr>
          <p:cNvPr id="2053" name="Image 2052"/>
          <p:cNvPicPr>
            <a:picLocks noChangeAspect="1"/>
          </p:cNvPicPr>
          <p:nvPr/>
        </p:nvPicPr>
        <p:blipFill>
          <a:blip r:embed="rId3"/>
          <a:stretch>
            <a:fillRect/>
          </a:stretch>
        </p:blipFill>
        <p:spPr>
          <a:xfrm>
            <a:off x="2365795" y="6219111"/>
            <a:ext cx="2924175" cy="504825"/>
          </a:xfrm>
          <a:prstGeom prst="rect">
            <a:avLst/>
          </a:prstGeom>
        </p:spPr>
      </p:pic>
      <p:sp>
        <p:nvSpPr>
          <p:cNvPr id="9" name="AutoShape 2"/>
          <p:cNvSpPr>
            <a:spLocks noChangeArrowheads="1"/>
          </p:cNvSpPr>
          <p:nvPr/>
        </p:nvSpPr>
        <p:spPr bwMode="auto">
          <a:xfrm rot="10800000" flipV="1">
            <a:off x="714890" y="1188346"/>
            <a:ext cx="2344942" cy="294580"/>
          </a:xfrm>
          <a:prstGeom prst="wedgeRectCallout">
            <a:avLst>
              <a:gd name="adj1" fmla="val 45514"/>
              <a:gd name="adj2" fmla="val 12936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Accès uniquement par le référent</a:t>
            </a:r>
          </a:p>
        </p:txBody>
      </p:sp>
      <p:sp>
        <p:nvSpPr>
          <p:cNvPr id="39" name="AutoShape 2"/>
          <p:cNvSpPr>
            <a:spLocks noChangeArrowheads="1"/>
          </p:cNvSpPr>
          <p:nvPr/>
        </p:nvSpPr>
        <p:spPr bwMode="auto">
          <a:xfrm rot="10800000" flipV="1">
            <a:off x="5521530" y="1123790"/>
            <a:ext cx="1697352" cy="294580"/>
          </a:xfrm>
          <a:prstGeom prst="wedgeRectCallout">
            <a:avLst>
              <a:gd name="adj1" fmla="val 49576"/>
              <a:gd name="adj2" fmla="val 135828"/>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Bandeau d’information</a:t>
            </a:r>
          </a:p>
        </p:txBody>
      </p:sp>
      <p:sp>
        <p:nvSpPr>
          <p:cNvPr id="43" name="AutoShape 2"/>
          <p:cNvSpPr>
            <a:spLocks noChangeArrowheads="1"/>
          </p:cNvSpPr>
          <p:nvPr/>
        </p:nvSpPr>
        <p:spPr bwMode="auto">
          <a:xfrm rot="10800000" flipV="1">
            <a:off x="405886" y="4941168"/>
            <a:ext cx="1697352" cy="294580"/>
          </a:xfrm>
          <a:prstGeom prst="wedgeRectCallout">
            <a:avLst>
              <a:gd name="adj1" fmla="val 40597"/>
              <a:gd name="adj2" fmla="val -171347"/>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Actualités diverses</a:t>
            </a:r>
          </a:p>
        </p:txBody>
      </p:sp>
      <p:pic>
        <p:nvPicPr>
          <p:cNvPr id="2" name="Image 1"/>
          <p:cNvPicPr>
            <a:picLocks noChangeAspect="1"/>
          </p:cNvPicPr>
          <p:nvPr/>
        </p:nvPicPr>
        <p:blipFill>
          <a:blip r:embed="rId4"/>
          <a:stretch>
            <a:fillRect/>
          </a:stretch>
        </p:blipFill>
        <p:spPr>
          <a:xfrm>
            <a:off x="2251926" y="5993383"/>
            <a:ext cx="352425" cy="361950"/>
          </a:xfrm>
          <a:prstGeom prst="rect">
            <a:avLst/>
          </a:prstGeom>
        </p:spPr>
      </p:pic>
      <p:sp>
        <p:nvSpPr>
          <p:cNvPr id="42" name="AutoShape 2"/>
          <p:cNvSpPr>
            <a:spLocks noChangeArrowheads="1"/>
          </p:cNvSpPr>
          <p:nvPr/>
        </p:nvSpPr>
        <p:spPr bwMode="auto">
          <a:xfrm rot="10800000" flipV="1">
            <a:off x="413624" y="6021672"/>
            <a:ext cx="1697352" cy="648072"/>
          </a:xfrm>
          <a:prstGeom prst="wedgeRectCallout">
            <a:avLst>
              <a:gd name="adj1" fmla="val -71074"/>
              <a:gd name="adj2" fmla="val 9708"/>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Un mail est transmis    au référent pour validation de l’accès</a:t>
            </a:r>
          </a:p>
        </p:txBody>
      </p:sp>
      <p:sp>
        <p:nvSpPr>
          <p:cNvPr id="3" name="Rectangle 2">
            <a:hlinkClick r:id="rId5" action="ppaction://hlinksldjump"/>
          </p:cNvPr>
          <p:cNvSpPr/>
          <p:nvPr/>
        </p:nvSpPr>
        <p:spPr>
          <a:xfrm>
            <a:off x="2699792" y="2852936"/>
            <a:ext cx="2736304"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a:hlinkClick r:id="rId6" action="ppaction://hlinksldjump"/>
          </p:cNvPr>
          <p:cNvSpPr/>
          <p:nvPr/>
        </p:nvSpPr>
        <p:spPr>
          <a:xfrm>
            <a:off x="5719922" y="2825679"/>
            <a:ext cx="2832006"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a:hlinkClick r:id="rId7" action="ppaction://hlinksldjump"/>
          </p:cNvPr>
          <p:cNvSpPr/>
          <p:nvPr/>
        </p:nvSpPr>
        <p:spPr>
          <a:xfrm>
            <a:off x="2638856" y="4432166"/>
            <a:ext cx="2797239"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2635495" y="3496559"/>
            <a:ext cx="2800599"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a:hlinkClick r:id="rId8" action="ppaction://hlinksldjump"/>
          </p:cNvPr>
          <p:cNvSpPr/>
          <p:nvPr/>
        </p:nvSpPr>
        <p:spPr>
          <a:xfrm>
            <a:off x="2635494" y="3487932"/>
            <a:ext cx="2886036"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 name="Rectangle 20">
            <a:hlinkClick r:id="rId9" action="ppaction://hlinksldjump"/>
          </p:cNvPr>
          <p:cNvSpPr/>
          <p:nvPr/>
        </p:nvSpPr>
        <p:spPr>
          <a:xfrm>
            <a:off x="5715834" y="5408193"/>
            <a:ext cx="2888614" cy="43204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llipse 4">
            <a:hlinkClick r:id="" action="ppaction://noaction"/>
          </p:cNvPr>
          <p:cNvSpPr/>
          <p:nvPr/>
        </p:nvSpPr>
        <p:spPr>
          <a:xfrm>
            <a:off x="6660232" y="6021672"/>
            <a:ext cx="1944216" cy="83632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10"/>
          <a:stretch>
            <a:fillRect/>
          </a:stretch>
        </p:blipFill>
        <p:spPr>
          <a:xfrm>
            <a:off x="2685230" y="1688175"/>
            <a:ext cx="4853700" cy="3030053"/>
          </a:xfrm>
          <a:prstGeom prst="rect">
            <a:avLst/>
          </a:prstGeom>
        </p:spPr>
      </p:pic>
      <p:pic>
        <p:nvPicPr>
          <p:cNvPr id="11" name="Image 10"/>
          <p:cNvPicPr>
            <a:picLocks noChangeAspect="1"/>
          </p:cNvPicPr>
          <p:nvPr/>
        </p:nvPicPr>
        <p:blipFill>
          <a:blip r:embed="rId11"/>
          <a:stretch>
            <a:fillRect/>
          </a:stretch>
        </p:blipFill>
        <p:spPr>
          <a:xfrm>
            <a:off x="2699792" y="4780290"/>
            <a:ext cx="4853700" cy="808950"/>
          </a:xfrm>
          <a:prstGeom prst="rect">
            <a:avLst/>
          </a:prstGeom>
        </p:spPr>
      </p:pic>
      <p:pic>
        <p:nvPicPr>
          <p:cNvPr id="2055" name="Image 2054"/>
          <p:cNvPicPr>
            <a:picLocks noChangeAspect="1"/>
          </p:cNvPicPr>
          <p:nvPr/>
        </p:nvPicPr>
        <p:blipFill>
          <a:blip r:embed="rId12"/>
          <a:stretch>
            <a:fillRect/>
          </a:stretch>
        </p:blipFill>
        <p:spPr>
          <a:xfrm>
            <a:off x="6209084" y="1755295"/>
            <a:ext cx="1215428" cy="231676"/>
          </a:xfrm>
          <a:prstGeom prst="rect">
            <a:avLst/>
          </a:prstGeom>
        </p:spPr>
      </p:pic>
      <p:sp>
        <p:nvSpPr>
          <p:cNvPr id="25" name="AutoShape 2"/>
          <p:cNvSpPr>
            <a:spLocks noChangeArrowheads="1"/>
          </p:cNvSpPr>
          <p:nvPr/>
        </p:nvSpPr>
        <p:spPr bwMode="auto">
          <a:xfrm rot="10800000" flipV="1">
            <a:off x="7424511" y="2548706"/>
            <a:ext cx="1697352" cy="341782"/>
          </a:xfrm>
          <a:prstGeom prst="wedgeRectCallout">
            <a:avLst>
              <a:gd name="adj1" fmla="val 61820"/>
              <a:gd name="adj2" fmla="val 2295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Nouvelle fonctionnalité</a:t>
            </a:r>
          </a:p>
        </p:txBody>
      </p:sp>
      <p:pic>
        <p:nvPicPr>
          <p:cNvPr id="24" name="Image 23"/>
          <p:cNvPicPr>
            <a:picLocks noChangeAspect="1"/>
          </p:cNvPicPr>
          <p:nvPr/>
        </p:nvPicPr>
        <p:blipFill>
          <a:blip r:embed="rId12"/>
          <a:stretch>
            <a:fillRect/>
          </a:stretch>
        </p:blipFill>
        <p:spPr>
          <a:xfrm>
            <a:off x="4986123" y="4096435"/>
            <a:ext cx="2232759" cy="515222"/>
          </a:xfrm>
          <a:prstGeom prst="rect">
            <a:avLst/>
          </a:prstGeom>
        </p:spPr>
      </p:pic>
      <p:pic>
        <p:nvPicPr>
          <p:cNvPr id="6" name="Image 5"/>
          <p:cNvPicPr>
            <a:picLocks noChangeAspect="1"/>
          </p:cNvPicPr>
          <p:nvPr/>
        </p:nvPicPr>
        <p:blipFill>
          <a:blip r:embed="rId13"/>
          <a:stretch>
            <a:fillRect/>
          </a:stretch>
        </p:blipFill>
        <p:spPr>
          <a:xfrm>
            <a:off x="5211327" y="4080186"/>
            <a:ext cx="1952961" cy="524216"/>
          </a:xfrm>
          <a:prstGeom prst="rect">
            <a:avLst/>
          </a:prstGeom>
        </p:spPr>
      </p:pic>
    </p:spTree>
    <p:extLst>
      <p:ext uri="{BB962C8B-B14F-4D97-AF65-F5344CB8AC3E}">
        <p14:creationId xmlns:p14="http://schemas.microsoft.com/office/powerpoint/2010/main" val="180036850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18270" y="3647051"/>
            <a:ext cx="7515161" cy="611999"/>
          </a:xfrm>
        </p:spPr>
        <p:txBody>
          <a:bodyPr>
            <a:normAutofit/>
          </a:bodyPr>
          <a:lstStyle/>
          <a:p>
            <a:pPr algn="l">
              <a:defRPr/>
            </a:pPr>
            <a:r>
              <a:rPr lang="fr-FR" dirty="0">
                <a:solidFill>
                  <a:srgbClr val="554C60"/>
                </a:solidFill>
              </a:rPr>
              <a:t>Déclaration de l’absentéisme</a:t>
            </a:r>
            <a:endParaRPr lang="fr-FR" dirty="0">
              <a:solidFill>
                <a:srgbClr val="554C60"/>
              </a:solidFill>
              <a:latin typeface="Arial" charset="0"/>
              <a:cs typeface="Arial" charset="0"/>
            </a:endParaRPr>
          </a:p>
        </p:txBody>
      </p:sp>
      <p:pic>
        <p:nvPicPr>
          <p:cNvPr id="2" name="Image 1"/>
          <p:cNvPicPr>
            <a:picLocks noChangeAspect="1"/>
          </p:cNvPicPr>
          <p:nvPr/>
        </p:nvPicPr>
        <p:blipFill>
          <a:blip r:embed="rId2"/>
          <a:stretch>
            <a:fillRect/>
          </a:stretch>
        </p:blipFill>
        <p:spPr>
          <a:xfrm>
            <a:off x="251520" y="3647051"/>
            <a:ext cx="666750" cy="657225"/>
          </a:xfrm>
          <a:prstGeom prst="rect">
            <a:avLst/>
          </a:prstGeom>
        </p:spPr>
      </p:pic>
    </p:spTree>
    <p:extLst>
      <p:ext uri="{BB962C8B-B14F-4D97-AF65-F5344CB8AC3E}">
        <p14:creationId xmlns:p14="http://schemas.microsoft.com/office/powerpoint/2010/main" val="27866442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548680"/>
            <a:ext cx="8229600" cy="720080"/>
          </a:xfrm>
        </p:spPr>
        <p:txBody>
          <a:bodyPr>
            <a:normAutofit fontScale="90000"/>
          </a:bodyPr>
          <a:lstStyle/>
          <a:p>
            <a:r>
              <a:rPr lang="fr-FR" dirty="0"/>
              <a:t>Déclaration de l’absentéisme </a:t>
            </a:r>
            <a:r>
              <a:rPr lang="fr-FR" sz="2000" dirty="0"/>
              <a:t>: Accompagnement dans votre saisie</a:t>
            </a:r>
            <a:br>
              <a:rPr lang="fr-FR" sz="2000" dirty="0"/>
            </a:br>
            <a:endParaRPr lang="fr-FR" sz="2000" dirty="0"/>
          </a:p>
        </p:txBody>
      </p:sp>
      <p:pic>
        <p:nvPicPr>
          <p:cNvPr id="18" name="Image 17"/>
          <p:cNvPicPr>
            <a:picLocks noChangeAspect="1"/>
          </p:cNvPicPr>
          <p:nvPr/>
        </p:nvPicPr>
        <p:blipFill>
          <a:blip r:embed="rId2"/>
          <a:stretch>
            <a:fillRect/>
          </a:stretch>
        </p:blipFill>
        <p:spPr>
          <a:xfrm>
            <a:off x="1148851" y="5429432"/>
            <a:ext cx="1043583" cy="1074066"/>
          </a:xfrm>
          <a:prstGeom prst="rect">
            <a:avLst/>
          </a:prstGeom>
        </p:spPr>
      </p:pic>
      <p:sp>
        <p:nvSpPr>
          <p:cNvPr id="17" name="AutoShape 4"/>
          <p:cNvSpPr>
            <a:spLocks noChangeArrowheads="1"/>
          </p:cNvSpPr>
          <p:nvPr/>
        </p:nvSpPr>
        <p:spPr bwMode="auto">
          <a:xfrm rot="10800000" flipV="1">
            <a:off x="323527" y="4766382"/>
            <a:ext cx="2567539" cy="492779"/>
          </a:xfrm>
          <a:prstGeom prst="wedgeRectCallout">
            <a:avLst>
              <a:gd name="adj1" fmla="val 6349"/>
              <a:gd name="adj2" fmla="val 83138"/>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Aide tout au long de votre saisie        (affichage en se positionnant dessus)</a:t>
            </a:r>
          </a:p>
        </p:txBody>
      </p:sp>
      <p:sp>
        <p:nvSpPr>
          <p:cNvPr id="19" name="Rectangle 18"/>
          <p:cNvSpPr/>
          <p:nvPr/>
        </p:nvSpPr>
        <p:spPr>
          <a:xfrm>
            <a:off x="1835695" y="1818210"/>
            <a:ext cx="3604099" cy="4048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a:stretch>
            <a:fillRect/>
          </a:stretch>
        </p:blipFill>
        <p:spPr>
          <a:xfrm>
            <a:off x="6616970" y="5526713"/>
            <a:ext cx="1951764" cy="1133475"/>
          </a:xfrm>
          <a:prstGeom prst="rect">
            <a:avLst/>
          </a:prstGeom>
        </p:spPr>
      </p:pic>
      <p:pic>
        <p:nvPicPr>
          <p:cNvPr id="1026" name="Picture 2"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9" y="1340768"/>
            <a:ext cx="6663509" cy="309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llipse 19"/>
          <p:cNvSpPr/>
          <p:nvPr/>
        </p:nvSpPr>
        <p:spPr>
          <a:xfrm>
            <a:off x="5628582" y="1637121"/>
            <a:ext cx="527594" cy="351719"/>
          </a:xfrm>
          <a:prstGeom prst="ellipse">
            <a:avLst/>
          </a:prstGeom>
          <a:noFill/>
          <a:ln w="28575">
            <a:solidFill>
              <a:srgbClr val="F29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6" name="Image 15"/>
          <p:cNvPicPr>
            <a:picLocks noChangeAspect="1"/>
          </p:cNvPicPr>
          <p:nvPr/>
        </p:nvPicPr>
        <p:blipFill>
          <a:blip r:embed="rId5"/>
          <a:stretch>
            <a:fillRect/>
          </a:stretch>
        </p:blipFill>
        <p:spPr>
          <a:xfrm>
            <a:off x="4258294" y="4487661"/>
            <a:ext cx="4055958" cy="2020144"/>
          </a:xfrm>
          <a:prstGeom prst="rect">
            <a:avLst/>
          </a:prstGeom>
          <a:ln>
            <a:solidFill>
              <a:schemeClr val="tx1"/>
            </a:solidFill>
          </a:ln>
        </p:spPr>
      </p:pic>
      <p:sp>
        <p:nvSpPr>
          <p:cNvPr id="11" name="AutoShape 4"/>
          <p:cNvSpPr>
            <a:spLocks noChangeArrowheads="1"/>
          </p:cNvSpPr>
          <p:nvPr/>
        </p:nvSpPr>
        <p:spPr bwMode="auto">
          <a:xfrm rot="10800000" flipV="1">
            <a:off x="1187625" y="4372212"/>
            <a:ext cx="2822728" cy="299036"/>
          </a:xfrm>
          <a:prstGeom prst="wedgeRectCallout">
            <a:avLst>
              <a:gd name="adj1" fmla="val 15094"/>
              <a:gd name="adj2" fmla="val -113496"/>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Information sur les dernières évolutions</a:t>
            </a:r>
          </a:p>
        </p:txBody>
      </p:sp>
      <p:sp>
        <p:nvSpPr>
          <p:cNvPr id="23" name="Flèche courbée vers le bas 22"/>
          <p:cNvSpPr/>
          <p:nvPr/>
        </p:nvSpPr>
        <p:spPr>
          <a:xfrm rot="3521647">
            <a:off x="5625666" y="2517792"/>
            <a:ext cx="4054892" cy="1136372"/>
          </a:xfrm>
          <a:prstGeom prst="curvedDownArrow">
            <a:avLst>
              <a:gd name="adj1" fmla="val 13389"/>
              <a:gd name="adj2" fmla="val 29991"/>
              <a:gd name="adj3" fmla="val 28165"/>
            </a:avLst>
          </a:prstGeom>
          <a:solidFill>
            <a:srgbClr val="F29400"/>
          </a:solidFill>
          <a:ln>
            <a:solidFill>
              <a:srgbClr val="F29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2" name="Rectangle 21"/>
          <p:cNvSpPr/>
          <p:nvPr/>
        </p:nvSpPr>
        <p:spPr>
          <a:xfrm>
            <a:off x="323527" y="1637121"/>
            <a:ext cx="864097" cy="1356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23352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a:t>
            </a:r>
            <a:r>
              <a:rPr lang="fr-FR" dirty="0">
                <a:solidFill>
                  <a:schemeClr val="bg1">
                    <a:lumMod val="65000"/>
                  </a:schemeClr>
                </a:solidFill>
              </a:rPr>
              <a:t> </a:t>
            </a:r>
            <a:r>
              <a:rPr lang="fr-FR" dirty="0"/>
              <a:t>de</a:t>
            </a:r>
            <a:r>
              <a:rPr lang="fr-FR" dirty="0">
                <a:solidFill>
                  <a:schemeClr val="bg1">
                    <a:lumMod val="65000"/>
                  </a:schemeClr>
                </a:solidFill>
              </a:rPr>
              <a:t> </a:t>
            </a:r>
            <a:r>
              <a:rPr lang="fr-FR" dirty="0"/>
              <a:t>l’absentéisme</a:t>
            </a:r>
            <a:r>
              <a:rPr lang="fr-FR" dirty="0">
                <a:solidFill>
                  <a:schemeClr val="bg1">
                    <a:lumMod val="65000"/>
                  </a:schemeClr>
                </a:solidFill>
              </a:rPr>
              <a:t> </a:t>
            </a:r>
            <a:r>
              <a:rPr lang="fr-FR" dirty="0"/>
              <a:t>: </a:t>
            </a:r>
            <a:r>
              <a:rPr lang="fr-FR" sz="2000" dirty="0"/>
              <a:t>Gérer vos agents</a:t>
            </a:r>
          </a:p>
        </p:txBody>
      </p:sp>
      <p:sp>
        <p:nvSpPr>
          <p:cNvPr id="3" name="Espace réservé du contenu 2"/>
          <p:cNvSpPr>
            <a:spLocks noGrp="1"/>
          </p:cNvSpPr>
          <p:nvPr>
            <p:ph idx="1"/>
          </p:nvPr>
        </p:nvSpPr>
        <p:spPr>
          <a:xfrm>
            <a:off x="35496" y="1196752"/>
            <a:ext cx="8878210" cy="5447438"/>
          </a:xfrm>
        </p:spPr>
        <p:txBody>
          <a:bodyPr>
            <a:normAutofit/>
          </a:bodyPr>
          <a:lstStyle/>
          <a:p>
            <a:pPr marL="342900" lvl="1" indent="-342900">
              <a:buClr>
                <a:srgbClr val="F29400"/>
              </a:buClr>
              <a:buSzPct val="114000"/>
              <a:buFont typeface="Arial" pitchFamily="34" charset="0"/>
              <a:buChar char="●"/>
            </a:pPr>
            <a:r>
              <a:rPr lang="fr-FR" sz="2000" b="1" dirty="0">
                <a:solidFill>
                  <a:srgbClr val="554C60"/>
                </a:solidFill>
              </a:rPr>
              <a:t>Créer un agent</a:t>
            </a:r>
          </a:p>
        </p:txBody>
      </p:sp>
      <p:sp>
        <p:nvSpPr>
          <p:cNvPr id="10" name="AutoShape 3"/>
          <p:cNvSpPr>
            <a:spLocks noChangeArrowheads="1"/>
          </p:cNvSpPr>
          <p:nvPr/>
        </p:nvSpPr>
        <p:spPr bwMode="auto">
          <a:xfrm rot="10800000" flipV="1">
            <a:off x="7083410" y="3816340"/>
            <a:ext cx="1829757" cy="692780"/>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fr-FR" sz="1200" dirty="0">
                <a:solidFill>
                  <a:schemeClr val="bg1"/>
                </a:solidFill>
                <a:latin typeface="Calibri" pitchFamily="34" charset="0"/>
                <a:cs typeface="Arial" pitchFamily="34" charset="0"/>
              </a:rPr>
              <a:t>Saisie des données notamment les données obligatoires suivies par *. </a:t>
            </a:r>
          </a:p>
        </p:txBody>
      </p:sp>
      <p:sp>
        <p:nvSpPr>
          <p:cNvPr id="12" name="AutoShape 4"/>
          <p:cNvSpPr>
            <a:spLocks/>
          </p:cNvSpPr>
          <p:nvPr/>
        </p:nvSpPr>
        <p:spPr bwMode="auto">
          <a:xfrm>
            <a:off x="6686135" y="2641052"/>
            <a:ext cx="336550" cy="3134571"/>
          </a:xfrm>
          <a:prstGeom prst="rightBrace">
            <a:avLst>
              <a:gd name="adj1" fmla="val 57665"/>
              <a:gd name="adj2" fmla="val 56713"/>
            </a:avLst>
          </a:prstGeom>
          <a:noFill/>
          <a:ln w="9525">
            <a:solidFill>
              <a:srgbClr val="F29400"/>
            </a:solid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6" name="Image 5"/>
          <p:cNvPicPr>
            <a:picLocks noChangeAspect="1"/>
          </p:cNvPicPr>
          <p:nvPr/>
        </p:nvPicPr>
        <p:blipFill>
          <a:blip r:embed="rId2"/>
          <a:stretch>
            <a:fillRect/>
          </a:stretch>
        </p:blipFill>
        <p:spPr>
          <a:xfrm>
            <a:off x="382830" y="1667113"/>
            <a:ext cx="6421418" cy="4405580"/>
          </a:xfrm>
          <a:prstGeom prst="rect">
            <a:avLst/>
          </a:prstGeom>
        </p:spPr>
      </p:pic>
      <p:pic>
        <p:nvPicPr>
          <p:cNvPr id="7" name="Image 6"/>
          <p:cNvPicPr>
            <a:picLocks noChangeAspect="1"/>
          </p:cNvPicPr>
          <p:nvPr/>
        </p:nvPicPr>
        <p:blipFill>
          <a:blip r:embed="rId3"/>
          <a:stretch>
            <a:fillRect/>
          </a:stretch>
        </p:blipFill>
        <p:spPr>
          <a:xfrm>
            <a:off x="2339752" y="1653469"/>
            <a:ext cx="514350" cy="45719"/>
          </a:xfrm>
          <a:prstGeom prst="rect">
            <a:avLst/>
          </a:prstGeom>
        </p:spPr>
      </p:pic>
      <p:pic>
        <p:nvPicPr>
          <p:cNvPr id="8" name="Image 7"/>
          <p:cNvPicPr>
            <a:picLocks noChangeAspect="1"/>
          </p:cNvPicPr>
          <p:nvPr/>
        </p:nvPicPr>
        <p:blipFill>
          <a:blip r:embed="rId4"/>
          <a:stretch>
            <a:fillRect/>
          </a:stretch>
        </p:blipFill>
        <p:spPr>
          <a:xfrm>
            <a:off x="382291" y="1670200"/>
            <a:ext cx="1614486" cy="2550888"/>
          </a:xfrm>
          <a:prstGeom prst="rect">
            <a:avLst/>
          </a:prstGeom>
        </p:spPr>
      </p:pic>
      <p:sp>
        <p:nvSpPr>
          <p:cNvPr id="14" name="AutoShape 4"/>
          <p:cNvSpPr>
            <a:spLocks noChangeArrowheads="1"/>
          </p:cNvSpPr>
          <p:nvPr/>
        </p:nvSpPr>
        <p:spPr bwMode="auto">
          <a:xfrm rot="10800000" flipV="1">
            <a:off x="6876089" y="2094148"/>
            <a:ext cx="1653291" cy="340600"/>
          </a:xfrm>
          <a:prstGeom prst="wedgeRectCallout">
            <a:avLst>
              <a:gd name="adj1" fmla="val 74607"/>
              <a:gd name="adj2" fmla="val 23535"/>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Etapes de saisie</a:t>
            </a:r>
          </a:p>
        </p:txBody>
      </p:sp>
      <p:sp>
        <p:nvSpPr>
          <p:cNvPr id="4" name="Rectangle 3"/>
          <p:cNvSpPr/>
          <p:nvPr/>
        </p:nvSpPr>
        <p:spPr>
          <a:xfrm>
            <a:off x="382291" y="2060848"/>
            <a:ext cx="1453405"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682913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18270" y="3647051"/>
            <a:ext cx="7515161" cy="611999"/>
          </a:xfrm>
        </p:spPr>
        <p:txBody>
          <a:bodyPr>
            <a:normAutofit/>
          </a:bodyPr>
          <a:lstStyle/>
          <a:p>
            <a:pPr algn="l">
              <a:defRPr/>
            </a:pPr>
            <a:r>
              <a:rPr lang="fr-FR" dirty="0">
                <a:solidFill>
                  <a:srgbClr val="554C60"/>
                </a:solidFill>
              </a:rPr>
              <a:t>Votre contrat</a:t>
            </a:r>
            <a:endParaRPr lang="fr-FR" dirty="0">
              <a:solidFill>
                <a:srgbClr val="554C60"/>
              </a:solidFill>
              <a:latin typeface="Arial" charset="0"/>
              <a:cs typeface="Arial" charset="0"/>
            </a:endParaRPr>
          </a:p>
        </p:txBody>
      </p:sp>
      <p:pic>
        <p:nvPicPr>
          <p:cNvPr id="5" name="Image 4"/>
          <p:cNvPicPr>
            <a:picLocks noChangeAspect="1"/>
          </p:cNvPicPr>
          <p:nvPr/>
        </p:nvPicPr>
        <p:blipFill rotWithShape="1">
          <a:blip r:embed="rId2"/>
          <a:srcRect l="722" t="4183" r="10847" b="9054"/>
          <a:stretch/>
        </p:blipFill>
        <p:spPr>
          <a:xfrm>
            <a:off x="126182" y="3557006"/>
            <a:ext cx="792088" cy="792087"/>
          </a:xfrm>
          <a:prstGeom prst="rect">
            <a:avLst/>
          </a:prstGeom>
        </p:spPr>
      </p:pic>
    </p:spTree>
    <p:extLst>
      <p:ext uri="{BB962C8B-B14F-4D97-AF65-F5344CB8AC3E}">
        <p14:creationId xmlns:p14="http://schemas.microsoft.com/office/powerpoint/2010/main" val="179507815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Gérer vos agents</a:t>
            </a:r>
          </a:p>
        </p:txBody>
      </p:sp>
      <p:sp>
        <p:nvSpPr>
          <p:cNvPr id="3" name="Espace réservé du contenu 2"/>
          <p:cNvSpPr>
            <a:spLocks noGrp="1"/>
          </p:cNvSpPr>
          <p:nvPr>
            <p:ph idx="1"/>
          </p:nvPr>
        </p:nvSpPr>
        <p:spPr>
          <a:xfrm>
            <a:off x="28572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pPr>
              <a:buNone/>
            </a:pP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428587" y="2071678"/>
            <a:ext cx="7527709" cy="3528000"/>
          </a:xfrm>
          <a:prstGeom prst="rect">
            <a:avLst/>
          </a:prstGeom>
          <a:noFill/>
          <a:ln w="9525">
            <a:noFill/>
            <a:miter lim="800000"/>
            <a:headEnd/>
            <a:tailEnd/>
          </a:ln>
        </p:spPr>
      </p:pic>
      <p:sp>
        <p:nvSpPr>
          <p:cNvPr id="7" name="AutoShape 3"/>
          <p:cNvSpPr>
            <a:spLocks noChangeArrowheads="1"/>
          </p:cNvSpPr>
          <p:nvPr/>
        </p:nvSpPr>
        <p:spPr bwMode="auto">
          <a:xfrm rot="10800000" flipV="1">
            <a:off x="5940151" y="5378808"/>
            <a:ext cx="2846387" cy="498463"/>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de passer l’écran sans saisie     en cliquant sur Suivant.</a:t>
            </a:r>
          </a:p>
        </p:txBody>
      </p:sp>
      <p:pic>
        <p:nvPicPr>
          <p:cNvPr id="4" name="Image 3"/>
          <p:cNvPicPr>
            <a:picLocks noChangeAspect="1"/>
          </p:cNvPicPr>
          <p:nvPr/>
        </p:nvPicPr>
        <p:blipFill>
          <a:blip r:embed="rId3"/>
          <a:stretch>
            <a:fillRect/>
          </a:stretch>
        </p:blipFill>
        <p:spPr>
          <a:xfrm>
            <a:off x="683568" y="3429000"/>
            <a:ext cx="7272728" cy="1547938"/>
          </a:xfrm>
          <a:prstGeom prst="rect">
            <a:avLst/>
          </a:prstGeom>
        </p:spPr>
      </p:pic>
      <p:sp>
        <p:nvSpPr>
          <p:cNvPr id="5" name="Rectangle 4"/>
          <p:cNvSpPr/>
          <p:nvPr/>
        </p:nvSpPr>
        <p:spPr>
          <a:xfrm>
            <a:off x="3131840" y="4653136"/>
            <a:ext cx="576064"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1114359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29183" y="1720767"/>
            <a:ext cx="8885634" cy="4138835"/>
          </a:xfrm>
          <a:prstGeom prst="rect">
            <a:avLst/>
          </a:prstGeom>
        </p:spPr>
      </p:pic>
      <p:sp>
        <p:nvSpPr>
          <p:cNvPr id="2" name="Titre 1"/>
          <p:cNvSpPr>
            <a:spLocks noGrp="1"/>
          </p:cNvSpPr>
          <p:nvPr>
            <p:ph type="title"/>
          </p:nvPr>
        </p:nvSpPr>
        <p:spPr/>
        <p:txBody>
          <a:bodyPr/>
          <a:lstStyle/>
          <a:p>
            <a:r>
              <a:rPr lang="fr-FR" dirty="0"/>
              <a:t>Déclaration de l’absentéisme : </a:t>
            </a:r>
            <a:r>
              <a:rPr lang="fr-FR" sz="2000" dirty="0"/>
              <a:t>Gérer vos agents</a:t>
            </a:r>
          </a:p>
        </p:txBody>
      </p:sp>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sp>
        <p:nvSpPr>
          <p:cNvPr id="6" name="AutoShape 3"/>
          <p:cNvSpPr>
            <a:spLocks noChangeArrowheads="1"/>
          </p:cNvSpPr>
          <p:nvPr/>
        </p:nvSpPr>
        <p:spPr bwMode="auto">
          <a:xfrm rot="10800000" flipV="1">
            <a:off x="5937351" y="5216205"/>
            <a:ext cx="2084783" cy="521726"/>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de gérer les services depuis cette fenêtre.</a:t>
            </a:r>
          </a:p>
        </p:txBody>
      </p:sp>
      <p:sp>
        <p:nvSpPr>
          <p:cNvPr id="7" name="AutoShape 3"/>
          <p:cNvSpPr>
            <a:spLocks noChangeArrowheads="1"/>
          </p:cNvSpPr>
          <p:nvPr/>
        </p:nvSpPr>
        <p:spPr bwMode="auto">
          <a:xfrm>
            <a:off x="5076056" y="3140968"/>
            <a:ext cx="2213558" cy="866870"/>
          </a:xfrm>
          <a:prstGeom prst="wedgeRectCallout">
            <a:avLst>
              <a:gd name="adj1" fmla="val -72361"/>
              <a:gd name="adj2" fmla="val 63893"/>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Renseigner les informations           à partir des listes déroulantes     des référentiels PRORISQ (emploi et métier)</a:t>
            </a:r>
          </a:p>
        </p:txBody>
      </p:sp>
    </p:spTree>
    <p:extLst>
      <p:ext uri="{BB962C8B-B14F-4D97-AF65-F5344CB8AC3E}">
        <p14:creationId xmlns:p14="http://schemas.microsoft.com/office/powerpoint/2010/main" val="42408210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548680"/>
            <a:ext cx="8229600" cy="720080"/>
          </a:xfrm>
        </p:spPr>
        <p:txBody>
          <a:bodyPr>
            <a:normAutofit fontScale="90000"/>
          </a:bodyPr>
          <a:lstStyle/>
          <a:p>
            <a:r>
              <a:rPr lang="fr-FR" sz="2700" dirty="0"/>
              <a:t>Déclaration de l’absentéisme : </a:t>
            </a:r>
            <a:r>
              <a:rPr lang="fr-FR" sz="2200" dirty="0"/>
              <a:t>Gérer vos agents</a:t>
            </a:r>
            <a:r>
              <a:rPr lang="fr-FR" sz="2000" dirty="0"/>
              <a:t/>
            </a:r>
            <a:br>
              <a:rPr lang="fr-FR" sz="2000" dirty="0"/>
            </a:br>
            <a:endParaRPr lang="fr-FR" sz="20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67230" y="1326604"/>
            <a:ext cx="8614833" cy="2247900"/>
          </a:xfrm>
          <a:prstGeom prst="rect">
            <a:avLst/>
          </a:prstGeom>
          <a:noFill/>
          <a:ln w="9525">
            <a:noFill/>
            <a:miter lim="800000"/>
            <a:headEnd/>
            <a:tailEnd/>
          </a:ln>
        </p:spPr>
      </p:pic>
      <p:sp>
        <p:nvSpPr>
          <p:cNvPr id="6" name="AutoShape 3"/>
          <p:cNvSpPr>
            <a:spLocks noChangeArrowheads="1"/>
          </p:cNvSpPr>
          <p:nvPr/>
        </p:nvSpPr>
        <p:spPr bwMode="auto">
          <a:xfrm>
            <a:off x="2555776" y="1512100"/>
            <a:ext cx="2658151" cy="288032"/>
          </a:xfrm>
          <a:prstGeom prst="wedgeRectCallout">
            <a:avLst>
              <a:gd name="adj1" fmla="val -85295"/>
              <a:gd name="adj2" fmla="val 181183"/>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de créer un nouveau service</a:t>
            </a:r>
          </a:p>
        </p:txBody>
      </p:sp>
      <p:pic>
        <p:nvPicPr>
          <p:cNvPr id="2051" name="Picture 3"/>
          <p:cNvPicPr>
            <a:picLocks noChangeAspect="1" noChangeArrowheads="1"/>
          </p:cNvPicPr>
          <p:nvPr/>
        </p:nvPicPr>
        <p:blipFill>
          <a:blip r:embed="rId3" cstate="print"/>
          <a:srcRect/>
          <a:stretch>
            <a:fillRect/>
          </a:stretch>
        </p:blipFill>
        <p:spPr bwMode="auto">
          <a:xfrm>
            <a:off x="323528" y="3499520"/>
            <a:ext cx="8558535" cy="2645668"/>
          </a:xfrm>
          <a:prstGeom prst="rect">
            <a:avLst/>
          </a:prstGeom>
          <a:noFill/>
          <a:ln w="9525">
            <a:noFill/>
            <a:miter lim="800000"/>
            <a:headEnd/>
            <a:tailEnd/>
          </a:ln>
        </p:spPr>
      </p:pic>
      <p:sp>
        <p:nvSpPr>
          <p:cNvPr id="3" name="Rectangle 2"/>
          <p:cNvSpPr/>
          <p:nvPr/>
        </p:nvSpPr>
        <p:spPr>
          <a:xfrm>
            <a:off x="2689709" y="3704116"/>
            <a:ext cx="2952328" cy="720081"/>
          </a:xfrm>
          <a:prstGeom prst="wedgeRectCallout">
            <a:avLst>
              <a:gd name="adj1" fmla="val -90548"/>
              <a:gd name="adj2" fmla="val 105183"/>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AutoShape 4"/>
          <p:cNvSpPr>
            <a:spLocks noChangeArrowheads="1"/>
          </p:cNvSpPr>
          <p:nvPr/>
        </p:nvSpPr>
        <p:spPr bwMode="auto">
          <a:xfrm rot="10800000" flipV="1">
            <a:off x="2699792" y="3725356"/>
            <a:ext cx="2916324" cy="698842"/>
          </a:xfrm>
          <a:prstGeom prst="wedgeRectCallout">
            <a:avLst>
              <a:gd name="adj1" fmla="val -30213"/>
              <a:gd name="adj2" fmla="val 4124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Renseigner un code, un libellé                      et une date de début d’effet,                      puis « sauver »</a:t>
            </a:r>
          </a:p>
        </p:txBody>
      </p:sp>
      <p:sp>
        <p:nvSpPr>
          <p:cNvPr id="5" name="AutoShape 3"/>
          <p:cNvSpPr>
            <a:spLocks noChangeArrowheads="1"/>
          </p:cNvSpPr>
          <p:nvPr/>
        </p:nvSpPr>
        <p:spPr bwMode="auto">
          <a:xfrm>
            <a:off x="5709320" y="1993915"/>
            <a:ext cx="3203848" cy="288032"/>
          </a:xfrm>
          <a:prstGeom prst="wedgeRectCallout">
            <a:avLst>
              <a:gd name="adj1" fmla="val -24009"/>
              <a:gd name="adj2" fmla="val 106628"/>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de renseigner une date de fin d’effet</a:t>
            </a:r>
          </a:p>
        </p:txBody>
      </p:sp>
    </p:spTree>
    <p:extLst>
      <p:ext uri="{BB962C8B-B14F-4D97-AF65-F5344CB8AC3E}">
        <p14:creationId xmlns:p14="http://schemas.microsoft.com/office/powerpoint/2010/main" val="36721434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Gérer vos agents</a:t>
            </a:r>
          </a:p>
        </p:txBody>
      </p:sp>
      <p:sp>
        <p:nvSpPr>
          <p:cNvPr id="3" name="Espace réservé du contenu 2"/>
          <p:cNvSpPr>
            <a:spLocks noGrp="1"/>
          </p:cNvSpPr>
          <p:nvPr>
            <p:ph idx="1"/>
          </p:nvPr>
        </p:nvSpPr>
        <p:spPr>
          <a:xfrm>
            <a:off x="35496" y="1224955"/>
            <a:ext cx="8879904" cy="415620"/>
          </a:xfrm>
        </p:spPr>
        <p:txBody>
          <a:bodyPr>
            <a:normAutofit/>
          </a:bodyPr>
          <a:lstStyle/>
          <a:p>
            <a:pPr marL="342900" lvl="1" indent="-342900">
              <a:buClr>
                <a:srgbClr val="F29400"/>
              </a:buClr>
              <a:buSzPct val="114000"/>
              <a:buFont typeface="Arial" pitchFamily="34" charset="0"/>
              <a:buChar char="●"/>
            </a:pPr>
            <a:r>
              <a:rPr lang="fr-FR" sz="2000" b="1" dirty="0">
                <a:solidFill>
                  <a:srgbClr val="554C60"/>
                </a:solidFill>
              </a:rPr>
              <a:t>Consulter / Modifier un agent</a:t>
            </a:r>
          </a:p>
        </p:txBody>
      </p:sp>
      <p:sp>
        <p:nvSpPr>
          <p:cNvPr id="4" name="Rectangle 3"/>
          <p:cNvSpPr/>
          <p:nvPr/>
        </p:nvSpPr>
        <p:spPr>
          <a:xfrm>
            <a:off x="899592" y="3392996"/>
            <a:ext cx="576064" cy="1080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a:stretch>
            <a:fillRect/>
          </a:stretch>
        </p:blipFill>
        <p:spPr>
          <a:xfrm>
            <a:off x="678449" y="1684486"/>
            <a:ext cx="7787101" cy="5099517"/>
          </a:xfrm>
          <a:prstGeom prst="rect">
            <a:avLst/>
          </a:prstGeom>
        </p:spPr>
      </p:pic>
      <p:sp>
        <p:nvSpPr>
          <p:cNvPr id="5" name="AutoShape 3"/>
          <p:cNvSpPr>
            <a:spLocks noChangeArrowheads="1"/>
          </p:cNvSpPr>
          <p:nvPr/>
        </p:nvSpPr>
        <p:spPr bwMode="auto">
          <a:xfrm>
            <a:off x="5925344" y="2492897"/>
            <a:ext cx="2987824" cy="504056"/>
          </a:xfrm>
          <a:prstGeom prst="wedgeRectCallout">
            <a:avLst>
              <a:gd name="adj1" fmla="val 23645"/>
              <a:gd name="adj2" fmla="val 128497"/>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de modifier les informations de l’agent en sélectionnant la partie souhaitée</a:t>
            </a:r>
          </a:p>
        </p:txBody>
      </p:sp>
      <p:pic>
        <p:nvPicPr>
          <p:cNvPr id="6" name="Image 5"/>
          <p:cNvPicPr>
            <a:picLocks noChangeAspect="1"/>
          </p:cNvPicPr>
          <p:nvPr/>
        </p:nvPicPr>
        <p:blipFill>
          <a:blip r:embed="rId3"/>
          <a:stretch>
            <a:fillRect/>
          </a:stretch>
        </p:blipFill>
        <p:spPr>
          <a:xfrm>
            <a:off x="2483768" y="1550897"/>
            <a:ext cx="4176464" cy="157162"/>
          </a:xfrm>
          <a:prstGeom prst="rect">
            <a:avLst/>
          </a:prstGeom>
        </p:spPr>
      </p:pic>
      <p:pic>
        <p:nvPicPr>
          <p:cNvPr id="8" name="Image 7"/>
          <p:cNvPicPr>
            <a:picLocks noChangeAspect="1"/>
          </p:cNvPicPr>
          <p:nvPr/>
        </p:nvPicPr>
        <p:blipFill>
          <a:blip r:embed="rId3"/>
          <a:stretch>
            <a:fillRect/>
          </a:stretch>
        </p:blipFill>
        <p:spPr>
          <a:xfrm>
            <a:off x="887537" y="2102368"/>
            <a:ext cx="1485900" cy="159566"/>
          </a:xfrm>
          <a:prstGeom prst="rect">
            <a:avLst/>
          </a:prstGeom>
        </p:spPr>
      </p:pic>
      <p:pic>
        <p:nvPicPr>
          <p:cNvPr id="9" name="Image 8"/>
          <p:cNvPicPr>
            <a:picLocks noChangeAspect="1"/>
          </p:cNvPicPr>
          <p:nvPr/>
        </p:nvPicPr>
        <p:blipFill>
          <a:blip r:embed="rId3"/>
          <a:stretch>
            <a:fillRect/>
          </a:stretch>
        </p:blipFill>
        <p:spPr>
          <a:xfrm>
            <a:off x="2812519" y="2133604"/>
            <a:ext cx="1485900" cy="119126"/>
          </a:xfrm>
          <a:prstGeom prst="rect">
            <a:avLst/>
          </a:prstGeom>
        </p:spPr>
      </p:pic>
      <p:pic>
        <p:nvPicPr>
          <p:cNvPr id="10" name="Image 9"/>
          <p:cNvPicPr>
            <a:picLocks noChangeAspect="1"/>
          </p:cNvPicPr>
          <p:nvPr/>
        </p:nvPicPr>
        <p:blipFill>
          <a:blip r:embed="rId3"/>
          <a:stretch>
            <a:fillRect/>
          </a:stretch>
        </p:blipFill>
        <p:spPr>
          <a:xfrm>
            <a:off x="4798368" y="2106817"/>
            <a:ext cx="1227485" cy="155117"/>
          </a:xfrm>
          <a:prstGeom prst="rect">
            <a:avLst/>
          </a:prstGeom>
        </p:spPr>
      </p:pic>
      <p:sp>
        <p:nvSpPr>
          <p:cNvPr id="11" name="ZoneTexte 10"/>
          <p:cNvSpPr txBox="1"/>
          <p:nvPr/>
        </p:nvSpPr>
        <p:spPr>
          <a:xfrm>
            <a:off x="812432" y="2089449"/>
            <a:ext cx="1056695" cy="230832"/>
          </a:xfrm>
          <a:prstGeom prst="rect">
            <a:avLst/>
          </a:prstGeom>
          <a:noFill/>
        </p:spPr>
        <p:txBody>
          <a:bodyPr wrap="square" rtlCol="0">
            <a:spAutoFit/>
          </a:bodyPr>
          <a:lstStyle/>
          <a:p>
            <a:r>
              <a:rPr lang="fr-FR" sz="900" b="1" dirty="0">
                <a:latin typeface="+mj-lt"/>
              </a:rPr>
              <a:t>NOMAGENT</a:t>
            </a:r>
          </a:p>
        </p:txBody>
      </p:sp>
      <p:sp>
        <p:nvSpPr>
          <p:cNvPr id="13" name="ZoneTexte 12"/>
          <p:cNvSpPr txBox="1"/>
          <p:nvPr/>
        </p:nvSpPr>
        <p:spPr>
          <a:xfrm>
            <a:off x="4737501" y="2089449"/>
            <a:ext cx="1131545" cy="230832"/>
          </a:xfrm>
          <a:prstGeom prst="rect">
            <a:avLst/>
          </a:prstGeom>
          <a:noFill/>
        </p:spPr>
        <p:txBody>
          <a:bodyPr wrap="square" rtlCol="0">
            <a:spAutoFit/>
          </a:bodyPr>
          <a:lstStyle/>
          <a:p>
            <a:r>
              <a:rPr lang="fr-FR" sz="900" b="1" dirty="0">
                <a:latin typeface="+mj-lt"/>
              </a:rPr>
              <a:t>Prénom-agent</a:t>
            </a:r>
          </a:p>
        </p:txBody>
      </p:sp>
      <p:pic>
        <p:nvPicPr>
          <p:cNvPr id="12" name="Image 11"/>
          <p:cNvPicPr>
            <a:picLocks noChangeAspect="1"/>
          </p:cNvPicPr>
          <p:nvPr/>
        </p:nvPicPr>
        <p:blipFill>
          <a:blip r:embed="rId4"/>
          <a:stretch>
            <a:fillRect/>
          </a:stretch>
        </p:blipFill>
        <p:spPr>
          <a:xfrm>
            <a:off x="3205758" y="2373094"/>
            <a:ext cx="574154" cy="191809"/>
          </a:xfrm>
          <a:prstGeom prst="rect">
            <a:avLst/>
          </a:prstGeom>
        </p:spPr>
      </p:pic>
    </p:spTree>
    <p:extLst>
      <p:ext uri="{BB962C8B-B14F-4D97-AF65-F5344CB8AC3E}">
        <p14:creationId xmlns:p14="http://schemas.microsoft.com/office/powerpoint/2010/main" val="332533317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Déclarer un sinistre</a:t>
            </a:r>
          </a:p>
        </p:txBody>
      </p:sp>
      <p:sp>
        <p:nvSpPr>
          <p:cNvPr id="9" name="Espace réservé du contenu 2"/>
          <p:cNvSpPr txBox="1">
            <a:spLocks/>
          </p:cNvSpPr>
          <p:nvPr/>
        </p:nvSpPr>
        <p:spPr bwMode="auto">
          <a:xfrm>
            <a:off x="107290" y="1246170"/>
            <a:ext cx="5616838" cy="454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1" indent="-342900" defTabSz="457200" fontAlgn="base">
              <a:lnSpc>
                <a:spcPct val="100000"/>
              </a:lnSpc>
              <a:spcBef>
                <a:spcPct val="20000"/>
              </a:spcBef>
              <a:spcAft>
                <a:spcPct val="0"/>
              </a:spcAft>
              <a:buClr>
                <a:srgbClr val="F29400"/>
              </a:buClr>
              <a:buSzPct val="114000"/>
              <a:buFont typeface="Arial" pitchFamily="34" charset="0"/>
              <a:buChar char="●"/>
              <a:tabLst/>
              <a:defRPr/>
            </a:pPr>
            <a:r>
              <a:rPr lang="fr-FR" sz="2000" b="1" dirty="0">
                <a:solidFill>
                  <a:srgbClr val="554C60"/>
                </a:solidFill>
                <a:latin typeface="+mn-lt"/>
              </a:rPr>
              <a:t>Déclarer un nouveau sinistre</a:t>
            </a:r>
          </a:p>
          <a:p>
            <a:pPr marL="342900" marR="0" lvl="1" indent="-342900" defTabSz="457200" fontAlgn="base">
              <a:lnSpc>
                <a:spcPct val="100000"/>
              </a:lnSpc>
              <a:spcBef>
                <a:spcPct val="20000"/>
              </a:spcBef>
              <a:spcAft>
                <a:spcPct val="0"/>
              </a:spcAft>
              <a:buClr>
                <a:srgbClr val="F29400"/>
              </a:buClr>
              <a:buSzPct val="114000"/>
              <a:buFont typeface="Arial" pitchFamily="34" charset="0"/>
              <a:buChar char="●"/>
              <a:tabLst/>
              <a:defRPr/>
            </a:pPr>
            <a:endParaRPr lang="fr-FR" sz="1400" b="1" dirty="0">
              <a:latin typeface="+mn-lt"/>
            </a:endParaRPr>
          </a:p>
        </p:txBody>
      </p:sp>
      <p:pic>
        <p:nvPicPr>
          <p:cNvPr id="3" name="Image 2"/>
          <p:cNvPicPr>
            <a:picLocks noChangeAspect="1"/>
          </p:cNvPicPr>
          <p:nvPr/>
        </p:nvPicPr>
        <p:blipFill>
          <a:blip r:embed="rId2"/>
          <a:stretch>
            <a:fillRect/>
          </a:stretch>
        </p:blipFill>
        <p:spPr>
          <a:xfrm>
            <a:off x="3957637" y="3162300"/>
            <a:ext cx="1228725" cy="533400"/>
          </a:xfrm>
          <a:prstGeom prst="rect">
            <a:avLst/>
          </a:prstGeom>
        </p:spPr>
      </p:pic>
      <p:pic>
        <p:nvPicPr>
          <p:cNvPr id="4" name="Image 3"/>
          <p:cNvPicPr>
            <a:picLocks noChangeAspect="1"/>
          </p:cNvPicPr>
          <p:nvPr/>
        </p:nvPicPr>
        <p:blipFill>
          <a:blip r:embed="rId3"/>
          <a:stretch>
            <a:fillRect/>
          </a:stretch>
        </p:blipFill>
        <p:spPr>
          <a:xfrm>
            <a:off x="87297" y="3707854"/>
            <a:ext cx="5879610" cy="2993256"/>
          </a:xfrm>
          <a:prstGeom prst="rect">
            <a:avLst/>
          </a:prstGeom>
          <a:noFill/>
          <a:ln w="9525">
            <a:noFill/>
            <a:miter lim="800000"/>
            <a:headEnd/>
            <a:tailEnd/>
          </a:ln>
        </p:spPr>
      </p:pic>
      <p:sp>
        <p:nvSpPr>
          <p:cNvPr id="13" name="AutoShape 2"/>
          <p:cNvSpPr>
            <a:spLocks noChangeArrowheads="1"/>
          </p:cNvSpPr>
          <p:nvPr/>
        </p:nvSpPr>
        <p:spPr bwMode="auto">
          <a:xfrm rot="10800000" flipV="1">
            <a:off x="1475656" y="5661248"/>
            <a:ext cx="2275878" cy="475146"/>
          </a:xfrm>
          <a:prstGeom prst="wedgeRectCallout">
            <a:avLst>
              <a:gd name="adj1" fmla="val 52408"/>
              <a:gd name="adj2" fmla="val 120635"/>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Déclaration possible après la création d’un agent</a:t>
            </a:r>
          </a:p>
        </p:txBody>
      </p:sp>
      <p:pic>
        <p:nvPicPr>
          <p:cNvPr id="24" name="Image 23"/>
          <p:cNvPicPr>
            <a:picLocks noChangeAspect="1"/>
          </p:cNvPicPr>
          <p:nvPr/>
        </p:nvPicPr>
        <p:blipFill>
          <a:blip r:embed="rId4"/>
          <a:stretch>
            <a:fillRect/>
          </a:stretch>
        </p:blipFill>
        <p:spPr>
          <a:xfrm>
            <a:off x="6175684" y="3049967"/>
            <a:ext cx="2737484" cy="2496826"/>
          </a:xfrm>
          <a:prstGeom prst="rect">
            <a:avLst/>
          </a:prstGeom>
        </p:spPr>
      </p:pic>
      <p:sp>
        <p:nvSpPr>
          <p:cNvPr id="29" name="AutoShape 3"/>
          <p:cNvSpPr>
            <a:spLocks noChangeArrowheads="1"/>
          </p:cNvSpPr>
          <p:nvPr/>
        </p:nvSpPr>
        <p:spPr bwMode="auto">
          <a:xfrm rot="10800000" flipV="1">
            <a:off x="7023887" y="2132978"/>
            <a:ext cx="1861242" cy="1008112"/>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Sélection de la nature de l’évènement à saisir avec affichage des éléments à compléter en fonction du choix fait.</a:t>
            </a:r>
          </a:p>
        </p:txBody>
      </p:sp>
      <p:pic>
        <p:nvPicPr>
          <p:cNvPr id="2048" name="Image 2047"/>
          <p:cNvPicPr>
            <a:picLocks noChangeAspect="1"/>
          </p:cNvPicPr>
          <p:nvPr/>
        </p:nvPicPr>
        <p:blipFill>
          <a:blip r:embed="rId5"/>
          <a:stretch>
            <a:fillRect/>
          </a:stretch>
        </p:blipFill>
        <p:spPr>
          <a:xfrm>
            <a:off x="107290" y="1620965"/>
            <a:ext cx="6337374" cy="1152250"/>
          </a:xfrm>
          <a:prstGeom prst="rect">
            <a:avLst/>
          </a:prstGeom>
        </p:spPr>
      </p:pic>
      <p:sp>
        <p:nvSpPr>
          <p:cNvPr id="5" name="AutoShape 2"/>
          <p:cNvSpPr>
            <a:spLocks noChangeArrowheads="1"/>
          </p:cNvSpPr>
          <p:nvPr/>
        </p:nvSpPr>
        <p:spPr bwMode="auto">
          <a:xfrm rot="10800000" flipV="1">
            <a:off x="2406755" y="2315554"/>
            <a:ext cx="2689558" cy="1338648"/>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fr-FR" sz="1200" dirty="0">
                <a:solidFill>
                  <a:schemeClr val="bg1"/>
                </a:solidFill>
                <a:latin typeface="Calibri" pitchFamily="34" charset="0"/>
                <a:cs typeface="Arial" pitchFamily="34" charset="0"/>
              </a:rPr>
              <a:t>1/ chercher l’agent en saisissant au moins trois caractères du nom, nom de jeune fille ou prénom </a:t>
            </a:r>
          </a:p>
          <a:p>
            <a:pPr>
              <a:spcAft>
                <a:spcPts val="1000"/>
              </a:spcAft>
            </a:pPr>
            <a:r>
              <a:rPr lang="fr-FR" sz="1200" dirty="0">
                <a:solidFill>
                  <a:schemeClr val="bg1"/>
                </a:solidFill>
                <a:latin typeface="Calibri" pitchFamily="34" charset="0"/>
                <a:cs typeface="Arial" pitchFamily="34" charset="0"/>
              </a:rPr>
              <a:t>2/ Sélectionner l’agent recherché</a:t>
            </a:r>
          </a:p>
          <a:p>
            <a:pPr>
              <a:spcAft>
                <a:spcPts val="1000"/>
              </a:spcAft>
            </a:pPr>
            <a:r>
              <a:rPr lang="fr-FR" sz="1200" dirty="0">
                <a:solidFill>
                  <a:schemeClr val="bg1"/>
                </a:solidFill>
                <a:latin typeface="Calibri" pitchFamily="34" charset="0"/>
                <a:cs typeface="Arial" pitchFamily="34" charset="0"/>
              </a:rPr>
              <a:t>3/ Cliquer sur « Saisir un évènement »</a:t>
            </a:r>
          </a:p>
        </p:txBody>
      </p:sp>
    </p:spTree>
    <p:extLst>
      <p:ext uri="{BB962C8B-B14F-4D97-AF65-F5344CB8AC3E}">
        <p14:creationId xmlns:p14="http://schemas.microsoft.com/office/powerpoint/2010/main" val="428227609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578662" y="1235659"/>
            <a:ext cx="4721530" cy="5432852"/>
          </a:xfrm>
          <a:prstGeom prst="rect">
            <a:avLst/>
          </a:prstGeom>
        </p:spPr>
      </p:pic>
      <p:sp>
        <p:nvSpPr>
          <p:cNvPr id="2" name="Titre 1"/>
          <p:cNvSpPr>
            <a:spLocks noGrp="1"/>
          </p:cNvSpPr>
          <p:nvPr>
            <p:ph type="title"/>
          </p:nvPr>
        </p:nvSpPr>
        <p:spPr/>
        <p:txBody>
          <a:bodyPr/>
          <a:lstStyle/>
          <a:p>
            <a:r>
              <a:rPr lang="fr-FR" dirty="0"/>
              <a:t>Déclaration de l’absentéisme : </a:t>
            </a:r>
            <a:r>
              <a:rPr lang="fr-FR" sz="2000" dirty="0"/>
              <a:t>Déclarer un sinistre</a:t>
            </a:r>
          </a:p>
        </p:txBody>
      </p:sp>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sp>
        <p:nvSpPr>
          <p:cNvPr id="12" name="AutoShape 7"/>
          <p:cNvSpPr>
            <a:spLocks noChangeArrowheads="1"/>
          </p:cNvSpPr>
          <p:nvPr/>
        </p:nvSpPr>
        <p:spPr bwMode="auto">
          <a:xfrm rot="10800000" flipV="1">
            <a:off x="194889" y="5509027"/>
            <a:ext cx="1350061" cy="1210144"/>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Enregistrer votre évènement ou Annuler si vous ne souhaitez pas conserver votre saisie.</a:t>
            </a:r>
          </a:p>
        </p:txBody>
      </p:sp>
      <p:sp>
        <p:nvSpPr>
          <p:cNvPr id="10" name="AutoShape 5"/>
          <p:cNvSpPr>
            <a:spLocks noChangeArrowheads="1"/>
          </p:cNvSpPr>
          <p:nvPr/>
        </p:nvSpPr>
        <p:spPr bwMode="auto">
          <a:xfrm rot="10800000" flipV="1">
            <a:off x="7337209" y="1211355"/>
            <a:ext cx="1581374" cy="932671"/>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Saisir les données et notamment les données obligatoires (suivies par *)</a:t>
            </a:r>
          </a:p>
        </p:txBody>
      </p:sp>
      <p:sp>
        <p:nvSpPr>
          <p:cNvPr id="4" name="Rectangle 3"/>
          <p:cNvSpPr/>
          <p:nvPr/>
        </p:nvSpPr>
        <p:spPr>
          <a:xfrm>
            <a:off x="4062214" y="5646574"/>
            <a:ext cx="1019571" cy="673024"/>
          </a:xfrm>
          <a:prstGeom prst="wedgeRectCallout">
            <a:avLst>
              <a:gd name="adj1" fmla="val -185401"/>
              <a:gd name="adj2" fmla="val -9044"/>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AutoShape 5"/>
          <p:cNvSpPr>
            <a:spLocks noChangeArrowheads="1"/>
          </p:cNvSpPr>
          <p:nvPr/>
        </p:nvSpPr>
        <p:spPr bwMode="auto">
          <a:xfrm rot="10800000" flipV="1">
            <a:off x="4054175" y="5655701"/>
            <a:ext cx="1019572" cy="1009245"/>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 cocher pour les accidents de travail sans arrêt</a:t>
            </a:r>
          </a:p>
        </p:txBody>
      </p:sp>
      <p:sp>
        <p:nvSpPr>
          <p:cNvPr id="16" name="Rectangle 15"/>
          <p:cNvSpPr/>
          <p:nvPr/>
        </p:nvSpPr>
        <p:spPr>
          <a:xfrm>
            <a:off x="6048749" y="5509027"/>
            <a:ext cx="2864419" cy="584269"/>
          </a:xfrm>
          <a:prstGeom prst="wedgeRectCallout">
            <a:avLst>
              <a:gd name="adj1" fmla="val -62296"/>
              <a:gd name="adj2" fmla="val -46391"/>
            </a:avLst>
          </a:prstGeom>
          <a:solidFill>
            <a:srgbClr val="F294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AutoShape 6"/>
          <p:cNvSpPr>
            <a:spLocks noChangeArrowheads="1"/>
          </p:cNvSpPr>
          <p:nvPr/>
        </p:nvSpPr>
        <p:spPr bwMode="auto">
          <a:xfrm rot="10800000" flipV="1">
            <a:off x="6004718" y="5483166"/>
            <a:ext cx="2918721" cy="1210144"/>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 noter :                                                            les données saisies au niveau des circonstances détaillées seront reprises dans l’enquête administrative.                 Aussi il est conseillé d’être synthétique au niveau du descriptif de l’accident.</a:t>
            </a:r>
          </a:p>
        </p:txBody>
      </p:sp>
    </p:spTree>
    <p:extLst>
      <p:ext uri="{BB962C8B-B14F-4D97-AF65-F5344CB8AC3E}">
        <p14:creationId xmlns:p14="http://schemas.microsoft.com/office/powerpoint/2010/main" val="26895469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Déclarer un sinistre</a:t>
            </a:r>
          </a:p>
        </p:txBody>
      </p:sp>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284580" y="1307808"/>
            <a:ext cx="4575452" cy="2142301"/>
          </a:xfrm>
          <a:prstGeom prst="rect">
            <a:avLst/>
          </a:prstGeom>
          <a:noFill/>
          <a:ln w="9525">
            <a:solidFill>
              <a:schemeClr val="tx1"/>
            </a:solidFill>
            <a:miter lim="800000"/>
            <a:headEnd/>
            <a:tailEnd/>
          </a:ln>
        </p:spPr>
      </p:pic>
      <p:sp>
        <p:nvSpPr>
          <p:cNvPr id="14" name="AutoShape 2"/>
          <p:cNvSpPr>
            <a:spLocks noChangeArrowheads="1"/>
          </p:cNvSpPr>
          <p:nvPr/>
        </p:nvSpPr>
        <p:spPr bwMode="auto">
          <a:xfrm rot="10800000" flipV="1">
            <a:off x="147862" y="3326364"/>
            <a:ext cx="3102614" cy="502916"/>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fr-FR" sz="1200" dirty="0">
                <a:solidFill>
                  <a:schemeClr val="bg1"/>
                </a:solidFill>
                <a:latin typeface="Calibri" pitchFamily="34" charset="0"/>
                <a:cs typeface="Arial" pitchFamily="34" charset="0"/>
              </a:rPr>
              <a:t>Confirmation de la prise en compte de votre saisie, considérée comme déclaration*</a:t>
            </a:r>
          </a:p>
        </p:txBody>
      </p:sp>
      <p:pic>
        <p:nvPicPr>
          <p:cNvPr id="6" name="Image 5"/>
          <p:cNvPicPr>
            <a:picLocks noChangeAspect="1"/>
          </p:cNvPicPr>
          <p:nvPr/>
        </p:nvPicPr>
        <p:blipFill>
          <a:blip r:embed="rId3"/>
          <a:stretch>
            <a:fillRect/>
          </a:stretch>
        </p:blipFill>
        <p:spPr>
          <a:xfrm>
            <a:off x="5617461" y="2132856"/>
            <a:ext cx="3325319" cy="4024569"/>
          </a:xfrm>
          <a:prstGeom prst="rect">
            <a:avLst/>
          </a:prstGeom>
        </p:spPr>
      </p:pic>
      <p:pic>
        <p:nvPicPr>
          <p:cNvPr id="5" name="Image 4"/>
          <p:cNvPicPr>
            <a:picLocks noChangeAspect="1"/>
          </p:cNvPicPr>
          <p:nvPr/>
        </p:nvPicPr>
        <p:blipFill>
          <a:blip r:embed="rId4"/>
          <a:stretch>
            <a:fillRect/>
          </a:stretch>
        </p:blipFill>
        <p:spPr>
          <a:xfrm>
            <a:off x="3989258" y="5447409"/>
            <a:ext cx="2657475" cy="923925"/>
          </a:xfrm>
          <a:prstGeom prst="rect">
            <a:avLst/>
          </a:prstGeom>
        </p:spPr>
      </p:pic>
      <p:sp>
        <p:nvSpPr>
          <p:cNvPr id="8" name="AutoShape 2"/>
          <p:cNvSpPr>
            <a:spLocks noChangeArrowheads="1"/>
          </p:cNvSpPr>
          <p:nvPr/>
        </p:nvSpPr>
        <p:spPr bwMode="auto">
          <a:xfrm rot="10800000" flipV="1">
            <a:off x="5220072" y="4869160"/>
            <a:ext cx="3148580" cy="693603"/>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a:ln>
                  <a:noFill/>
                </a:ln>
                <a:solidFill>
                  <a:schemeClr val="bg1"/>
                </a:solidFill>
                <a:effectLst/>
                <a:latin typeface="Calibri" pitchFamily="34" charset="0"/>
                <a:cs typeface="Arial" pitchFamily="34" charset="0"/>
              </a:rPr>
              <a:t>Lors de la</a:t>
            </a:r>
            <a:r>
              <a:rPr kumimoji="0" lang="fr-FR" sz="1200" b="0" i="0" u="none" strike="noStrike" cap="none" normalizeH="0" dirty="0">
                <a:ln>
                  <a:noFill/>
                </a:ln>
                <a:solidFill>
                  <a:schemeClr val="bg1"/>
                </a:solidFill>
                <a:effectLst/>
                <a:latin typeface="Calibri" pitchFamily="34" charset="0"/>
                <a:cs typeface="Arial" pitchFamily="34" charset="0"/>
              </a:rPr>
              <a:t> création d’un </a:t>
            </a:r>
            <a:r>
              <a:rPr kumimoji="0" lang="fr-FR" sz="1200" b="0" i="0" u="none" strike="noStrike" cap="none" normalizeH="0">
                <a:ln>
                  <a:noFill/>
                </a:ln>
                <a:solidFill>
                  <a:schemeClr val="bg1"/>
                </a:solidFill>
                <a:effectLst/>
                <a:latin typeface="Calibri" pitchFamily="34" charset="0"/>
                <a:cs typeface="Arial" pitchFamily="34" charset="0"/>
              </a:rPr>
              <a:t>risque professionnel </a:t>
            </a:r>
            <a:r>
              <a:rPr kumimoji="0" lang="fr-FR" sz="1200" b="0" i="0" u="none" strike="noStrike" cap="none" normalizeH="0" dirty="0">
                <a:ln>
                  <a:noFill/>
                </a:ln>
                <a:solidFill>
                  <a:schemeClr val="bg1"/>
                </a:solidFill>
                <a:effectLst/>
                <a:latin typeface="Calibri" pitchFamily="34" charset="0"/>
                <a:cs typeface="Arial" pitchFamily="34" charset="0"/>
              </a:rPr>
              <a:t>: </a:t>
            </a:r>
            <a:r>
              <a:rPr kumimoji="0" lang="fr-FR" sz="1200" b="0" i="0" u="none" strike="noStrike" cap="none" normalizeH="0" baseline="0" dirty="0">
                <a:ln>
                  <a:noFill/>
                </a:ln>
                <a:solidFill>
                  <a:schemeClr val="bg1"/>
                </a:solidFill>
                <a:effectLst/>
                <a:latin typeface="Calibri" pitchFamily="34" charset="0"/>
                <a:cs typeface="Arial" pitchFamily="34" charset="0"/>
              </a:rPr>
              <a:t>Possibilité de transmettre automatiquement</a:t>
            </a:r>
            <a:r>
              <a:rPr kumimoji="0" lang="fr-FR" sz="1200" b="0" i="0" u="none" strike="noStrike" cap="none" normalizeH="0" dirty="0">
                <a:ln>
                  <a:noFill/>
                </a:ln>
                <a:solidFill>
                  <a:schemeClr val="bg1"/>
                </a:solidFill>
                <a:effectLst/>
                <a:latin typeface="Calibri" pitchFamily="34" charset="0"/>
                <a:cs typeface="Arial" pitchFamily="34" charset="0"/>
              </a:rPr>
              <a:t> l’enquête ou de l’imprimer</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sp>
        <p:nvSpPr>
          <p:cNvPr id="11" name="AutoShape 2"/>
          <p:cNvSpPr>
            <a:spLocks noChangeArrowheads="1"/>
          </p:cNvSpPr>
          <p:nvPr/>
        </p:nvSpPr>
        <p:spPr bwMode="auto">
          <a:xfrm rot="10800000" flipV="1">
            <a:off x="301878" y="5649814"/>
            <a:ext cx="3148580" cy="515490"/>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r>
              <a:rPr lang="fr-FR" sz="1200" dirty="0">
                <a:solidFill>
                  <a:schemeClr val="bg1"/>
                </a:solidFill>
                <a:latin typeface="Calibri" pitchFamily="34" charset="0"/>
                <a:cs typeface="Arial" pitchFamily="34" charset="0"/>
              </a:rPr>
              <a:t>* La déclaration doit être accompagnée des documents justificatifs</a:t>
            </a:r>
          </a:p>
        </p:txBody>
      </p:sp>
    </p:spTree>
    <p:extLst>
      <p:ext uri="{BB962C8B-B14F-4D97-AF65-F5344CB8AC3E}">
        <p14:creationId xmlns:p14="http://schemas.microsoft.com/office/powerpoint/2010/main" val="37730492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Déclarer un sinistre</a:t>
            </a:r>
          </a:p>
        </p:txBody>
      </p:sp>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pic>
        <p:nvPicPr>
          <p:cNvPr id="5" name="Image 4"/>
          <p:cNvPicPr>
            <a:picLocks noChangeAspect="1"/>
          </p:cNvPicPr>
          <p:nvPr/>
        </p:nvPicPr>
        <p:blipFill>
          <a:blip r:embed="rId2"/>
          <a:stretch>
            <a:fillRect/>
          </a:stretch>
        </p:blipFill>
        <p:spPr>
          <a:xfrm>
            <a:off x="8388424" y="3524489"/>
            <a:ext cx="670992" cy="923925"/>
          </a:xfrm>
          <a:prstGeom prst="rect">
            <a:avLst/>
          </a:prstGeom>
        </p:spPr>
      </p:pic>
      <p:pic>
        <p:nvPicPr>
          <p:cNvPr id="6" name="Image 5"/>
          <p:cNvPicPr>
            <a:picLocks noChangeAspect="1"/>
          </p:cNvPicPr>
          <p:nvPr/>
        </p:nvPicPr>
        <p:blipFill>
          <a:blip r:embed="rId3"/>
          <a:stretch>
            <a:fillRect/>
          </a:stretch>
        </p:blipFill>
        <p:spPr>
          <a:xfrm>
            <a:off x="191344" y="1136159"/>
            <a:ext cx="4818683" cy="2750025"/>
          </a:xfrm>
          <a:prstGeom prst="rect">
            <a:avLst/>
          </a:prstGeom>
        </p:spPr>
      </p:pic>
      <p:sp>
        <p:nvSpPr>
          <p:cNvPr id="15" name="AutoShape 3"/>
          <p:cNvSpPr>
            <a:spLocks noChangeArrowheads="1"/>
          </p:cNvSpPr>
          <p:nvPr/>
        </p:nvSpPr>
        <p:spPr bwMode="auto">
          <a:xfrm rot="10800000" flipV="1">
            <a:off x="228600" y="4026269"/>
            <a:ext cx="2504805" cy="1014077"/>
          </a:xfrm>
          <a:prstGeom prst="wedgeRectCallout">
            <a:avLst>
              <a:gd name="adj1" fmla="val -299"/>
              <a:gd name="adj2" fmla="val -76513"/>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Sélection du type de conséquence                         (arrêt de travail, périodes de soins…)                            lié au sinistre, avec affichage des éléments à compléter en fonction du choix fait.</a:t>
            </a:r>
          </a:p>
          <a:p>
            <a:pPr algn="ctr">
              <a:spcAft>
                <a:spcPts val="1000"/>
              </a:spcAft>
            </a:pPr>
            <a:endParaRPr lang="fr-FR" sz="1200" dirty="0">
              <a:solidFill>
                <a:schemeClr val="bg1"/>
              </a:solidFill>
              <a:latin typeface="Calibri" pitchFamily="34" charset="0"/>
              <a:cs typeface="Arial" pitchFamily="34" charset="0"/>
            </a:endParaRPr>
          </a:p>
        </p:txBody>
      </p:sp>
      <p:pic>
        <p:nvPicPr>
          <p:cNvPr id="10" name="Image 9"/>
          <p:cNvPicPr>
            <a:picLocks noChangeAspect="1"/>
          </p:cNvPicPr>
          <p:nvPr/>
        </p:nvPicPr>
        <p:blipFill>
          <a:blip r:embed="rId4"/>
          <a:stretch>
            <a:fillRect/>
          </a:stretch>
        </p:blipFill>
        <p:spPr>
          <a:xfrm>
            <a:off x="3203848" y="3354202"/>
            <a:ext cx="5818312" cy="3410439"/>
          </a:xfrm>
          <a:prstGeom prst="rect">
            <a:avLst/>
          </a:prstGeom>
        </p:spPr>
      </p:pic>
      <p:sp>
        <p:nvSpPr>
          <p:cNvPr id="11" name="AutoShape 4"/>
          <p:cNvSpPr>
            <a:spLocks noChangeArrowheads="1"/>
          </p:cNvSpPr>
          <p:nvPr/>
        </p:nvSpPr>
        <p:spPr bwMode="auto">
          <a:xfrm rot="10800000" flipV="1">
            <a:off x="5004048" y="6320251"/>
            <a:ext cx="3168352" cy="422240"/>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Enregistrer votre conséquence ou Annuler si vous ne souhaitez pas conserver votre saisie.</a:t>
            </a:r>
          </a:p>
        </p:txBody>
      </p:sp>
      <p:sp>
        <p:nvSpPr>
          <p:cNvPr id="12" name="AutoShape 3"/>
          <p:cNvSpPr>
            <a:spLocks noChangeArrowheads="1"/>
          </p:cNvSpPr>
          <p:nvPr/>
        </p:nvSpPr>
        <p:spPr bwMode="auto">
          <a:xfrm rot="10800000" flipV="1">
            <a:off x="7411544" y="4538092"/>
            <a:ext cx="1590003" cy="864096"/>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Saisie des données notamment les données obligatoires suivies par *. </a:t>
            </a:r>
          </a:p>
        </p:txBody>
      </p:sp>
    </p:spTree>
    <p:extLst>
      <p:ext uri="{BB962C8B-B14F-4D97-AF65-F5344CB8AC3E}">
        <p14:creationId xmlns:p14="http://schemas.microsoft.com/office/powerpoint/2010/main" val="13168664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Déclarer un sinistre</a:t>
            </a:r>
          </a:p>
        </p:txBody>
      </p:sp>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pic>
        <p:nvPicPr>
          <p:cNvPr id="6" name="Image 5"/>
          <p:cNvPicPr>
            <a:picLocks noChangeAspect="1"/>
          </p:cNvPicPr>
          <p:nvPr/>
        </p:nvPicPr>
        <p:blipFill>
          <a:blip r:embed="rId2"/>
          <a:stretch>
            <a:fillRect/>
          </a:stretch>
        </p:blipFill>
        <p:spPr>
          <a:xfrm>
            <a:off x="179512" y="1196752"/>
            <a:ext cx="8928992" cy="3075058"/>
          </a:xfrm>
          <a:prstGeom prst="rect">
            <a:avLst/>
          </a:prstGeom>
        </p:spPr>
      </p:pic>
      <p:pic>
        <p:nvPicPr>
          <p:cNvPr id="7" name="Image 6"/>
          <p:cNvPicPr>
            <a:picLocks noChangeAspect="1"/>
          </p:cNvPicPr>
          <p:nvPr/>
        </p:nvPicPr>
        <p:blipFill>
          <a:blip r:embed="rId3"/>
          <a:stretch>
            <a:fillRect/>
          </a:stretch>
        </p:blipFill>
        <p:spPr>
          <a:xfrm>
            <a:off x="4860032" y="3592255"/>
            <a:ext cx="3634820" cy="3048958"/>
          </a:xfrm>
          <a:prstGeom prst="rect">
            <a:avLst/>
          </a:prstGeom>
        </p:spPr>
      </p:pic>
      <p:cxnSp>
        <p:nvCxnSpPr>
          <p:cNvPr id="8" name="Connecteur droit avec flèche 7"/>
          <p:cNvCxnSpPr/>
          <p:nvPr/>
        </p:nvCxnSpPr>
        <p:spPr>
          <a:xfrm>
            <a:off x="3347864" y="2708920"/>
            <a:ext cx="1450504" cy="1152128"/>
          </a:xfrm>
          <a:prstGeom prst="straightConnector1">
            <a:avLst/>
          </a:prstGeom>
          <a:ln>
            <a:solidFill>
              <a:srgbClr val="F29400"/>
            </a:solidFill>
            <a:tailEnd type="triangle"/>
          </a:ln>
        </p:spPr>
        <p:style>
          <a:lnRef idx="2">
            <a:schemeClr val="accent1"/>
          </a:lnRef>
          <a:fillRef idx="0">
            <a:schemeClr val="accent1"/>
          </a:fillRef>
          <a:effectRef idx="1">
            <a:schemeClr val="accent1"/>
          </a:effectRef>
          <a:fontRef idx="minor">
            <a:schemeClr val="tx1"/>
          </a:fontRef>
        </p:style>
      </p:cxnSp>
      <p:pic>
        <p:nvPicPr>
          <p:cNvPr id="9" name="Image 8"/>
          <p:cNvPicPr>
            <a:picLocks noChangeAspect="1"/>
          </p:cNvPicPr>
          <p:nvPr/>
        </p:nvPicPr>
        <p:blipFill>
          <a:blip r:embed="rId4"/>
          <a:stretch>
            <a:fillRect/>
          </a:stretch>
        </p:blipFill>
        <p:spPr>
          <a:xfrm>
            <a:off x="251520" y="1844824"/>
            <a:ext cx="3312368" cy="257175"/>
          </a:xfrm>
          <a:prstGeom prst="rect">
            <a:avLst/>
          </a:prstGeom>
        </p:spPr>
      </p:pic>
    </p:spTree>
    <p:extLst>
      <p:ext uri="{BB962C8B-B14F-4D97-AF65-F5344CB8AC3E}">
        <p14:creationId xmlns:p14="http://schemas.microsoft.com/office/powerpoint/2010/main" val="279597895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Déclarer un sinistre</a:t>
            </a:r>
          </a:p>
        </p:txBody>
      </p:sp>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pic>
        <p:nvPicPr>
          <p:cNvPr id="6" name="Image 5"/>
          <p:cNvPicPr>
            <a:picLocks noChangeAspect="1"/>
          </p:cNvPicPr>
          <p:nvPr/>
        </p:nvPicPr>
        <p:blipFill>
          <a:blip r:embed="rId2"/>
          <a:stretch>
            <a:fillRect/>
          </a:stretch>
        </p:blipFill>
        <p:spPr>
          <a:xfrm>
            <a:off x="517781" y="2060849"/>
            <a:ext cx="7654619" cy="3522920"/>
          </a:xfrm>
          <a:prstGeom prst="rect">
            <a:avLst/>
          </a:prstGeom>
          <a:ln>
            <a:solidFill>
              <a:schemeClr val="tx1"/>
            </a:solidFill>
          </a:ln>
        </p:spPr>
      </p:pic>
      <p:sp>
        <p:nvSpPr>
          <p:cNvPr id="9" name="AutoShape 3"/>
          <p:cNvSpPr>
            <a:spLocks noChangeArrowheads="1"/>
          </p:cNvSpPr>
          <p:nvPr/>
        </p:nvSpPr>
        <p:spPr bwMode="auto">
          <a:xfrm rot="10800000" flipV="1">
            <a:off x="107504" y="1196427"/>
            <a:ext cx="2418934" cy="472496"/>
          </a:xfrm>
          <a:prstGeom prst="wedgeRectCallout">
            <a:avLst>
              <a:gd name="adj1" fmla="val 164"/>
              <a:gd name="adj2" fmla="val 35522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100" dirty="0">
                <a:solidFill>
                  <a:schemeClr val="bg1"/>
                </a:solidFill>
                <a:latin typeface="Calibri" pitchFamily="34" charset="0"/>
                <a:cs typeface="Arial" pitchFamily="34" charset="0"/>
              </a:rPr>
              <a:t>Liste dynamique des pièces à fournir en fonction du type </a:t>
            </a:r>
            <a:r>
              <a:rPr lang="fr-FR" sz="1100">
                <a:solidFill>
                  <a:schemeClr val="bg1"/>
                </a:solidFill>
                <a:latin typeface="Calibri" pitchFamily="34" charset="0"/>
                <a:cs typeface="Arial" pitchFamily="34" charset="0"/>
              </a:rPr>
              <a:t>d’évènement saisi</a:t>
            </a:r>
            <a:endParaRPr lang="fr-FR" sz="1100" dirty="0">
              <a:solidFill>
                <a:schemeClr val="bg1"/>
              </a:solidFill>
              <a:latin typeface="Calibri" pitchFamily="34" charset="0"/>
              <a:cs typeface="Arial" pitchFamily="34" charset="0"/>
            </a:endParaRPr>
          </a:p>
          <a:p>
            <a:pPr algn="ctr">
              <a:spcAft>
                <a:spcPts val="1000"/>
              </a:spcAft>
            </a:pPr>
            <a:endParaRPr lang="fr-FR" sz="1200" dirty="0">
              <a:solidFill>
                <a:schemeClr val="bg1"/>
              </a:solidFill>
              <a:latin typeface="Calibri" pitchFamily="34" charset="0"/>
              <a:cs typeface="Arial" pitchFamily="34" charset="0"/>
            </a:endParaRPr>
          </a:p>
        </p:txBody>
      </p:sp>
      <p:sp>
        <p:nvSpPr>
          <p:cNvPr id="11" name="AutoShape 3"/>
          <p:cNvSpPr>
            <a:spLocks noChangeArrowheads="1"/>
          </p:cNvSpPr>
          <p:nvPr/>
        </p:nvSpPr>
        <p:spPr bwMode="auto">
          <a:xfrm rot="10800000" flipV="1">
            <a:off x="5739215" y="3525763"/>
            <a:ext cx="2160240" cy="479301"/>
          </a:xfrm>
          <a:prstGeom prst="wedgeRectCallout">
            <a:avLst>
              <a:gd name="adj1" fmla="val 71809"/>
              <a:gd name="adj2" fmla="val -2329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Cliquer sur            pour ajouter un document</a:t>
            </a:r>
          </a:p>
          <a:p>
            <a:pPr algn="ctr">
              <a:spcAft>
                <a:spcPts val="1000"/>
              </a:spcAft>
            </a:pPr>
            <a:endParaRPr lang="fr-FR" sz="1200" dirty="0">
              <a:solidFill>
                <a:schemeClr val="bg1"/>
              </a:solidFill>
              <a:latin typeface="Calibri" pitchFamily="34" charset="0"/>
              <a:cs typeface="Arial" pitchFamily="34" charset="0"/>
            </a:endParaRPr>
          </a:p>
        </p:txBody>
      </p:sp>
      <p:pic>
        <p:nvPicPr>
          <p:cNvPr id="15" name="Image 14"/>
          <p:cNvPicPr/>
          <p:nvPr/>
        </p:nvPicPr>
        <p:blipFill>
          <a:blip r:embed="rId3"/>
          <a:stretch>
            <a:fillRect/>
          </a:stretch>
        </p:blipFill>
        <p:spPr>
          <a:xfrm>
            <a:off x="6588224" y="3555607"/>
            <a:ext cx="288032" cy="221224"/>
          </a:xfrm>
          <a:prstGeom prst="rect">
            <a:avLst/>
          </a:prstGeom>
        </p:spPr>
      </p:pic>
    </p:spTree>
    <p:extLst>
      <p:ext uri="{BB962C8B-B14F-4D97-AF65-F5344CB8AC3E}">
        <p14:creationId xmlns:p14="http://schemas.microsoft.com/office/powerpoint/2010/main" val="15779440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734888" y="469536"/>
            <a:ext cx="8229600" cy="583200"/>
          </a:xfrm>
        </p:spPr>
        <p:txBody>
          <a:bodyPr>
            <a:normAutofit/>
          </a:bodyPr>
          <a:lstStyle/>
          <a:p>
            <a:pPr eaLnBrk="1" hangingPunct="1"/>
            <a:r>
              <a:rPr lang="fr-FR" dirty="0"/>
              <a:t>Agents CNRACL</a:t>
            </a:r>
          </a:p>
        </p:txBody>
      </p:sp>
      <p:sp>
        <p:nvSpPr>
          <p:cNvPr id="19459" name="Espace réservé du contenu 2"/>
          <p:cNvSpPr>
            <a:spLocks noGrp="1"/>
          </p:cNvSpPr>
          <p:nvPr>
            <p:ph idx="1"/>
          </p:nvPr>
        </p:nvSpPr>
        <p:spPr>
          <a:xfrm>
            <a:off x="251520" y="1124744"/>
            <a:ext cx="8686800" cy="3976687"/>
          </a:xfrm>
        </p:spPr>
        <p:txBody>
          <a:bodyPr/>
          <a:lstStyle/>
          <a:p>
            <a:pPr eaLnBrk="1" hangingPunct="1"/>
            <a:r>
              <a:rPr lang="fr-FR" sz="1800" dirty="0"/>
              <a:t>Risques assurés, rappel des délais et pièces à fournir</a:t>
            </a:r>
          </a:p>
          <a:p>
            <a:pPr lvl="2"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buNone/>
            </a:pPr>
            <a:endParaRPr lang="fr-FR" dirty="0"/>
          </a:p>
          <a:p>
            <a:pPr lvl="2" eaLnBrk="1" hangingPunct="1">
              <a:buFont typeface="Wingdings" pitchFamily="2" charset="2"/>
              <a:buNone/>
            </a:pPr>
            <a:endParaRPr lang="fr-FR" dirty="0"/>
          </a:p>
          <a:p>
            <a:pPr lvl="1" eaLnBrk="1" hangingPunct="1"/>
            <a:endParaRPr lang="fr-FR" dirty="0"/>
          </a:p>
          <a:p>
            <a:pPr lvl="2" eaLnBrk="1" hangingPunct="1">
              <a:buFont typeface="Wingdings" pitchFamily="2" charset="2"/>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4034673459"/>
              </p:ext>
            </p:extLst>
          </p:nvPr>
        </p:nvGraphicFramePr>
        <p:xfrm>
          <a:off x="395536" y="1628800"/>
          <a:ext cx="8247260" cy="4711784"/>
        </p:xfrm>
        <a:graphic>
          <a:graphicData uri="http://schemas.openxmlformats.org/drawingml/2006/table">
            <a:tbl>
              <a:tblPr firstRow="1" bandRow="1">
                <a:tableStyleId>{F5AB1C69-6EDB-4FF4-983F-18BD219EF322}</a:tableStyleId>
              </a:tblPr>
              <a:tblGrid>
                <a:gridCol w="1338689">
                  <a:extLst>
                    <a:ext uri="{9D8B030D-6E8A-4147-A177-3AD203B41FA5}">
                      <a16:colId xmlns:a16="http://schemas.microsoft.com/office/drawing/2014/main" val="20000"/>
                    </a:ext>
                  </a:extLst>
                </a:gridCol>
                <a:gridCol w="866814">
                  <a:extLst>
                    <a:ext uri="{9D8B030D-6E8A-4147-A177-3AD203B41FA5}">
                      <a16:colId xmlns:a16="http://schemas.microsoft.com/office/drawing/2014/main" val="20001"/>
                    </a:ext>
                  </a:extLst>
                </a:gridCol>
                <a:gridCol w="3972895">
                  <a:extLst>
                    <a:ext uri="{9D8B030D-6E8A-4147-A177-3AD203B41FA5}">
                      <a16:colId xmlns:a16="http://schemas.microsoft.com/office/drawing/2014/main" val="20002"/>
                    </a:ext>
                  </a:extLst>
                </a:gridCol>
                <a:gridCol w="2068862">
                  <a:extLst>
                    <a:ext uri="{9D8B030D-6E8A-4147-A177-3AD203B41FA5}">
                      <a16:colId xmlns:a16="http://schemas.microsoft.com/office/drawing/2014/main" val="20003"/>
                    </a:ext>
                  </a:extLst>
                </a:gridCol>
              </a:tblGrid>
              <a:tr h="521845">
                <a:tc>
                  <a:txBody>
                    <a:bodyPr/>
                    <a:lstStyle/>
                    <a:p>
                      <a:pPr algn="ctr"/>
                      <a:endParaRPr lang="fr-FR" sz="1000" dirty="0">
                        <a:solidFill>
                          <a:schemeClr val="bg1"/>
                        </a:solidFill>
                      </a:endParaRPr>
                    </a:p>
                    <a:p>
                      <a:pPr algn="ctr"/>
                      <a:r>
                        <a:rPr lang="fr-FR" sz="1000" dirty="0">
                          <a:solidFill>
                            <a:schemeClr val="bg1"/>
                          </a:solidFill>
                        </a:rPr>
                        <a:t>Risques</a:t>
                      </a:r>
                    </a:p>
                  </a:txBody>
                  <a:tcPr>
                    <a:solidFill>
                      <a:srgbClr val="AFA3AB"/>
                    </a:solidFill>
                  </a:tcPr>
                </a:tc>
                <a:tc>
                  <a:txBody>
                    <a:bodyPr/>
                    <a:lstStyle/>
                    <a:p>
                      <a:pPr algn="ctr"/>
                      <a:r>
                        <a:rPr lang="fr-FR" sz="1000" dirty="0">
                          <a:solidFill>
                            <a:schemeClr val="bg1"/>
                          </a:solidFill>
                        </a:rPr>
                        <a:t>Délai de déclaration</a:t>
                      </a:r>
                    </a:p>
                  </a:txBody>
                  <a:tcPr>
                    <a:solidFill>
                      <a:srgbClr val="AFA3AB"/>
                    </a:solidFill>
                  </a:tcPr>
                </a:tc>
                <a:tc>
                  <a:txBody>
                    <a:bodyPr/>
                    <a:lstStyle/>
                    <a:p>
                      <a:pPr algn="ctr"/>
                      <a:endParaRPr lang="fr-FR" sz="1000" dirty="0">
                        <a:solidFill>
                          <a:schemeClr val="bg1"/>
                        </a:solidFill>
                      </a:endParaRPr>
                    </a:p>
                    <a:p>
                      <a:pPr algn="ctr"/>
                      <a:r>
                        <a:rPr lang="fr-FR" sz="1000" dirty="0">
                          <a:solidFill>
                            <a:schemeClr val="bg1"/>
                          </a:solidFill>
                        </a:rPr>
                        <a:t>Documents à fournir</a:t>
                      </a:r>
                    </a:p>
                  </a:txBody>
                  <a:tcPr>
                    <a:solidFill>
                      <a:srgbClr val="AFA3AB"/>
                    </a:solidFill>
                  </a:tcPr>
                </a:tc>
                <a:tc>
                  <a:txBody>
                    <a:bodyPr/>
                    <a:lstStyle/>
                    <a:p>
                      <a:pPr algn="ctr"/>
                      <a:endParaRPr lang="fr-FR" sz="1000" dirty="0">
                        <a:solidFill>
                          <a:schemeClr val="bg1"/>
                        </a:solidFill>
                      </a:endParaRPr>
                    </a:p>
                  </a:txBody>
                  <a:tcPr>
                    <a:solidFill>
                      <a:srgbClr val="AFA3AB"/>
                    </a:solidFill>
                  </a:tcPr>
                </a:tc>
                <a:extLst>
                  <a:ext uri="{0D108BD9-81ED-4DB2-BD59-A6C34878D82A}">
                    <a16:rowId xmlns:a16="http://schemas.microsoft.com/office/drawing/2014/main" val="10000"/>
                  </a:ext>
                </a:extLst>
              </a:tr>
              <a:tr h="488394">
                <a:tc>
                  <a:txBody>
                    <a:bodyPr/>
                    <a:lstStyle/>
                    <a:p>
                      <a:pPr algn="l"/>
                      <a:r>
                        <a:rPr lang="fr-FR" sz="1000" dirty="0">
                          <a:solidFill>
                            <a:schemeClr val="tx1"/>
                          </a:solidFill>
                        </a:rPr>
                        <a:t>CITIS</a:t>
                      </a:r>
                    </a:p>
                    <a:p>
                      <a:pPr algn="l"/>
                      <a:r>
                        <a:rPr lang="fr-FR" sz="1000" dirty="0">
                          <a:solidFill>
                            <a:schemeClr val="tx1"/>
                          </a:solidFill>
                        </a:rPr>
                        <a:t>Accident de service</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000" dirty="0">
                          <a:solidFill>
                            <a:schemeClr val="tx1"/>
                          </a:solidFill>
                        </a:rPr>
                        <a:t>Accident de trajet</a:t>
                      </a:r>
                    </a:p>
                    <a:p>
                      <a:pPr algn="l"/>
                      <a:r>
                        <a:rPr lang="fr-FR" sz="1000" dirty="0">
                          <a:solidFill>
                            <a:schemeClr val="tx1"/>
                          </a:solidFill>
                        </a:rPr>
                        <a:t>Maladie professionnelle</a:t>
                      </a:r>
                    </a:p>
                  </a:txBody>
                  <a:tcPr>
                    <a:solidFill>
                      <a:schemeClr val="bg1">
                        <a:lumMod val="85000"/>
                      </a:schemeClr>
                    </a:solidFill>
                  </a:tcPr>
                </a:tc>
                <a:tc>
                  <a:txBody>
                    <a:bodyPr/>
                    <a:lstStyle/>
                    <a:p>
                      <a:pPr algn="l"/>
                      <a:r>
                        <a:rPr lang="fr-FR" sz="1000" dirty="0"/>
                        <a:t>90 jours</a:t>
                      </a:r>
                    </a:p>
                  </a:txBody>
                  <a:tcPr>
                    <a:solidFill>
                      <a:schemeClr val="bg1">
                        <a:lumMod val="85000"/>
                      </a:schemeClr>
                    </a:solidFill>
                  </a:tcPr>
                </a:tc>
                <a:tc>
                  <a:txBody>
                    <a:bodyPr/>
                    <a:lstStyle/>
                    <a:p>
                      <a:pPr algn="l">
                        <a:buFont typeface="Arial" pitchFamily="34" charset="0"/>
                        <a:buChar char="•"/>
                      </a:pPr>
                      <a:r>
                        <a:rPr lang="fr-FR" sz="1000" dirty="0"/>
                        <a:t> Déclaration</a:t>
                      </a:r>
                      <a:r>
                        <a:rPr lang="fr-FR" sz="1000" baseline="0" dirty="0"/>
                        <a:t> de la collectivité sur internet</a:t>
                      </a:r>
                    </a:p>
                    <a:p>
                      <a:pPr algn="l">
                        <a:buFont typeface="Arial" pitchFamily="34" charset="0"/>
                        <a:buChar char="•"/>
                      </a:pPr>
                      <a:r>
                        <a:rPr lang="fr-FR" sz="1000" baseline="0" dirty="0"/>
                        <a:t> </a:t>
                      </a:r>
                      <a:r>
                        <a:rPr lang="fr-FR" sz="1000" baseline="0" dirty="0">
                          <a:solidFill>
                            <a:schemeClr val="tx1"/>
                          </a:solidFill>
                        </a:rPr>
                        <a:t>Enquête administrative</a:t>
                      </a:r>
                    </a:p>
                    <a:p>
                      <a:pPr algn="l">
                        <a:buFont typeface="Arial" pitchFamily="34" charset="0"/>
                        <a:buChar char="•"/>
                      </a:pPr>
                      <a:r>
                        <a:rPr lang="fr-FR" sz="1000" baseline="0" dirty="0">
                          <a:solidFill>
                            <a:schemeClr val="tx1"/>
                          </a:solidFill>
                        </a:rPr>
                        <a:t> Déclaration agent</a:t>
                      </a:r>
                    </a:p>
                    <a:p>
                      <a:pPr algn="l">
                        <a:buFont typeface="Arial" pitchFamily="34" charset="0"/>
                        <a:buChar char="•"/>
                      </a:pPr>
                      <a:r>
                        <a:rPr lang="fr-FR" sz="1000" baseline="0" dirty="0">
                          <a:solidFill>
                            <a:schemeClr val="tx1"/>
                          </a:solidFill>
                        </a:rPr>
                        <a:t> Décision administrative</a:t>
                      </a:r>
                    </a:p>
                    <a:p>
                      <a:pPr algn="l">
                        <a:buFont typeface="Arial" pitchFamily="34" charset="0"/>
                        <a:buChar char="•"/>
                      </a:pPr>
                      <a:r>
                        <a:rPr lang="fr-FR" sz="1000" baseline="0" dirty="0">
                          <a:solidFill>
                            <a:schemeClr val="tx1"/>
                          </a:solidFill>
                        </a:rPr>
                        <a:t> Certificat médical initial de constat des lésions (</a:t>
                      </a:r>
                      <a:r>
                        <a:rPr lang="fr-FR" sz="1000" baseline="0" dirty="0" smtClean="0">
                          <a:solidFill>
                            <a:schemeClr val="tx1"/>
                          </a:solidFill>
                        </a:rPr>
                        <a:t>volet 1 ou </a:t>
                      </a:r>
                      <a:r>
                        <a:rPr lang="fr-FR" sz="1000" baseline="0" dirty="0">
                          <a:solidFill>
                            <a:schemeClr val="tx1"/>
                          </a:solidFill>
                        </a:rPr>
                        <a:t>2)</a:t>
                      </a:r>
                    </a:p>
                    <a:p>
                      <a:pPr algn="l">
                        <a:buFont typeface="Arial" pitchFamily="34" charset="0"/>
                        <a:buChar char="•"/>
                      </a:pPr>
                      <a:r>
                        <a:rPr lang="fr-FR" sz="1000" baseline="0" dirty="0">
                          <a:solidFill>
                            <a:schemeClr val="tx1"/>
                          </a:solidFill>
                        </a:rPr>
                        <a:t> Certificats de prolongation ou de rechute indiquant les lésions (volet </a:t>
                      </a:r>
                      <a:r>
                        <a:rPr lang="fr-FR" sz="1000" baseline="0" dirty="0" smtClean="0">
                          <a:solidFill>
                            <a:schemeClr val="tx1"/>
                          </a:solidFill>
                        </a:rPr>
                        <a:t>1 ou 2</a:t>
                      </a:r>
                      <a:r>
                        <a:rPr lang="fr-FR" sz="1000" baseline="0" dirty="0">
                          <a:solidFill>
                            <a:schemeClr val="tx1"/>
                          </a:solidFill>
                        </a:rPr>
                        <a:t>)</a:t>
                      </a:r>
                    </a:p>
                    <a:p>
                      <a:pPr algn="l">
                        <a:buFont typeface="Arial" pitchFamily="34" charset="0"/>
                        <a:buChar char="•"/>
                      </a:pPr>
                      <a:r>
                        <a:rPr lang="fr-FR" sz="1000" baseline="0" dirty="0">
                          <a:solidFill>
                            <a:schemeClr val="tx1"/>
                          </a:solidFill>
                        </a:rPr>
                        <a:t> Certificat final indiquant les lésions et le type de guérison (volet </a:t>
                      </a:r>
                      <a:r>
                        <a:rPr lang="fr-FR" sz="1000" baseline="0" dirty="0" smtClean="0">
                          <a:solidFill>
                            <a:schemeClr val="tx1"/>
                          </a:solidFill>
                        </a:rPr>
                        <a:t>1 ou 2</a:t>
                      </a:r>
                      <a:r>
                        <a:rPr lang="fr-FR" sz="1000" baseline="0" dirty="0">
                          <a:solidFill>
                            <a:schemeClr val="tx1"/>
                          </a:solidFill>
                        </a:rPr>
                        <a:t>)</a:t>
                      </a:r>
                    </a:p>
                    <a:p>
                      <a:pPr algn="l">
                        <a:buFont typeface="Arial" pitchFamily="34" charset="0"/>
                        <a:buChar char="•"/>
                      </a:pPr>
                      <a:r>
                        <a:rPr lang="fr-FR" sz="1000" baseline="0" dirty="0">
                          <a:solidFill>
                            <a:schemeClr val="tx1"/>
                          </a:solidFill>
                        </a:rPr>
                        <a:t> Bulletin de salaire</a:t>
                      </a:r>
                    </a:p>
                    <a:p>
                      <a:pPr algn="l">
                        <a:buFont typeface="Arial" pitchFamily="34" charset="0"/>
                        <a:buChar char="•"/>
                      </a:pPr>
                      <a:r>
                        <a:rPr lang="fr-FR" sz="1000" baseline="0" dirty="0">
                          <a:solidFill>
                            <a:schemeClr val="tx1"/>
                          </a:solidFill>
                        </a:rPr>
                        <a:t> Avis de la MPP pour la maladie professionnelle</a:t>
                      </a:r>
                    </a:p>
                  </a:txBody>
                  <a:tcPr>
                    <a:solidFill>
                      <a:schemeClr val="bg1">
                        <a:lumMod val="85000"/>
                      </a:schemeClr>
                    </a:solidFill>
                  </a:tcPr>
                </a:tc>
                <a:tc>
                  <a:txBody>
                    <a:bodyPr/>
                    <a:lstStyle/>
                    <a:p>
                      <a:pPr algn="l">
                        <a:buFont typeface="Arial" pitchFamily="34" charset="0"/>
                        <a:buChar char="•"/>
                      </a:pPr>
                      <a:endParaRPr lang="fr-FR" sz="1000" dirty="0">
                        <a:solidFill>
                          <a:schemeClr val="tx1"/>
                        </a:solidFill>
                      </a:endParaRPr>
                    </a:p>
                    <a:p>
                      <a:pPr algn="l">
                        <a:buFont typeface="Arial" pitchFamily="34" charset="0"/>
                        <a:buChar char="•"/>
                      </a:pPr>
                      <a:r>
                        <a:rPr lang="fr-FR" sz="1000" dirty="0">
                          <a:solidFill>
                            <a:schemeClr val="tx1"/>
                          </a:solidFill>
                        </a:rPr>
                        <a:t> Décret 2019-301 du 10 avril 2019</a:t>
                      </a:r>
                    </a:p>
                    <a:p>
                      <a:pPr algn="l">
                        <a:buFont typeface="Arial" pitchFamily="34" charset="0"/>
                        <a:buChar char="•"/>
                      </a:pPr>
                      <a:endParaRPr lang="fr-FR" sz="1000" dirty="0">
                        <a:solidFill>
                          <a:schemeClr val="tx1"/>
                        </a:solidFill>
                      </a:endParaRPr>
                    </a:p>
                    <a:p>
                      <a:pPr algn="l">
                        <a:buFont typeface="Arial" pitchFamily="34" charset="0"/>
                        <a:buChar char="•"/>
                      </a:pPr>
                      <a:r>
                        <a:rPr lang="fr-FR" sz="1000" dirty="0">
                          <a:solidFill>
                            <a:schemeClr val="tx1"/>
                          </a:solidFill>
                        </a:rPr>
                        <a:t> Possibilité de mettre en place une expertise</a:t>
                      </a:r>
                    </a:p>
                    <a:p>
                      <a:pPr algn="l">
                        <a:buFont typeface="Arial" pitchFamily="34" charset="0"/>
                        <a:buChar char="•"/>
                      </a:pPr>
                      <a:r>
                        <a:rPr lang="fr-FR" sz="1000" dirty="0">
                          <a:solidFill>
                            <a:schemeClr val="tx1"/>
                          </a:solidFill>
                        </a:rPr>
                        <a:t> Possibilité de saisir la</a:t>
                      </a:r>
                      <a:r>
                        <a:rPr lang="fr-FR" sz="1000" baseline="0" dirty="0">
                          <a:solidFill>
                            <a:schemeClr val="tx1"/>
                          </a:solidFill>
                        </a:rPr>
                        <a:t> Commission de Réforme </a:t>
                      </a:r>
                      <a:endParaRPr lang="fr-FR" sz="1000" dirty="0">
                        <a:solidFill>
                          <a:schemeClr val="tx1"/>
                        </a:solidFill>
                      </a:endParaRPr>
                    </a:p>
                  </a:txBody>
                  <a:tcPr>
                    <a:solidFill>
                      <a:schemeClr val="bg1">
                        <a:lumMod val="85000"/>
                      </a:schemeClr>
                    </a:solidFill>
                  </a:tcPr>
                </a:tc>
                <a:extLst>
                  <a:ext uri="{0D108BD9-81ED-4DB2-BD59-A6C34878D82A}">
                    <a16:rowId xmlns:a16="http://schemas.microsoft.com/office/drawing/2014/main" val="10001"/>
                  </a:ext>
                </a:extLst>
              </a:tr>
              <a:tr h="488394">
                <a:tc>
                  <a:txBody>
                    <a:bodyPr/>
                    <a:lstStyle/>
                    <a:p>
                      <a:pPr algn="l"/>
                      <a:r>
                        <a:rPr lang="fr-FR" sz="1000" dirty="0"/>
                        <a:t>Maladie ordinaire</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90 jours</a:t>
                      </a:r>
                    </a:p>
                    <a:p>
                      <a:pPr algn="l"/>
                      <a:endParaRPr lang="fr-FR" sz="1000" dirty="0"/>
                    </a:p>
                  </a:txBody>
                  <a:tcPr>
                    <a:solidFill>
                      <a:schemeClr val="bg1"/>
                    </a:solidFill>
                  </a:tcPr>
                </a:tc>
                <a:tc>
                  <a:txBody>
                    <a:bodyPr/>
                    <a:lstStyle/>
                    <a:p>
                      <a:pPr algn="l">
                        <a:buFont typeface="Arial" pitchFamily="34" charset="0"/>
                        <a:buChar char="•"/>
                      </a:pPr>
                      <a:r>
                        <a:rPr lang="fr-FR" sz="1000" baseline="0" dirty="0">
                          <a:solidFill>
                            <a:schemeClr val="tx1"/>
                          </a:solidFill>
                        </a:rPr>
                        <a:t> Déclaration de la collectivité sur internet</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sz="1000" baseline="0" dirty="0">
                          <a:solidFill>
                            <a:schemeClr val="tx1"/>
                          </a:solidFill>
                        </a:rPr>
                        <a:t> Certificats médicaux </a:t>
                      </a:r>
                      <a:r>
                        <a:rPr lang="fr-FR" sz="1000" baseline="0" dirty="0" smtClean="0">
                          <a:solidFill>
                            <a:schemeClr val="tx1"/>
                          </a:solidFill>
                        </a:rPr>
                        <a:t>(pas de volet 1)</a:t>
                      </a:r>
                      <a:endParaRPr lang="fr-FR" sz="1000" baseline="0" dirty="0">
                        <a:solidFill>
                          <a:schemeClr val="tx1"/>
                        </a:solidFill>
                      </a:endParaRPr>
                    </a:p>
                    <a:p>
                      <a:pPr algn="l">
                        <a:buFont typeface="Arial" pitchFamily="34" charset="0"/>
                        <a:buChar char="•"/>
                      </a:pPr>
                      <a:r>
                        <a:rPr lang="fr-FR" sz="1000" baseline="0" dirty="0">
                          <a:solidFill>
                            <a:schemeClr val="tx1"/>
                          </a:solidFill>
                        </a:rPr>
                        <a:t> Le cas échéant avis du Comité Médical</a:t>
                      </a:r>
                    </a:p>
                    <a:p>
                      <a:pPr algn="l">
                        <a:buFont typeface="Arial" pitchFamily="34" charset="0"/>
                        <a:buChar char="•"/>
                      </a:pPr>
                      <a:r>
                        <a:rPr lang="fr-FR" sz="1000" baseline="0" dirty="0">
                          <a:solidFill>
                            <a:schemeClr val="tx1"/>
                          </a:solidFill>
                        </a:rPr>
                        <a:t> Bulletins de salaire</a:t>
                      </a:r>
                    </a:p>
                    <a:p>
                      <a:pPr algn="l">
                        <a:buFont typeface="Arial" pitchFamily="34" charset="0"/>
                        <a:buChar char="•"/>
                      </a:pPr>
                      <a:r>
                        <a:rPr lang="fr-FR" sz="1000" baseline="0" dirty="0">
                          <a:solidFill>
                            <a:schemeClr val="tx1"/>
                          </a:solidFill>
                        </a:rPr>
                        <a:t> Décision administrative </a:t>
                      </a:r>
                    </a:p>
                  </a:txBody>
                  <a:tcPr>
                    <a:solidFill>
                      <a:schemeClr val="bg1"/>
                    </a:solidFill>
                  </a:tcPr>
                </a:tc>
                <a:tc>
                  <a:txBody>
                    <a:bodyPr/>
                    <a:lstStyle/>
                    <a:p>
                      <a:pPr algn="l"/>
                      <a:endParaRPr lang="fr-FR" sz="1000" dirty="0"/>
                    </a:p>
                  </a:txBody>
                  <a:tcPr>
                    <a:solidFill>
                      <a:schemeClr val="bg1"/>
                    </a:solidFill>
                  </a:tcPr>
                </a:tc>
                <a:extLst>
                  <a:ext uri="{0D108BD9-81ED-4DB2-BD59-A6C34878D82A}">
                    <a16:rowId xmlns:a16="http://schemas.microsoft.com/office/drawing/2014/main" val="10002"/>
                  </a:ext>
                </a:extLst>
              </a:tr>
              <a:tr h="715219">
                <a:tc>
                  <a:txBody>
                    <a:bodyPr/>
                    <a:lstStyle/>
                    <a:p>
                      <a:pPr algn="l"/>
                      <a:r>
                        <a:rPr lang="fr-FR" sz="1000" dirty="0"/>
                        <a:t>Longue maladie</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90 jours</a:t>
                      </a:r>
                    </a:p>
                    <a:p>
                      <a:pPr algn="l"/>
                      <a:endParaRPr lang="fr-FR" sz="1000" dirty="0"/>
                    </a:p>
                  </a:txBody>
                  <a:tcPr>
                    <a:solidFill>
                      <a:schemeClr val="bg1">
                        <a:lumMod val="85000"/>
                      </a:schemeClr>
                    </a:solidFill>
                  </a:tcPr>
                </a:tc>
                <a:tc>
                  <a:txBody>
                    <a:bodyPr/>
                    <a:lstStyle/>
                    <a:p>
                      <a:pPr algn="l">
                        <a:buFont typeface="Arial" pitchFamily="34" charset="0"/>
                        <a:buChar char="•"/>
                      </a:pPr>
                      <a:r>
                        <a:rPr lang="fr-FR" sz="1000" baseline="0" dirty="0">
                          <a:solidFill>
                            <a:schemeClr val="tx1"/>
                          </a:solidFill>
                        </a:rPr>
                        <a:t> Déclaration de la collectivité sur internet</a:t>
                      </a:r>
                    </a:p>
                    <a:p>
                      <a:pPr algn="l">
                        <a:buFont typeface="Arial" pitchFamily="34" charset="0"/>
                        <a:buChar char="•"/>
                      </a:pPr>
                      <a:r>
                        <a:rPr lang="fr-FR" sz="1000" baseline="0" dirty="0">
                          <a:solidFill>
                            <a:schemeClr val="tx1"/>
                          </a:solidFill>
                        </a:rPr>
                        <a:t> Avis du comité médical</a:t>
                      </a:r>
                    </a:p>
                    <a:p>
                      <a:pPr algn="l">
                        <a:buFont typeface="Arial" pitchFamily="34" charset="0"/>
                        <a:buChar char="•"/>
                      </a:pPr>
                      <a:r>
                        <a:rPr lang="fr-FR" sz="1000" baseline="0" dirty="0">
                          <a:solidFill>
                            <a:schemeClr val="tx1"/>
                          </a:solidFill>
                        </a:rPr>
                        <a:t> Bulletins de salaire</a:t>
                      </a:r>
                    </a:p>
                    <a:p>
                      <a:pPr algn="l">
                        <a:buFont typeface="Arial" pitchFamily="34" charset="0"/>
                        <a:buChar char="•"/>
                      </a:pPr>
                      <a:r>
                        <a:rPr lang="fr-FR" sz="1000" baseline="0" dirty="0">
                          <a:solidFill>
                            <a:schemeClr val="tx1"/>
                          </a:solidFill>
                        </a:rPr>
                        <a:t> Décision administrative </a:t>
                      </a:r>
                      <a:endParaRPr lang="fr-FR" sz="1000" dirty="0">
                        <a:solidFill>
                          <a:schemeClr val="tx1"/>
                        </a:solidFill>
                      </a:endParaRPr>
                    </a:p>
                  </a:txBody>
                  <a:tcPr>
                    <a:solidFill>
                      <a:schemeClr val="bg1">
                        <a:lumMod val="85000"/>
                      </a:schemeClr>
                    </a:solidFill>
                  </a:tcPr>
                </a:tc>
                <a:tc>
                  <a:txBody>
                    <a:bodyPr/>
                    <a:lstStyle/>
                    <a:p>
                      <a:pPr algn="l"/>
                      <a:endParaRPr lang="fr-FR" sz="1000" dirty="0"/>
                    </a:p>
                  </a:txBody>
                  <a:tcPr>
                    <a:solidFill>
                      <a:schemeClr val="bg1">
                        <a:lumMod val="85000"/>
                      </a:schemeClr>
                    </a:solidFill>
                  </a:tcPr>
                </a:tc>
                <a:extLst>
                  <a:ext uri="{0D108BD9-81ED-4DB2-BD59-A6C34878D82A}">
                    <a16:rowId xmlns:a16="http://schemas.microsoft.com/office/drawing/2014/main" val="10003"/>
                  </a:ext>
                </a:extLst>
              </a:tr>
              <a:tr h="521845">
                <a:tc>
                  <a:txBody>
                    <a:bodyPr/>
                    <a:lstStyle/>
                    <a:p>
                      <a:pPr algn="l"/>
                      <a:r>
                        <a:rPr lang="fr-FR" sz="1000" dirty="0"/>
                        <a:t>Longue durée</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90 jours</a:t>
                      </a:r>
                    </a:p>
                    <a:p>
                      <a:pPr algn="l"/>
                      <a:endParaRPr lang="fr-FR" sz="1000" dirty="0"/>
                    </a:p>
                  </a:txBody>
                  <a:tcPr>
                    <a:solidFill>
                      <a:schemeClr val="bg1"/>
                    </a:solidFill>
                  </a:tcPr>
                </a:tc>
                <a:tc>
                  <a:txBody>
                    <a:bodyPr/>
                    <a:lstStyle/>
                    <a:p>
                      <a:pPr algn="l">
                        <a:buFont typeface="Arial" pitchFamily="34" charset="0"/>
                        <a:buChar char="•"/>
                      </a:pPr>
                      <a:r>
                        <a:rPr lang="fr-FR" sz="1000" baseline="0" dirty="0">
                          <a:solidFill>
                            <a:schemeClr val="tx1"/>
                          </a:solidFill>
                        </a:rPr>
                        <a:t> Déclaration de la collectivité sur internet</a:t>
                      </a:r>
                    </a:p>
                    <a:p>
                      <a:pPr algn="l">
                        <a:buFont typeface="Arial" pitchFamily="34" charset="0"/>
                        <a:buChar char="•"/>
                      </a:pPr>
                      <a:r>
                        <a:rPr lang="fr-FR" sz="1000" baseline="0" dirty="0">
                          <a:solidFill>
                            <a:schemeClr val="tx1"/>
                          </a:solidFill>
                        </a:rPr>
                        <a:t> Avis du comité médical</a:t>
                      </a:r>
                    </a:p>
                    <a:p>
                      <a:pPr algn="l">
                        <a:buFont typeface="Arial" pitchFamily="34" charset="0"/>
                        <a:buChar char="•"/>
                      </a:pPr>
                      <a:r>
                        <a:rPr lang="fr-FR" sz="1000" baseline="0" dirty="0">
                          <a:solidFill>
                            <a:schemeClr val="tx1"/>
                          </a:solidFill>
                        </a:rPr>
                        <a:t> Bulletins de salaire</a:t>
                      </a:r>
                    </a:p>
                    <a:p>
                      <a:pPr algn="l">
                        <a:buFont typeface="Arial" pitchFamily="34" charset="0"/>
                        <a:buChar char="•"/>
                      </a:pPr>
                      <a:r>
                        <a:rPr lang="fr-FR" sz="1000" baseline="0" dirty="0">
                          <a:solidFill>
                            <a:schemeClr val="tx1"/>
                          </a:solidFill>
                        </a:rPr>
                        <a:t> Décision administrative </a:t>
                      </a:r>
                    </a:p>
                    <a:p>
                      <a:pPr algn="l"/>
                      <a:endParaRPr lang="fr-FR" sz="1000" dirty="0">
                        <a:solidFill>
                          <a:schemeClr val="tx1"/>
                        </a:solidFill>
                      </a:endParaRPr>
                    </a:p>
                  </a:txBody>
                  <a:tcPr>
                    <a:solidFill>
                      <a:schemeClr val="bg1"/>
                    </a:solidFill>
                  </a:tcPr>
                </a:tc>
                <a:tc>
                  <a:txBody>
                    <a:bodyPr/>
                    <a:lstStyle/>
                    <a:p>
                      <a:pPr algn="l"/>
                      <a:endParaRPr lang="fr-FR" sz="1000" dirty="0"/>
                    </a:p>
                    <a:p>
                      <a:pPr algn="l"/>
                      <a:endParaRPr lang="fr-FR" sz="1000" dirty="0"/>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7988143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Déclarer un sinistre</a:t>
            </a:r>
          </a:p>
        </p:txBody>
      </p:sp>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pic>
        <p:nvPicPr>
          <p:cNvPr id="12" name="Image 11"/>
          <p:cNvPicPr/>
          <p:nvPr/>
        </p:nvPicPr>
        <p:blipFill>
          <a:blip r:embed="rId2"/>
          <a:stretch>
            <a:fillRect/>
          </a:stretch>
        </p:blipFill>
        <p:spPr>
          <a:xfrm>
            <a:off x="1835696" y="1708026"/>
            <a:ext cx="5132694" cy="1504950"/>
          </a:xfrm>
          <a:prstGeom prst="rect">
            <a:avLst/>
          </a:prstGeom>
        </p:spPr>
      </p:pic>
      <p:pic>
        <p:nvPicPr>
          <p:cNvPr id="13" name="Image 12"/>
          <p:cNvPicPr/>
          <p:nvPr/>
        </p:nvPicPr>
        <p:blipFill>
          <a:blip r:embed="rId3"/>
          <a:stretch>
            <a:fillRect/>
          </a:stretch>
        </p:blipFill>
        <p:spPr>
          <a:xfrm>
            <a:off x="275513" y="3907855"/>
            <a:ext cx="3365500" cy="1069340"/>
          </a:xfrm>
          <a:prstGeom prst="rect">
            <a:avLst/>
          </a:prstGeom>
        </p:spPr>
      </p:pic>
      <p:pic>
        <p:nvPicPr>
          <p:cNvPr id="14" name="Image 13"/>
          <p:cNvPicPr/>
          <p:nvPr/>
        </p:nvPicPr>
        <p:blipFill>
          <a:blip r:embed="rId4"/>
          <a:stretch>
            <a:fillRect/>
          </a:stretch>
        </p:blipFill>
        <p:spPr>
          <a:xfrm>
            <a:off x="4067944" y="4437112"/>
            <a:ext cx="3723640" cy="1676400"/>
          </a:xfrm>
          <a:prstGeom prst="rect">
            <a:avLst/>
          </a:prstGeom>
        </p:spPr>
      </p:pic>
      <p:sp>
        <p:nvSpPr>
          <p:cNvPr id="11" name="AutoShape 3"/>
          <p:cNvSpPr>
            <a:spLocks noChangeArrowheads="1"/>
          </p:cNvSpPr>
          <p:nvPr/>
        </p:nvSpPr>
        <p:spPr bwMode="auto">
          <a:xfrm rot="10800000" flipV="1">
            <a:off x="3036456" y="1231805"/>
            <a:ext cx="2736303" cy="340908"/>
          </a:xfrm>
          <a:prstGeom prst="wedgeRectCallout">
            <a:avLst>
              <a:gd name="adj1" fmla="val 30350"/>
              <a:gd name="adj2" fmla="val 10685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Intitulé du document à fournir</a:t>
            </a:r>
          </a:p>
          <a:p>
            <a:pPr algn="ctr">
              <a:spcAft>
                <a:spcPts val="1000"/>
              </a:spcAft>
            </a:pPr>
            <a:endParaRPr lang="fr-FR" sz="1200" dirty="0">
              <a:solidFill>
                <a:schemeClr val="bg1"/>
              </a:solidFill>
              <a:latin typeface="Calibri" pitchFamily="34" charset="0"/>
              <a:cs typeface="Arial" pitchFamily="34" charset="0"/>
            </a:endParaRPr>
          </a:p>
        </p:txBody>
      </p:sp>
      <p:sp>
        <p:nvSpPr>
          <p:cNvPr id="15" name="AutoShape 3"/>
          <p:cNvSpPr>
            <a:spLocks noChangeArrowheads="1"/>
          </p:cNvSpPr>
          <p:nvPr/>
        </p:nvSpPr>
        <p:spPr bwMode="auto">
          <a:xfrm rot="10800000" flipV="1">
            <a:off x="3454889" y="2406731"/>
            <a:ext cx="2906923" cy="340908"/>
          </a:xfrm>
          <a:prstGeom prst="wedgeRectCallout">
            <a:avLst>
              <a:gd name="adj1" fmla="val 50728"/>
              <a:gd name="adj2" fmla="val -13439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Choix du fichier à intégrer sur votre bureau</a:t>
            </a:r>
          </a:p>
          <a:p>
            <a:pPr algn="ctr">
              <a:spcAft>
                <a:spcPts val="1000"/>
              </a:spcAft>
            </a:pPr>
            <a:endParaRPr lang="fr-FR" sz="1200" dirty="0">
              <a:solidFill>
                <a:schemeClr val="bg1"/>
              </a:solidFill>
              <a:latin typeface="Calibri" pitchFamily="34" charset="0"/>
              <a:cs typeface="Arial" pitchFamily="34" charset="0"/>
            </a:endParaRPr>
          </a:p>
        </p:txBody>
      </p:sp>
      <p:sp>
        <p:nvSpPr>
          <p:cNvPr id="16" name="Espace réservé du contenu 2"/>
          <p:cNvSpPr txBox="1">
            <a:spLocks/>
          </p:cNvSpPr>
          <p:nvPr/>
        </p:nvSpPr>
        <p:spPr bwMode="auto">
          <a:xfrm>
            <a:off x="251520" y="3479261"/>
            <a:ext cx="5616838" cy="4546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1" indent="-342900" defTabSz="457200" fontAlgn="base">
              <a:lnSpc>
                <a:spcPct val="100000"/>
              </a:lnSpc>
              <a:spcBef>
                <a:spcPct val="20000"/>
              </a:spcBef>
              <a:spcAft>
                <a:spcPct val="0"/>
              </a:spcAft>
              <a:buClr>
                <a:srgbClr val="F29400"/>
              </a:buClr>
              <a:buSzPct val="114000"/>
              <a:buFont typeface="Arial" pitchFamily="34" charset="0"/>
              <a:buChar char="●"/>
              <a:tabLst/>
              <a:defRPr/>
            </a:pPr>
            <a:r>
              <a:rPr lang="fr-FR" sz="1400" b="1" dirty="0">
                <a:solidFill>
                  <a:srgbClr val="554C60"/>
                </a:solidFill>
                <a:latin typeface="+mn-lt"/>
              </a:rPr>
              <a:t>Ajout d’un document autre</a:t>
            </a:r>
          </a:p>
          <a:p>
            <a:pPr marL="342900" marR="0" lvl="1" indent="-342900" defTabSz="457200" fontAlgn="base">
              <a:lnSpc>
                <a:spcPct val="100000"/>
              </a:lnSpc>
              <a:spcBef>
                <a:spcPct val="20000"/>
              </a:spcBef>
              <a:spcAft>
                <a:spcPct val="0"/>
              </a:spcAft>
              <a:buClr>
                <a:srgbClr val="F29400"/>
              </a:buClr>
              <a:buSzPct val="114000"/>
              <a:buFont typeface="Arial" pitchFamily="34" charset="0"/>
              <a:buChar char="●"/>
              <a:tabLst/>
              <a:defRPr/>
            </a:pPr>
            <a:endParaRPr lang="fr-FR" sz="1400" b="1" dirty="0">
              <a:latin typeface="+mn-lt"/>
            </a:endParaRPr>
          </a:p>
        </p:txBody>
      </p:sp>
      <p:sp>
        <p:nvSpPr>
          <p:cNvPr id="17" name="AutoShape 3"/>
          <p:cNvSpPr>
            <a:spLocks noChangeArrowheads="1"/>
          </p:cNvSpPr>
          <p:nvPr/>
        </p:nvSpPr>
        <p:spPr bwMode="auto">
          <a:xfrm rot="10800000" flipV="1">
            <a:off x="4655574" y="3712614"/>
            <a:ext cx="2364698" cy="436466"/>
          </a:xfrm>
          <a:prstGeom prst="wedgeRectCallout">
            <a:avLst>
              <a:gd name="adj1" fmla="val -5573"/>
              <a:gd name="adj2" fmla="val 11553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Sélection de la typologie du document dans la liste</a:t>
            </a:r>
          </a:p>
          <a:p>
            <a:pPr algn="ctr">
              <a:spcAft>
                <a:spcPts val="1000"/>
              </a:spcAft>
            </a:pPr>
            <a:endParaRPr lang="fr-FR" sz="1200" dirty="0">
              <a:solidFill>
                <a:schemeClr val="bg1"/>
              </a:solidFill>
              <a:latin typeface="Calibri" pitchFamily="34" charset="0"/>
              <a:cs typeface="Arial" pitchFamily="34" charset="0"/>
            </a:endParaRPr>
          </a:p>
        </p:txBody>
      </p:sp>
    </p:spTree>
    <p:extLst>
      <p:ext uri="{BB962C8B-B14F-4D97-AF65-F5344CB8AC3E}">
        <p14:creationId xmlns:p14="http://schemas.microsoft.com/office/powerpoint/2010/main" val="318454315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27826" y="1289645"/>
            <a:ext cx="4910293" cy="5494107"/>
          </a:xfrm>
          <a:prstGeom prst="rect">
            <a:avLst/>
          </a:prstGeom>
        </p:spPr>
      </p:pic>
      <p:sp>
        <p:nvSpPr>
          <p:cNvPr id="2" name="Titre 1"/>
          <p:cNvSpPr>
            <a:spLocks noGrp="1"/>
          </p:cNvSpPr>
          <p:nvPr>
            <p:ph type="title"/>
          </p:nvPr>
        </p:nvSpPr>
        <p:spPr/>
        <p:txBody>
          <a:bodyPr>
            <a:normAutofit/>
          </a:bodyPr>
          <a:lstStyle/>
          <a:p>
            <a:r>
              <a:rPr lang="fr-FR" dirty="0"/>
              <a:t>Déclaration de l’absentéisme : </a:t>
            </a:r>
            <a:r>
              <a:rPr lang="fr-FR" sz="2000" dirty="0"/>
              <a:t>Déclarer un sinistre</a:t>
            </a:r>
          </a:p>
        </p:txBody>
      </p:sp>
      <p:sp>
        <p:nvSpPr>
          <p:cNvPr id="2055" name="AutoShape 7"/>
          <p:cNvSpPr>
            <a:spLocks noChangeArrowheads="1"/>
          </p:cNvSpPr>
          <p:nvPr/>
        </p:nvSpPr>
        <p:spPr bwMode="auto">
          <a:xfrm rot="10800000" flipV="1">
            <a:off x="7016468" y="3310316"/>
            <a:ext cx="1152525" cy="301625"/>
          </a:xfrm>
          <a:prstGeom prst="wedgeRectCallout">
            <a:avLst>
              <a:gd name="adj1" fmla="val -49837"/>
              <a:gd name="adj2" fmla="val 13786"/>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Partie sinistre</a:t>
            </a:r>
          </a:p>
        </p:txBody>
      </p:sp>
      <p:sp>
        <p:nvSpPr>
          <p:cNvPr id="2061" name="AutoShape 13"/>
          <p:cNvSpPr>
            <a:spLocks/>
          </p:cNvSpPr>
          <p:nvPr/>
        </p:nvSpPr>
        <p:spPr bwMode="auto">
          <a:xfrm>
            <a:off x="6608231" y="1768941"/>
            <a:ext cx="238125" cy="3384376"/>
          </a:xfrm>
          <a:prstGeom prst="rightBrace">
            <a:avLst>
              <a:gd name="adj1" fmla="val 108167"/>
              <a:gd name="adj2" fmla="val 50000"/>
            </a:avLst>
          </a:prstGeom>
          <a:noFill/>
          <a:ln w="19050">
            <a:solidFill>
              <a:srgbClr val="F294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65" name="AutoShape 17"/>
          <p:cNvSpPr>
            <a:spLocks noChangeArrowheads="1"/>
          </p:cNvSpPr>
          <p:nvPr/>
        </p:nvSpPr>
        <p:spPr bwMode="auto">
          <a:xfrm rot="10800000" flipV="1">
            <a:off x="3154879" y="5805264"/>
            <a:ext cx="1656185" cy="336549"/>
          </a:xfrm>
          <a:prstGeom prst="wedgeRectCallout">
            <a:avLst>
              <a:gd name="adj1" fmla="val 78986"/>
              <a:gd name="adj2" fmla="val 43055"/>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Partie conséquences</a:t>
            </a:r>
          </a:p>
        </p:txBody>
      </p:sp>
      <p:sp>
        <p:nvSpPr>
          <p:cNvPr id="2052" name="AutoShape 4"/>
          <p:cNvSpPr>
            <a:spLocks noChangeArrowheads="1"/>
          </p:cNvSpPr>
          <p:nvPr/>
        </p:nvSpPr>
        <p:spPr bwMode="auto">
          <a:xfrm rot="10800000" flipV="1">
            <a:off x="6846356" y="1331286"/>
            <a:ext cx="2190140" cy="657554"/>
          </a:xfrm>
          <a:prstGeom prst="wedgeRectCallout">
            <a:avLst>
              <a:gd name="adj1" fmla="val -30213"/>
              <a:gd name="adj2" fmla="val 4124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Affichage du récapitulatif de la saisie dans une fiche évènement unique.</a:t>
            </a:r>
          </a:p>
        </p:txBody>
      </p:sp>
      <p:sp>
        <p:nvSpPr>
          <p:cNvPr id="2051" name="AutoShape 3"/>
          <p:cNvSpPr>
            <a:spLocks noChangeArrowheads="1"/>
          </p:cNvSpPr>
          <p:nvPr/>
        </p:nvSpPr>
        <p:spPr bwMode="auto">
          <a:xfrm>
            <a:off x="74234" y="1976290"/>
            <a:ext cx="1368152" cy="269255"/>
          </a:xfrm>
          <a:prstGeom prst="wedgeRectCallout">
            <a:avLst>
              <a:gd name="adj1" fmla="val 101441"/>
              <a:gd name="adj2" fmla="val -15606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Partie documents</a:t>
            </a:r>
          </a:p>
        </p:txBody>
      </p:sp>
      <p:sp>
        <p:nvSpPr>
          <p:cNvPr id="2063" name="AutoShape 15"/>
          <p:cNvSpPr>
            <a:spLocks noChangeArrowheads="1"/>
          </p:cNvSpPr>
          <p:nvPr/>
        </p:nvSpPr>
        <p:spPr bwMode="auto">
          <a:xfrm rot="10800000" flipV="1">
            <a:off x="204419" y="6309320"/>
            <a:ext cx="1152525" cy="288032"/>
          </a:xfrm>
          <a:prstGeom prst="wedgeRectCallout">
            <a:avLst>
              <a:gd name="adj1" fmla="val -67982"/>
              <a:gd name="adj2" fmla="val -3436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Partie salaires</a:t>
            </a:r>
          </a:p>
        </p:txBody>
      </p:sp>
    </p:spTree>
    <p:extLst>
      <p:ext uri="{BB962C8B-B14F-4D97-AF65-F5344CB8AC3E}">
        <p14:creationId xmlns:p14="http://schemas.microsoft.com/office/powerpoint/2010/main" val="170319428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 de l’absentéisme : </a:t>
            </a:r>
            <a:r>
              <a:rPr lang="fr-FR" sz="2000" dirty="0"/>
              <a:t>Déclarer un sinistre</a:t>
            </a:r>
          </a:p>
        </p:txBody>
      </p:sp>
      <p:sp>
        <p:nvSpPr>
          <p:cNvPr id="9" name="Espace réservé du contenu 2"/>
          <p:cNvSpPr txBox="1">
            <a:spLocks/>
          </p:cNvSpPr>
          <p:nvPr/>
        </p:nvSpPr>
        <p:spPr bwMode="auto">
          <a:xfrm>
            <a:off x="228600" y="1214422"/>
            <a:ext cx="8686800" cy="5429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endParaRPr kumimoji="0" lang="fr-FR" sz="2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3" name="Image 2"/>
          <p:cNvPicPr>
            <a:picLocks noChangeAspect="1"/>
          </p:cNvPicPr>
          <p:nvPr/>
        </p:nvPicPr>
        <p:blipFill>
          <a:blip r:embed="rId2"/>
          <a:stretch>
            <a:fillRect/>
          </a:stretch>
        </p:blipFill>
        <p:spPr>
          <a:xfrm>
            <a:off x="1529178" y="1259593"/>
            <a:ext cx="5779126" cy="2777480"/>
          </a:xfrm>
          <a:prstGeom prst="rect">
            <a:avLst/>
          </a:prstGeom>
        </p:spPr>
      </p:pic>
      <p:pic>
        <p:nvPicPr>
          <p:cNvPr id="4" name="Image 3"/>
          <p:cNvPicPr>
            <a:picLocks noChangeAspect="1"/>
          </p:cNvPicPr>
          <p:nvPr/>
        </p:nvPicPr>
        <p:blipFill>
          <a:blip r:embed="rId3"/>
          <a:stretch>
            <a:fillRect/>
          </a:stretch>
        </p:blipFill>
        <p:spPr>
          <a:xfrm>
            <a:off x="1174430" y="3929066"/>
            <a:ext cx="6507107" cy="2155068"/>
          </a:xfrm>
          <a:prstGeom prst="rect">
            <a:avLst/>
          </a:prstGeom>
        </p:spPr>
      </p:pic>
      <p:sp>
        <p:nvSpPr>
          <p:cNvPr id="14" name="AutoShape 3"/>
          <p:cNvSpPr>
            <a:spLocks noChangeArrowheads="1"/>
          </p:cNvSpPr>
          <p:nvPr/>
        </p:nvSpPr>
        <p:spPr bwMode="auto">
          <a:xfrm>
            <a:off x="4283968" y="5589240"/>
            <a:ext cx="4176464" cy="351037"/>
          </a:xfrm>
          <a:prstGeom prst="wedgeRectCallout">
            <a:avLst>
              <a:gd name="adj1" fmla="val -567"/>
              <a:gd name="adj2" fmla="val -124176"/>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Après l’enregistrement de la période d’arrêt, l’alerte s’affiche</a:t>
            </a:r>
          </a:p>
        </p:txBody>
      </p:sp>
    </p:spTree>
    <p:extLst>
      <p:ext uri="{BB962C8B-B14F-4D97-AF65-F5344CB8AC3E}">
        <p14:creationId xmlns:p14="http://schemas.microsoft.com/office/powerpoint/2010/main" val="40769236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Déclaration</a:t>
            </a:r>
            <a:r>
              <a:rPr lang="fr-FR" dirty="0">
                <a:solidFill>
                  <a:schemeClr val="bg1">
                    <a:lumMod val="65000"/>
                  </a:schemeClr>
                </a:solidFill>
              </a:rPr>
              <a:t> </a:t>
            </a:r>
            <a:r>
              <a:rPr lang="fr-FR" dirty="0"/>
              <a:t>de</a:t>
            </a:r>
            <a:r>
              <a:rPr lang="fr-FR" dirty="0">
                <a:solidFill>
                  <a:schemeClr val="bg1">
                    <a:lumMod val="65000"/>
                  </a:schemeClr>
                </a:solidFill>
              </a:rPr>
              <a:t> </a:t>
            </a:r>
            <a:r>
              <a:rPr lang="fr-FR" dirty="0"/>
              <a:t>l’absentéisme</a:t>
            </a:r>
            <a:r>
              <a:rPr lang="fr-FR" dirty="0">
                <a:solidFill>
                  <a:schemeClr val="bg1">
                    <a:lumMod val="65000"/>
                  </a:schemeClr>
                </a:solidFill>
              </a:rPr>
              <a:t> </a:t>
            </a:r>
            <a:r>
              <a:rPr lang="fr-FR" dirty="0"/>
              <a:t>: </a:t>
            </a:r>
            <a:r>
              <a:rPr lang="fr-FR" sz="2000" dirty="0"/>
              <a:t>Déclarer un sinistre</a:t>
            </a:r>
          </a:p>
        </p:txBody>
      </p:sp>
      <p:sp>
        <p:nvSpPr>
          <p:cNvPr id="9" name="Espace réservé du contenu 2"/>
          <p:cNvSpPr txBox="1">
            <a:spLocks/>
          </p:cNvSpPr>
          <p:nvPr/>
        </p:nvSpPr>
        <p:spPr bwMode="auto">
          <a:xfrm>
            <a:off x="107504" y="1196752"/>
            <a:ext cx="8472399" cy="523093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lvl="1" indent="-342900" defTabSz="457200">
              <a:spcBef>
                <a:spcPct val="20000"/>
              </a:spcBef>
              <a:buClr>
                <a:srgbClr val="F29400"/>
              </a:buClr>
              <a:buSzPct val="114000"/>
              <a:buFont typeface="Arial" pitchFamily="34" charset="0"/>
              <a:buChar char="●"/>
              <a:defRPr/>
            </a:pPr>
            <a:r>
              <a:rPr lang="fr-FR" sz="2000" b="1" dirty="0">
                <a:solidFill>
                  <a:srgbClr val="554C60"/>
                </a:solidFill>
                <a:latin typeface="+mn-lt"/>
              </a:rPr>
              <a:t>Consulter / Modifier un sinistre existant</a:t>
            </a:r>
          </a:p>
        </p:txBody>
      </p:sp>
      <p:pic>
        <p:nvPicPr>
          <p:cNvPr id="3074" name="Picture 2"/>
          <p:cNvPicPr>
            <a:picLocks noChangeAspect="1" noChangeArrowheads="1"/>
          </p:cNvPicPr>
          <p:nvPr/>
        </p:nvPicPr>
        <p:blipFill>
          <a:blip r:embed="rId2" cstate="print"/>
          <a:srcRect/>
          <a:stretch>
            <a:fillRect/>
          </a:stretch>
        </p:blipFill>
        <p:spPr bwMode="auto">
          <a:xfrm>
            <a:off x="456649" y="1914304"/>
            <a:ext cx="8241863" cy="1368000"/>
          </a:xfrm>
          <a:prstGeom prst="rect">
            <a:avLst/>
          </a:prstGeom>
          <a:noFill/>
          <a:ln w="9525">
            <a:noFill/>
            <a:miter lim="800000"/>
            <a:headEnd/>
            <a:tailEnd/>
          </a:ln>
        </p:spPr>
      </p:pic>
      <p:sp>
        <p:nvSpPr>
          <p:cNvPr id="10" name="AutoShape 3"/>
          <p:cNvSpPr>
            <a:spLocks noChangeArrowheads="1"/>
          </p:cNvSpPr>
          <p:nvPr/>
        </p:nvSpPr>
        <p:spPr bwMode="auto">
          <a:xfrm>
            <a:off x="2987824" y="2939446"/>
            <a:ext cx="1595858" cy="288032"/>
          </a:xfrm>
          <a:prstGeom prst="wedgeRectCallout">
            <a:avLst>
              <a:gd name="adj1" fmla="val -49713"/>
              <a:gd name="adj2" fmla="val -16186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Recherche de l’agent</a:t>
            </a:r>
          </a:p>
        </p:txBody>
      </p:sp>
      <p:pic>
        <p:nvPicPr>
          <p:cNvPr id="3076" name="Picture 4"/>
          <p:cNvPicPr>
            <a:picLocks noChangeAspect="1" noChangeArrowheads="1"/>
          </p:cNvPicPr>
          <p:nvPr/>
        </p:nvPicPr>
        <p:blipFill>
          <a:blip r:embed="rId3" cstate="print"/>
          <a:srcRect/>
          <a:stretch>
            <a:fillRect/>
          </a:stretch>
        </p:blipFill>
        <p:spPr bwMode="auto">
          <a:xfrm>
            <a:off x="467542" y="3486977"/>
            <a:ext cx="8220075" cy="1123950"/>
          </a:xfrm>
          <a:prstGeom prst="rect">
            <a:avLst/>
          </a:prstGeom>
          <a:noFill/>
          <a:ln w="9525">
            <a:noFill/>
            <a:miter lim="800000"/>
            <a:headEnd/>
            <a:tailEnd/>
          </a:ln>
        </p:spPr>
      </p:pic>
      <p:sp>
        <p:nvSpPr>
          <p:cNvPr id="14" name="AutoShape 3"/>
          <p:cNvSpPr>
            <a:spLocks noChangeArrowheads="1"/>
          </p:cNvSpPr>
          <p:nvPr/>
        </p:nvSpPr>
        <p:spPr bwMode="auto">
          <a:xfrm>
            <a:off x="611560" y="4822164"/>
            <a:ext cx="2592288" cy="648072"/>
          </a:xfrm>
          <a:prstGeom prst="wedgeRectCallout">
            <a:avLst>
              <a:gd name="adj1" fmla="val -46729"/>
              <a:gd name="adj2" fmla="val -11865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Sélection de l’évènement                        à consulter / modifier                        pour accéder au détail de l’évènement</a:t>
            </a:r>
          </a:p>
        </p:txBody>
      </p:sp>
      <p:pic>
        <p:nvPicPr>
          <p:cNvPr id="11" name="Image 10"/>
          <p:cNvPicPr>
            <a:picLocks noChangeAspect="1"/>
          </p:cNvPicPr>
          <p:nvPr/>
        </p:nvPicPr>
        <p:blipFill>
          <a:blip r:embed="rId4"/>
          <a:stretch>
            <a:fillRect/>
          </a:stretch>
        </p:blipFill>
        <p:spPr>
          <a:xfrm>
            <a:off x="473070" y="1871677"/>
            <a:ext cx="1878194" cy="1410627"/>
          </a:xfrm>
          <a:prstGeom prst="rect">
            <a:avLst/>
          </a:prstGeom>
        </p:spPr>
      </p:pic>
      <p:sp>
        <p:nvSpPr>
          <p:cNvPr id="12" name="AutoShape 4"/>
          <p:cNvSpPr>
            <a:spLocks noChangeArrowheads="1"/>
          </p:cNvSpPr>
          <p:nvPr/>
        </p:nvSpPr>
        <p:spPr bwMode="auto">
          <a:xfrm rot="10800000" flipV="1">
            <a:off x="5076054" y="4941168"/>
            <a:ext cx="3503847" cy="1224135"/>
          </a:xfrm>
          <a:prstGeom prst="wedgeRectCallout">
            <a:avLst>
              <a:gd name="adj1" fmla="val -30213"/>
              <a:gd name="adj2" fmla="val 4124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NB:                                                                                                   si la maladie ordinaire est transformée en longue maladie, intégrer le procès verbal du Comité médical                            et le rattacher au dossier maladie ordinaire                             afin que votre gestionnaire puisse effectuer la régularisation.</a:t>
            </a:r>
          </a:p>
        </p:txBody>
      </p:sp>
    </p:spTree>
    <p:extLst>
      <p:ext uri="{BB962C8B-B14F-4D97-AF65-F5344CB8AC3E}">
        <p14:creationId xmlns:p14="http://schemas.microsoft.com/office/powerpoint/2010/main" val="302918407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p:cNvPicPr>
            <a:picLocks noChangeAspect="1"/>
          </p:cNvPicPr>
          <p:nvPr/>
        </p:nvPicPr>
        <p:blipFill>
          <a:blip r:embed="rId2"/>
          <a:stretch>
            <a:fillRect/>
          </a:stretch>
        </p:blipFill>
        <p:spPr>
          <a:xfrm>
            <a:off x="245619" y="1405326"/>
            <a:ext cx="6605965" cy="5097460"/>
          </a:xfrm>
          <a:prstGeom prst="rect">
            <a:avLst/>
          </a:prstGeom>
        </p:spPr>
      </p:pic>
      <p:sp>
        <p:nvSpPr>
          <p:cNvPr id="2" name="Titre 1"/>
          <p:cNvSpPr>
            <a:spLocks noGrp="1"/>
          </p:cNvSpPr>
          <p:nvPr>
            <p:ph type="title"/>
          </p:nvPr>
        </p:nvSpPr>
        <p:spPr>
          <a:xfrm>
            <a:off x="662880" y="470124"/>
            <a:ext cx="8229600" cy="582612"/>
          </a:xfrm>
        </p:spPr>
        <p:txBody>
          <a:bodyPr>
            <a:normAutofit/>
          </a:bodyPr>
          <a:lstStyle/>
          <a:p>
            <a:r>
              <a:rPr lang="fr-FR" dirty="0"/>
              <a:t>Déclaration</a:t>
            </a:r>
            <a:r>
              <a:rPr lang="fr-FR" dirty="0">
                <a:solidFill>
                  <a:schemeClr val="bg1">
                    <a:lumMod val="65000"/>
                  </a:schemeClr>
                </a:solidFill>
              </a:rPr>
              <a:t> </a:t>
            </a:r>
            <a:r>
              <a:rPr lang="fr-FR" dirty="0"/>
              <a:t>de</a:t>
            </a:r>
            <a:r>
              <a:rPr lang="fr-FR" dirty="0">
                <a:solidFill>
                  <a:schemeClr val="bg1">
                    <a:lumMod val="65000"/>
                  </a:schemeClr>
                </a:solidFill>
              </a:rPr>
              <a:t> </a:t>
            </a:r>
            <a:r>
              <a:rPr lang="fr-FR" dirty="0"/>
              <a:t>l’absentéisme</a:t>
            </a:r>
            <a:r>
              <a:rPr lang="fr-FR" dirty="0">
                <a:solidFill>
                  <a:schemeClr val="bg1">
                    <a:lumMod val="65000"/>
                  </a:schemeClr>
                </a:solidFill>
              </a:rPr>
              <a:t> </a:t>
            </a:r>
            <a:r>
              <a:rPr lang="fr-FR" dirty="0"/>
              <a:t>: </a:t>
            </a:r>
            <a:r>
              <a:rPr lang="fr-FR" sz="2000" dirty="0"/>
              <a:t>Déclarer un sinistre</a:t>
            </a:r>
          </a:p>
        </p:txBody>
      </p:sp>
      <p:sp>
        <p:nvSpPr>
          <p:cNvPr id="9" name="AutoShape 3"/>
          <p:cNvSpPr>
            <a:spLocks noChangeArrowheads="1"/>
          </p:cNvSpPr>
          <p:nvPr/>
        </p:nvSpPr>
        <p:spPr bwMode="auto">
          <a:xfrm>
            <a:off x="6991838" y="3700346"/>
            <a:ext cx="1889815" cy="520742"/>
          </a:xfrm>
          <a:prstGeom prst="wedgeRectCallout">
            <a:avLst>
              <a:gd name="adj1" fmla="val -77807"/>
              <a:gd name="adj2" fmla="val -12965"/>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Visualisation                                      des données calculées</a:t>
            </a:r>
          </a:p>
        </p:txBody>
      </p:sp>
      <p:sp>
        <p:nvSpPr>
          <p:cNvPr id="10" name="AutoShape 3"/>
          <p:cNvSpPr>
            <a:spLocks noChangeArrowheads="1"/>
          </p:cNvSpPr>
          <p:nvPr/>
        </p:nvSpPr>
        <p:spPr bwMode="auto">
          <a:xfrm>
            <a:off x="6984173" y="4547756"/>
            <a:ext cx="2033831" cy="509465"/>
          </a:xfrm>
          <a:prstGeom prst="wedgeRectCallout">
            <a:avLst>
              <a:gd name="adj1" fmla="val -77040"/>
              <a:gd name="adj2" fmla="val -73064"/>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Visualisation du montant dû – état des remboursements </a:t>
            </a:r>
          </a:p>
        </p:txBody>
      </p:sp>
      <p:sp>
        <p:nvSpPr>
          <p:cNvPr id="12" name="AutoShape 3"/>
          <p:cNvSpPr>
            <a:spLocks noChangeArrowheads="1"/>
          </p:cNvSpPr>
          <p:nvPr/>
        </p:nvSpPr>
        <p:spPr bwMode="auto">
          <a:xfrm>
            <a:off x="3284659" y="3191639"/>
            <a:ext cx="4652087" cy="309369"/>
          </a:xfrm>
          <a:prstGeom prst="wedgeRectCallout">
            <a:avLst>
              <a:gd name="adj1" fmla="val -59859"/>
              <a:gd name="adj2" fmla="val -26976"/>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d’ajouter une nouvelle période d’arrêt ou de soins</a:t>
            </a:r>
          </a:p>
        </p:txBody>
      </p:sp>
      <p:sp>
        <p:nvSpPr>
          <p:cNvPr id="11" name="AutoShape 3"/>
          <p:cNvSpPr>
            <a:spLocks noChangeArrowheads="1"/>
          </p:cNvSpPr>
          <p:nvPr/>
        </p:nvSpPr>
        <p:spPr bwMode="auto">
          <a:xfrm>
            <a:off x="6991839" y="2090573"/>
            <a:ext cx="1368152" cy="656962"/>
          </a:xfrm>
          <a:prstGeom prst="wedgeRectCallout">
            <a:avLst>
              <a:gd name="adj1" fmla="val -79085"/>
              <a:gd name="adj2" fmla="val 30534"/>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Visualisation    des frais médicaux saisis</a:t>
            </a:r>
          </a:p>
        </p:txBody>
      </p:sp>
    </p:spTree>
    <p:extLst>
      <p:ext uri="{BB962C8B-B14F-4D97-AF65-F5344CB8AC3E}">
        <p14:creationId xmlns:p14="http://schemas.microsoft.com/office/powerpoint/2010/main" val="40636170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22883" y="1340768"/>
            <a:ext cx="3738491" cy="3011562"/>
          </a:xfrm>
          <a:prstGeom prst="rect">
            <a:avLst/>
          </a:prstGeom>
        </p:spPr>
      </p:pic>
      <p:sp>
        <p:nvSpPr>
          <p:cNvPr id="8" name="AutoShape 4"/>
          <p:cNvSpPr>
            <a:spLocks noChangeArrowheads="1"/>
          </p:cNvSpPr>
          <p:nvPr/>
        </p:nvSpPr>
        <p:spPr bwMode="auto">
          <a:xfrm rot="10800000" flipV="1">
            <a:off x="2555776" y="1884501"/>
            <a:ext cx="3201809" cy="504056"/>
          </a:xfrm>
          <a:prstGeom prst="wedgeRectCallout">
            <a:avLst>
              <a:gd name="adj1" fmla="val -30213"/>
              <a:gd name="adj2" fmla="val 4124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200" dirty="0">
                <a:solidFill>
                  <a:schemeClr val="bg1"/>
                </a:solidFill>
                <a:latin typeface="Calibri" pitchFamily="34" charset="0"/>
                <a:cs typeface="Arial" pitchFamily="34" charset="0"/>
              </a:rPr>
              <a:t>Possibilité de déclarer un décès en sélectionnant le type d’évènement dans la liste déroulante</a:t>
            </a:r>
          </a:p>
        </p:txBody>
      </p:sp>
      <p:pic>
        <p:nvPicPr>
          <p:cNvPr id="2" name="Image 1"/>
          <p:cNvPicPr>
            <a:picLocks noChangeAspect="1"/>
          </p:cNvPicPr>
          <p:nvPr/>
        </p:nvPicPr>
        <p:blipFill>
          <a:blip r:embed="rId3"/>
          <a:stretch>
            <a:fillRect/>
          </a:stretch>
        </p:blipFill>
        <p:spPr>
          <a:xfrm>
            <a:off x="3203848" y="2932289"/>
            <a:ext cx="5427517" cy="3272129"/>
          </a:xfrm>
          <a:prstGeom prst="rect">
            <a:avLst/>
          </a:prstGeom>
        </p:spPr>
      </p:pic>
      <p:sp>
        <p:nvSpPr>
          <p:cNvPr id="10" name="AutoShape 3"/>
          <p:cNvSpPr>
            <a:spLocks noChangeArrowheads="1"/>
          </p:cNvSpPr>
          <p:nvPr/>
        </p:nvSpPr>
        <p:spPr bwMode="auto">
          <a:xfrm>
            <a:off x="5790211" y="3212976"/>
            <a:ext cx="2304256" cy="726467"/>
          </a:xfrm>
          <a:prstGeom prst="wedgeRectCallout">
            <a:avLst>
              <a:gd name="adj1" fmla="val -92964"/>
              <a:gd name="adj2" fmla="val -4615"/>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a:ln>
                  <a:noFill/>
                </a:ln>
                <a:solidFill>
                  <a:schemeClr val="bg1"/>
                </a:solidFill>
                <a:effectLst/>
                <a:latin typeface="Calibri" pitchFamily="34" charset="0"/>
                <a:cs typeface="Arial" pitchFamily="34" charset="0"/>
              </a:rPr>
              <a:t>Mise à disposition de la plaquette reprenant toutes les informations liées au capital décès</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sp>
        <p:nvSpPr>
          <p:cNvPr id="9" name="AutoShape 3"/>
          <p:cNvSpPr>
            <a:spLocks noChangeArrowheads="1"/>
          </p:cNvSpPr>
          <p:nvPr/>
        </p:nvSpPr>
        <p:spPr bwMode="auto">
          <a:xfrm>
            <a:off x="848012" y="5772370"/>
            <a:ext cx="2088232" cy="864096"/>
          </a:xfrm>
          <a:prstGeom prst="wedgeRectCallout">
            <a:avLst>
              <a:gd name="adj1" fmla="val 68178"/>
              <a:gd name="adj2" fmla="val -4995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200" b="0" i="0" u="none" strike="noStrike" cap="none" normalizeH="0" baseline="0" dirty="0">
                <a:ln>
                  <a:noFill/>
                </a:ln>
                <a:solidFill>
                  <a:schemeClr val="bg1"/>
                </a:solidFill>
                <a:effectLst/>
                <a:latin typeface="Calibri" pitchFamily="34" charset="0"/>
                <a:cs typeface="Arial" pitchFamily="34" charset="0"/>
              </a:rPr>
              <a:t>Renseigner l’ensemble des informations nécessaires pour le calcul et le</a:t>
            </a:r>
            <a:r>
              <a:rPr kumimoji="0" lang="fr-FR" sz="1200" b="0" i="0" u="none" strike="noStrike" cap="none" normalizeH="0" dirty="0">
                <a:ln>
                  <a:noFill/>
                </a:ln>
                <a:solidFill>
                  <a:schemeClr val="bg1"/>
                </a:solidFill>
                <a:effectLst/>
                <a:latin typeface="Calibri" pitchFamily="34" charset="0"/>
                <a:cs typeface="Arial" pitchFamily="34" charset="0"/>
              </a:rPr>
              <a:t> versement du capital décès</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sp>
        <p:nvSpPr>
          <p:cNvPr id="11" name="Titre 1"/>
          <p:cNvSpPr>
            <a:spLocks noGrp="1"/>
          </p:cNvSpPr>
          <p:nvPr>
            <p:ph type="title"/>
          </p:nvPr>
        </p:nvSpPr>
        <p:spPr>
          <a:xfrm>
            <a:off x="662880" y="470124"/>
            <a:ext cx="8229600" cy="582612"/>
          </a:xfrm>
        </p:spPr>
        <p:txBody>
          <a:bodyPr>
            <a:normAutofit/>
          </a:bodyPr>
          <a:lstStyle/>
          <a:p>
            <a:r>
              <a:rPr lang="fr-FR" dirty="0"/>
              <a:t>Déclaration</a:t>
            </a:r>
            <a:r>
              <a:rPr lang="fr-FR" dirty="0">
                <a:solidFill>
                  <a:schemeClr val="bg1">
                    <a:lumMod val="65000"/>
                  </a:schemeClr>
                </a:solidFill>
              </a:rPr>
              <a:t> </a:t>
            </a:r>
            <a:r>
              <a:rPr lang="fr-FR" dirty="0"/>
              <a:t>de</a:t>
            </a:r>
            <a:r>
              <a:rPr lang="fr-FR" dirty="0">
                <a:solidFill>
                  <a:schemeClr val="bg1">
                    <a:lumMod val="65000"/>
                  </a:schemeClr>
                </a:solidFill>
              </a:rPr>
              <a:t> </a:t>
            </a:r>
            <a:r>
              <a:rPr lang="fr-FR" dirty="0"/>
              <a:t>l’absentéisme</a:t>
            </a:r>
            <a:r>
              <a:rPr lang="fr-FR" dirty="0">
                <a:solidFill>
                  <a:schemeClr val="bg1">
                    <a:lumMod val="65000"/>
                  </a:schemeClr>
                </a:solidFill>
              </a:rPr>
              <a:t> </a:t>
            </a:r>
            <a:r>
              <a:rPr lang="fr-FR" dirty="0"/>
              <a:t>: </a:t>
            </a:r>
            <a:r>
              <a:rPr lang="fr-FR" sz="2000" dirty="0"/>
              <a:t>Déclarer un décès</a:t>
            </a:r>
          </a:p>
        </p:txBody>
      </p:sp>
    </p:spTree>
    <p:extLst>
      <p:ext uri="{BB962C8B-B14F-4D97-AF65-F5344CB8AC3E}">
        <p14:creationId xmlns:p14="http://schemas.microsoft.com/office/powerpoint/2010/main" val="344658934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293168" y="1124744"/>
            <a:ext cx="7010400" cy="2400300"/>
          </a:xfrm>
          <a:prstGeom prst="rect">
            <a:avLst/>
          </a:prstGeom>
        </p:spPr>
      </p:pic>
      <p:sp>
        <p:nvSpPr>
          <p:cNvPr id="4" name="Titre 1"/>
          <p:cNvSpPr>
            <a:spLocks noGrp="1"/>
          </p:cNvSpPr>
          <p:nvPr>
            <p:ph type="title"/>
          </p:nvPr>
        </p:nvSpPr>
        <p:spPr>
          <a:xfrm>
            <a:off x="683568" y="548680"/>
            <a:ext cx="8460432"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a:t>
            </a:r>
            <a:r>
              <a:rPr lang="fr-FR" sz="2700" dirty="0">
                <a:solidFill>
                  <a:schemeClr val="bg1">
                    <a:lumMod val="65000"/>
                  </a:schemeClr>
                </a:solidFill>
              </a:rPr>
              <a:t> </a:t>
            </a:r>
            <a:r>
              <a:rPr lang="fr-FR" sz="2700" dirty="0"/>
              <a:t>: </a:t>
            </a:r>
            <a:r>
              <a:rPr lang="fr-FR" sz="2200" dirty="0"/>
              <a:t>Gestion de l’intercommunalité</a:t>
            </a:r>
            <a:r>
              <a:rPr lang="fr-FR" sz="2200" dirty="0">
                <a:solidFill>
                  <a:schemeClr val="bg1">
                    <a:lumMod val="65000"/>
                  </a:schemeClr>
                </a:solidFill>
              </a:rPr>
              <a:t> </a:t>
            </a:r>
            <a:r>
              <a:rPr lang="fr-FR" sz="2200" dirty="0"/>
              <a:t> </a:t>
            </a:r>
            <a:r>
              <a:rPr lang="fr-FR" sz="2000" dirty="0"/>
              <a:t/>
            </a:r>
            <a:br>
              <a:rPr lang="fr-FR" sz="2000" dirty="0"/>
            </a:br>
            <a:endParaRPr lang="fr-FR" sz="2000" dirty="0"/>
          </a:p>
        </p:txBody>
      </p:sp>
      <p:pic>
        <p:nvPicPr>
          <p:cNvPr id="6" name="Image 5"/>
          <p:cNvPicPr>
            <a:picLocks noChangeAspect="1"/>
          </p:cNvPicPr>
          <p:nvPr/>
        </p:nvPicPr>
        <p:blipFill>
          <a:blip r:embed="rId3"/>
          <a:stretch>
            <a:fillRect/>
          </a:stretch>
        </p:blipFill>
        <p:spPr>
          <a:xfrm>
            <a:off x="1846040" y="2564904"/>
            <a:ext cx="5904655" cy="3600400"/>
          </a:xfrm>
          <a:prstGeom prst="rect">
            <a:avLst/>
          </a:prstGeom>
        </p:spPr>
      </p:pic>
      <p:sp>
        <p:nvSpPr>
          <p:cNvPr id="7" name="AutoShape 3"/>
          <p:cNvSpPr>
            <a:spLocks noChangeArrowheads="1"/>
          </p:cNvSpPr>
          <p:nvPr/>
        </p:nvSpPr>
        <p:spPr bwMode="auto">
          <a:xfrm>
            <a:off x="160276" y="2564904"/>
            <a:ext cx="1459396" cy="504056"/>
          </a:xfrm>
          <a:prstGeom prst="wedgeRectCallout">
            <a:avLst>
              <a:gd name="adj1" fmla="val 38247"/>
              <a:gd name="adj2" fmla="val -9691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Agent dans la collectivité dissoute</a:t>
            </a:r>
          </a:p>
        </p:txBody>
      </p:sp>
    </p:spTree>
    <p:extLst>
      <p:ext uri="{BB962C8B-B14F-4D97-AF65-F5344CB8AC3E}">
        <p14:creationId xmlns:p14="http://schemas.microsoft.com/office/powerpoint/2010/main" val="306869204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683568" y="548680"/>
            <a:ext cx="8460432"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a:t>
            </a:r>
            <a:r>
              <a:rPr lang="fr-FR" sz="2700" dirty="0">
                <a:solidFill>
                  <a:schemeClr val="bg1">
                    <a:lumMod val="65000"/>
                  </a:schemeClr>
                </a:solidFill>
              </a:rPr>
              <a:t> </a:t>
            </a:r>
            <a:r>
              <a:rPr lang="fr-FR" sz="2700" dirty="0"/>
              <a:t>: </a:t>
            </a:r>
            <a:r>
              <a:rPr lang="fr-FR" sz="2200" dirty="0"/>
              <a:t>Gestion de l’intercommunalité</a:t>
            </a:r>
            <a:br>
              <a:rPr lang="fr-FR" sz="2200" dirty="0"/>
            </a:br>
            <a:endParaRPr lang="fr-FR" sz="2200" dirty="0"/>
          </a:p>
        </p:txBody>
      </p:sp>
      <p:pic>
        <p:nvPicPr>
          <p:cNvPr id="7" name="Espace réservé du contenu 6"/>
          <p:cNvPicPr>
            <a:picLocks noGrp="1" noChangeAspect="1"/>
          </p:cNvPicPr>
          <p:nvPr>
            <p:ph idx="1"/>
          </p:nvPr>
        </p:nvPicPr>
        <p:blipFill>
          <a:blip r:embed="rId2"/>
          <a:stretch>
            <a:fillRect/>
          </a:stretch>
        </p:blipFill>
        <p:spPr>
          <a:xfrm>
            <a:off x="1204912" y="1130821"/>
            <a:ext cx="6734175" cy="1362075"/>
          </a:xfrm>
          <a:prstGeom prst="rect">
            <a:avLst/>
          </a:prstGeom>
        </p:spPr>
      </p:pic>
      <p:pic>
        <p:nvPicPr>
          <p:cNvPr id="8" name="Image 7"/>
          <p:cNvPicPr>
            <a:picLocks noChangeAspect="1"/>
          </p:cNvPicPr>
          <p:nvPr/>
        </p:nvPicPr>
        <p:blipFill>
          <a:blip r:embed="rId3"/>
          <a:stretch>
            <a:fillRect/>
          </a:stretch>
        </p:blipFill>
        <p:spPr>
          <a:xfrm>
            <a:off x="1204913" y="2420888"/>
            <a:ext cx="6607448" cy="3744416"/>
          </a:xfrm>
          <a:prstGeom prst="rect">
            <a:avLst/>
          </a:prstGeom>
        </p:spPr>
      </p:pic>
      <p:sp>
        <p:nvSpPr>
          <p:cNvPr id="9" name="AutoShape 3"/>
          <p:cNvSpPr>
            <a:spLocks noChangeArrowheads="1"/>
          </p:cNvSpPr>
          <p:nvPr/>
        </p:nvSpPr>
        <p:spPr bwMode="auto">
          <a:xfrm>
            <a:off x="179511" y="2168860"/>
            <a:ext cx="1025401" cy="684076"/>
          </a:xfrm>
          <a:prstGeom prst="wedgeRectCallout">
            <a:avLst>
              <a:gd name="adj1" fmla="val 68154"/>
              <a:gd name="adj2" fmla="val -4194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Agent dans la collectivité d’accueil</a:t>
            </a:r>
          </a:p>
        </p:txBody>
      </p:sp>
      <p:sp>
        <p:nvSpPr>
          <p:cNvPr id="10" name="AutoShape 3"/>
          <p:cNvSpPr>
            <a:spLocks noChangeArrowheads="1"/>
          </p:cNvSpPr>
          <p:nvPr/>
        </p:nvSpPr>
        <p:spPr bwMode="auto">
          <a:xfrm>
            <a:off x="7942598" y="3012268"/>
            <a:ext cx="1048458" cy="877888"/>
          </a:xfrm>
          <a:prstGeom prst="wedgeRectCallout">
            <a:avLst>
              <a:gd name="adj1" fmla="val -78741"/>
              <a:gd name="adj2" fmla="val 1361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Évènement créé depuis   la collectivité d’accueil</a:t>
            </a:r>
          </a:p>
        </p:txBody>
      </p:sp>
      <p:sp>
        <p:nvSpPr>
          <p:cNvPr id="11" name="AutoShape 3"/>
          <p:cNvSpPr>
            <a:spLocks noChangeArrowheads="1"/>
          </p:cNvSpPr>
          <p:nvPr/>
        </p:nvSpPr>
        <p:spPr bwMode="auto">
          <a:xfrm>
            <a:off x="66429" y="4725144"/>
            <a:ext cx="1049187" cy="864096"/>
          </a:xfrm>
          <a:prstGeom prst="wedgeRectCallout">
            <a:avLst>
              <a:gd name="adj1" fmla="val 74883"/>
              <a:gd name="adj2" fmla="val -1901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Évènement créé depuis   la collectivité dissoute</a:t>
            </a:r>
          </a:p>
        </p:txBody>
      </p:sp>
    </p:spTree>
    <p:extLst>
      <p:ext uri="{BB962C8B-B14F-4D97-AF65-F5344CB8AC3E}">
        <p14:creationId xmlns:p14="http://schemas.microsoft.com/office/powerpoint/2010/main" val="159595463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Mes actions en cours</a:t>
            </a:r>
            <a:r>
              <a:rPr lang="fr-FR" sz="2200" dirty="0">
                <a:solidFill>
                  <a:schemeClr val="bg1">
                    <a:lumMod val="65000"/>
                  </a:schemeClr>
                </a:solidFill>
              </a:rPr>
              <a:t> </a:t>
            </a:r>
            <a:r>
              <a:rPr lang="fr-FR" sz="2200" dirty="0"/>
              <a:t> </a:t>
            </a:r>
            <a:r>
              <a:rPr lang="fr-FR" sz="2000" dirty="0"/>
              <a:t/>
            </a:r>
            <a:br>
              <a:rPr lang="fr-FR" sz="2000" dirty="0"/>
            </a:br>
            <a:endParaRPr lang="fr-FR" sz="2000" dirty="0"/>
          </a:p>
        </p:txBody>
      </p:sp>
      <p:pic>
        <p:nvPicPr>
          <p:cNvPr id="4" name="Image 3"/>
          <p:cNvPicPr>
            <a:picLocks noChangeAspect="1"/>
          </p:cNvPicPr>
          <p:nvPr/>
        </p:nvPicPr>
        <p:blipFill>
          <a:blip r:embed="rId2"/>
          <a:stretch>
            <a:fillRect/>
          </a:stretch>
        </p:blipFill>
        <p:spPr>
          <a:xfrm>
            <a:off x="323528" y="1844824"/>
            <a:ext cx="8450927" cy="3384376"/>
          </a:xfrm>
          <a:prstGeom prst="rect">
            <a:avLst/>
          </a:prstGeom>
        </p:spPr>
      </p:pic>
      <p:sp>
        <p:nvSpPr>
          <p:cNvPr id="11" name="AutoShape 4"/>
          <p:cNvSpPr>
            <a:spLocks noChangeArrowheads="1"/>
          </p:cNvSpPr>
          <p:nvPr/>
        </p:nvSpPr>
        <p:spPr bwMode="auto">
          <a:xfrm rot="10800000" flipV="1">
            <a:off x="1475656" y="1230443"/>
            <a:ext cx="3456384" cy="483033"/>
          </a:xfrm>
          <a:prstGeom prst="wedgeRectCallout">
            <a:avLst>
              <a:gd name="adj1" fmla="val 38631"/>
              <a:gd name="adj2" fmla="val 113133"/>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Lien pour accéder à la fonctionnalité                    « mes actions en cours » avec volume des actions.</a:t>
            </a:r>
          </a:p>
        </p:txBody>
      </p:sp>
      <p:sp>
        <p:nvSpPr>
          <p:cNvPr id="10" name="AutoShape 4"/>
          <p:cNvSpPr>
            <a:spLocks noChangeArrowheads="1"/>
          </p:cNvSpPr>
          <p:nvPr/>
        </p:nvSpPr>
        <p:spPr bwMode="auto">
          <a:xfrm rot="10800000" flipV="1">
            <a:off x="5580112" y="5000507"/>
            <a:ext cx="1584176" cy="360040"/>
          </a:xfrm>
          <a:prstGeom prst="wedgeRectCallout">
            <a:avLst>
              <a:gd name="adj1" fmla="val 60276"/>
              <a:gd name="adj2" fmla="val -14083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Liste des typologies.</a:t>
            </a:r>
          </a:p>
        </p:txBody>
      </p:sp>
    </p:spTree>
    <p:extLst>
      <p:ext uri="{BB962C8B-B14F-4D97-AF65-F5344CB8AC3E}">
        <p14:creationId xmlns:p14="http://schemas.microsoft.com/office/powerpoint/2010/main" val="268114709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txBox="1">
            <a:spLocks/>
          </p:cNvSpPr>
          <p:nvPr/>
        </p:nvSpPr>
        <p:spPr bwMode="auto">
          <a:xfrm>
            <a:off x="220688" y="1245832"/>
            <a:ext cx="8686800" cy="37211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742950" marR="0" lvl="1" indent="-381000" algn="l" defTabSz="914400" rtl="0" eaLnBrk="1" fontAlgn="base" latinLnBrk="0" hangingPunct="1">
              <a:lnSpc>
                <a:spcPct val="100000"/>
              </a:lnSpc>
              <a:spcBef>
                <a:spcPct val="20000"/>
              </a:spcBef>
              <a:spcAft>
                <a:spcPct val="0"/>
              </a:spcAft>
              <a:buClr>
                <a:srgbClr val="FF9933"/>
              </a:buClr>
              <a:buSzPct val="90000"/>
              <a:tabLst/>
              <a:defRPr/>
            </a:pPr>
            <a:endParaRPr kumimoji="0" lang="fr-FR" sz="2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pic>
        <p:nvPicPr>
          <p:cNvPr id="4" name="Image 3"/>
          <p:cNvPicPr>
            <a:picLocks noChangeAspect="1"/>
          </p:cNvPicPr>
          <p:nvPr/>
        </p:nvPicPr>
        <p:blipFill>
          <a:blip r:embed="rId2"/>
          <a:stretch>
            <a:fillRect/>
          </a:stretch>
        </p:blipFill>
        <p:spPr>
          <a:xfrm>
            <a:off x="107504" y="1700808"/>
            <a:ext cx="8913168" cy="3373208"/>
          </a:xfrm>
          <a:prstGeom prst="rect">
            <a:avLst/>
          </a:prstGeom>
        </p:spPr>
      </p:pic>
      <p:sp>
        <p:nvSpPr>
          <p:cNvPr id="5" name="Rectangle 4"/>
          <p:cNvSpPr/>
          <p:nvPr/>
        </p:nvSpPr>
        <p:spPr>
          <a:xfrm>
            <a:off x="315616" y="4335299"/>
            <a:ext cx="576064"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AutoShape 4"/>
          <p:cNvSpPr>
            <a:spLocks noChangeArrowheads="1"/>
          </p:cNvSpPr>
          <p:nvPr/>
        </p:nvSpPr>
        <p:spPr bwMode="auto">
          <a:xfrm rot="10800000" flipV="1">
            <a:off x="4132040" y="3621720"/>
            <a:ext cx="3456384" cy="504056"/>
          </a:xfrm>
          <a:prstGeom prst="wedgeRectCallout">
            <a:avLst>
              <a:gd name="adj1" fmla="val 43406"/>
              <a:gd name="adj2" fmla="val 87767"/>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Description de l’alerte des fin de droits                         afin de transmettre le dossier à l’instance concernée</a:t>
            </a:r>
          </a:p>
        </p:txBody>
      </p:sp>
      <p:sp>
        <p:nvSpPr>
          <p:cNvPr id="12" name="AutoShape 4"/>
          <p:cNvSpPr>
            <a:spLocks noChangeArrowheads="1"/>
          </p:cNvSpPr>
          <p:nvPr/>
        </p:nvSpPr>
        <p:spPr bwMode="auto">
          <a:xfrm rot="10800000" flipV="1">
            <a:off x="5108512" y="5145057"/>
            <a:ext cx="2839952" cy="504056"/>
          </a:xfrm>
          <a:prstGeom prst="wedgeRectCallout">
            <a:avLst>
              <a:gd name="adj1" fmla="val -52161"/>
              <a:gd name="adj2" fmla="val -157045"/>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de supprimer l’alerte               afin qu’elle n’apparaisse plus dans la liste</a:t>
            </a:r>
          </a:p>
        </p:txBody>
      </p:sp>
      <p:pic>
        <p:nvPicPr>
          <p:cNvPr id="11" name="Picture 2"/>
          <p:cNvPicPr>
            <a:picLocks noChangeAspect="1" noChangeArrowheads="1"/>
          </p:cNvPicPr>
          <p:nvPr/>
        </p:nvPicPr>
        <p:blipFill>
          <a:blip r:embed="rId3" cstate="print"/>
          <a:srcRect/>
          <a:stretch>
            <a:fillRect/>
          </a:stretch>
        </p:blipFill>
        <p:spPr bwMode="auto">
          <a:xfrm>
            <a:off x="316855" y="4390896"/>
            <a:ext cx="733425" cy="114300"/>
          </a:xfrm>
          <a:prstGeom prst="rect">
            <a:avLst/>
          </a:prstGeom>
          <a:noFill/>
          <a:ln w="9525">
            <a:noFill/>
            <a:miter lim="800000"/>
            <a:headEnd/>
            <a:tailEnd/>
          </a:ln>
        </p:spPr>
      </p:pic>
      <p:sp>
        <p:nvSpPr>
          <p:cNvPr id="13" name="Titre 1"/>
          <p:cNvSpPr txBox="1">
            <a:spLocks/>
          </p:cNvSpPr>
          <p:nvPr/>
        </p:nvSpPr>
        <p:spPr>
          <a:xfrm>
            <a:off x="683568" y="548680"/>
            <a:ext cx="8229600" cy="72008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kumimoji="0" lang="fr-FR" sz="2400" b="1" i="0" u="none" strike="noStrike" kern="1200" cap="none" spc="0" normalizeH="0" baseline="0" noProof="0" dirty="0" smtClean="0">
                <a:ln>
                  <a:noFill/>
                </a:ln>
                <a:solidFill>
                  <a:schemeClr val="bg1"/>
                </a:solidFill>
                <a:effectLst/>
                <a:uLnTx/>
                <a:uFillTx/>
                <a:latin typeface="Arial"/>
                <a:ea typeface="+mj-ea"/>
                <a:cs typeface="Arial"/>
              </a:defRPr>
            </a:lvl1pPr>
          </a:lstStyle>
          <a:p>
            <a:pPr fontAlgn="auto">
              <a:spcAft>
                <a:spcPts val="0"/>
              </a:spcAft>
            </a:pPr>
            <a:r>
              <a:rPr lang="fr-FR" sz="2500" dirty="0"/>
              <a:t>Déclaration</a:t>
            </a:r>
            <a:r>
              <a:rPr lang="fr-FR" sz="2500" dirty="0">
                <a:solidFill>
                  <a:schemeClr val="bg1">
                    <a:lumMod val="65000"/>
                  </a:schemeClr>
                </a:solidFill>
              </a:rPr>
              <a:t> </a:t>
            </a:r>
            <a:r>
              <a:rPr lang="fr-FR" sz="2500" dirty="0"/>
              <a:t>de</a:t>
            </a:r>
            <a:r>
              <a:rPr lang="fr-FR" sz="2500" dirty="0">
                <a:solidFill>
                  <a:schemeClr val="bg1">
                    <a:lumMod val="65000"/>
                  </a:schemeClr>
                </a:solidFill>
              </a:rPr>
              <a:t> </a:t>
            </a:r>
            <a:r>
              <a:rPr lang="fr-FR" sz="2500" dirty="0"/>
              <a:t>l’absentéisme : </a:t>
            </a:r>
            <a:r>
              <a:rPr lang="fr-FR" sz="2100" dirty="0"/>
              <a:t>Mes actions en cours</a:t>
            </a:r>
            <a:r>
              <a:rPr lang="fr-FR" sz="2100" dirty="0">
                <a:solidFill>
                  <a:schemeClr val="bg1">
                    <a:lumMod val="65000"/>
                  </a:schemeClr>
                </a:solidFill>
              </a:rPr>
              <a:t> </a:t>
            </a:r>
            <a:r>
              <a:rPr lang="fr-FR" sz="2100" dirty="0"/>
              <a:t> </a:t>
            </a:r>
            <a:r>
              <a:rPr lang="fr-FR" sz="2000" dirty="0"/>
              <a:t/>
            </a:r>
            <a:br>
              <a:rPr lang="fr-FR" sz="2000" dirty="0"/>
            </a:br>
            <a:endParaRPr lang="fr-FR" sz="2000" dirty="0"/>
          </a:p>
        </p:txBody>
      </p:sp>
    </p:spTree>
    <p:extLst>
      <p:ext uri="{BB962C8B-B14F-4D97-AF65-F5344CB8AC3E}">
        <p14:creationId xmlns:p14="http://schemas.microsoft.com/office/powerpoint/2010/main" val="26841852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734888" y="469536"/>
            <a:ext cx="8229600" cy="583200"/>
          </a:xfrm>
        </p:spPr>
        <p:txBody>
          <a:bodyPr>
            <a:normAutofit/>
          </a:bodyPr>
          <a:lstStyle/>
          <a:p>
            <a:pPr eaLnBrk="1" hangingPunct="1"/>
            <a:r>
              <a:rPr lang="fr-FR" dirty="0"/>
              <a:t>Agents CNRACL</a:t>
            </a:r>
          </a:p>
        </p:txBody>
      </p:sp>
      <p:sp>
        <p:nvSpPr>
          <p:cNvPr id="19459" name="Espace réservé du contenu 2"/>
          <p:cNvSpPr>
            <a:spLocks noGrp="1"/>
          </p:cNvSpPr>
          <p:nvPr>
            <p:ph idx="1"/>
          </p:nvPr>
        </p:nvSpPr>
        <p:spPr>
          <a:xfrm>
            <a:off x="251520" y="1124744"/>
            <a:ext cx="8686800" cy="3976687"/>
          </a:xfrm>
        </p:spPr>
        <p:txBody>
          <a:bodyPr/>
          <a:lstStyle/>
          <a:p>
            <a:pPr lvl="2" eaLnBrk="1" hangingPunct="1">
              <a:buNone/>
            </a:pPr>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buNone/>
            </a:pPr>
            <a:endParaRPr lang="fr-FR" dirty="0"/>
          </a:p>
          <a:p>
            <a:pPr lvl="2" eaLnBrk="1" hangingPunct="1">
              <a:buFont typeface="Wingdings" pitchFamily="2" charset="2"/>
              <a:buNone/>
            </a:pPr>
            <a:endParaRPr lang="fr-FR" dirty="0"/>
          </a:p>
          <a:p>
            <a:pPr lvl="1" eaLnBrk="1" hangingPunct="1"/>
            <a:endParaRPr lang="fr-FR" dirty="0"/>
          </a:p>
          <a:p>
            <a:pPr lvl="2" eaLnBrk="1" hangingPunct="1">
              <a:buFont typeface="Wingdings" pitchFamily="2" charset="2"/>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287586597"/>
              </p:ext>
            </p:extLst>
          </p:nvPr>
        </p:nvGraphicFramePr>
        <p:xfrm>
          <a:off x="395537" y="1182960"/>
          <a:ext cx="8208911" cy="5675039"/>
        </p:xfrm>
        <a:graphic>
          <a:graphicData uri="http://schemas.openxmlformats.org/drawingml/2006/table">
            <a:tbl>
              <a:tblPr firstRow="1" bandRow="1">
                <a:tableStyleId>{F5AB1C69-6EDB-4FF4-983F-18BD219EF322}</a:tableStyleId>
              </a:tblPr>
              <a:tblGrid>
                <a:gridCol w="1332464">
                  <a:extLst>
                    <a:ext uri="{9D8B030D-6E8A-4147-A177-3AD203B41FA5}">
                      <a16:colId xmlns:a16="http://schemas.microsoft.com/office/drawing/2014/main" val="20000"/>
                    </a:ext>
                  </a:extLst>
                </a:gridCol>
                <a:gridCol w="862783">
                  <a:extLst>
                    <a:ext uri="{9D8B030D-6E8A-4147-A177-3AD203B41FA5}">
                      <a16:colId xmlns:a16="http://schemas.microsoft.com/office/drawing/2014/main" val="20001"/>
                    </a:ext>
                  </a:extLst>
                </a:gridCol>
                <a:gridCol w="3954422">
                  <a:extLst>
                    <a:ext uri="{9D8B030D-6E8A-4147-A177-3AD203B41FA5}">
                      <a16:colId xmlns:a16="http://schemas.microsoft.com/office/drawing/2014/main" val="20002"/>
                    </a:ext>
                  </a:extLst>
                </a:gridCol>
                <a:gridCol w="2059242">
                  <a:extLst>
                    <a:ext uri="{9D8B030D-6E8A-4147-A177-3AD203B41FA5}">
                      <a16:colId xmlns:a16="http://schemas.microsoft.com/office/drawing/2014/main" val="20003"/>
                    </a:ext>
                  </a:extLst>
                </a:gridCol>
              </a:tblGrid>
              <a:tr h="404915">
                <a:tc>
                  <a:txBody>
                    <a:bodyPr/>
                    <a:lstStyle/>
                    <a:p>
                      <a:pPr algn="ctr"/>
                      <a:r>
                        <a:rPr lang="fr-FR" sz="1000" dirty="0">
                          <a:solidFill>
                            <a:schemeClr val="bg1"/>
                          </a:solidFill>
                        </a:rPr>
                        <a:t>Risques</a:t>
                      </a:r>
                    </a:p>
                  </a:txBody>
                  <a:tcPr>
                    <a:solidFill>
                      <a:srgbClr val="AFA3AB"/>
                    </a:solidFill>
                  </a:tcPr>
                </a:tc>
                <a:tc>
                  <a:txBody>
                    <a:bodyPr/>
                    <a:lstStyle/>
                    <a:p>
                      <a:pPr algn="ctr"/>
                      <a:r>
                        <a:rPr lang="fr-FR" sz="1000" dirty="0">
                          <a:solidFill>
                            <a:schemeClr val="bg1"/>
                          </a:solidFill>
                        </a:rPr>
                        <a:t>Délai de déclaration</a:t>
                      </a:r>
                    </a:p>
                  </a:txBody>
                  <a:tcPr>
                    <a:solidFill>
                      <a:srgbClr val="AFA3AB"/>
                    </a:solidFill>
                  </a:tcPr>
                </a:tc>
                <a:tc>
                  <a:txBody>
                    <a:bodyPr/>
                    <a:lstStyle/>
                    <a:p>
                      <a:pPr algn="ctr"/>
                      <a:r>
                        <a:rPr lang="fr-FR" sz="1000" dirty="0">
                          <a:solidFill>
                            <a:schemeClr val="bg1"/>
                          </a:solidFill>
                        </a:rPr>
                        <a:t>Documents à fournir</a:t>
                      </a:r>
                    </a:p>
                  </a:txBody>
                  <a:tcPr>
                    <a:solidFill>
                      <a:srgbClr val="AFA3AB"/>
                    </a:solidFill>
                  </a:tcPr>
                </a:tc>
                <a:tc>
                  <a:txBody>
                    <a:bodyPr/>
                    <a:lstStyle/>
                    <a:p>
                      <a:pPr algn="ctr"/>
                      <a:endParaRPr lang="fr-FR" sz="1000" dirty="0">
                        <a:solidFill>
                          <a:schemeClr val="bg1"/>
                        </a:solidFill>
                      </a:endParaRPr>
                    </a:p>
                  </a:txBody>
                  <a:tcPr>
                    <a:solidFill>
                      <a:srgbClr val="AFA3AB"/>
                    </a:solidFill>
                  </a:tcPr>
                </a:tc>
                <a:extLst>
                  <a:ext uri="{0D108BD9-81ED-4DB2-BD59-A6C34878D82A}">
                    <a16:rowId xmlns:a16="http://schemas.microsoft.com/office/drawing/2014/main" val="10000"/>
                  </a:ext>
                </a:extLst>
              </a:tr>
              <a:tr h="1214745">
                <a:tc>
                  <a:txBody>
                    <a:bodyPr/>
                    <a:lstStyle/>
                    <a:p>
                      <a:pPr algn="l"/>
                      <a:r>
                        <a:rPr lang="fr-FR" sz="900" dirty="0"/>
                        <a:t>Maternité</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t>90 jours</a:t>
                      </a:r>
                    </a:p>
                  </a:txBody>
                  <a:tcPr>
                    <a:solidFill>
                      <a:schemeClr val="bg1">
                        <a:lumMod val="85000"/>
                      </a:schemeClr>
                    </a:solidFill>
                  </a:tcPr>
                </a:tc>
                <a:tc>
                  <a:txBody>
                    <a:bodyPr/>
                    <a:lstStyle/>
                    <a:p>
                      <a:pPr algn="l">
                        <a:buFont typeface="Arial" pitchFamily="34" charset="0"/>
                        <a:buChar char="•"/>
                      </a:pPr>
                      <a:r>
                        <a:rPr lang="fr-FR" sz="900" dirty="0">
                          <a:solidFill>
                            <a:schemeClr val="tx1"/>
                          </a:solidFill>
                        </a:rPr>
                        <a:t> Déclaration de la collectivité sur internet</a:t>
                      </a:r>
                    </a:p>
                    <a:p>
                      <a:pPr algn="l">
                        <a:buFont typeface="Arial" pitchFamily="34" charset="0"/>
                        <a:buChar char="•"/>
                      </a:pPr>
                      <a:r>
                        <a:rPr lang="fr-FR" sz="900" dirty="0">
                          <a:solidFill>
                            <a:schemeClr val="tx1"/>
                          </a:solidFill>
                        </a:rPr>
                        <a:t> Certificat de constatation</a:t>
                      </a:r>
                      <a:r>
                        <a:rPr lang="fr-FR" sz="900" baseline="0" dirty="0">
                          <a:solidFill>
                            <a:schemeClr val="tx1"/>
                          </a:solidFill>
                        </a:rPr>
                        <a:t> de </a:t>
                      </a:r>
                      <a:r>
                        <a:rPr lang="fr-FR" sz="900" dirty="0">
                          <a:solidFill>
                            <a:schemeClr val="tx1"/>
                          </a:solidFill>
                        </a:rPr>
                        <a:t>grossesse</a:t>
                      </a:r>
                    </a:p>
                    <a:p>
                      <a:pPr algn="l">
                        <a:buFont typeface="Arial" pitchFamily="34" charset="0"/>
                        <a:buChar char="•"/>
                      </a:pPr>
                      <a:r>
                        <a:rPr lang="fr-FR" sz="900" dirty="0">
                          <a:solidFill>
                            <a:schemeClr val="tx1"/>
                          </a:solidFill>
                        </a:rPr>
                        <a:t> Certificats</a:t>
                      </a:r>
                      <a:r>
                        <a:rPr lang="fr-FR" sz="900" baseline="0" dirty="0">
                          <a:solidFill>
                            <a:schemeClr val="tx1"/>
                          </a:solidFill>
                        </a:rPr>
                        <a:t> médicaux de repos supplémentaire et/ou de couches  pathologiques</a:t>
                      </a:r>
                    </a:p>
                    <a:p>
                      <a:pPr algn="l">
                        <a:buFont typeface="Arial" pitchFamily="34" charset="0"/>
                        <a:buChar char="•"/>
                      </a:pPr>
                      <a:r>
                        <a:rPr lang="fr-FR" sz="900" baseline="0" dirty="0">
                          <a:solidFill>
                            <a:schemeClr val="tx1"/>
                          </a:solidFill>
                        </a:rPr>
                        <a:t> Décision administrative</a:t>
                      </a:r>
                    </a:p>
                    <a:p>
                      <a:pPr algn="l">
                        <a:buFont typeface="Arial" pitchFamily="34" charset="0"/>
                        <a:buChar char="•"/>
                      </a:pPr>
                      <a:r>
                        <a:rPr lang="fr-FR" sz="900" baseline="0" dirty="0">
                          <a:solidFill>
                            <a:schemeClr val="tx1"/>
                          </a:solidFill>
                        </a:rPr>
                        <a:t> Si 3</a:t>
                      </a:r>
                      <a:r>
                        <a:rPr lang="fr-FR" sz="900" baseline="30000" dirty="0">
                          <a:solidFill>
                            <a:schemeClr val="tx1"/>
                          </a:solidFill>
                        </a:rPr>
                        <a:t>e</a:t>
                      </a:r>
                      <a:r>
                        <a:rPr lang="fr-FR" sz="900" baseline="0" dirty="0">
                          <a:solidFill>
                            <a:schemeClr val="tx1"/>
                          </a:solidFill>
                        </a:rPr>
                        <a:t> enfant, attestation mentionnant le nombre d’enfants</a:t>
                      </a:r>
                    </a:p>
                    <a:p>
                      <a:pPr algn="l">
                        <a:buFont typeface="Arial" pitchFamily="34" charset="0"/>
                        <a:buChar char="•"/>
                      </a:pPr>
                      <a:r>
                        <a:rPr lang="fr-FR" sz="900" baseline="0" dirty="0">
                          <a:solidFill>
                            <a:schemeClr val="tx1"/>
                          </a:solidFill>
                        </a:rPr>
                        <a:t> Bulletins de salaire</a:t>
                      </a:r>
                    </a:p>
                    <a:p>
                      <a:pPr algn="l">
                        <a:buFont typeface="Arial" pitchFamily="34" charset="0"/>
                        <a:buChar char="•"/>
                      </a:pPr>
                      <a:r>
                        <a:rPr lang="fr-FR" sz="900" baseline="0" dirty="0">
                          <a:solidFill>
                            <a:schemeClr val="tx1"/>
                          </a:solidFill>
                        </a:rPr>
                        <a:t> Certificat de naissance</a:t>
                      </a:r>
                      <a:endParaRPr lang="fr-FR" sz="900" dirty="0">
                        <a:solidFill>
                          <a:schemeClr val="tx1"/>
                        </a:solidFill>
                      </a:endParaRPr>
                    </a:p>
                  </a:txBody>
                  <a:tcPr>
                    <a:solidFill>
                      <a:schemeClr val="bg1">
                        <a:lumMod val="85000"/>
                      </a:schemeClr>
                    </a:solidFill>
                  </a:tcPr>
                </a:tc>
                <a:tc>
                  <a:txBody>
                    <a:bodyPr/>
                    <a:lstStyle/>
                    <a:p>
                      <a:pPr algn="l"/>
                      <a:endParaRPr lang="fr-FR" sz="900" dirty="0"/>
                    </a:p>
                  </a:txBody>
                  <a:tcPr>
                    <a:solidFill>
                      <a:schemeClr val="bg1">
                        <a:lumMod val="85000"/>
                      </a:schemeClr>
                    </a:solidFill>
                  </a:tcPr>
                </a:tc>
                <a:extLst>
                  <a:ext uri="{0D108BD9-81ED-4DB2-BD59-A6C34878D82A}">
                    <a16:rowId xmlns:a16="http://schemas.microsoft.com/office/drawing/2014/main" val="10001"/>
                  </a:ext>
                </a:extLst>
              </a:tr>
              <a:tr h="1074582">
                <a:tc>
                  <a:txBody>
                    <a:bodyPr/>
                    <a:lstStyle/>
                    <a:p>
                      <a:pPr algn="l"/>
                      <a:r>
                        <a:rPr lang="fr-FR" sz="900" i="0" dirty="0"/>
                        <a:t>Adoption</a:t>
                      </a:r>
                    </a:p>
                  </a:txBody>
                  <a:tcPr>
                    <a:solidFill>
                      <a:schemeClr val="bg1"/>
                    </a:solidFill>
                  </a:tcPr>
                </a:tc>
                <a:tc>
                  <a:txBody>
                    <a:bodyPr/>
                    <a:lstStyle/>
                    <a:p>
                      <a:pPr algn="l"/>
                      <a:r>
                        <a:rPr lang="fr-FR" sz="900" dirty="0"/>
                        <a:t>90 jours</a:t>
                      </a:r>
                    </a:p>
                  </a:txBody>
                  <a:tcPr>
                    <a:solidFill>
                      <a:schemeClr val="bg1"/>
                    </a:solidFill>
                  </a:tcPr>
                </a:tc>
                <a:tc>
                  <a:txBody>
                    <a:bodyPr/>
                    <a:lstStyle/>
                    <a:p>
                      <a:pPr algn="l">
                        <a:buFont typeface="Arial" pitchFamily="34" charset="0"/>
                        <a:buChar char="•"/>
                      </a:pPr>
                      <a:r>
                        <a:rPr lang="fr-FR" sz="900" dirty="0">
                          <a:solidFill>
                            <a:schemeClr val="tx1"/>
                          </a:solidFill>
                        </a:rPr>
                        <a:t> Déclaration</a:t>
                      </a:r>
                      <a:r>
                        <a:rPr lang="fr-FR" sz="900" baseline="0" dirty="0">
                          <a:solidFill>
                            <a:schemeClr val="tx1"/>
                          </a:solidFill>
                        </a:rPr>
                        <a:t> de la collectivité sur internet</a:t>
                      </a:r>
                    </a:p>
                    <a:p>
                      <a:pPr algn="l">
                        <a:buFont typeface="Arial" pitchFamily="34" charset="0"/>
                        <a:buChar char="•"/>
                      </a:pPr>
                      <a:r>
                        <a:rPr lang="fr-FR" sz="900" baseline="0" dirty="0">
                          <a:solidFill>
                            <a:schemeClr val="tx1"/>
                          </a:solidFill>
                        </a:rPr>
                        <a:t> Document délivré par la Direction de l’Enfance et de la Famille des Services Sociaux</a:t>
                      </a:r>
                    </a:p>
                    <a:p>
                      <a:pPr algn="l">
                        <a:buFont typeface="Arial" pitchFamily="34" charset="0"/>
                        <a:buChar char="•"/>
                      </a:pPr>
                      <a:r>
                        <a:rPr lang="fr-FR" sz="900" baseline="0" dirty="0">
                          <a:solidFill>
                            <a:schemeClr val="tx1"/>
                          </a:solidFill>
                        </a:rPr>
                        <a:t> Document officiel sur lequel figure un visa accordé par la Mission pour l’Adoption Internationale</a:t>
                      </a:r>
                    </a:p>
                    <a:p>
                      <a:pPr algn="l">
                        <a:buFont typeface="Arial" pitchFamily="34" charset="0"/>
                        <a:buChar char="•"/>
                      </a:pPr>
                      <a:r>
                        <a:rPr lang="fr-FR" sz="900" baseline="0" dirty="0">
                          <a:solidFill>
                            <a:schemeClr val="tx1"/>
                          </a:solidFill>
                        </a:rPr>
                        <a:t> Bulletin de salaire de la période concernée</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sz="900" baseline="0" dirty="0">
                          <a:solidFill>
                            <a:schemeClr val="tx1"/>
                          </a:solidFill>
                        </a:rPr>
                        <a:t> Décision administrative</a:t>
                      </a:r>
                    </a:p>
                  </a:txBody>
                  <a:tcPr>
                    <a:solidFill>
                      <a:schemeClr val="bg1"/>
                    </a:solidFill>
                  </a:tcPr>
                </a:tc>
                <a:tc>
                  <a:txBody>
                    <a:bodyPr/>
                    <a:lstStyle/>
                    <a:p>
                      <a:pPr algn="l"/>
                      <a:endParaRPr lang="fr-FR" sz="900" dirty="0"/>
                    </a:p>
                  </a:txBody>
                  <a:tcPr>
                    <a:solidFill>
                      <a:schemeClr val="bg1"/>
                    </a:solidFill>
                  </a:tcPr>
                </a:tc>
                <a:extLst>
                  <a:ext uri="{0D108BD9-81ED-4DB2-BD59-A6C34878D82A}">
                    <a16:rowId xmlns:a16="http://schemas.microsoft.com/office/drawing/2014/main" val="10002"/>
                  </a:ext>
                </a:extLst>
              </a:tr>
              <a:tr h="794256">
                <a:tc>
                  <a:txBody>
                    <a:bodyPr/>
                    <a:lstStyle/>
                    <a:p>
                      <a:pPr algn="l"/>
                      <a:r>
                        <a:rPr lang="fr-FR" sz="900" i="0" dirty="0"/>
                        <a:t>Paternité et accueil de l’enfant</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900" dirty="0"/>
                        <a:t>90 jours</a:t>
                      </a:r>
                    </a:p>
                    <a:p>
                      <a:pPr algn="l"/>
                      <a:endParaRPr lang="fr-FR" sz="900" dirty="0"/>
                    </a:p>
                  </a:txBody>
                  <a:tcPr>
                    <a:solidFill>
                      <a:schemeClr val="bg1">
                        <a:lumMod val="85000"/>
                      </a:schemeClr>
                    </a:solidFill>
                  </a:tcPr>
                </a:tc>
                <a:tc>
                  <a:txBody>
                    <a:bodyPr/>
                    <a:lstStyle/>
                    <a:p>
                      <a:pPr algn="l">
                        <a:buFont typeface="Arial" pitchFamily="34" charset="0"/>
                        <a:buChar char="•"/>
                      </a:pPr>
                      <a:r>
                        <a:rPr lang="fr-FR" sz="900" baseline="0" dirty="0"/>
                        <a:t> Déclaration de la collectivité</a:t>
                      </a:r>
                    </a:p>
                    <a:p>
                      <a:pPr algn="l">
                        <a:buFont typeface="Arial" pitchFamily="34" charset="0"/>
                        <a:buChar char="•"/>
                      </a:pPr>
                      <a:r>
                        <a:rPr lang="fr-FR" sz="900" baseline="0" dirty="0"/>
                        <a:t> Acte de naissance</a:t>
                      </a:r>
                    </a:p>
                    <a:p>
                      <a:pPr algn="l">
                        <a:buFont typeface="Arial" pitchFamily="34" charset="0"/>
                        <a:buChar char="•"/>
                      </a:pPr>
                      <a:r>
                        <a:rPr lang="fr-FR" sz="900" baseline="0" dirty="0"/>
                        <a:t> Bordereau de la Caisse des Dépôts et Consignation</a:t>
                      </a:r>
                    </a:p>
                    <a:p>
                      <a:pPr algn="l">
                        <a:buFont typeface="Arial" pitchFamily="34" charset="0"/>
                        <a:buChar char="•"/>
                      </a:pPr>
                      <a:r>
                        <a:rPr lang="fr-FR" sz="900" baseline="0" dirty="0"/>
                        <a:t> Décision administrative précisant les dates</a:t>
                      </a:r>
                    </a:p>
                    <a:p>
                      <a:pPr algn="l">
                        <a:buFont typeface="Arial" pitchFamily="34" charset="0"/>
                        <a:buChar char="•"/>
                      </a:pPr>
                      <a:r>
                        <a:rPr lang="fr-FR" sz="900" baseline="0" dirty="0"/>
                        <a:t> Bulletin de salaire</a:t>
                      </a:r>
                    </a:p>
                  </a:txBody>
                  <a:tcPr>
                    <a:solidFill>
                      <a:schemeClr val="bg1">
                        <a:lumMod val="85000"/>
                      </a:schemeClr>
                    </a:solidFill>
                  </a:tcPr>
                </a:tc>
                <a:tc>
                  <a:txBody>
                    <a:bodyPr/>
                    <a:lstStyle/>
                    <a:p>
                      <a:pPr algn="l"/>
                      <a:endParaRPr lang="fr-FR" sz="900" dirty="0"/>
                    </a:p>
                  </a:txBody>
                  <a:tcPr>
                    <a:solidFill>
                      <a:schemeClr val="bg1">
                        <a:lumMod val="85000"/>
                      </a:schemeClr>
                    </a:solidFill>
                  </a:tcPr>
                </a:tc>
                <a:extLst>
                  <a:ext uri="{0D108BD9-81ED-4DB2-BD59-A6C34878D82A}">
                    <a16:rowId xmlns:a16="http://schemas.microsoft.com/office/drawing/2014/main" val="10003"/>
                  </a:ext>
                </a:extLst>
              </a:tr>
              <a:tr h="2186541">
                <a:tc>
                  <a:txBody>
                    <a:bodyPr/>
                    <a:lstStyle/>
                    <a:p>
                      <a:pPr algn="l"/>
                      <a:r>
                        <a:rPr lang="fr-FR" sz="900" dirty="0"/>
                        <a:t>Décès</a:t>
                      </a:r>
                    </a:p>
                  </a:txBody>
                  <a:tcPr>
                    <a:solidFill>
                      <a:schemeClr val="bg1"/>
                    </a:solidFill>
                  </a:tcPr>
                </a:tc>
                <a:tc>
                  <a:txBody>
                    <a:bodyPr/>
                    <a:lstStyle/>
                    <a:p>
                      <a:pPr algn="l"/>
                      <a:r>
                        <a:rPr lang="fr-FR" sz="900" dirty="0"/>
                        <a:t>Dan</a:t>
                      </a:r>
                      <a:r>
                        <a:rPr lang="fr-FR" sz="900" baseline="0" dirty="0"/>
                        <a:t>s les meilleurs délais</a:t>
                      </a:r>
                      <a:endParaRPr lang="fr-FR" sz="900" dirty="0"/>
                    </a:p>
                  </a:txBody>
                  <a:tcPr>
                    <a:solidFill>
                      <a:schemeClr val="bg1"/>
                    </a:solidFill>
                  </a:tcPr>
                </a:tc>
                <a:tc>
                  <a:txBody>
                    <a:bodyPr/>
                    <a:lstStyle/>
                    <a:p>
                      <a:pPr algn="l">
                        <a:buFont typeface="Arial" pitchFamily="34" charset="0"/>
                        <a:buChar char="•"/>
                      </a:pPr>
                      <a:r>
                        <a:rPr lang="fr-FR" sz="900" dirty="0" smtClean="0"/>
                        <a:t>Déclaration </a:t>
                      </a:r>
                      <a:r>
                        <a:rPr lang="fr-FR" sz="900" dirty="0"/>
                        <a:t>de la </a:t>
                      </a:r>
                      <a:r>
                        <a:rPr lang="fr-FR" sz="900" dirty="0">
                          <a:solidFill>
                            <a:schemeClr val="tx1"/>
                          </a:solidFill>
                        </a:rPr>
                        <a:t>collectivité sur </a:t>
                      </a:r>
                      <a:r>
                        <a:rPr lang="fr-FR" sz="900" dirty="0" smtClean="0">
                          <a:solidFill>
                            <a:schemeClr val="tx1"/>
                          </a:solidFill>
                        </a:rPr>
                        <a:t>internet</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sz="900" dirty="0" smtClean="0">
                          <a:solidFill>
                            <a:schemeClr val="tx1"/>
                          </a:solidFill>
                        </a:rPr>
                        <a:t> </a:t>
                      </a:r>
                      <a:r>
                        <a:rPr lang="fr-FR" sz="900" baseline="0" dirty="0" smtClean="0">
                          <a:solidFill>
                            <a:schemeClr val="tx1"/>
                          </a:solidFill>
                        </a:rPr>
                        <a:t>Décision administrative statuant sur la radiation des cadres</a:t>
                      </a:r>
                      <a:endParaRPr lang="fr-FR" sz="900" dirty="0">
                        <a:solidFill>
                          <a:schemeClr val="tx1"/>
                        </a:solidFill>
                      </a:endParaRPr>
                    </a:p>
                    <a:p>
                      <a:pPr algn="l">
                        <a:buFont typeface="Arial" pitchFamily="34" charset="0"/>
                        <a:buChar char="•"/>
                      </a:pPr>
                      <a:r>
                        <a:rPr lang="fr-FR" sz="900" dirty="0"/>
                        <a:t> Extrait d’acte de décès</a:t>
                      </a:r>
                    </a:p>
                    <a:p>
                      <a:pPr algn="l">
                        <a:buFont typeface="Arial" pitchFamily="34" charset="0"/>
                        <a:buChar char="•"/>
                      </a:pPr>
                      <a:r>
                        <a:rPr lang="fr-FR" sz="900" dirty="0"/>
                        <a:t> Attestation de la collectivité précisant  le nom des ayants droits</a:t>
                      </a:r>
                    </a:p>
                    <a:p>
                      <a:pPr algn="l">
                        <a:buFont typeface="Arial" pitchFamily="34" charset="0"/>
                        <a:buChar char="•"/>
                      </a:pPr>
                      <a:r>
                        <a:rPr lang="fr-FR" sz="900" dirty="0"/>
                        <a:t> Dernier bulletin de salaire de l’agent</a:t>
                      </a:r>
                    </a:p>
                    <a:p>
                      <a:pPr algn="l">
                        <a:buFont typeface="Arial" pitchFamily="34" charset="0"/>
                        <a:buChar char="•"/>
                      </a:pPr>
                      <a:r>
                        <a:rPr lang="fr-FR" sz="900" dirty="0"/>
                        <a:t> Photocopie</a:t>
                      </a:r>
                      <a:r>
                        <a:rPr lang="fr-FR" sz="900" baseline="0" dirty="0"/>
                        <a:t> du livret de famille</a:t>
                      </a:r>
                    </a:p>
                    <a:p>
                      <a:pPr algn="l">
                        <a:buFont typeface="Arial" pitchFamily="34" charset="0"/>
                        <a:buChar char="•"/>
                      </a:pPr>
                      <a:r>
                        <a:rPr lang="fr-FR" sz="900" baseline="0" dirty="0"/>
                        <a:t> Si conjoint : attestation de non séparation de corps</a:t>
                      </a:r>
                    </a:p>
                    <a:p>
                      <a:pPr algn="l">
                        <a:buFont typeface="Arial" pitchFamily="34" charset="0"/>
                        <a:buChar char="•"/>
                      </a:pPr>
                      <a:r>
                        <a:rPr lang="fr-FR" sz="900" baseline="0" dirty="0"/>
                        <a:t> Si enfant à charge de moins de 21 ans : attestation de non imposition</a:t>
                      </a:r>
                    </a:p>
                    <a:p>
                      <a:pPr algn="l">
                        <a:buFont typeface="Arial" pitchFamily="34" charset="0"/>
                        <a:buChar char="•"/>
                      </a:pPr>
                      <a:r>
                        <a:rPr lang="fr-FR" sz="900" baseline="0" dirty="0"/>
                        <a:t> Si enfant infirme : attestation d’un médecin agréé</a:t>
                      </a:r>
                    </a:p>
                    <a:p>
                      <a:pPr algn="l">
                        <a:buFont typeface="Arial" pitchFamily="34" charset="0"/>
                        <a:buChar char="•"/>
                      </a:pPr>
                      <a:r>
                        <a:rPr lang="fr-FR" sz="900" baseline="0" dirty="0"/>
                        <a:t> Si ascendant : attestation de non imposition</a:t>
                      </a:r>
                    </a:p>
                    <a:p>
                      <a:pPr algn="l">
                        <a:buFont typeface="Arial" pitchFamily="34" charset="0"/>
                        <a:buChar char="•"/>
                      </a:pPr>
                      <a:r>
                        <a:rPr lang="fr-FR" sz="900" baseline="0" dirty="0"/>
                        <a:t> déclaration sur l’honneur qu’il n’existe pas d’autres ayants droits</a:t>
                      </a:r>
                    </a:p>
                    <a:p>
                      <a:pPr algn="l">
                        <a:buFont typeface="Arial" pitchFamily="34" charset="0"/>
                        <a:buChar char="•"/>
                      </a:pPr>
                      <a:r>
                        <a:rPr lang="fr-FR" sz="900" baseline="0" dirty="0"/>
                        <a:t> Si tutelle : copie de l’acte de tutelle</a:t>
                      </a:r>
                    </a:p>
                    <a:p>
                      <a:pPr algn="l">
                        <a:buFont typeface="Arial" pitchFamily="34" charset="0"/>
                        <a:buChar char="•"/>
                      </a:pPr>
                      <a:r>
                        <a:rPr lang="fr-FR" sz="900" baseline="0" dirty="0"/>
                        <a:t> Si Pacs : attestation d’engagement</a:t>
                      </a:r>
                    </a:p>
                    <a:p>
                      <a:pPr algn="l">
                        <a:buFont typeface="Arial" pitchFamily="34" charset="0"/>
                        <a:buNone/>
                      </a:pPr>
                      <a:r>
                        <a:rPr lang="fr-FR" sz="900" baseline="0" dirty="0"/>
                        <a:t>                  déclaration sur l’honneur du partenaire</a:t>
                      </a:r>
                      <a:endParaRPr lang="fr-FR" sz="900" dirty="0"/>
                    </a:p>
                  </a:txBody>
                  <a:tcPr>
                    <a:solidFill>
                      <a:schemeClr val="bg1"/>
                    </a:solidFill>
                  </a:tcPr>
                </a:tc>
                <a:tc>
                  <a:txBody>
                    <a:bodyPr/>
                    <a:lstStyle/>
                    <a:p>
                      <a:pPr algn="l"/>
                      <a:endParaRPr lang="fr-FR" sz="900" dirty="0"/>
                    </a:p>
                    <a:p>
                      <a:pPr algn="l"/>
                      <a:endParaRPr lang="fr-FR" sz="900" dirty="0"/>
                    </a:p>
                    <a:p>
                      <a:pPr algn="l"/>
                      <a:endParaRPr lang="fr-FR" sz="900" dirty="0"/>
                    </a:p>
                    <a:p>
                      <a:pPr algn="l">
                        <a:buFont typeface="Arial" pitchFamily="34" charset="0"/>
                        <a:buChar char="•"/>
                      </a:pPr>
                      <a:r>
                        <a:rPr lang="fr-FR" sz="900" dirty="0"/>
                        <a:t> </a:t>
                      </a:r>
                      <a:r>
                        <a:rPr lang="fr-FR" sz="900" kern="1200" dirty="0">
                          <a:solidFill>
                            <a:schemeClr val="dk1"/>
                          </a:solidFill>
                          <a:latin typeface="+mn-lt"/>
                          <a:ea typeface="+mn-ea"/>
                          <a:cs typeface="+mn-cs"/>
                        </a:rPr>
                        <a:t>Décret du 3 Novembre 2015</a:t>
                      </a:r>
                    </a:p>
                    <a:p>
                      <a:pPr algn="l"/>
                      <a:endParaRPr lang="fr-FR" sz="900" dirty="0"/>
                    </a:p>
                    <a:p>
                      <a:pPr algn="l"/>
                      <a:endParaRPr lang="fr-FR" sz="900" dirty="0"/>
                    </a:p>
                    <a:p>
                      <a:pPr algn="l"/>
                      <a:endParaRPr lang="fr-FR" sz="900" dirty="0"/>
                    </a:p>
                    <a:p>
                      <a:pPr algn="l"/>
                      <a:endParaRPr lang="fr-FR" sz="900" dirty="0"/>
                    </a:p>
                    <a:p>
                      <a:pPr algn="l"/>
                      <a:endParaRPr lang="fr-FR" sz="900" dirty="0"/>
                    </a:p>
                    <a:p>
                      <a:pPr algn="l"/>
                      <a:endParaRPr lang="fr-FR" sz="900" dirty="0"/>
                    </a:p>
                    <a:p>
                      <a:pPr algn="l"/>
                      <a:endParaRPr lang="fr-FR" sz="900" dirty="0"/>
                    </a:p>
                    <a:p>
                      <a:pPr algn="l"/>
                      <a:endParaRPr lang="fr-FR" sz="900" dirty="0"/>
                    </a:p>
                    <a:p>
                      <a:pPr algn="l"/>
                      <a:endParaRPr lang="fr-FR" sz="900" dirty="0"/>
                    </a:p>
                    <a:p>
                      <a:pPr algn="l">
                        <a:buFont typeface="Arial" pitchFamily="34" charset="0"/>
                        <a:buChar char="•"/>
                      </a:pPr>
                      <a:r>
                        <a:rPr lang="fr-FR" sz="900" dirty="0"/>
                        <a:t> Validité de 2 ans</a:t>
                      </a:r>
                    </a:p>
                  </a:txBody>
                  <a:tcPr>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1417765"/>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42553" y="4695663"/>
            <a:ext cx="43204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642553" y="5055703"/>
            <a:ext cx="50405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23528" y="2996952"/>
            <a:ext cx="115212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2"/>
          <a:stretch>
            <a:fillRect/>
          </a:stretch>
        </p:blipFill>
        <p:spPr>
          <a:xfrm>
            <a:off x="137709" y="1456968"/>
            <a:ext cx="9021688" cy="3151977"/>
          </a:xfrm>
          <a:prstGeom prst="rect">
            <a:avLst/>
          </a:prstGeom>
          <a:ln>
            <a:noFill/>
          </a:ln>
        </p:spPr>
      </p:pic>
      <p:sp>
        <p:nvSpPr>
          <p:cNvPr id="6" name="AutoShape 4"/>
          <p:cNvSpPr>
            <a:spLocks noChangeArrowheads="1"/>
          </p:cNvSpPr>
          <p:nvPr/>
        </p:nvSpPr>
        <p:spPr bwMode="auto">
          <a:xfrm rot="10800000" flipV="1">
            <a:off x="4968044" y="4464929"/>
            <a:ext cx="2196244" cy="1196320"/>
          </a:xfrm>
          <a:prstGeom prst="wedgeRectCallout">
            <a:avLst>
              <a:gd name="adj1" fmla="val 38703"/>
              <a:gd name="adj2" fmla="val -8434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Liste des dossiers pour lesquels un tiers est impliqué</a:t>
            </a:r>
          </a:p>
          <a:p>
            <a:pPr algn="ctr">
              <a:spcAft>
                <a:spcPts val="1000"/>
              </a:spcAft>
            </a:pPr>
            <a:r>
              <a:rPr lang="fr-FR" sz="1200" dirty="0">
                <a:solidFill>
                  <a:schemeClr val="bg1"/>
                </a:solidFill>
                <a:latin typeface="Calibri" pitchFamily="34" charset="0"/>
                <a:cs typeface="Arial" pitchFamily="34" charset="0"/>
              </a:rPr>
              <a:t>Possibilité de faire la demande de recours directement à partir de cet écran</a:t>
            </a:r>
          </a:p>
        </p:txBody>
      </p:sp>
      <p:sp>
        <p:nvSpPr>
          <p:cNvPr id="2" name="Rectangle 1"/>
          <p:cNvSpPr/>
          <p:nvPr/>
        </p:nvSpPr>
        <p:spPr>
          <a:xfrm>
            <a:off x="323528" y="3861048"/>
            <a:ext cx="576064"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p:cNvSpPr txBox="1"/>
          <p:nvPr/>
        </p:nvSpPr>
        <p:spPr>
          <a:xfrm>
            <a:off x="269642" y="3847942"/>
            <a:ext cx="1440160" cy="215444"/>
          </a:xfrm>
          <a:prstGeom prst="rect">
            <a:avLst/>
          </a:prstGeom>
          <a:noFill/>
        </p:spPr>
        <p:txBody>
          <a:bodyPr wrap="square" rtlCol="0">
            <a:spAutoFit/>
          </a:bodyPr>
          <a:lstStyle/>
          <a:p>
            <a:r>
              <a:rPr lang="fr-FR" sz="800" dirty="0">
                <a:latin typeface="+mj-lt"/>
              </a:rPr>
              <a:t>NOMAGENT Prénom</a:t>
            </a:r>
          </a:p>
        </p:txBody>
      </p:sp>
      <p:sp>
        <p:nvSpPr>
          <p:cNvPr id="18" name="Titre 1"/>
          <p:cNvSpPr txBox="1">
            <a:spLocks/>
          </p:cNvSpPr>
          <p:nvPr/>
        </p:nvSpPr>
        <p:spPr>
          <a:xfrm>
            <a:off x="683568" y="548680"/>
            <a:ext cx="8229600" cy="72008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kumimoji="0" lang="fr-FR" sz="2400" b="1" i="0" u="none" strike="noStrike" kern="1200" cap="none" spc="0" normalizeH="0" baseline="0" noProof="0" dirty="0" smtClean="0">
                <a:ln>
                  <a:noFill/>
                </a:ln>
                <a:solidFill>
                  <a:schemeClr val="bg1"/>
                </a:solidFill>
                <a:effectLst/>
                <a:uLnTx/>
                <a:uFillTx/>
                <a:latin typeface="Arial"/>
                <a:ea typeface="+mj-ea"/>
                <a:cs typeface="Arial"/>
              </a:defRPr>
            </a:lvl1pPr>
          </a:lstStyle>
          <a:p>
            <a:pPr fontAlgn="auto">
              <a:spcAft>
                <a:spcPts val="0"/>
              </a:spcAft>
            </a:pPr>
            <a:r>
              <a:rPr lang="fr-FR" sz="2500" dirty="0"/>
              <a:t>Déclaration</a:t>
            </a:r>
            <a:r>
              <a:rPr lang="fr-FR" sz="2500" dirty="0">
                <a:solidFill>
                  <a:schemeClr val="bg1">
                    <a:lumMod val="65000"/>
                  </a:schemeClr>
                </a:solidFill>
              </a:rPr>
              <a:t> </a:t>
            </a:r>
            <a:r>
              <a:rPr lang="fr-FR" sz="2500" dirty="0"/>
              <a:t>de</a:t>
            </a:r>
            <a:r>
              <a:rPr lang="fr-FR" sz="2500" dirty="0">
                <a:solidFill>
                  <a:schemeClr val="bg1">
                    <a:lumMod val="65000"/>
                  </a:schemeClr>
                </a:solidFill>
              </a:rPr>
              <a:t> </a:t>
            </a:r>
            <a:r>
              <a:rPr lang="fr-FR" sz="2500" dirty="0"/>
              <a:t>l’absentéisme : </a:t>
            </a:r>
            <a:r>
              <a:rPr lang="fr-FR" sz="2100" dirty="0"/>
              <a:t>Mes actions en cours</a:t>
            </a:r>
            <a:r>
              <a:rPr lang="fr-FR" sz="2100" dirty="0">
                <a:solidFill>
                  <a:schemeClr val="bg1">
                    <a:lumMod val="65000"/>
                  </a:schemeClr>
                </a:solidFill>
              </a:rPr>
              <a:t> </a:t>
            </a:r>
            <a:r>
              <a:rPr lang="fr-FR" sz="2100" dirty="0"/>
              <a:t> </a:t>
            </a:r>
            <a:r>
              <a:rPr lang="fr-FR" sz="2000" dirty="0"/>
              <a:t/>
            </a:r>
            <a:br>
              <a:rPr lang="fr-FR" sz="2000" dirty="0"/>
            </a:br>
            <a:endParaRPr lang="fr-FR" sz="2000" dirty="0"/>
          </a:p>
        </p:txBody>
      </p:sp>
    </p:spTree>
    <p:extLst>
      <p:ext uri="{BB962C8B-B14F-4D97-AF65-F5344CB8AC3E}">
        <p14:creationId xmlns:p14="http://schemas.microsoft.com/office/powerpoint/2010/main" val="313936482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5013176"/>
            <a:ext cx="43204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619672" y="5373216"/>
            <a:ext cx="50405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619672" y="5373216"/>
            <a:ext cx="576064"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8" name="Picture 2"/>
          <p:cNvPicPr>
            <a:picLocks noChangeAspect="1" noChangeArrowheads="1"/>
          </p:cNvPicPr>
          <p:nvPr/>
        </p:nvPicPr>
        <p:blipFill>
          <a:blip r:embed="rId2" cstate="print"/>
          <a:srcRect/>
          <a:stretch>
            <a:fillRect/>
          </a:stretch>
        </p:blipFill>
        <p:spPr bwMode="auto">
          <a:xfrm>
            <a:off x="316855" y="4581128"/>
            <a:ext cx="733425" cy="144016"/>
          </a:xfrm>
          <a:prstGeom prst="rect">
            <a:avLst/>
          </a:prstGeom>
          <a:noFill/>
          <a:ln w="9525">
            <a:noFill/>
            <a:miter lim="800000"/>
            <a:headEnd/>
            <a:tailEnd/>
          </a:ln>
        </p:spPr>
      </p:pic>
      <p:sp>
        <p:nvSpPr>
          <p:cNvPr id="20" name="AutoShape 4"/>
          <p:cNvSpPr>
            <a:spLocks noChangeArrowheads="1"/>
          </p:cNvSpPr>
          <p:nvPr/>
        </p:nvSpPr>
        <p:spPr bwMode="auto">
          <a:xfrm rot="10800000" flipV="1">
            <a:off x="5208101" y="5661247"/>
            <a:ext cx="2195736" cy="504056"/>
          </a:xfrm>
          <a:prstGeom prst="wedgeRectCallout">
            <a:avLst>
              <a:gd name="adj1" fmla="val -40175"/>
              <a:gd name="adj2" fmla="val -12577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Date d’exigibilité du document selon les conditions du contrat.</a:t>
            </a:r>
          </a:p>
        </p:txBody>
      </p:sp>
      <p:sp>
        <p:nvSpPr>
          <p:cNvPr id="3" name="Rectangle 2"/>
          <p:cNvSpPr/>
          <p:nvPr/>
        </p:nvSpPr>
        <p:spPr>
          <a:xfrm>
            <a:off x="1050280" y="4555468"/>
            <a:ext cx="281360" cy="1696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316855" y="4509120"/>
            <a:ext cx="870769"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303106" y="5013176"/>
            <a:ext cx="870769"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2" name="Titre 1"/>
          <p:cNvSpPr>
            <a:spLocks noGrp="1"/>
          </p:cNvSpPr>
          <p:nvPr>
            <p:ph type="title"/>
          </p:nvPr>
        </p:nvSpPr>
        <p:spPr>
          <a:xfrm>
            <a:off x="597123" y="1604037"/>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Mes actions en cours</a:t>
            </a:r>
            <a:r>
              <a:rPr lang="fr-FR" sz="2200" dirty="0">
                <a:solidFill>
                  <a:schemeClr val="bg1">
                    <a:lumMod val="65000"/>
                  </a:schemeClr>
                </a:solidFill>
              </a:rPr>
              <a:t> </a:t>
            </a:r>
            <a:r>
              <a:rPr lang="fr-FR" sz="2200" dirty="0"/>
              <a:t> </a:t>
            </a:r>
            <a:r>
              <a:rPr lang="fr-FR" sz="2000" dirty="0"/>
              <a:t/>
            </a:r>
            <a:br>
              <a:rPr lang="fr-FR" sz="2000" dirty="0"/>
            </a:br>
            <a:endParaRPr lang="fr-FR" sz="2000" dirty="0"/>
          </a:p>
        </p:txBody>
      </p:sp>
      <p:pic>
        <p:nvPicPr>
          <p:cNvPr id="4" name="Image 3"/>
          <p:cNvPicPr>
            <a:picLocks noChangeAspect="1"/>
          </p:cNvPicPr>
          <p:nvPr/>
        </p:nvPicPr>
        <p:blipFill>
          <a:blip r:embed="rId3"/>
          <a:stretch>
            <a:fillRect/>
          </a:stretch>
        </p:blipFill>
        <p:spPr>
          <a:xfrm>
            <a:off x="539552" y="1592326"/>
            <a:ext cx="8208490" cy="3744416"/>
          </a:xfrm>
          <a:prstGeom prst="rect">
            <a:avLst/>
          </a:prstGeom>
          <a:ln>
            <a:solidFill>
              <a:schemeClr val="tx1"/>
            </a:solidFill>
          </a:ln>
        </p:spPr>
      </p:pic>
      <p:sp>
        <p:nvSpPr>
          <p:cNvPr id="15" name="AutoShape 4"/>
          <p:cNvSpPr>
            <a:spLocks noChangeArrowheads="1"/>
          </p:cNvSpPr>
          <p:nvPr/>
        </p:nvSpPr>
        <p:spPr bwMode="auto">
          <a:xfrm rot="10800000" flipV="1">
            <a:off x="6389948" y="2433605"/>
            <a:ext cx="1638436" cy="707363"/>
          </a:xfrm>
          <a:prstGeom prst="wedgeRectCallout">
            <a:avLst>
              <a:gd name="adj1" fmla="val -46069"/>
              <a:gd name="adj2" fmla="val 185827"/>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Cliquer sur intégrer pour accéder à la fenêtre d’intégration.</a:t>
            </a:r>
          </a:p>
        </p:txBody>
      </p:sp>
      <p:sp>
        <p:nvSpPr>
          <p:cNvPr id="7" name="Ellipse 6"/>
          <p:cNvSpPr/>
          <p:nvPr/>
        </p:nvSpPr>
        <p:spPr>
          <a:xfrm>
            <a:off x="7791672" y="4034542"/>
            <a:ext cx="884784" cy="576064"/>
          </a:xfrm>
          <a:prstGeom prst="ellipse">
            <a:avLst/>
          </a:prstGeom>
          <a:noFill/>
          <a:ln w="38100">
            <a:solidFill>
              <a:srgbClr val="F294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Titre 1"/>
          <p:cNvSpPr txBox="1">
            <a:spLocks/>
          </p:cNvSpPr>
          <p:nvPr/>
        </p:nvSpPr>
        <p:spPr>
          <a:xfrm>
            <a:off x="683568" y="548680"/>
            <a:ext cx="8229600" cy="720080"/>
          </a:xfrm>
          <a:prstGeom prst="rect">
            <a:avLst/>
          </a:prstGeom>
        </p:spPr>
        <p:txBody>
          <a:bodyPr vert="horz" lIns="91440" tIns="45720" rIns="91440" bIns="45720" rtlCol="0" anchor="ctr">
            <a:normAutofit fontScale="97500" lnSpcReduction="10000"/>
          </a:bodyPr>
          <a:lstStyle>
            <a:lvl1pPr algn="l" defTabSz="457200" rtl="0" eaLnBrk="1" latinLnBrk="0" hangingPunct="1">
              <a:spcBef>
                <a:spcPct val="0"/>
              </a:spcBef>
              <a:buNone/>
              <a:defRPr kumimoji="0" lang="fr-FR" sz="2400" b="1" i="0" u="none" strike="noStrike" kern="1200" cap="none" spc="0" normalizeH="0" baseline="0" noProof="0" dirty="0" smtClean="0">
                <a:ln>
                  <a:noFill/>
                </a:ln>
                <a:solidFill>
                  <a:schemeClr val="bg1"/>
                </a:solidFill>
                <a:effectLst/>
                <a:uLnTx/>
                <a:uFillTx/>
                <a:latin typeface="Arial"/>
                <a:ea typeface="+mj-ea"/>
                <a:cs typeface="Arial"/>
              </a:defRPr>
            </a:lvl1pPr>
          </a:lstStyle>
          <a:p>
            <a:pPr fontAlgn="auto">
              <a:spcAft>
                <a:spcPts val="0"/>
              </a:spcAft>
            </a:pPr>
            <a:r>
              <a:rPr lang="fr-FR" sz="2500" dirty="0"/>
              <a:t>Déclaration</a:t>
            </a:r>
            <a:r>
              <a:rPr lang="fr-FR" sz="2500" dirty="0">
                <a:solidFill>
                  <a:schemeClr val="bg1">
                    <a:lumMod val="65000"/>
                  </a:schemeClr>
                </a:solidFill>
              </a:rPr>
              <a:t> </a:t>
            </a:r>
            <a:r>
              <a:rPr lang="fr-FR" sz="2500" dirty="0"/>
              <a:t>de</a:t>
            </a:r>
            <a:r>
              <a:rPr lang="fr-FR" sz="2500" dirty="0">
                <a:solidFill>
                  <a:schemeClr val="bg1">
                    <a:lumMod val="65000"/>
                  </a:schemeClr>
                </a:solidFill>
              </a:rPr>
              <a:t> </a:t>
            </a:r>
            <a:r>
              <a:rPr lang="fr-FR" sz="2500" dirty="0"/>
              <a:t>l’absentéisme : </a:t>
            </a:r>
            <a:r>
              <a:rPr lang="fr-FR" sz="2100" dirty="0"/>
              <a:t>Mes actions en cours</a:t>
            </a:r>
            <a:r>
              <a:rPr lang="fr-FR" sz="2100" dirty="0">
                <a:solidFill>
                  <a:schemeClr val="bg1">
                    <a:lumMod val="65000"/>
                  </a:schemeClr>
                </a:solidFill>
              </a:rPr>
              <a:t> </a:t>
            </a:r>
            <a:r>
              <a:rPr lang="fr-FR" sz="2100" dirty="0"/>
              <a:t> </a:t>
            </a:r>
            <a:r>
              <a:rPr lang="fr-FR" sz="2000" dirty="0"/>
              <a:t/>
            </a:r>
            <a:br>
              <a:rPr lang="fr-FR" sz="2000" dirty="0"/>
            </a:br>
            <a:endParaRPr lang="fr-FR" sz="2000" dirty="0"/>
          </a:p>
        </p:txBody>
      </p:sp>
    </p:spTree>
    <p:extLst>
      <p:ext uri="{BB962C8B-B14F-4D97-AF65-F5344CB8AC3E}">
        <p14:creationId xmlns:p14="http://schemas.microsoft.com/office/powerpoint/2010/main" val="66635072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19672" y="5373216"/>
            <a:ext cx="50405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Titre 1"/>
          <p:cNvSpPr>
            <a:spLocks noGrp="1"/>
          </p:cNvSpPr>
          <p:nvPr>
            <p:ph type="title"/>
          </p:nvPr>
        </p:nvSpPr>
        <p:spPr>
          <a:xfrm>
            <a:off x="895694" y="548680"/>
            <a:ext cx="8229600" cy="720080"/>
          </a:xfrm>
        </p:spPr>
        <p:txBody>
          <a:bodyPr>
            <a:normAutofit fontScale="90000"/>
          </a:bodyPr>
          <a:lstStyle/>
          <a:p>
            <a:r>
              <a:rPr lang="fr-FR" sz="2700" dirty="0"/>
              <a:t>Déclaration de l’absentéisme : </a:t>
            </a:r>
            <a:r>
              <a:rPr lang="fr-FR" sz="2200" dirty="0"/>
              <a:t>Mes actions en cours  </a:t>
            </a:r>
            <a:r>
              <a:rPr lang="fr-FR" sz="2000" dirty="0">
                <a:solidFill>
                  <a:srgbClr val="FF0000"/>
                </a:solidFill>
              </a:rPr>
              <a:t/>
            </a:r>
            <a:br>
              <a:rPr lang="fr-FR" sz="2000" dirty="0">
                <a:solidFill>
                  <a:srgbClr val="FF0000"/>
                </a:solidFill>
              </a:rPr>
            </a:br>
            <a:endParaRPr lang="fr-FR" sz="2000" dirty="0">
              <a:solidFill>
                <a:srgbClr val="FF0000"/>
              </a:solidFill>
            </a:endParaRPr>
          </a:p>
        </p:txBody>
      </p:sp>
      <p:pic>
        <p:nvPicPr>
          <p:cNvPr id="2" name="Image 1"/>
          <p:cNvPicPr>
            <a:picLocks noChangeAspect="1"/>
          </p:cNvPicPr>
          <p:nvPr/>
        </p:nvPicPr>
        <p:blipFill>
          <a:blip r:embed="rId2"/>
          <a:stretch>
            <a:fillRect/>
          </a:stretch>
        </p:blipFill>
        <p:spPr>
          <a:xfrm>
            <a:off x="21363" y="1628800"/>
            <a:ext cx="8921195" cy="4248471"/>
          </a:xfrm>
          <a:prstGeom prst="rect">
            <a:avLst/>
          </a:prstGeom>
        </p:spPr>
      </p:pic>
      <p:pic>
        <p:nvPicPr>
          <p:cNvPr id="5" name="Image 4"/>
          <p:cNvPicPr>
            <a:picLocks noChangeAspect="1"/>
          </p:cNvPicPr>
          <p:nvPr/>
        </p:nvPicPr>
        <p:blipFill>
          <a:blip r:embed="rId3"/>
          <a:stretch>
            <a:fillRect/>
          </a:stretch>
        </p:blipFill>
        <p:spPr>
          <a:xfrm>
            <a:off x="179512" y="1916832"/>
            <a:ext cx="2232247" cy="288032"/>
          </a:xfrm>
          <a:prstGeom prst="rect">
            <a:avLst/>
          </a:prstGeom>
        </p:spPr>
      </p:pic>
      <p:sp>
        <p:nvSpPr>
          <p:cNvPr id="6" name="AutoShape 4"/>
          <p:cNvSpPr>
            <a:spLocks noChangeArrowheads="1"/>
          </p:cNvSpPr>
          <p:nvPr/>
        </p:nvSpPr>
        <p:spPr bwMode="auto">
          <a:xfrm rot="10800000" flipV="1">
            <a:off x="2195736" y="1988840"/>
            <a:ext cx="4752528" cy="288033"/>
          </a:xfrm>
          <a:prstGeom prst="wedgeRectCallout">
            <a:avLst>
              <a:gd name="adj1" fmla="val 54150"/>
              <a:gd name="adj2" fmla="val 165144"/>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fr-FR" sz="1200" dirty="0">
                <a:solidFill>
                  <a:schemeClr val="bg1"/>
                </a:solidFill>
                <a:latin typeface="Calibri" pitchFamily="34" charset="0"/>
                <a:cs typeface="Arial" pitchFamily="34" charset="0"/>
              </a:rPr>
              <a:t>Sélection du document manquant en cliquant sur          pour l’intégrer</a:t>
            </a:r>
          </a:p>
        </p:txBody>
      </p:sp>
      <p:pic>
        <p:nvPicPr>
          <p:cNvPr id="12" name="Image 11"/>
          <p:cNvPicPr/>
          <p:nvPr/>
        </p:nvPicPr>
        <p:blipFill>
          <a:blip r:embed="rId4"/>
          <a:stretch>
            <a:fillRect/>
          </a:stretch>
        </p:blipFill>
        <p:spPr>
          <a:xfrm>
            <a:off x="5364088" y="2000380"/>
            <a:ext cx="216024" cy="276493"/>
          </a:xfrm>
          <a:prstGeom prst="rect">
            <a:avLst/>
          </a:prstGeom>
        </p:spPr>
      </p:pic>
      <p:sp>
        <p:nvSpPr>
          <p:cNvPr id="13" name="AutoShape 4"/>
          <p:cNvSpPr>
            <a:spLocks noChangeArrowheads="1"/>
          </p:cNvSpPr>
          <p:nvPr/>
        </p:nvSpPr>
        <p:spPr bwMode="auto">
          <a:xfrm rot="10800000" flipV="1">
            <a:off x="3059833" y="5271561"/>
            <a:ext cx="1638436" cy="533702"/>
          </a:xfrm>
          <a:prstGeom prst="wedgeRectCallout">
            <a:avLst>
              <a:gd name="adj1" fmla="val 135229"/>
              <a:gd name="adj2" fmla="val -259177"/>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Date d’exigibilité mentionnée</a:t>
            </a:r>
          </a:p>
        </p:txBody>
      </p:sp>
    </p:spTree>
    <p:extLst>
      <p:ext uri="{BB962C8B-B14F-4D97-AF65-F5344CB8AC3E}">
        <p14:creationId xmlns:p14="http://schemas.microsoft.com/office/powerpoint/2010/main" val="103718420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5013176"/>
            <a:ext cx="43204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619672" y="5373216"/>
            <a:ext cx="50405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619672" y="5373216"/>
            <a:ext cx="576064"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1763688" y="5589240"/>
            <a:ext cx="6984776"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23528" y="2996952"/>
            <a:ext cx="115212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a:stretch>
            <a:fillRect/>
          </a:stretch>
        </p:blipFill>
        <p:spPr>
          <a:xfrm>
            <a:off x="107504" y="2037892"/>
            <a:ext cx="8808063" cy="2844316"/>
          </a:xfrm>
          <a:prstGeom prst="rect">
            <a:avLst/>
          </a:prstGeom>
          <a:ln>
            <a:noFill/>
          </a:ln>
        </p:spPr>
      </p:pic>
      <p:sp>
        <p:nvSpPr>
          <p:cNvPr id="6" name="AutoShape 4"/>
          <p:cNvSpPr>
            <a:spLocks noChangeArrowheads="1"/>
          </p:cNvSpPr>
          <p:nvPr/>
        </p:nvSpPr>
        <p:spPr bwMode="auto">
          <a:xfrm rot="10800000" flipV="1">
            <a:off x="1763688" y="5098232"/>
            <a:ext cx="3312368" cy="648072"/>
          </a:xfrm>
          <a:prstGeom prst="wedgeRectCallout">
            <a:avLst>
              <a:gd name="adj1" fmla="val 640"/>
              <a:gd name="adj2" fmla="val -9043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La ligne de blocage sur laquelle le justificatif           a été intégré n’est plus affichée,                             car l’action a été traitée</a:t>
            </a:r>
          </a:p>
        </p:txBody>
      </p:sp>
      <p:pic>
        <p:nvPicPr>
          <p:cNvPr id="2" name="Image 1"/>
          <p:cNvPicPr>
            <a:picLocks noChangeAspect="1"/>
          </p:cNvPicPr>
          <p:nvPr/>
        </p:nvPicPr>
        <p:blipFill>
          <a:blip r:embed="rId3"/>
          <a:stretch>
            <a:fillRect/>
          </a:stretch>
        </p:blipFill>
        <p:spPr>
          <a:xfrm>
            <a:off x="965946" y="4537792"/>
            <a:ext cx="307321" cy="266700"/>
          </a:xfrm>
          <a:prstGeom prst="rect">
            <a:avLst/>
          </a:prstGeom>
        </p:spPr>
      </p:pic>
      <p:sp>
        <p:nvSpPr>
          <p:cNvPr id="13" name="Rectangle 12"/>
          <p:cNvSpPr/>
          <p:nvPr/>
        </p:nvSpPr>
        <p:spPr>
          <a:xfrm>
            <a:off x="316855" y="4509120"/>
            <a:ext cx="870769"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251520" y="4509700"/>
            <a:ext cx="1167307" cy="215444"/>
          </a:xfrm>
          <a:prstGeom prst="rect">
            <a:avLst/>
          </a:prstGeom>
        </p:spPr>
        <p:txBody>
          <a:bodyPr wrap="none">
            <a:spAutoFit/>
          </a:bodyPr>
          <a:lstStyle/>
          <a:p>
            <a:r>
              <a:rPr lang="fr-FR" sz="800" dirty="0">
                <a:latin typeface="+mj-lt"/>
              </a:rPr>
              <a:t>NOMAGENT Prénom</a:t>
            </a:r>
          </a:p>
        </p:txBody>
      </p:sp>
      <p:sp>
        <p:nvSpPr>
          <p:cNvPr id="15"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Mes actions en cours</a:t>
            </a:r>
            <a:r>
              <a:rPr lang="fr-FR" sz="2200" dirty="0">
                <a:solidFill>
                  <a:schemeClr val="bg1">
                    <a:lumMod val="65000"/>
                  </a:schemeClr>
                </a:solidFill>
              </a:rPr>
              <a:t> </a:t>
            </a:r>
            <a:r>
              <a:rPr lang="fr-FR" sz="2200" dirty="0"/>
              <a:t> </a:t>
            </a:r>
            <a:r>
              <a:rPr lang="fr-FR" sz="2000" dirty="0"/>
              <a:t/>
            </a:r>
            <a:br>
              <a:rPr lang="fr-FR" sz="2000" dirty="0"/>
            </a:br>
            <a:endParaRPr lang="fr-FR" sz="2000" dirty="0"/>
          </a:p>
        </p:txBody>
      </p:sp>
      <p:pic>
        <p:nvPicPr>
          <p:cNvPr id="17" name="Image 16"/>
          <p:cNvPicPr>
            <a:picLocks noChangeAspect="1"/>
          </p:cNvPicPr>
          <p:nvPr/>
        </p:nvPicPr>
        <p:blipFill>
          <a:blip r:embed="rId4"/>
          <a:stretch>
            <a:fillRect/>
          </a:stretch>
        </p:blipFill>
        <p:spPr>
          <a:xfrm>
            <a:off x="8160029" y="4567883"/>
            <a:ext cx="514350" cy="314325"/>
          </a:xfrm>
          <a:prstGeom prst="rect">
            <a:avLst/>
          </a:prstGeom>
        </p:spPr>
      </p:pic>
    </p:spTree>
    <p:extLst>
      <p:ext uri="{BB962C8B-B14F-4D97-AF65-F5344CB8AC3E}">
        <p14:creationId xmlns:p14="http://schemas.microsoft.com/office/powerpoint/2010/main" val="29878785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5013176"/>
            <a:ext cx="43204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619672" y="5373216"/>
            <a:ext cx="50405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619672" y="5373216"/>
            <a:ext cx="576064"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1619672" y="5373216"/>
            <a:ext cx="7344816"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23528" y="2996952"/>
            <a:ext cx="115212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179512" y="2204864"/>
            <a:ext cx="1152128" cy="7920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AutoShape 4"/>
          <p:cNvSpPr>
            <a:spLocks noChangeArrowheads="1"/>
          </p:cNvSpPr>
          <p:nvPr/>
        </p:nvSpPr>
        <p:spPr bwMode="auto">
          <a:xfrm rot="10800000" flipV="1">
            <a:off x="3131840" y="1196752"/>
            <a:ext cx="3132348" cy="576064"/>
          </a:xfrm>
          <a:prstGeom prst="wedgeRectCallout">
            <a:avLst>
              <a:gd name="adj1" fmla="val 27611"/>
              <a:gd name="adj2" fmla="val 8578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Liste des évènements pour lesquels                         une date de reprise pourrait être renseignée.                             </a:t>
            </a:r>
          </a:p>
        </p:txBody>
      </p:sp>
      <p:pic>
        <p:nvPicPr>
          <p:cNvPr id="17" name="Image 16"/>
          <p:cNvPicPr>
            <a:picLocks noChangeAspect="1"/>
          </p:cNvPicPr>
          <p:nvPr/>
        </p:nvPicPr>
        <p:blipFill>
          <a:blip r:embed="rId2"/>
          <a:stretch>
            <a:fillRect/>
          </a:stretch>
        </p:blipFill>
        <p:spPr>
          <a:xfrm>
            <a:off x="323528" y="4537792"/>
            <a:ext cx="949739" cy="266700"/>
          </a:xfrm>
          <a:prstGeom prst="rect">
            <a:avLst/>
          </a:prstGeom>
        </p:spPr>
      </p:pic>
      <p:sp>
        <p:nvSpPr>
          <p:cNvPr id="18" name="Titre 1"/>
          <p:cNvSpPr>
            <a:spLocks noGrp="1"/>
          </p:cNvSpPr>
          <p:nvPr>
            <p:ph type="title"/>
          </p:nvPr>
        </p:nvSpPr>
        <p:spPr>
          <a:xfrm>
            <a:off x="683568" y="548680"/>
            <a:ext cx="8229600" cy="550327"/>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Mes actions en cours</a:t>
            </a:r>
            <a:r>
              <a:rPr lang="fr-FR" sz="2000" dirty="0"/>
              <a:t/>
            </a:r>
            <a:br>
              <a:rPr lang="fr-FR" sz="2000" dirty="0"/>
            </a:br>
            <a:endParaRPr lang="fr-FR" sz="2000" dirty="0"/>
          </a:p>
        </p:txBody>
      </p:sp>
      <p:sp>
        <p:nvSpPr>
          <p:cNvPr id="3" name="Rectangle 2"/>
          <p:cNvSpPr/>
          <p:nvPr/>
        </p:nvSpPr>
        <p:spPr>
          <a:xfrm>
            <a:off x="539552" y="3933056"/>
            <a:ext cx="863847"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3"/>
          <a:stretch>
            <a:fillRect/>
          </a:stretch>
        </p:blipFill>
        <p:spPr>
          <a:xfrm>
            <a:off x="323528" y="2060848"/>
            <a:ext cx="8353425" cy="2800350"/>
          </a:xfrm>
          <a:prstGeom prst="rect">
            <a:avLst/>
          </a:prstGeom>
          <a:ln>
            <a:solidFill>
              <a:schemeClr val="tx1"/>
            </a:solidFill>
          </a:ln>
        </p:spPr>
      </p:pic>
      <p:sp>
        <p:nvSpPr>
          <p:cNvPr id="13" name="Rectangle 12"/>
          <p:cNvSpPr/>
          <p:nvPr/>
        </p:nvSpPr>
        <p:spPr>
          <a:xfrm>
            <a:off x="467544" y="4293096"/>
            <a:ext cx="792088" cy="1980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383441" y="4293676"/>
            <a:ext cx="1167307" cy="215444"/>
          </a:xfrm>
          <a:prstGeom prst="rect">
            <a:avLst/>
          </a:prstGeom>
        </p:spPr>
        <p:txBody>
          <a:bodyPr wrap="none">
            <a:spAutoFit/>
          </a:bodyPr>
          <a:lstStyle/>
          <a:p>
            <a:r>
              <a:rPr lang="fr-FR" sz="800" dirty="0">
                <a:latin typeface="+mj-lt"/>
              </a:rPr>
              <a:t>NOMAGENT Prénom</a:t>
            </a:r>
          </a:p>
        </p:txBody>
      </p:sp>
      <p:sp>
        <p:nvSpPr>
          <p:cNvPr id="20" name="AutoShape 4"/>
          <p:cNvSpPr>
            <a:spLocks noChangeArrowheads="1"/>
          </p:cNvSpPr>
          <p:nvPr/>
        </p:nvSpPr>
        <p:spPr bwMode="auto">
          <a:xfrm rot="10800000" flipV="1">
            <a:off x="6264188" y="5061033"/>
            <a:ext cx="2625160" cy="312183"/>
          </a:xfrm>
          <a:prstGeom prst="wedgeRectCallout">
            <a:avLst>
              <a:gd name="adj1" fmla="val -3432"/>
              <a:gd name="adj2" fmla="val -12001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Cliquer dans la colonne « date ».                             </a:t>
            </a:r>
          </a:p>
        </p:txBody>
      </p:sp>
      <p:pic>
        <p:nvPicPr>
          <p:cNvPr id="21" name="Image 20"/>
          <p:cNvPicPr>
            <a:picLocks noChangeAspect="1"/>
          </p:cNvPicPr>
          <p:nvPr/>
        </p:nvPicPr>
        <p:blipFill>
          <a:blip r:embed="rId4"/>
          <a:stretch>
            <a:fillRect/>
          </a:stretch>
        </p:blipFill>
        <p:spPr>
          <a:xfrm>
            <a:off x="3976861" y="5157192"/>
            <a:ext cx="1819275" cy="676275"/>
          </a:xfrm>
          <a:prstGeom prst="rect">
            <a:avLst/>
          </a:prstGeom>
          <a:ln>
            <a:solidFill>
              <a:schemeClr val="tx1"/>
            </a:solidFill>
          </a:ln>
        </p:spPr>
      </p:pic>
      <p:sp>
        <p:nvSpPr>
          <p:cNvPr id="22" name="AutoShape 4"/>
          <p:cNvSpPr>
            <a:spLocks noChangeArrowheads="1"/>
          </p:cNvSpPr>
          <p:nvPr/>
        </p:nvSpPr>
        <p:spPr bwMode="auto">
          <a:xfrm rot="10800000" flipV="1">
            <a:off x="323528" y="5495328"/>
            <a:ext cx="3132348" cy="958007"/>
          </a:xfrm>
          <a:prstGeom prst="wedgeRectCallout">
            <a:avLst>
              <a:gd name="adj1" fmla="val -66648"/>
              <a:gd name="adj2" fmla="val -41866"/>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Vous pouvez renseigner la date de reprise s’il y a lieu, puis « valider » dans la colonne « action ». Une fois la date renseignée et validée, la ligne du dossier est supprimée.</a:t>
            </a:r>
          </a:p>
        </p:txBody>
      </p:sp>
    </p:spTree>
    <p:extLst>
      <p:ext uri="{BB962C8B-B14F-4D97-AF65-F5344CB8AC3E}">
        <p14:creationId xmlns:p14="http://schemas.microsoft.com/office/powerpoint/2010/main" val="320332357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619672" y="5013176"/>
            <a:ext cx="432048"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619672" y="5373216"/>
            <a:ext cx="504056" cy="2160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619672" y="5373216"/>
            <a:ext cx="576064"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323528" y="2996952"/>
            <a:ext cx="1152128" cy="504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stretch>
            <a:fillRect/>
          </a:stretch>
        </p:blipFill>
        <p:spPr>
          <a:xfrm>
            <a:off x="107504" y="1869927"/>
            <a:ext cx="8856984" cy="3575297"/>
          </a:xfrm>
          <a:prstGeom prst="rect">
            <a:avLst/>
          </a:prstGeom>
        </p:spPr>
      </p:pic>
      <p:sp>
        <p:nvSpPr>
          <p:cNvPr id="6" name="AutoShape 4"/>
          <p:cNvSpPr>
            <a:spLocks noChangeArrowheads="1"/>
          </p:cNvSpPr>
          <p:nvPr/>
        </p:nvSpPr>
        <p:spPr bwMode="auto">
          <a:xfrm rot="10800000" flipV="1">
            <a:off x="3970276" y="4805916"/>
            <a:ext cx="3024336" cy="704692"/>
          </a:xfrm>
          <a:prstGeom prst="wedgeRectCallout">
            <a:avLst>
              <a:gd name="adj1" fmla="val 40003"/>
              <a:gd name="adj2" fmla="val -8008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Liste des dossiers pour lesquels                               un ou plusieurs documents                                n’ont pu être intégrés et qu’il faut modifier</a:t>
            </a:r>
          </a:p>
        </p:txBody>
      </p:sp>
      <p:pic>
        <p:nvPicPr>
          <p:cNvPr id="14" name="Image 13"/>
          <p:cNvPicPr>
            <a:picLocks noChangeAspect="1"/>
          </p:cNvPicPr>
          <p:nvPr/>
        </p:nvPicPr>
        <p:blipFill>
          <a:blip r:embed="rId3"/>
          <a:stretch>
            <a:fillRect/>
          </a:stretch>
        </p:blipFill>
        <p:spPr>
          <a:xfrm>
            <a:off x="308349" y="4390017"/>
            <a:ext cx="591244" cy="266700"/>
          </a:xfrm>
          <a:prstGeom prst="rect">
            <a:avLst/>
          </a:prstGeom>
        </p:spPr>
      </p:pic>
      <p:sp>
        <p:nvSpPr>
          <p:cNvPr id="15" name="Rectangle 14"/>
          <p:cNvSpPr/>
          <p:nvPr/>
        </p:nvSpPr>
        <p:spPr>
          <a:xfrm>
            <a:off x="308349" y="4390017"/>
            <a:ext cx="1167307" cy="215444"/>
          </a:xfrm>
          <a:prstGeom prst="rect">
            <a:avLst/>
          </a:prstGeom>
        </p:spPr>
        <p:txBody>
          <a:bodyPr wrap="none">
            <a:spAutoFit/>
          </a:bodyPr>
          <a:lstStyle/>
          <a:p>
            <a:r>
              <a:rPr lang="fr-FR" sz="800" dirty="0">
                <a:latin typeface="+mj-lt"/>
              </a:rPr>
              <a:t>NOMAGENT Prénom</a:t>
            </a:r>
          </a:p>
        </p:txBody>
      </p:sp>
      <p:sp>
        <p:nvSpPr>
          <p:cNvPr id="13"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Mes actions en cours</a:t>
            </a:r>
            <a:r>
              <a:rPr lang="fr-FR" sz="2200" dirty="0">
                <a:solidFill>
                  <a:schemeClr val="bg1">
                    <a:lumMod val="65000"/>
                  </a:schemeClr>
                </a:solidFill>
              </a:rPr>
              <a:t> </a:t>
            </a:r>
            <a:r>
              <a:rPr lang="fr-FR" sz="2200" dirty="0"/>
              <a:t> </a:t>
            </a:r>
            <a:r>
              <a:rPr lang="fr-FR" sz="2000" dirty="0"/>
              <a:t/>
            </a:r>
            <a:br>
              <a:rPr lang="fr-FR" sz="2000" dirty="0"/>
            </a:br>
            <a:endParaRPr lang="fr-FR" sz="2000" dirty="0"/>
          </a:p>
        </p:txBody>
      </p:sp>
    </p:spTree>
    <p:extLst>
      <p:ext uri="{BB962C8B-B14F-4D97-AF65-F5344CB8AC3E}">
        <p14:creationId xmlns:p14="http://schemas.microsoft.com/office/powerpoint/2010/main" val="416021523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pic>
        <p:nvPicPr>
          <p:cNvPr id="4099" name="Picture 3"/>
          <p:cNvPicPr>
            <a:picLocks noChangeAspect="1" noChangeArrowheads="1"/>
          </p:cNvPicPr>
          <p:nvPr/>
        </p:nvPicPr>
        <p:blipFill>
          <a:blip r:embed="rId2" cstate="print"/>
          <a:srcRect/>
          <a:stretch>
            <a:fillRect/>
          </a:stretch>
        </p:blipFill>
        <p:spPr bwMode="auto">
          <a:xfrm>
            <a:off x="1151620" y="3367815"/>
            <a:ext cx="6840759" cy="2381082"/>
          </a:xfrm>
          <a:prstGeom prst="rect">
            <a:avLst/>
          </a:prstGeom>
          <a:noFill/>
          <a:ln w="9525">
            <a:noFill/>
            <a:miter lim="800000"/>
            <a:headEnd/>
            <a:tailEnd/>
          </a:ln>
        </p:spPr>
      </p:pic>
      <p:pic>
        <p:nvPicPr>
          <p:cNvPr id="8" name="Image 7"/>
          <p:cNvPicPr>
            <a:picLocks noChangeAspect="1"/>
          </p:cNvPicPr>
          <p:nvPr/>
        </p:nvPicPr>
        <p:blipFill>
          <a:blip r:embed="rId3"/>
          <a:stretch>
            <a:fillRect/>
          </a:stretch>
        </p:blipFill>
        <p:spPr>
          <a:xfrm>
            <a:off x="1331640" y="5085184"/>
            <a:ext cx="576064" cy="144016"/>
          </a:xfrm>
          <a:prstGeom prst="rect">
            <a:avLst/>
          </a:prstGeom>
        </p:spPr>
      </p:pic>
      <p:sp>
        <p:nvSpPr>
          <p:cNvPr id="9" name="Rectangle 8"/>
          <p:cNvSpPr/>
          <p:nvPr/>
        </p:nvSpPr>
        <p:spPr>
          <a:xfrm>
            <a:off x="1296040" y="5049470"/>
            <a:ext cx="1167307" cy="215444"/>
          </a:xfrm>
          <a:prstGeom prst="rect">
            <a:avLst/>
          </a:prstGeom>
        </p:spPr>
        <p:txBody>
          <a:bodyPr wrap="none">
            <a:spAutoFit/>
          </a:bodyPr>
          <a:lstStyle/>
          <a:p>
            <a:r>
              <a:rPr lang="fr-FR" sz="800" dirty="0">
                <a:latin typeface="+mj-lt"/>
              </a:rPr>
              <a:t>NOMAGENT Prénom</a:t>
            </a:r>
          </a:p>
        </p:txBody>
      </p:sp>
      <p:pic>
        <p:nvPicPr>
          <p:cNvPr id="10" name="Image 9"/>
          <p:cNvPicPr>
            <a:picLocks noChangeAspect="1"/>
          </p:cNvPicPr>
          <p:nvPr/>
        </p:nvPicPr>
        <p:blipFill>
          <a:blip r:embed="rId4"/>
          <a:stretch>
            <a:fillRect/>
          </a:stretch>
        </p:blipFill>
        <p:spPr>
          <a:xfrm>
            <a:off x="228600" y="1305243"/>
            <a:ext cx="2535222" cy="1697901"/>
          </a:xfrm>
          <a:prstGeom prst="rect">
            <a:avLst/>
          </a:prstGeom>
        </p:spPr>
      </p:pic>
      <p:sp>
        <p:nvSpPr>
          <p:cNvPr id="6" name="AutoShape 3"/>
          <p:cNvSpPr>
            <a:spLocks noChangeArrowheads="1"/>
          </p:cNvSpPr>
          <p:nvPr/>
        </p:nvSpPr>
        <p:spPr bwMode="auto">
          <a:xfrm>
            <a:off x="2763822" y="1702931"/>
            <a:ext cx="2340261" cy="463141"/>
          </a:xfrm>
          <a:prstGeom prst="wedgeRectCallout">
            <a:avLst>
              <a:gd name="adj1" fmla="val -71806"/>
              <a:gd name="adj2" fmla="val 6038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Consulter les éléments saisis sur une journée sélectionnée</a:t>
            </a:r>
          </a:p>
        </p:txBody>
      </p:sp>
      <p:sp>
        <p:nvSpPr>
          <p:cNvPr id="12"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Visualiser vos données</a:t>
            </a:r>
            <a:r>
              <a:rPr lang="fr-FR" sz="2000" dirty="0"/>
              <a:t/>
            </a:r>
            <a:br>
              <a:rPr lang="fr-FR" sz="2000" dirty="0"/>
            </a:br>
            <a:endParaRPr lang="fr-FR" sz="2000" dirty="0"/>
          </a:p>
        </p:txBody>
      </p:sp>
    </p:spTree>
    <p:extLst>
      <p:ext uri="{BB962C8B-B14F-4D97-AF65-F5344CB8AC3E}">
        <p14:creationId xmlns:p14="http://schemas.microsoft.com/office/powerpoint/2010/main" val="261584556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7675757" y="6325061"/>
            <a:ext cx="1152128" cy="3601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4" name="Image 23"/>
          <p:cNvPicPr>
            <a:picLocks noChangeAspect="1"/>
          </p:cNvPicPr>
          <p:nvPr/>
        </p:nvPicPr>
        <p:blipFill>
          <a:blip r:embed="rId2"/>
          <a:stretch>
            <a:fillRect/>
          </a:stretch>
        </p:blipFill>
        <p:spPr>
          <a:xfrm>
            <a:off x="128631" y="2562161"/>
            <a:ext cx="2604552" cy="1773052"/>
          </a:xfrm>
          <a:prstGeom prst="rect">
            <a:avLst/>
          </a:prstGeom>
        </p:spPr>
      </p:pic>
      <p:pic>
        <p:nvPicPr>
          <p:cNvPr id="5" name="Image 4"/>
          <p:cNvPicPr>
            <a:picLocks noChangeAspect="1"/>
          </p:cNvPicPr>
          <p:nvPr/>
        </p:nvPicPr>
        <p:blipFill>
          <a:blip r:embed="rId3"/>
          <a:stretch>
            <a:fillRect/>
          </a:stretch>
        </p:blipFill>
        <p:spPr>
          <a:xfrm>
            <a:off x="2578696" y="1182623"/>
            <a:ext cx="5752545" cy="5545321"/>
          </a:xfrm>
          <a:prstGeom prst="rect">
            <a:avLst/>
          </a:prstGeom>
        </p:spPr>
      </p:pic>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sp>
        <p:nvSpPr>
          <p:cNvPr id="10" name="AutoShape 3"/>
          <p:cNvSpPr>
            <a:spLocks noChangeArrowheads="1"/>
          </p:cNvSpPr>
          <p:nvPr/>
        </p:nvSpPr>
        <p:spPr bwMode="auto">
          <a:xfrm>
            <a:off x="107504" y="1412776"/>
            <a:ext cx="2448272" cy="868630"/>
          </a:xfrm>
          <a:prstGeom prst="wedgeRectCallout">
            <a:avLst>
              <a:gd name="adj1" fmla="val 13230"/>
              <a:gd name="adj2" fmla="val 290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Consulter                                                les remboursements réalisés                               sur une période donnée                                   (maximum sur les 12 derniers mois)</a:t>
            </a:r>
          </a:p>
        </p:txBody>
      </p:sp>
      <p:sp>
        <p:nvSpPr>
          <p:cNvPr id="11" name="AutoShape 3"/>
          <p:cNvSpPr>
            <a:spLocks noChangeArrowheads="1"/>
          </p:cNvSpPr>
          <p:nvPr/>
        </p:nvSpPr>
        <p:spPr bwMode="auto">
          <a:xfrm>
            <a:off x="7524328" y="3056540"/>
            <a:ext cx="1532696" cy="689072"/>
          </a:xfrm>
          <a:prstGeom prst="wedgeRectCallout">
            <a:avLst>
              <a:gd name="adj1" fmla="val -48529"/>
              <a:gd name="adj2" fmla="val -7062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Compléter les filtres                                en fonction des éléments recherchés.</a:t>
            </a:r>
          </a:p>
          <a:p>
            <a:pPr algn="ctr">
              <a:spcAft>
                <a:spcPts val="1000"/>
              </a:spcAft>
            </a:pPr>
            <a:endParaRPr lang="fr-FR" sz="1200" dirty="0">
              <a:solidFill>
                <a:schemeClr val="bg1"/>
              </a:solidFill>
              <a:latin typeface="Calibri" pitchFamily="34" charset="0"/>
              <a:cs typeface="Arial" pitchFamily="34" charset="0"/>
            </a:endParaRPr>
          </a:p>
          <a:p>
            <a:pPr algn="ctr">
              <a:spcAft>
                <a:spcPts val="1000"/>
              </a:spcAft>
            </a:pPr>
            <a:endParaRPr lang="fr-FR" sz="1200" dirty="0">
              <a:solidFill>
                <a:schemeClr val="bg1"/>
              </a:solidFill>
              <a:latin typeface="Calibri" pitchFamily="34" charset="0"/>
              <a:cs typeface="Arial" pitchFamily="34" charset="0"/>
            </a:endParaRPr>
          </a:p>
        </p:txBody>
      </p:sp>
      <p:sp>
        <p:nvSpPr>
          <p:cNvPr id="9" name="Rectangle 8"/>
          <p:cNvSpPr/>
          <p:nvPr/>
        </p:nvSpPr>
        <p:spPr>
          <a:xfrm>
            <a:off x="2699792" y="4653136"/>
            <a:ext cx="1224136" cy="72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2737572" y="5603394"/>
            <a:ext cx="1186356" cy="777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6948264" y="5603394"/>
            <a:ext cx="1152128" cy="777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6948264" y="4685911"/>
            <a:ext cx="1152128" cy="7779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ZoneTexte 13"/>
          <p:cNvSpPr txBox="1"/>
          <p:nvPr/>
        </p:nvSpPr>
        <p:spPr>
          <a:xfrm>
            <a:off x="6948264" y="4653136"/>
            <a:ext cx="1080120" cy="707886"/>
          </a:xfrm>
          <a:prstGeom prst="rect">
            <a:avLst/>
          </a:prstGeom>
          <a:noFill/>
        </p:spPr>
        <p:txBody>
          <a:bodyPr wrap="square" rtlCol="0">
            <a:spAutoFit/>
          </a:bodyPr>
          <a:lstStyle/>
          <a:p>
            <a:r>
              <a:rPr lang="fr-FR" sz="1000" dirty="0" err="1">
                <a:latin typeface="+mj-lt"/>
              </a:rPr>
              <a:t>Jolieville</a:t>
            </a:r>
            <a:r>
              <a:rPr lang="fr-FR" sz="1000" dirty="0">
                <a:latin typeface="+mj-lt"/>
              </a:rPr>
              <a:t> Mairie</a:t>
            </a:r>
          </a:p>
          <a:p>
            <a:r>
              <a:rPr lang="fr-FR" sz="1000" dirty="0" err="1">
                <a:latin typeface="+mj-lt"/>
              </a:rPr>
              <a:t>Jolieville</a:t>
            </a:r>
            <a:r>
              <a:rPr lang="fr-FR" sz="1000" dirty="0">
                <a:latin typeface="+mj-lt"/>
              </a:rPr>
              <a:t> Mairie</a:t>
            </a:r>
          </a:p>
          <a:p>
            <a:r>
              <a:rPr lang="fr-FR" sz="1000" dirty="0" err="1">
                <a:latin typeface="+mj-lt"/>
              </a:rPr>
              <a:t>Jolieville</a:t>
            </a:r>
            <a:r>
              <a:rPr lang="fr-FR" sz="1000" dirty="0">
                <a:latin typeface="+mj-lt"/>
              </a:rPr>
              <a:t> Mairie</a:t>
            </a:r>
          </a:p>
          <a:p>
            <a:r>
              <a:rPr lang="fr-FR" sz="1000" dirty="0" err="1">
                <a:latin typeface="+mj-lt"/>
              </a:rPr>
              <a:t>Jolieville</a:t>
            </a:r>
            <a:r>
              <a:rPr lang="fr-FR" sz="1000" dirty="0">
                <a:latin typeface="+mj-lt"/>
              </a:rPr>
              <a:t> Mairie</a:t>
            </a:r>
          </a:p>
        </p:txBody>
      </p:sp>
      <p:sp>
        <p:nvSpPr>
          <p:cNvPr id="21" name="ZoneTexte 20"/>
          <p:cNvSpPr txBox="1"/>
          <p:nvPr/>
        </p:nvSpPr>
        <p:spPr>
          <a:xfrm>
            <a:off x="2713123" y="4688610"/>
            <a:ext cx="1030886" cy="661720"/>
          </a:xfrm>
          <a:prstGeom prst="rect">
            <a:avLst/>
          </a:prstGeom>
          <a:noFill/>
        </p:spPr>
        <p:txBody>
          <a:bodyPr wrap="square" rtlCol="0">
            <a:spAutoFit/>
          </a:bodyPr>
          <a:lstStyle/>
          <a:p>
            <a:r>
              <a:rPr lang="fr-FR" sz="700" dirty="0">
                <a:latin typeface="+mj-lt"/>
              </a:rPr>
              <a:t>LINE Marie</a:t>
            </a:r>
          </a:p>
          <a:p>
            <a:endParaRPr lang="fr-FR" sz="300" dirty="0">
              <a:latin typeface="+mj-lt"/>
            </a:endParaRPr>
          </a:p>
          <a:p>
            <a:r>
              <a:rPr lang="fr-FR" sz="700" dirty="0">
                <a:latin typeface="+mj-lt"/>
              </a:rPr>
              <a:t>SERIEN Jean</a:t>
            </a:r>
          </a:p>
          <a:p>
            <a:endParaRPr lang="fr-FR" sz="300" dirty="0">
              <a:latin typeface="+mj-lt"/>
            </a:endParaRPr>
          </a:p>
          <a:p>
            <a:r>
              <a:rPr lang="fr-FR" sz="700" dirty="0">
                <a:latin typeface="+mj-lt"/>
              </a:rPr>
              <a:t>MAGE </a:t>
            </a:r>
            <a:r>
              <a:rPr lang="fr-FR" sz="700" dirty="0" err="1">
                <a:latin typeface="+mj-lt"/>
              </a:rPr>
              <a:t>Ally</a:t>
            </a:r>
            <a:endParaRPr lang="fr-FR" sz="700" dirty="0">
              <a:latin typeface="+mj-lt"/>
            </a:endParaRPr>
          </a:p>
          <a:p>
            <a:endParaRPr lang="fr-FR" sz="300" dirty="0">
              <a:latin typeface="+mj-lt"/>
            </a:endParaRPr>
          </a:p>
          <a:p>
            <a:r>
              <a:rPr lang="fr-FR" sz="700" dirty="0">
                <a:latin typeface="+mj-lt"/>
              </a:rPr>
              <a:t>STAIN Alain</a:t>
            </a:r>
          </a:p>
        </p:txBody>
      </p:sp>
      <p:sp>
        <p:nvSpPr>
          <p:cNvPr id="22" name="ZoneTexte 21"/>
          <p:cNvSpPr txBox="1"/>
          <p:nvPr/>
        </p:nvSpPr>
        <p:spPr>
          <a:xfrm>
            <a:off x="2733183" y="5600298"/>
            <a:ext cx="1034921" cy="815608"/>
          </a:xfrm>
          <a:prstGeom prst="rect">
            <a:avLst/>
          </a:prstGeom>
          <a:noFill/>
        </p:spPr>
        <p:txBody>
          <a:bodyPr wrap="square" rtlCol="0">
            <a:spAutoFit/>
          </a:bodyPr>
          <a:lstStyle/>
          <a:p>
            <a:r>
              <a:rPr lang="fr-FR" sz="700" dirty="0">
                <a:latin typeface="+mj-lt"/>
              </a:rPr>
              <a:t>MAGE </a:t>
            </a:r>
            <a:r>
              <a:rPr lang="fr-FR" sz="700" dirty="0" err="1">
                <a:latin typeface="+mj-lt"/>
              </a:rPr>
              <a:t>Ally</a:t>
            </a:r>
            <a:endParaRPr lang="fr-FR" sz="700" dirty="0">
              <a:latin typeface="+mj-lt"/>
            </a:endParaRPr>
          </a:p>
          <a:p>
            <a:endParaRPr lang="fr-FR" sz="300" dirty="0">
              <a:latin typeface="+mj-lt"/>
            </a:endParaRPr>
          </a:p>
          <a:p>
            <a:r>
              <a:rPr lang="fr-FR" sz="700" dirty="0">
                <a:latin typeface="+mj-lt"/>
              </a:rPr>
              <a:t>LINE Marie</a:t>
            </a:r>
          </a:p>
          <a:p>
            <a:endParaRPr lang="fr-FR" sz="300" dirty="0">
              <a:latin typeface="+mj-lt"/>
            </a:endParaRPr>
          </a:p>
          <a:p>
            <a:r>
              <a:rPr lang="fr-FR" sz="700" dirty="0">
                <a:latin typeface="+mj-lt"/>
              </a:rPr>
              <a:t>BONNOT Jean</a:t>
            </a:r>
          </a:p>
          <a:p>
            <a:endParaRPr lang="fr-FR" sz="300" dirty="0">
              <a:latin typeface="+mj-lt"/>
            </a:endParaRPr>
          </a:p>
          <a:p>
            <a:r>
              <a:rPr lang="fr-FR" sz="700" dirty="0">
                <a:latin typeface="+mj-lt"/>
              </a:rPr>
              <a:t>BONNOT Jean</a:t>
            </a:r>
          </a:p>
          <a:p>
            <a:endParaRPr lang="fr-FR" sz="300" dirty="0">
              <a:latin typeface="+mj-lt"/>
            </a:endParaRPr>
          </a:p>
          <a:p>
            <a:r>
              <a:rPr lang="fr-FR" sz="700" dirty="0">
                <a:latin typeface="+mj-lt"/>
              </a:rPr>
              <a:t>BONNOT Jean</a:t>
            </a:r>
          </a:p>
        </p:txBody>
      </p:sp>
      <p:sp>
        <p:nvSpPr>
          <p:cNvPr id="23" name="ZoneTexte 22"/>
          <p:cNvSpPr txBox="1"/>
          <p:nvPr/>
        </p:nvSpPr>
        <p:spPr>
          <a:xfrm>
            <a:off x="6948264" y="5535295"/>
            <a:ext cx="1080120" cy="861774"/>
          </a:xfrm>
          <a:prstGeom prst="rect">
            <a:avLst/>
          </a:prstGeom>
          <a:noFill/>
        </p:spPr>
        <p:txBody>
          <a:bodyPr wrap="square" rtlCol="0">
            <a:spAutoFit/>
          </a:bodyPr>
          <a:lstStyle/>
          <a:p>
            <a:r>
              <a:rPr lang="fr-FR" sz="1000" dirty="0" err="1">
                <a:latin typeface="+mj-lt"/>
              </a:rPr>
              <a:t>Jolieville</a:t>
            </a:r>
            <a:r>
              <a:rPr lang="fr-FR" sz="1000" dirty="0">
                <a:latin typeface="+mj-lt"/>
              </a:rPr>
              <a:t> Mairie</a:t>
            </a:r>
          </a:p>
          <a:p>
            <a:r>
              <a:rPr lang="fr-FR" sz="1000" dirty="0" err="1">
                <a:latin typeface="+mj-lt"/>
              </a:rPr>
              <a:t>Jolieville</a:t>
            </a:r>
            <a:r>
              <a:rPr lang="fr-FR" sz="1000" dirty="0">
                <a:latin typeface="+mj-lt"/>
              </a:rPr>
              <a:t> Mairie</a:t>
            </a:r>
          </a:p>
          <a:p>
            <a:r>
              <a:rPr lang="fr-FR" sz="1000" dirty="0">
                <a:latin typeface="+mj-lt"/>
              </a:rPr>
              <a:t>Cabinet de </a:t>
            </a:r>
            <a:r>
              <a:rPr lang="fr-FR" sz="1000" dirty="0" err="1">
                <a:latin typeface="+mj-lt"/>
              </a:rPr>
              <a:t>radi</a:t>
            </a:r>
            <a:endParaRPr lang="fr-FR" sz="1000" dirty="0">
              <a:latin typeface="+mj-lt"/>
            </a:endParaRPr>
          </a:p>
          <a:p>
            <a:r>
              <a:rPr lang="fr-FR" sz="1000" dirty="0">
                <a:latin typeface="+mj-lt"/>
              </a:rPr>
              <a:t>HALLE Jaime</a:t>
            </a:r>
          </a:p>
          <a:p>
            <a:r>
              <a:rPr lang="fr-FR" sz="1000" dirty="0">
                <a:latin typeface="+mj-lt"/>
              </a:rPr>
              <a:t>CAMAN </a:t>
            </a:r>
            <a:r>
              <a:rPr lang="fr-FR" sz="1000" dirty="0" err="1">
                <a:latin typeface="+mj-lt"/>
              </a:rPr>
              <a:t>Meddy</a:t>
            </a:r>
            <a:endParaRPr lang="fr-FR" sz="1000" dirty="0">
              <a:latin typeface="+mj-lt"/>
            </a:endParaRPr>
          </a:p>
        </p:txBody>
      </p:sp>
      <p:sp>
        <p:nvSpPr>
          <p:cNvPr id="25" name="AutoShape 3"/>
          <p:cNvSpPr>
            <a:spLocks noChangeArrowheads="1"/>
          </p:cNvSpPr>
          <p:nvPr/>
        </p:nvSpPr>
        <p:spPr bwMode="auto">
          <a:xfrm>
            <a:off x="6966268" y="5373216"/>
            <a:ext cx="1571091" cy="676169"/>
          </a:xfrm>
          <a:prstGeom prst="wedgeRectCallout">
            <a:avLst>
              <a:gd name="adj1" fmla="val -80681"/>
              <a:gd name="adj2" fmla="val -37423"/>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Visualiser                                      les bordereaux et décomptes</a:t>
            </a:r>
          </a:p>
          <a:p>
            <a:pPr>
              <a:spcAft>
                <a:spcPts val="1000"/>
              </a:spcAft>
            </a:pPr>
            <a:endParaRPr lang="fr-FR" sz="1200" dirty="0">
              <a:solidFill>
                <a:schemeClr val="bg1"/>
              </a:solidFill>
              <a:latin typeface="Calibri" pitchFamily="34" charset="0"/>
              <a:cs typeface="Arial" pitchFamily="34" charset="0"/>
            </a:endParaRPr>
          </a:p>
          <a:p>
            <a:pPr>
              <a:spcAft>
                <a:spcPts val="1000"/>
              </a:spcAft>
            </a:pPr>
            <a:endParaRPr lang="fr-FR" sz="1200" dirty="0">
              <a:solidFill>
                <a:schemeClr val="bg1"/>
              </a:solidFill>
              <a:latin typeface="Calibri" pitchFamily="34" charset="0"/>
              <a:cs typeface="Arial" pitchFamily="34" charset="0"/>
            </a:endParaRPr>
          </a:p>
        </p:txBody>
      </p:sp>
      <p:sp>
        <p:nvSpPr>
          <p:cNvPr id="12" name="AutoShape 3"/>
          <p:cNvSpPr>
            <a:spLocks noChangeArrowheads="1"/>
          </p:cNvSpPr>
          <p:nvPr/>
        </p:nvSpPr>
        <p:spPr bwMode="auto">
          <a:xfrm>
            <a:off x="755577" y="5000955"/>
            <a:ext cx="1800200" cy="291182"/>
          </a:xfrm>
          <a:prstGeom prst="wedgeRectCallout">
            <a:avLst>
              <a:gd name="adj1" fmla="val 61186"/>
              <a:gd name="adj2" fmla="val -6432"/>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a:solidFill>
                  <a:schemeClr val="bg1"/>
                </a:solidFill>
                <a:latin typeface="Calibri" pitchFamily="34" charset="0"/>
                <a:cs typeface="Arial" pitchFamily="34" charset="0"/>
              </a:rPr>
              <a:t>Remboursements </a:t>
            </a:r>
            <a:r>
              <a:rPr lang="fr-FR" sz="1200" dirty="0">
                <a:solidFill>
                  <a:schemeClr val="bg1"/>
                </a:solidFill>
                <a:latin typeface="Calibri" pitchFamily="34" charset="0"/>
                <a:cs typeface="Arial" pitchFamily="34" charset="0"/>
              </a:rPr>
              <a:t>réalisés</a:t>
            </a:r>
          </a:p>
          <a:p>
            <a:pPr>
              <a:spcAft>
                <a:spcPts val="1000"/>
              </a:spcAft>
            </a:pPr>
            <a:endParaRPr lang="fr-FR" sz="1200" dirty="0">
              <a:solidFill>
                <a:schemeClr val="bg1"/>
              </a:solidFill>
              <a:latin typeface="Calibri" pitchFamily="34" charset="0"/>
              <a:cs typeface="Arial" pitchFamily="34" charset="0"/>
            </a:endParaRPr>
          </a:p>
          <a:p>
            <a:pPr>
              <a:spcAft>
                <a:spcPts val="1000"/>
              </a:spcAft>
            </a:pPr>
            <a:endParaRPr lang="fr-FR" sz="1200" dirty="0">
              <a:solidFill>
                <a:schemeClr val="bg1"/>
              </a:solidFill>
              <a:latin typeface="Calibri" pitchFamily="34" charset="0"/>
              <a:cs typeface="Arial" pitchFamily="34" charset="0"/>
            </a:endParaRPr>
          </a:p>
        </p:txBody>
      </p:sp>
      <p:sp>
        <p:nvSpPr>
          <p:cNvPr id="26"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Visualiser vos données</a:t>
            </a:r>
            <a:r>
              <a:rPr lang="fr-FR" sz="2000" dirty="0"/>
              <a:t/>
            </a:r>
            <a:br>
              <a:rPr lang="fr-FR" sz="2000" dirty="0"/>
            </a:br>
            <a:endParaRPr lang="fr-FR" sz="2000" dirty="0"/>
          </a:p>
        </p:txBody>
      </p:sp>
      <p:sp>
        <p:nvSpPr>
          <p:cNvPr id="2" name="Rectangle 1"/>
          <p:cNvSpPr/>
          <p:nvPr/>
        </p:nvSpPr>
        <p:spPr>
          <a:xfrm>
            <a:off x="4716016" y="4437112"/>
            <a:ext cx="576064"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117913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770712" y="3002594"/>
            <a:ext cx="6891358" cy="3018693"/>
          </a:xfrm>
          <a:prstGeom prst="rect">
            <a:avLst/>
          </a:prstGeom>
        </p:spPr>
      </p:pic>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endParaRPr lang="fr-FR" dirty="0"/>
          </a:p>
        </p:txBody>
      </p:sp>
      <p:sp>
        <p:nvSpPr>
          <p:cNvPr id="7" name="AutoShape 3"/>
          <p:cNvSpPr>
            <a:spLocks noChangeArrowheads="1"/>
          </p:cNvSpPr>
          <p:nvPr/>
        </p:nvSpPr>
        <p:spPr bwMode="auto">
          <a:xfrm>
            <a:off x="6433291" y="2972879"/>
            <a:ext cx="2479877" cy="494209"/>
          </a:xfrm>
          <a:prstGeom prst="wedgeRectCallout">
            <a:avLst>
              <a:gd name="adj1" fmla="val -58472"/>
              <a:gd name="adj2" fmla="val 10223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spcAft>
                <a:spcPts val="1000"/>
              </a:spcAft>
            </a:pPr>
            <a:r>
              <a:rPr lang="fr-FR" sz="1200" dirty="0">
                <a:solidFill>
                  <a:schemeClr val="bg1"/>
                </a:solidFill>
                <a:latin typeface="Calibri" pitchFamily="34" charset="0"/>
                <a:cs typeface="Arial" pitchFamily="34" charset="0"/>
              </a:rPr>
              <a:t>Compléter les filtres                                            en fonction des éléments recherchés</a:t>
            </a:r>
          </a:p>
          <a:p>
            <a:pPr>
              <a:spcAft>
                <a:spcPts val="1000"/>
              </a:spcAft>
            </a:pPr>
            <a:endParaRPr lang="fr-FR" sz="1200" dirty="0">
              <a:solidFill>
                <a:schemeClr val="bg1"/>
              </a:solidFill>
              <a:latin typeface="Calibri" pitchFamily="34" charset="0"/>
              <a:cs typeface="Arial" pitchFamily="34" charset="0"/>
            </a:endParaRPr>
          </a:p>
          <a:p>
            <a:pPr>
              <a:spcAft>
                <a:spcPts val="1000"/>
              </a:spcAft>
            </a:pPr>
            <a:r>
              <a:rPr lang="fr-FR" sz="1200" dirty="0">
                <a:solidFill>
                  <a:schemeClr val="bg1"/>
                </a:solidFill>
                <a:latin typeface="Calibri" pitchFamily="34" charset="0"/>
                <a:cs typeface="Arial" pitchFamily="34" charset="0"/>
              </a:rPr>
              <a:t> </a:t>
            </a:r>
          </a:p>
        </p:txBody>
      </p:sp>
      <p:sp>
        <p:nvSpPr>
          <p:cNvPr id="8" name="AutoShape 3"/>
          <p:cNvSpPr>
            <a:spLocks noChangeArrowheads="1"/>
          </p:cNvSpPr>
          <p:nvPr/>
        </p:nvSpPr>
        <p:spPr bwMode="auto">
          <a:xfrm>
            <a:off x="714078" y="6021287"/>
            <a:ext cx="1873224" cy="278413"/>
          </a:xfrm>
          <a:prstGeom prst="wedgeRectCallout">
            <a:avLst>
              <a:gd name="adj1" fmla="val 47241"/>
              <a:gd name="adj2" fmla="val -123417"/>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les documents intégrés</a:t>
            </a:r>
          </a:p>
          <a:p>
            <a:pPr>
              <a:spcAft>
                <a:spcPts val="1000"/>
              </a:spcAft>
            </a:pPr>
            <a:endParaRPr lang="fr-FR" sz="1200" dirty="0">
              <a:solidFill>
                <a:schemeClr val="bg1"/>
              </a:solidFill>
              <a:latin typeface="Calibri" pitchFamily="34" charset="0"/>
              <a:cs typeface="Arial" pitchFamily="34" charset="0"/>
            </a:endParaRPr>
          </a:p>
          <a:p>
            <a:pPr>
              <a:spcAft>
                <a:spcPts val="1000"/>
              </a:spcAft>
            </a:pPr>
            <a:endParaRPr lang="fr-FR" sz="1200" dirty="0">
              <a:solidFill>
                <a:schemeClr val="bg1"/>
              </a:solidFill>
              <a:latin typeface="Calibri" pitchFamily="34" charset="0"/>
              <a:cs typeface="Arial" pitchFamily="34" charset="0"/>
            </a:endParaRPr>
          </a:p>
        </p:txBody>
      </p:sp>
      <p:pic>
        <p:nvPicPr>
          <p:cNvPr id="16" name="Image 15"/>
          <p:cNvPicPr>
            <a:picLocks noChangeAspect="1"/>
          </p:cNvPicPr>
          <p:nvPr/>
        </p:nvPicPr>
        <p:blipFill>
          <a:blip r:embed="rId3"/>
          <a:stretch>
            <a:fillRect/>
          </a:stretch>
        </p:blipFill>
        <p:spPr>
          <a:xfrm>
            <a:off x="287524" y="1244687"/>
            <a:ext cx="2592288" cy="1728192"/>
          </a:xfrm>
          <a:prstGeom prst="rect">
            <a:avLst/>
          </a:prstGeom>
        </p:spPr>
      </p:pic>
      <p:sp>
        <p:nvSpPr>
          <p:cNvPr id="5" name="AutoShape 3"/>
          <p:cNvSpPr>
            <a:spLocks noChangeArrowheads="1"/>
          </p:cNvSpPr>
          <p:nvPr/>
        </p:nvSpPr>
        <p:spPr bwMode="auto">
          <a:xfrm>
            <a:off x="3062721" y="2229194"/>
            <a:ext cx="3021447" cy="494987"/>
          </a:xfrm>
          <a:prstGeom prst="wedgeRectCallout">
            <a:avLst>
              <a:gd name="adj1" fmla="val -73515"/>
              <a:gd name="adj2" fmla="val 4638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Consulter les documents intégrés au niveau de la collectivité.</a:t>
            </a:r>
          </a:p>
        </p:txBody>
      </p:sp>
      <p:sp>
        <p:nvSpPr>
          <p:cNvPr id="17"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Visualiser vos données</a:t>
            </a:r>
            <a:r>
              <a:rPr lang="fr-FR" sz="2000" dirty="0"/>
              <a:t/>
            </a:r>
            <a:br>
              <a:rPr lang="fr-FR" sz="2000" dirty="0"/>
            </a:br>
            <a:endParaRPr lang="fr-FR" sz="2000" dirty="0"/>
          </a:p>
        </p:txBody>
      </p:sp>
    </p:spTree>
    <p:extLst>
      <p:ext uri="{BB962C8B-B14F-4D97-AF65-F5344CB8AC3E}">
        <p14:creationId xmlns:p14="http://schemas.microsoft.com/office/powerpoint/2010/main" val="90521759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467157" y="4669617"/>
            <a:ext cx="8159824" cy="1424731"/>
          </a:xfrm>
          <a:prstGeom prst="rect">
            <a:avLst/>
          </a:prstGeom>
        </p:spPr>
      </p:pic>
      <p:sp>
        <p:nvSpPr>
          <p:cNvPr id="3" name="Espace réservé du contenu 2"/>
          <p:cNvSpPr>
            <a:spLocks noGrp="1"/>
          </p:cNvSpPr>
          <p:nvPr>
            <p:ph idx="1"/>
          </p:nvPr>
        </p:nvSpPr>
        <p:spPr>
          <a:xfrm>
            <a:off x="228600" y="1214422"/>
            <a:ext cx="8686800" cy="5429288"/>
          </a:xfrm>
        </p:spPr>
        <p:txBody>
          <a:bodyPr/>
          <a:lstStyle/>
          <a:p>
            <a:pPr>
              <a:buNone/>
            </a:pPr>
            <a:endParaRPr lang="fr-FR" dirty="0">
              <a:solidFill>
                <a:schemeClr val="tx1"/>
              </a:solidFill>
              <a:latin typeface="+mn-lt"/>
              <a:ea typeface="+mn-ea"/>
              <a:cs typeface="+mn-cs"/>
            </a:endParaRPr>
          </a:p>
          <a:p>
            <a:pPr>
              <a:buNone/>
            </a:pPr>
            <a:endParaRPr lang="fr-FR" dirty="0">
              <a:solidFill>
                <a:schemeClr val="tx1"/>
              </a:solidFill>
              <a:latin typeface="+mn-lt"/>
              <a:ea typeface="+mn-ea"/>
              <a:cs typeface="+mn-cs"/>
            </a:endParaRPr>
          </a:p>
          <a:p>
            <a:pPr>
              <a:buNone/>
            </a:pPr>
            <a:r>
              <a:rPr lang="fr-FR" dirty="0">
                <a:solidFill>
                  <a:schemeClr val="tx1"/>
                </a:solidFill>
                <a:latin typeface="+mn-lt"/>
                <a:ea typeface="+mn-ea"/>
                <a:cs typeface="+mn-cs"/>
              </a:rPr>
              <a:t>	</a:t>
            </a:r>
            <a:endParaRPr lang="fr-FR" sz="1400" dirty="0">
              <a:solidFill>
                <a:schemeClr val="tx1"/>
              </a:solidFill>
              <a:latin typeface="+mn-lt"/>
              <a:ea typeface="+mn-ea"/>
              <a:cs typeface="+mn-cs"/>
            </a:endParaRPr>
          </a:p>
          <a:p>
            <a:endParaRPr lang="fr-FR" sz="1400" dirty="0"/>
          </a:p>
          <a:p>
            <a:endParaRPr lang="fr-FR" sz="1400" dirty="0">
              <a:solidFill>
                <a:schemeClr val="tx1"/>
              </a:solidFill>
              <a:latin typeface="+mn-lt"/>
              <a:ea typeface="+mn-ea"/>
              <a:cs typeface="+mn-cs"/>
            </a:endParaRPr>
          </a:p>
          <a:p>
            <a:pPr>
              <a:buNone/>
            </a:pPr>
            <a:endParaRPr lang="fr-FR" sz="1400" dirty="0">
              <a:solidFill>
                <a:schemeClr val="tx1"/>
              </a:solidFill>
              <a:latin typeface="+mn-lt"/>
              <a:ea typeface="+mn-ea"/>
              <a:cs typeface="+mn-cs"/>
            </a:endParaRPr>
          </a:p>
          <a:p>
            <a:pPr>
              <a:buNone/>
            </a:pPr>
            <a:endParaRPr lang="fr-FR" dirty="0"/>
          </a:p>
          <a:p>
            <a:pPr>
              <a:buNone/>
            </a:pPr>
            <a:endParaRPr lang="fr-FR" dirty="0">
              <a:solidFill>
                <a:schemeClr val="tx1"/>
              </a:solidFill>
              <a:latin typeface="+mn-lt"/>
              <a:ea typeface="+mn-ea"/>
              <a:cs typeface="+mn-cs"/>
            </a:endParaRPr>
          </a:p>
          <a:p>
            <a:pPr>
              <a:buNone/>
            </a:pPr>
            <a:endParaRPr lang="fr-FR" dirty="0"/>
          </a:p>
        </p:txBody>
      </p:sp>
      <p:pic>
        <p:nvPicPr>
          <p:cNvPr id="4099" name="Picture 3"/>
          <p:cNvPicPr>
            <a:picLocks noChangeAspect="1" noChangeArrowheads="1"/>
          </p:cNvPicPr>
          <p:nvPr/>
        </p:nvPicPr>
        <p:blipFill>
          <a:blip r:embed="rId3" cstate="print"/>
          <a:srcRect/>
          <a:stretch>
            <a:fillRect/>
          </a:stretch>
        </p:blipFill>
        <p:spPr bwMode="auto">
          <a:xfrm>
            <a:off x="2571736" y="1785926"/>
            <a:ext cx="6080000" cy="7200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2571736" y="2928934"/>
            <a:ext cx="6080400" cy="760884"/>
          </a:xfrm>
          <a:prstGeom prst="rect">
            <a:avLst/>
          </a:prstGeom>
          <a:noFill/>
          <a:ln w="9525">
            <a:noFill/>
            <a:miter lim="800000"/>
            <a:headEnd/>
            <a:tailEnd/>
          </a:ln>
        </p:spPr>
      </p:pic>
      <p:sp>
        <p:nvSpPr>
          <p:cNvPr id="11" name="AutoShape 3"/>
          <p:cNvSpPr>
            <a:spLocks noChangeArrowheads="1"/>
          </p:cNvSpPr>
          <p:nvPr/>
        </p:nvSpPr>
        <p:spPr bwMode="auto">
          <a:xfrm rot="10800000" flipV="1">
            <a:off x="5481162" y="4120255"/>
            <a:ext cx="3384376" cy="684326"/>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Lorsque la recherche agent est effectuée :                         possibilité d’éditer les deux types de documents                après avoir sélectionné l’évènement lié.</a:t>
            </a:r>
          </a:p>
        </p:txBody>
      </p:sp>
      <p:pic>
        <p:nvPicPr>
          <p:cNvPr id="4" name="Image 3"/>
          <p:cNvPicPr>
            <a:picLocks noChangeAspect="1"/>
          </p:cNvPicPr>
          <p:nvPr/>
        </p:nvPicPr>
        <p:blipFill>
          <a:blip r:embed="rId5"/>
          <a:stretch>
            <a:fillRect/>
          </a:stretch>
        </p:blipFill>
        <p:spPr>
          <a:xfrm>
            <a:off x="323528" y="1429757"/>
            <a:ext cx="1984544" cy="2475458"/>
          </a:xfrm>
          <a:prstGeom prst="rect">
            <a:avLst/>
          </a:prstGeom>
        </p:spPr>
      </p:pic>
      <p:sp>
        <p:nvSpPr>
          <p:cNvPr id="12"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Editer</a:t>
            </a:r>
            <a:r>
              <a:rPr lang="fr-FR" sz="2000" dirty="0"/>
              <a:t/>
            </a:r>
            <a:br>
              <a:rPr lang="fr-FR" sz="2000" dirty="0"/>
            </a:br>
            <a:endParaRPr lang="fr-FR" sz="2000" dirty="0"/>
          </a:p>
        </p:txBody>
      </p:sp>
    </p:spTree>
    <p:extLst>
      <p:ext uri="{BB962C8B-B14F-4D97-AF65-F5344CB8AC3E}">
        <p14:creationId xmlns:p14="http://schemas.microsoft.com/office/powerpoint/2010/main" val="37300785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734888" y="469536"/>
            <a:ext cx="8229600" cy="583200"/>
          </a:xfrm>
        </p:spPr>
        <p:txBody>
          <a:bodyPr>
            <a:normAutofit/>
          </a:bodyPr>
          <a:lstStyle/>
          <a:p>
            <a:pPr eaLnBrk="1" hangingPunct="1"/>
            <a:r>
              <a:rPr lang="fr-FR" dirty="0"/>
              <a:t>Agents IRCANTEC</a:t>
            </a:r>
          </a:p>
        </p:txBody>
      </p:sp>
      <p:sp>
        <p:nvSpPr>
          <p:cNvPr id="19459" name="Espace réservé du contenu 2"/>
          <p:cNvSpPr>
            <a:spLocks noGrp="1"/>
          </p:cNvSpPr>
          <p:nvPr>
            <p:ph idx="1"/>
          </p:nvPr>
        </p:nvSpPr>
        <p:spPr>
          <a:xfrm>
            <a:off x="323528" y="1124744"/>
            <a:ext cx="8686800" cy="3976687"/>
          </a:xfrm>
        </p:spPr>
        <p:txBody>
          <a:bodyPr/>
          <a:lstStyle/>
          <a:p>
            <a:pPr eaLnBrk="1" hangingPunct="1"/>
            <a:r>
              <a:rPr lang="fr-FR" dirty="0"/>
              <a:t>Risques assurés, rappel des délais et pièces à fournir</a:t>
            </a:r>
          </a:p>
          <a:p>
            <a:pPr lvl="2"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buNone/>
            </a:pPr>
            <a:endParaRPr lang="fr-FR" dirty="0"/>
          </a:p>
          <a:p>
            <a:pPr lvl="2" eaLnBrk="1" hangingPunct="1">
              <a:buFont typeface="Wingdings" pitchFamily="2" charset="2"/>
              <a:buNone/>
            </a:pPr>
            <a:endParaRPr lang="fr-FR" dirty="0"/>
          </a:p>
          <a:p>
            <a:pPr lvl="1" eaLnBrk="1" hangingPunct="1"/>
            <a:endParaRPr lang="fr-FR" dirty="0"/>
          </a:p>
          <a:p>
            <a:pPr lvl="2" eaLnBrk="1" hangingPunct="1">
              <a:buFont typeface="Wingdings" pitchFamily="2" charset="2"/>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131727142"/>
              </p:ext>
            </p:extLst>
          </p:nvPr>
        </p:nvGraphicFramePr>
        <p:xfrm>
          <a:off x="323528" y="1556792"/>
          <a:ext cx="8247260" cy="4606165"/>
        </p:xfrm>
        <a:graphic>
          <a:graphicData uri="http://schemas.openxmlformats.org/drawingml/2006/table">
            <a:tbl>
              <a:tblPr firstRow="1" bandRow="1">
                <a:tableStyleId>{F5AB1C69-6EDB-4FF4-983F-18BD219EF322}</a:tableStyleId>
              </a:tblPr>
              <a:tblGrid>
                <a:gridCol w="1338689">
                  <a:extLst>
                    <a:ext uri="{9D8B030D-6E8A-4147-A177-3AD203B41FA5}">
                      <a16:colId xmlns:a16="http://schemas.microsoft.com/office/drawing/2014/main" val="20000"/>
                    </a:ext>
                  </a:extLst>
                </a:gridCol>
                <a:gridCol w="866814">
                  <a:extLst>
                    <a:ext uri="{9D8B030D-6E8A-4147-A177-3AD203B41FA5}">
                      <a16:colId xmlns:a16="http://schemas.microsoft.com/office/drawing/2014/main" val="20001"/>
                    </a:ext>
                  </a:extLst>
                </a:gridCol>
                <a:gridCol w="3972895">
                  <a:extLst>
                    <a:ext uri="{9D8B030D-6E8A-4147-A177-3AD203B41FA5}">
                      <a16:colId xmlns:a16="http://schemas.microsoft.com/office/drawing/2014/main" val="20002"/>
                    </a:ext>
                  </a:extLst>
                </a:gridCol>
                <a:gridCol w="2068862">
                  <a:extLst>
                    <a:ext uri="{9D8B030D-6E8A-4147-A177-3AD203B41FA5}">
                      <a16:colId xmlns:a16="http://schemas.microsoft.com/office/drawing/2014/main" val="20003"/>
                    </a:ext>
                  </a:extLst>
                </a:gridCol>
              </a:tblGrid>
              <a:tr h="521845">
                <a:tc>
                  <a:txBody>
                    <a:bodyPr/>
                    <a:lstStyle/>
                    <a:p>
                      <a:pPr algn="ctr"/>
                      <a:r>
                        <a:rPr lang="fr-FR" sz="1000" dirty="0"/>
                        <a:t>Risques</a:t>
                      </a:r>
                    </a:p>
                  </a:txBody>
                  <a:tcPr>
                    <a:solidFill>
                      <a:srgbClr val="AFA3AB"/>
                    </a:solidFill>
                  </a:tcPr>
                </a:tc>
                <a:tc>
                  <a:txBody>
                    <a:bodyPr/>
                    <a:lstStyle/>
                    <a:p>
                      <a:pPr algn="ctr"/>
                      <a:r>
                        <a:rPr lang="fr-FR" sz="1000" dirty="0"/>
                        <a:t>Délai de déclaration</a:t>
                      </a:r>
                    </a:p>
                  </a:txBody>
                  <a:tcPr>
                    <a:solidFill>
                      <a:srgbClr val="AFA3AB"/>
                    </a:solidFill>
                  </a:tcPr>
                </a:tc>
                <a:tc>
                  <a:txBody>
                    <a:bodyPr/>
                    <a:lstStyle/>
                    <a:p>
                      <a:pPr algn="ctr"/>
                      <a:r>
                        <a:rPr lang="fr-FR" sz="1000" dirty="0"/>
                        <a:t>Documents à fournir</a:t>
                      </a:r>
                    </a:p>
                  </a:txBody>
                  <a:tcPr>
                    <a:solidFill>
                      <a:srgbClr val="AFA3AB"/>
                    </a:solidFill>
                  </a:tcPr>
                </a:tc>
                <a:tc>
                  <a:txBody>
                    <a:bodyPr/>
                    <a:lstStyle/>
                    <a:p>
                      <a:pPr algn="ctr"/>
                      <a:endParaRPr lang="fr-FR" sz="1000" dirty="0"/>
                    </a:p>
                  </a:txBody>
                  <a:tcPr>
                    <a:solidFill>
                      <a:srgbClr val="AFA3AB"/>
                    </a:solidFill>
                  </a:tcPr>
                </a:tc>
                <a:extLst>
                  <a:ext uri="{0D108BD9-81ED-4DB2-BD59-A6C34878D82A}">
                    <a16:rowId xmlns:a16="http://schemas.microsoft.com/office/drawing/2014/main" val="10000"/>
                  </a:ext>
                </a:extLst>
              </a:tr>
              <a:tr h="488394">
                <a:tc>
                  <a:txBody>
                    <a:bodyPr/>
                    <a:lstStyle/>
                    <a:p>
                      <a:pPr algn="l"/>
                      <a:r>
                        <a:rPr lang="fr-FR" sz="1000" dirty="0">
                          <a:solidFill>
                            <a:schemeClr val="tx1"/>
                          </a:solidFill>
                        </a:rPr>
                        <a:t>Accident du travail</a:t>
                      </a:r>
                    </a:p>
                    <a:p>
                      <a:pPr algn="l"/>
                      <a:r>
                        <a:rPr lang="fr-FR" sz="1000" dirty="0">
                          <a:solidFill>
                            <a:schemeClr val="tx1"/>
                          </a:solidFill>
                        </a:rPr>
                        <a:t>Accident de trajet</a:t>
                      </a:r>
                    </a:p>
                    <a:p>
                      <a:pPr algn="l"/>
                      <a:r>
                        <a:rPr lang="fr-FR" sz="1000" dirty="0">
                          <a:solidFill>
                            <a:schemeClr val="tx1"/>
                          </a:solidFill>
                        </a:rPr>
                        <a:t>Maladie </a:t>
                      </a:r>
                      <a:r>
                        <a:rPr lang="fr-FR" sz="1000" dirty="0" smtClean="0">
                          <a:solidFill>
                            <a:schemeClr val="tx1"/>
                          </a:solidFill>
                        </a:rPr>
                        <a:t>professionnelle</a:t>
                      </a:r>
                      <a:endParaRPr lang="fr-FR" sz="1000" dirty="0">
                        <a:solidFill>
                          <a:schemeClr val="tx1"/>
                        </a:solidFill>
                      </a:endParaRPr>
                    </a:p>
                  </a:txBody>
                  <a:tcPr>
                    <a:solidFill>
                      <a:schemeClr val="bg1">
                        <a:lumMod val="85000"/>
                      </a:schemeClr>
                    </a:solidFill>
                  </a:tcPr>
                </a:tc>
                <a:tc>
                  <a:txBody>
                    <a:bodyPr/>
                    <a:lstStyle/>
                    <a:p>
                      <a:pPr algn="l"/>
                      <a:r>
                        <a:rPr lang="fr-FR" sz="1000" dirty="0">
                          <a:solidFill>
                            <a:schemeClr val="tx1"/>
                          </a:solidFill>
                        </a:rPr>
                        <a:t>90 jours</a:t>
                      </a:r>
                    </a:p>
                  </a:txBody>
                  <a:tcPr>
                    <a:solidFill>
                      <a:schemeClr val="bg1">
                        <a:lumMod val="85000"/>
                      </a:schemeClr>
                    </a:solidFill>
                  </a:tcPr>
                </a:tc>
                <a:tc>
                  <a:txBody>
                    <a:bodyPr/>
                    <a:lstStyle/>
                    <a:p>
                      <a:pPr algn="l">
                        <a:buFont typeface="Arial" pitchFamily="34" charset="0"/>
                        <a:buChar char="•"/>
                      </a:pPr>
                      <a:r>
                        <a:rPr lang="fr-FR" sz="1000" dirty="0">
                          <a:solidFill>
                            <a:schemeClr val="tx1"/>
                          </a:solidFill>
                        </a:rPr>
                        <a:t> Déclaration</a:t>
                      </a:r>
                      <a:r>
                        <a:rPr lang="fr-FR" sz="1000" baseline="0" dirty="0">
                          <a:solidFill>
                            <a:schemeClr val="tx1"/>
                          </a:solidFill>
                        </a:rPr>
                        <a:t> de la collectivité sur internet</a:t>
                      </a:r>
                    </a:p>
                    <a:p>
                      <a:pPr algn="l">
                        <a:buFont typeface="Arial" pitchFamily="34" charset="0"/>
                        <a:buChar char="•"/>
                      </a:pPr>
                      <a:r>
                        <a:rPr lang="fr-FR" sz="1000" baseline="0" dirty="0">
                          <a:solidFill>
                            <a:schemeClr val="tx1"/>
                          </a:solidFill>
                        </a:rPr>
                        <a:t> Enquête administrative</a:t>
                      </a:r>
                    </a:p>
                    <a:p>
                      <a:pPr algn="l">
                        <a:buFont typeface="Arial" pitchFamily="34" charset="0"/>
                        <a:buChar char="•"/>
                      </a:pPr>
                      <a:r>
                        <a:rPr lang="fr-FR" sz="1000" baseline="0" dirty="0">
                          <a:solidFill>
                            <a:schemeClr val="tx1"/>
                          </a:solidFill>
                        </a:rPr>
                        <a:t> Avis de la CPAM</a:t>
                      </a:r>
                    </a:p>
                    <a:p>
                      <a:pPr algn="l">
                        <a:buFont typeface="Arial" pitchFamily="34" charset="0"/>
                        <a:buChar char="•"/>
                      </a:pPr>
                      <a:r>
                        <a:rPr lang="fr-FR" sz="1000" baseline="0" dirty="0">
                          <a:solidFill>
                            <a:schemeClr val="tx1"/>
                          </a:solidFill>
                        </a:rPr>
                        <a:t> Certificat médical initial de constat des lésions (volet </a:t>
                      </a:r>
                      <a:r>
                        <a:rPr lang="fr-FR" sz="1000" baseline="0" dirty="0" smtClean="0">
                          <a:solidFill>
                            <a:schemeClr val="tx1"/>
                          </a:solidFill>
                        </a:rPr>
                        <a:t>1 ou 2</a:t>
                      </a:r>
                      <a:r>
                        <a:rPr lang="fr-FR" sz="1000" baseline="0" dirty="0">
                          <a:solidFill>
                            <a:schemeClr val="tx1"/>
                          </a:solidFill>
                        </a:rPr>
                        <a:t>)</a:t>
                      </a:r>
                    </a:p>
                    <a:p>
                      <a:pPr algn="l">
                        <a:buFont typeface="Arial" pitchFamily="34" charset="0"/>
                        <a:buChar char="•"/>
                      </a:pPr>
                      <a:r>
                        <a:rPr lang="fr-FR" sz="1000" baseline="0" dirty="0">
                          <a:solidFill>
                            <a:schemeClr val="tx1"/>
                          </a:solidFill>
                        </a:rPr>
                        <a:t> Certificats de prolongation ou de rechute indiquant les lésions (volet </a:t>
                      </a:r>
                      <a:r>
                        <a:rPr lang="fr-FR" sz="1000" baseline="0" dirty="0" smtClean="0">
                          <a:solidFill>
                            <a:schemeClr val="tx1"/>
                          </a:solidFill>
                        </a:rPr>
                        <a:t>1 ou 2</a:t>
                      </a:r>
                      <a:r>
                        <a:rPr lang="fr-FR" sz="1000" baseline="0" dirty="0">
                          <a:solidFill>
                            <a:schemeClr val="tx1"/>
                          </a:solidFill>
                        </a:rPr>
                        <a:t>)</a:t>
                      </a:r>
                    </a:p>
                    <a:p>
                      <a:pPr algn="l">
                        <a:buFont typeface="Arial" pitchFamily="34" charset="0"/>
                        <a:buChar char="•"/>
                      </a:pPr>
                      <a:r>
                        <a:rPr lang="fr-FR" sz="1000" baseline="0" dirty="0">
                          <a:solidFill>
                            <a:schemeClr val="tx1"/>
                          </a:solidFill>
                        </a:rPr>
                        <a:t> Certificats final indiquant les lésions et le type de guérison (volet </a:t>
                      </a:r>
                      <a:r>
                        <a:rPr lang="fr-FR" sz="1000" baseline="0" dirty="0" smtClean="0">
                          <a:solidFill>
                            <a:schemeClr val="tx1"/>
                          </a:solidFill>
                        </a:rPr>
                        <a:t>1 ou 2</a:t>
                      </a:r>
                      <a:r>
                        <a:rPr lang="fr-FR" sz="1000" baseline="0" dirty="0">
                          <a:solidFill>
                            <a:schemeClr val="tx1"/>
                          </a:solidFill>
                        </a:rPr>
                        <a:t>)</a:t>
                      </a:r>
                    </a:p>
                    <a:p>
                      <a:pPr algn="l">
                        <a:buFont typeface="Arial" pitchFamily="34" charset="0"/>
                        <a:buChar char="•"/>
                      </a:pPr>
                      <a:r>
                        <a:rPr lang="fr-FR" sz="1000" baseline="0" dirty="0">
                          <a:solidFill>
                            <a:schemeClr val="tx1"/>
                          </a:solidFill>
                        </a:rPr>
                        <a:t> Bulletin de salaire</a:t>
                      </a:r>
                    </a:p>
                    <a:p>
                      <a:pPr algn="l">
                        <a:buFont typeface="Arial" pitchFamily="34" charset="0"/>
                        <a:buChar char="•"/>
                      </a:pPr>
                      <a:r>
                        <a:rPr lang="fr-FR" sz="1000" baseline="0" dirty="0">
                          <a:solidFill>
                            <a:schemeClr val="tx1"/>
                          </a:solidFill>
                        </a:rPr>
                        <a:t> Décision administrative </a:t>
                      </a:r>
                      <a:endParaRPr lang="fr-FR" sz="1000" baseline="0" dirty="0" smtClean="0">
                        <a:solidFill>
                          <a:schemeClr val="tx1"/>
                        </a:solidFill>
                      </a:endParaRPr>
                    </a:p>
                    <a:p>
                      <a:pPr algn="l">
                        <a:buFont typeface="Arial" pitchFamily="34" charset="0"/>
                        <a:buChar char="•"/>
                      </a:pPr>
                      <a:r>
                        <a:rPr lang="fr-FR" sz="1000" baseline="0" dirty="0" smtClean="0">
                          <a:solidFill>
                            <a:schemeClr val="tx1"/>
                          </a:solidFill>
                        </a:rPr>
                        <a:t> Décomptes </a:t>
                      </a:r>
                      <a:r>
                        <a:rPr lang="fr-FR" sz="1000" baseline="0" dirty="0">
                          <a:solidFill>
                            <a:schemeClr val="tx1"/>
                          </a:solidFill>
                        </a:rPr>
                        <a:t>CPAM</a:t>
                      </a:r>
                    </a:p>
                  </a:txBody>
                  <a:tcPr>
                    <a:solidFill>
                      <a:schemeClr val="bg1">
                        <a:lumMod val="85000"/>
                      </a:schemeClr>
                    </a:solidFill>
                  </a:tcPr>
                </a:tc>
                <a:tc>
                  <a:txBody>
                    <a:bodyPr/>
                    <a:lstStyle/>
                    <a:p>
                      <a:pPr algn="l"/>
                      <a:endParaRPr lang="fr-FR" sz="1000" dirty="0"/>
                    </a:p>
                    <a:p>
                      <a:pPr algn="l"/>
                      <a:endParaRPr lang="fr-FR" sz="1000" dirty="0"/>
                    </a:p>
                    <a:p>
                      <a:pPr algn="l"/>
                      <a:endParaRPr lang="fr-FR" sz="1000" dirty="0"/>
                    </a:p>
                    <a:p>
                      <a:pPr algn="l"/>
                      <a:endParaRPr lang="fr-FR" sz="1000" dirty="0"/>
                    </a:p>
                    <a:p>
                      <a:pPr algn="l"/>
                      <a:endParaRPr lang="fr-FR" sz="1000" dirty="0"/>
                    </a:p>
                    <a:p>
                      <a:pPr algn="l"/>
                      <a:endParaRPr lang="fr-FR" sz="1000" dirty="0"/>
                    </a:p>
                    <a:p>
                      <a:pPr algn="l"/>
                      <a:endParaRPr lang="fr-FR" sz="1000" dirty="0"/>
                    </a:p>
                    <a:p>
                      <a:pPr algn="l">
                        <a:buFont typeface="Arial" pitchFamily="34" charset="0"/>
                        <a:buChar char="•"/>
                      </a:pPr>
                      <a:endParaRPr lang="fr-FR" sz="1000" dirty="0"/>
                    </a:p>
                    <a:p>
                      <a:pPr algn="l">
                        <a:buFont typeface="Arial" pitchFamily="34" charset="0"/>
                        <a:buChar char="•"/>
                      </a:pPr>
                      <a:endParaRPr lang="fr-FR" sz="1000" dirty="0"/>
                    </a:p>
                    <a:p>
                      <a:pPr algn="l">
                        <a:buFont typeface="Arial" pitchFamily="34" charset="0"/>
                        <a:buChar char="•"/>
                      </a:pPr>
                      <a:r>
                        <a:rPr lang="fr-FR" sz="1000" dirty="0"/>
                        <a:t> Pour les agents de + de 150 heures</a:t>
                      </a:r>
                    </a:p>
                  </a:txBody>
                  <a:tcPr>
                    <a:solidFill>
                      <a:schemeClr val="bg1">
                        <a:lumMod val="85000"/>
                      </a:schemeClr>
                    </a:solidFill>
                  </a:tcPr>
                </a:tc>
                <a:extLst>
                  <a:ext uri="{0D108BD9-81ED-4DB2-BD59-A6C34878D82A}">
                    <a16:rowId xmlns:a16="http://schemas.microsoft.com/office/drawing/2014/main" val="10001"/>
                  </a:ext>
                </a:extLst>
              </a:tr>
              <a:tr h="488394">
                <a:tc>
                  <a:txBody>
                    <a:bodyPr/>
                    <a:lstStyle/>
                    <a:p>
                      <a:pPr algn="l"/>
                      <a:r>
                        <a:rPr lang="fr-FR" sz="1000" dirty="0">
                          <a:solidFill>
                            <a:schemeClr val="tx1"/>
                          </a:solidFill>
                        </a:rPr>
                        <a:t>Maladie ordinaire</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tx1"/>
                          </a:solidFill>
                        </a:rPr>
                        <a:t>90 jours</a:t>
                      </a:r>
                    </a:p>
                  </a:txBody>
                  <a:tcPr>
                    <a:solidFill>
                      <a:schemeClr val="bg1"/>
                    </a:solidFill>
                  </a:tcPr>
                </a:tc>
                <a:tc>
                  <a:txBody>
                    <a:bodyPr/>
                    <a:lstStyle/>
                    <a:p>
                      <a:pPr algn="l">
                        <a:buFont typeface="Arial" pitchFamily="34" charset="0"/>
                        <a:buChar char="•"/>
                      </a:pPr>
                      <a:r>
                        <a:rPr lang="fr-FR" sz="1000" dirty="0">
                          <a:solidFill>
                            <a:schemeClr val="tx1"/>
                          </a:solidFill>
                        </a:rPr>
                        <a:t> Déclaration</a:t>
                      </a:r>
                      <a:r>
                        <a:rPr lang="fr-FR" sz="1000" baseline="0" dirty="0">
                          <a:solidFill>
                            <a:schemeClr val="tx1"/>
                          </a:solidFill>
                        </a:rPr>
                        <a:t> de la collectivité sur internet</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sz="1000" baseline="0" dirty="0">
                          <a:solidFill>
                            <a:schemeClr val="tx1"/>
                          </a:solidFill>
                        </a:rPr>
                        <a:t> Certificats médicaux </a:t>
                      </a:r>
                      <a:r>
                        <a:rPr lang="fr-FR" sz="1000" baseline="0" dirty="0" smtClean="0">
                          <a:solidFill>
                            <a:schemeClr val="tx1"/>
                          </a:solidFill>
                        </a:rPr>
                        <a:t>(pas de volet 1)</a:t>
                      </a:r>
                      <a:endParaRPr lang="fr-FR" sz="1000" baseline="0" dirty="0">
                        <a:solidFill>
                          <a:schemeClr val="tx1"/>
                        </a:solidFill>
                      </a:endParaRPr>
                    </a:p>
                    <a:p>
                      <a:pPr algn="l">
                        <a:buFont typeface="Arial" pitchFamily="34" charset="0"/>
                        <a:buChar char="•"/>
                      </a:pPr>
                      <a:r>
                        <a:rPr lang="fr-FR" sz="1000" baseline="0" dirty="0">
                          <a:solidFill>
                            <a:schemeClr val="tx1"/>
                          </a:solidFill>
                        </a:rPr>
                        <a:t> Bulletins de salaire</a:t>
                      </a:r>
                    </a:p>
                    <a:p>
                      <a:pPr algn="l">
                        <a:buFont typeface="Arial" pitchFamily="34" charset="0"/>
                        <a:buChar char="•"/>
                      </a:pPr>
                      <a:r>
                        <a:rPr lang="fr-FR" sz="1000" baseline="0" dirty="0">
                          <a:solidFill>
                            <a:schemeClr val="tx1"/>
                          </a:solidFill>
                        </a:rPr>
                        <a:t> Décomptes CPAM</a:t>
                      </a:r>
                    </a:p>
                    <a:p>
                      <a:pPr algn="l">
                        <a:buFont typeface="Arial" pitchFamily="34" charset="0"/>
                        <a:buChar char="•"/>
                      </a:pPr>
                      <a:r>
                        <a:rPr lang="fr-FR" sz="1000" baseline="0" dirty="0">
                          <a:solidFill>
                            <a:schemeClr val="tx1"/>
                          </a:solidFill>
                        </a:rPr>
                        <a:t> Décision administrative</a:t>
                      </a:r>
                    </a:p>
                  </a:txBody>
                  <a:tcPr>
                    <a:solidFill>
                      <a:schemeClr val="bg1"/>
                    </a:solidFill>
                  </a:tcPr>
                </a:tc>
                <a:tc>
                  <a:txBody>
                    <a:bodyPr/>
                    <a:lstStyle/>
                    <a:p>
                      <a:pPr algn="l"/>
                      <a:endParaRPr lang="fr-FR" sz="1000" dirty="0"/>
                    </a:p>
                  </a:txBody>
                  <a:tcPr>
                    <a:solidFill>
                      <a:schemeClr val="bg1"/>
                    </a:solidFill>
                  </a:tcPr>
                </a:tc>
                <a:extLst>
                  <a:ext uri="{0D108BD9-81ED-4DB2-BD59-A6C34878D82A}">
                    <a16:rowId xmlns:a16="http://schemas.microsoft.com/office/drawing/2014/main" val="10002"/>
                  </a:ext>
                </a:extLst>
              </a:tr>
              <a:tr h="488394">
                <a:tc>
                  <a:txBody>
                    <a:bodyPr/>
                    <a:lstStyle/>
                    <a:p>
                      <a:pPr algn="l"/>
                      <a:r>
                        <a:rPr lang="fr-FR" sz="1000" dirty="0">
                          <a:solidFill>
                            <a:schemeClr val="tx1"/>
                          </a:solidFill>
                        </a:rPr>
                        <a:t>Maternité</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solidFill>
                            <a:schemeClr val="tx1"/>
                          </a:solidFill>
                        </a:rPr>
                        <a:t>90 jours</a:t>
                      </a:r>
                    </a:p>
                    <a:p>
                      <a:pPr algn="l"/>
                      <a:endParaRPr lang="fr-FR" sz="1000" dirty="0">
                        <a:solidFill>
                          <a:schemeClr val="tx1"/>
                        </a:solidFill>
                      </a:endParaRPr>
                    </a:p>
                  </a:txBody>
                  <a:tcPr>
                    <a:solidFill>
                      <a:schemeClr val="bg1">
                        <a:lumMod val="85000"/>
                      </a:schemeClr>
                    </a:solidFill>
                  </a:tcPr>
                </a:tc>
                <a:tc>
                  <a:txBody>
                    <a:bodyPr/>
                    <a:lstStyle/>
                    <a:p>
                      <a:pPr algn="l">
                        <a:buFont typeface="Arial" pitchFamily="34" charset="0"/>
                        <a:buChar char="•"/>
                      </a:pPr>
                      <a:r>
                        <a:rPr lang="fr-FR" sz="1000" dirty="0">
                          <a:solidFill>
                            <a:schemeClr val="tx1"/>
                          </a:solidFill>
                        </a:rPr>
                        <a:t> Déclaration de la collectivité sur internet</a:t>
                      </a:r>
                    </a:p>
                    <a:p>
                      <a:pPr algn="l">
                        <a:buFont typeface="Arial" pitchFamily="34" charset="0"/>
                        <a:buChar char="•"/>
                      </a:pPr>
                      <a:r>
                        <a:rPr lang="fr-FR" sz="1000" dirty="0">
                          <a:solidFill>
                            <a:schemeClr val="tx1"/>
                          </a:solidFill>
                        </a:rPr>
                        <a:t> Certificat de constatation</a:t>
                      </a:r>
                      <a:r>
                        <a:rPr lang="fr-FR" sz="1000" baseline="0" dirty="0">
                          <a:solidFill>
                            <a:schemeClr val="tx1"/>
                          </a:solidFill>
                        </a:rPr>
                        <a:t> de </a:t>
                      </a:r>
                      <a:r>
                        <a:rPr lang="fr-FR" sz="1000" dirty="0">
                          <a:solidFill>
                            <a:schemeClr val="tx1"/>
                          </a:solidFill>
                        </a:rPr>
                        <a:t>grossesse</a:t>
                      </a:r>
                    </a:p>
                    <a:p>
                      <a:pPr algn="l">
                        <a:buFont typeface="Arial" pitchFamily="34" charset="0"/>
                        <a:buChar char="•"/>
                      </a:pPr>
                      <a:r>
                        <a:rPr lang="fr-FR" sz="1000" dirty="0">
                          <a:solidFill>
                            <a:schemeClr val="tx1"/>
                          </a:solidFill>
                        </a:rPr>
                        <a:t> Certificats</a:t>
                      </a:r>
                      <a:r>
                        <a:rPr lang="fr-FR" sz="1000" baseline="0" dirty="0">
                          <a:solidFill>
                            <a:schemeClr val="tx1"/>
                          </a:solidFill>
                        </a:rPr>
                        <a:t> médicaux de repos supplémentaire ou de couches pathologiques </a:t>
                      </a:r>
                    </a:p>
                    <a:p>
                      <a:pPr algn="l">
                        <a:buFont typeface="Arial" pitchFamily="34" charset="0"/>
                        <a:buChar char="•"/>
                      </a:pPr>
                      <a:r>
                        <a:rPr lang="fr-FR" sz="1000" baseline="0" dirty="0">
                          <a:solidFill>
                            <a:schemeClr val="tx1"/>
                          </a:solidFill>
                        </a:rPr>
                        <a:t> Si 3</a:t>
                      </a:r>
                      <a:r>
                        <a:rPr lang="fr-FR" sz="1000" baseline="30000" dirty="0">
                          <a:solidFill>
                            <a:schemeClr val="tx1"/>
                          </a:solidFill>
                        </a:rPr>
                        <a:t>e</a:t>
                      </a:r>
                      <a:r>
                        <a:rPr lang="fr-FR" sz="1000" baseline="0" dirty="0">
                          <a:solidFill>
                            <a:schemeClr val="tx1"/>
                          </a:solidFill>
                        </a:rPr>
                        <a:t> enfant, attestation mentionnant le nombre d’enfants</a:t>
                      </a:r>
                    </a:p>
                    <a:p>
                      <a:pPr algn="l">
                        <a:buFont typeface="Arial" pitchFamily="34" charset="0"/>
                        <a:buChar char="•"/>
                      </a:pPr>
                      <a:r>
                        <a:rPr lang="fr-FR" sz="1000" baseline="0" dirty="0">
                          <a:solidFill>
                            <a:schemeClr val="tx1"/>
                          </a:solidFill>
                        </a:rPr>
                        <a:t> Bulletins de salaire</a:t>
                      </a:r>
                    </a:p>
                    <a:p>
                      <a:pPr algn="l">
                        <a:buFont typeface="Arial" pitchFamily="34" charset="0"/>
                        <a:buChar char="•"/>
                      </a:pPr>
                      <a:r>
                        <a:rPr lang="fr-FR" sz="1000" dirty="0">
                          <a:solidFill>
                            <a:schemeClr val="tx1"/>
                          </a:solidFill>
                        </a:rPr>
                        <a:t> Décomptes</a:t>
                      </a:r>
                      <a:r>
                        <a:rPr lang="fr-FR" sz="1000" baseline="0" dirty="0">
                          <a:solidFill>
                            <a:schemeClr val="tx1"/>
                          </a:solidFill>
                        </a:rPr>
                        <a:t> CPAM</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sz="1000" baseline="0" dirty="0">
                          <a:solidFill>
                            <a:schemeClr val="tx1"/>
                          </a:solidFill>
                        </a:rPr>
                        <a:t> Décision administrative</a:t>
                      </a:r>
                    </a:p>
                    <a:p>
                      <a:pPr algn="l">
                        <a:buFont typeface="Arial" pitchFamily="34" charset="0"/>
                        <a:buChar char="•"/>
                      </a:pPr>
                      <a:r>
                        <a:rPr lang="fr-FR" sz="1000" dirty="0">
                          <a:solidFill>
                            <a:schemeClr val="tx1"/>
                          </a:solidFill>
                        </a:rPr>
                        <a:t> Certificat de naissance</a:t>
                      </a:r>
                    </a:p>
                  </a:txBody>
                  <a:tcPr>
                    <a:solidFill>
                      <a:schemeClr val="bg1">
                        <a:lumMod val="85000"/>
                      </a:schemeClr>
                    </a:solidFill>
                  </a:tcPr>
                </a:tc>
                <a:tc>
                  <a:txBody>
                    <a:bodyPr/>
                    <a:lstStyle/>
                    <a:p>
                      <a:pPr algn="l"/>
                      <a:endParaRPr lang="fr-FR" sz="1000" dirty="0"/>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3261590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 30"/>
          <p:cNvPicPr>
            <a:picLocks noChangeAspect="1"/>
          </p:cNvPicPr>
          <p:nvPr/>
        </p:nvPicPr>
        <p:blipFill>
          <a:blip r:embed="rId2"/>
          <a:stretch>
            <a:fillRect/>
          </a:stretch>
        </p:blipFill>
        <p:spPr>
          <a:xfrm>
            <a:off x="6372200" y="5318229"/>
            <a:ext cx="2051100" cy="1390650"/>
          </a:xfrm>
          <a:prstGeom prst="rect">
            <a:avLst/>
          </a:prstGeom>
        </p:spPr>
      </p:pic>
      <p:sp>
        <p:nvSpPr>
          <p:cNvPr id="12" name="Rectangle 11"/>
          <p:cNvSpPr/>
          <p:nvPr/>
        </p:nvSpPr>
        <p:spPr>
          <a:xfrm>
            <a:off x="827584" y="3501008"/>
            <a:ext cx="288032" cy="72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7092280" y="2204864"/>
            <a:ext cx="36004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5724128" y="2204864"/>
            <a:ext cx="36004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4822078" y="2215986"/>
            <a:ext cx="397994" cy="1328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4860032" y="1772816"/>
            <a:ext cx="864096" cy="227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2748190" y="1515227"/>
            <a:ext cx="792088" cy="5151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6" name="Rectangle 25"/>
          <p:cNvSpPr/>
          <p:nvPr/>
        </p:nvSpPr>
        <p:spPr>
          <a:xfrm>
            <a:off x="2148272" y="1573320"/>
            <a:ext cx="983568" cy="52280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80960" name="Image 680959"/>
          <p:cNvPicPr>
            <a:picLocks noChangeAspect="1"/>
          </p:cNvPicPr>
          <p:nvPr/>
        </p:nvPicPr>
        <p:blipFill>
          <a:blip r:embed="rId3"/>
          <a:stretch>
            <a:fillRect/>
          </a:stretch>
        </p:blipFill>
        <p:spPr>
          <a:xfrm>
            <a:off x="248301" y="1338463"/>
            <a:ext cx="6993539" cy="4970686"/>
          </a:xfrm>
          <a:prstGeom prst="rect">
            <a:avLst/>
          </a:prstGeom>
        </p:spPr>
      </p:pic>
      <p:sp>
        <p:nvSpPr>
          <p:cNvPr id="22" name="AutoShape 3"/>
          <p:cNvSpPr>
            <a:spLocks noChangeArrowheads="1"/>
          </p:cNvSpPr>
          <p:nvPr/>
        </p:nvSpPr>
        <p:spPr bwMode="auto">
          <a:xfrm>
            <a:off x="7380649" y="1440891"/>
            <a:ext cx="1559953" cy="884028"/>
          </a:xfrm>
          <a:prstGeom prst="wedgeRectCallout">
            <a:avLst>
              <a:gd name="adj1" fmla="val -91693"/>
              <a:gd name="adj2" fmla="val -7094"/>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Les attestations                 de prise en charge                   sont à adresser                        à Sofaxis</a:t>
            </a:r>
          </a:p>
          <a:p>
            <a:pPr>
              <a:spcAft>
                <a:spcPts val="1000"/>
              </a:spcAft>
            </a:pPr>
            <a:endParaRPr lang="fr-FR" sz="1200" dirty="0">
              <a:solidFill>
                <a:schemeClr val="bg1"/>
              </a:solidFill>
              <a:latin typeface="Calibri" pitchFamily="34" charset="0"/>
              <a:cs typeface="Arial" pitchFamily="34" charset="0"/>
            </a:endParaRPr>
          </a:p>
        </p:txBody>
      </p:sp>
      <p:pic>
        <p:nvPicPr>
          <p:cNvPr id="680961" name="Image 680960"/>
          <p:cNvPicPr>
            <a:picLocks noChangeAspect="1"/>
          </p:cNvPicPr>
          <p:nvPr/>
        </p:nvPicPr>
        <p:blipFill>
          <a:blip r:embed="rId4"/>
          <a:stretch>
            <a:fillRect/>
          </a:stretch>
        </p:blipFill>
        <p:spPr>
          <a:xfrm>
            <a:off x="7331948" y="4383663"/>
            <a:ext cx="1583477" cy="2213689"/>
          </a:xfrm>
          <a:prstGeom prst="rect">
            <a:avLst/>
          </a:prstGeom>
        </p:spPr>
      </p:pic>
      <p:sp>
        <p:nvSpPr>
          <p:cNvPr id="36" name="AutoShape 3"/>
          <p:cNvSpPr>
            <a:spLocks noChangeArrowheads="1"/>
          </p:cNvSpPr>
          <p:nvPr/>
        </p:nvSpPr>
        <p:spPr bwMode="auto">
          <a:xfrm>
            <a:off x="5787200" y="6449326"/>
            <a:ext cx="1559953" cy="259553"/>
          </a:xfrm>
          <a:prstGeom prst="wedgeRectCallout">
            <a:avLst>
              <a:gd name="adj1" fmla="val 50576"/>
              <a:gd name="adj2" fmla="val -174617"/>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Note explicative</a:t>
            </a:r>
          </a:p>
          <a:p>
            <a:pPr>
              <a:spcAft>
                <a:spcPts val="1000"/>
              </a:spcAft>
            </a:pPr>
            <a:endParaRPr lang="fr-FR" sz="1200" dirty="0">
              <a:solidFill>
                <a:schemeClr val="bg1"/>
              </a:solidFill>
              <a:latin typeface="Calibri" pitchFamily="34" charset="0"/>
              <a:cs typeface="Arial" pitchFamily="34" charset="0"/>
            </a:endParaRPr>
          </a:p>
        </p:txBody>
      </p:sp>
      <p:sp>
        <p:nvSpPr>
          <p:cNvPr id="37" name="AutoShape 3"/>
          <p:cNvSpPr>
            <a:spLocks noChangeArrowheads="1"/>
          </p:cNvSpPr>
          <p:nvPr/>
        </p:nvSpPr>
        <p:spPr bwMode="auto">
          <a:xfrm>
            <a:off x="6672343" y="3405039"/>
            <a:ext cx="1559953" cy="259553"/>
          </a:xfrm>
          <a:prstGeom prst="wedgeRectCallout">
            <a:avLst>
              <a:gd name="adj1" fmla="val -32465"/>
              <a:gd name="adj2" fmla="val -10856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Ajout de la latéralité</a:t>
            </a:r>
          </a:p>
          <a:p>
            <a:pPr>
              <a:spcAft>
                <a:spcPts val="1000"/>
              </a:spcAft>
            </a:pPr>
            <a:endParaRPr lang="fr-FR" sz="1200" dirty="0">
              <a:solidFill>
                <a:schemeClr val="bg1"/>
              </a:solidFill>
              <a:latin typeface="Calibri" pitchFamily="34" charset="0"/>
              <a:cs typeface="Arial" pitchFamily="34" charset="0"/>
            </a:endParaRPr>
          </a:p>
        </p:txBody>
      </p:sp>
      <p:sp>
        <p:nvSpPr>
          <p:cNvPr id="40"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Editer</a:t>
            </a:r>
            <a:r>
              <a:rPr lang="fr-FR" sz="2000" dirty="0"/>
              <a:t/>
            </a:r>
            <a:br>
              <a:rPr lang="fr-FR" sz="2000" dirty="0"/>
            </a:br>
            <a:endParaRPr lang="fr-FR" sz="2000" dirty="0"/>
          </a:p>
        </p:txBody>
      </p:sp>
      <p:sp>
        <p:nvSpPr>
          <p:cNvPr id="2" name="Rectangle 1"/>
          <p:cNvSpPr/>
          <p:nvPr/>
        </p:nvSpPr>
        <p:spPr>
          <a:xfrm>
            <a:off x="248301" y="1515227"/>
            <a:ext cx="867315" cy="689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Rectangle 17"/>
          <p:cNvSpPr/>
          <p:nvPr/>
        </p:nvSpPr>
        <p:spPr>
          <a:xfrm>
            <a:off x="4017936" y="1384513"/>
            <a:ext cx="867315" cy="6896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Rectangle 18"/>
          <p:cNvSpPr/>
          <p:nvPr/>
        </p:nvSpPr>
        <p:spPr>
          <a:xfrm>
            <a:off x="1115617" y="5890596"/>
            <a:ext cx="2016224" cy="5953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0" name="Rectangle 19"/>
          <p:cNvSpPr/>
          <p:nvPr/>
        </p:nvSpPr>
        <p:spPr>
          <a:xfrm>
            <a:off x="4499992" y="5918733"/>
            <a:ext cx="2339831" cy="3904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515524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27584" y="3356992"/>
            <a:ext cx="216024" cy="72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2411760" y="3356992"/>
            <a:ext cx="36004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043608" y="3573016"/>
            <a:ext cx="144016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1403648" y="3645024"/>
            <a:ext cx="144016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p:nvSpPr>
        <p:spPr>
          <a:xfrm>
            <a:off x="827584" y="3501008"/>
            <a:ext cx="288032" cy="72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7092280" y="2204864"/>
            <a:ext cx="36004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p:nvSpPr>
        <p:spPr>
          <a:xfrm>
            <a:off x="5724128" y="2204864"/>
            <a:ext cx="360040" cy="144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Rectangle 15"/>
          <p:cNvSpPr/>
          <p:nvPr/>
        </p:nvSpPr>
        <p:spPr>
          <a:xfrm>
            <a:off x="4822078" y="2215986"/>
            <a:ext cx="397994" cy="1328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7" name="Rectangle 16"/>
          <p:cNvSpPr/>
          <p:nvPr/>
        </p:nvSpPr>
        <p:spPr>
          <a:xfrm>
            <a:off x="4860032" y="1772816"/>
            <a:ext cx="864096" cy="227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stretch>
            <a:fillRect/>
          </a:stretch>
        </p:blipFill>
        <p:spPr>
          <a:xfrm>
            <a:off x="179512" y="1178619"/>
            <a:ext cx="8280920" cy="5530990"/>
          </a:xfrm>
          <a:prstGeom prst="rect">
            <a:avLst/>
          </a:prstGeom>
        </p:spPr>
      </p:pic>
      <p:sp>
        <p:nvSpPr>
          <p:cNvPr id="21" name="AutoShape 3"/>
          <p:cNvSpPr>
            <a:spLocks noChangeArrowheads="1"/>
          </p:cNvSpPr>
          <p:nvPr/>
        </p:nvSpPr>
        <p:spPr bwMode="auto">
          <a:xfrm>
            <a:off x="7596336" y="4005064"/>
            <a:ext cx="987423" cy="504056"/>
          </a:xfrm>
          <a:prstGeom prst="wedgeRectCallout">
            <a:avLst>
              <a:gd name="adj1" fmla="val -83862"/>
              <a:gd name="adj2" fmla="val -2579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Codification PRORISQ</a:t>
            </a:r>
          </a:p>
          <a:p>
            <a:pPr algn="ctr">
              <a:spcAft>
                <a:spcPts val="1000"/>
              </a:spcAft>
            </a:pPr>
            <a:endParaRPr lang="fr-FR" sz="1200" dirty="0">
              <a:solidFill>
                <a:schemeClr val="bg1"/>
              </a:solidFill>
              <a:latin typeface="Calibri" pitchFamily="34" charset="0"/>
              <a:cs typeface="Arial" pitchFamily="34" charset="0"/>
            </a:endParaRPr>
          </a:p>
          <a:p>
            <a:pPr algn="ctr">
              <a:spcAft>
                <a:spcPts val="1000"/>
              </a:spcAft>
            </a:pPr>
            <a:endParaRPr lang="fr-FR" sz="1200" dirty="0">
              <a:solidFill>
                <a:schemeClr val="bg1"/>
              </a:solidFill>
              <a:latin typeface="Calibri" pitchFamily="34" charset="0"/>
              <a:cs typeface="Arial" pitchFamily="34" charset="0"/>
            </a:endParaRPr>
          </a:p>
        </p:txBody>
      </p:sp>
      <p:sp>
        <p:nvSpPr>
          <p:cNvPr id="23"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Editer</a:t>
            </a:r>
            <a:r>
              <a:rPr lang="fr-FR" sz="2000" dirty="0"/>
              <a:t/>
            </a:r>
            <a:br>
              <a:rPr lang="fr-FR" sz="2000" dirty="0"/>
            </a:br>
            <a:endParaRPr lang="fr-FR" sz="2000" dirty="0"/>
          </a:p>
        </p:txBody>
      </p:sp>
      <p:sp>
        <p:nvSpPr>
          <p:cNvPr id="18" name="AutoShape 3"/>
          <p:cNvSpPr>
            <a:spLocks noChangeArrowheads="1"/>
          </p:cNvSpPr>
          <p:nvPr/>
        </p:nvSpPr>
        <p:spPr bwMode="auto">
          <a:xfrm rot="10800000" flipV="1">
            <a:off x="2987824" y="6057041"/>
            <a:ext cx="1834253" cy="652568"/>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Les champs complétés lors de la déclaration sont renseignés</a:t>
            </a:r>
          </a:p>
        </p:txBody>
      </p:sp>
    </p:spTree>
    <p:extLst>
      <p:ext uri="{BB962C8B-B14F-4D97-AF65-F5344CB8AC3E}">
        <p14:creationId xmlns:p14="http://schemas.microsoft.com/office/powerpoint/2010/main" val="314530342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395536" y="1988840"/>
            <a:ext cx="8568952" cy="2858085"/>
          </a:xfrm>
          <a:prstGeom prst="rect">
            <a:avLst/>
          </a:prstGeom>
          <a:noFill/>
          <a:ln w="9525">
            <a:noFill/>
            <a:miter lim="800000"/>
            <a:headEnd/>
            <a:tailEnd/>
          </a:ln>
        </p:spPr>
      </p:pic>
      <p:sp>
        <p:nvSpPr>
          <p:cNvPr id="10" name="AutoShape 3"/>
          <p:cNvSpPr>
            <a:spLocks noChangeArrowheads="1"/>
          </p:cNvSpPr>
          <p:nvPr/>
        </p:nvSpPr>
        <p:spPr bwMode="auto">
          <a:xfrm>
            <a:off x="2411760" y="4868232"/>
            <a:ext cx="3528392" cy="454283"/>
          </a:xfrm>
          <a:prstGeom prst="wedgeRectCallout">
            <a:avLst>
              <a:gd name="adj1" fmla="val -47332"/>
              <a:gd name="adj2" fmla="val -143276"/>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200" dirty="0">
                <a:solidFill>
                  <a:schemeClr val="bg1"/>
                </a:solidFill>
                <a:latin typeface="Calibri" pitchFamily="34" charset="0"/>
                <a:cs typeface="Arial" pitchFamily="34" charset="0"/>
              </a:rPr>
              <a:t>2</a:t>
            </a:r>
            <a:r>
              <a:rPr kumimoji="0" lang="fr-FR" sz="1200" b="0" i="0" u="none" strike="noStrike" cap="none" normalizeH="0" baseline="0" dirty="0">
                <a:ln>
                  <a:noFill/>
                </a:ln>
                <a:solidFill>
                  <a:schemeClr val="bg1"/>
                </a:solidFill>
                <a:effectLst/>
                <a:latin typeface="Calibri" pitchFamily="34" charset="0"/>
                <a:cs typeface="Arial" pitchFamily="34" charset="0"/>
              </a:rPr>
              <a:t>/ sélectionner l’évènement concerné par le recours : vous pourrez ensuite renseigner le formulaire</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pic>
        <p:nvPicPr>
          <p:cNvPr id="4" name="Image 3"/>
          <p:cNvPicPr>
            <a:picLocks noChangeAspect="1"/>
          </p:cNvPicPr>
          <p:nvPr/>
        </p:nvPicPr>
        <p:blipFill>
          <a:blip r:embed="rId3"/>
          <a:stretch>
            <a:fillRect/>
          </a:stretch>
        </p:blipFill>
        <p:spPr>
          <a:xfrm>
            <a:off x="395536" y="1996271"/>
            <a:ext cx="1800200" cy="2974907"/>
          </a:xfrm>
          <a:prstGeom prst="rect">
            <a:avLst/>
          </a:prstGeom>
        </p:spPr>
      </p:pic>
      <p:sp>
        <p:nvSpPr>
          <p:cNvPr id="8" name="AutoShape 3"/>
          <p:cNvSpPr>
            <a:spLocks noChangeArrowheads="1"/>
          </p:cNvSpPr>
          <p:nvPr/>
        </p:nvSpPr>
        <p:spPr bwMode="auto">
          <a:xfrm>
            <a:off x="6300192" y="3213601"/>
            <a:ext cx="2664296" cy="288032"/>
          </a:xfrm>
          <a:prstGeom prst="wedgeRectCallout">
            <a:avLst>
              <a:gd name="adj1" fmla="val -47711"/>
              <a:gd name="adj2" fmla="val 10576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200" dirty="0">
                <a:solidFill>
                  <a:schemeClr val="bg1"/>
                </a:solidFill>
                <a:latin typeface="Calibri" pitchFamily="34" charset="0"/>
                <a:cs typeface="Arial" pitchFamily="34" charset="0"/>
              </a:rPr>
              <a:t>1/ Rechercher l’agent souhaité</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sp>
        <p:nvSpPr>
          <p:cNvPr id="14"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Gérer les demandes</a:t>
            </a:r>
            <a:r>
              <a:rPr lang="fr-FR" sz="2000" dirty="0"/>
              <a:t/>
            </a:r>
            <a:br>
              <a:rPr lang="fr-FR" sz="2000" dirty="0"/>
            </a:br>
            <a:endParaRPr lang="fr-FR" sz="2000" dirty="0"/>
          </a:p>
        </p:txBody>
      </p:sp>
      <p:pic>
        <p:nvPicPr>
          <p:cNvPr id="2" name="Image 1"/>
          <p:cNvPicPr>
            <a:picLocks noChangeAspect="1"/>
          </p:cNvPicPr>
          <p:nvPr/>
        </p:nvPicPr>
        <p:blipFill>
          <a:blip r:embed="rId4"/>
          <a:stretch>
            <a:fillRect/>
          </a:stretch>
        </p:blipFill>
        <p:spPr>
          <a:xfrm>
            <a:off x="251520" y="3514573"/>
            <a:ext cx="1800200" cy="1464036"/>
          </a:xfrm>
          <a:prstGeom prst="rect">
            <a:avLst/>
          </a:prstGeom>
        </p:spPr>
      </p:pic>
      <p:pic>
        <p:nvPicPr>
          <p:cNvPr id="3" name="Image 2"/>
          <p:cNvPicPr>
            <a:picLocks noChangeAspect="1"/>
          </p:cNvPicPr>
          <p:nvPr/>
        </p:nvPicPr>
        <p:blipFill>
          <a:blip r:embed="rId5"/>
          <a:stretch>
            <a:fillRect/>
          </a:stretch>
        </p:blipFill>
        <p:spPr>
          <a:xfrm>
            <a:off x="462186" y="3514280"/>
            <a:ext cx="1589534" cy="1144115"/>
          </a:xfrm>
          <a:prstGeom prst="rect">
            <a:avLst/>
          </a:prstGeom>
        </p:spPr>
      </p:pic>
      <p:pic>
        <p:nvPicPr>
          <p:cNvPr id="5" name="Image 4"/>
          <p:cNvPicPr>
            <a:picLocks noChangeAspect="1"/>
          </p:cNvPicPr>
          <p:nvPr/>
        </p:nvPicPr>
        <p:blipFill>
          <a:blip r:embed="rId6"/>
          <a:stretch>
            <a:fillRect/>
          </a:stretch>
        </p:blipFill>
        <p:spPr>
          <a:xfrm>
            <a:off x="462187" y="4561766"/>
            <a:ext cx="1589534" cy="346533"/>
          </a:xfrm>
          <a:prstGeom prst="rect">
            <a:avLst/>
          </a:prstGeom>
        </p:spPr>
      </p:pic>
    </p:spTree>
    <p:extLst>
      <p:ext uri="{BB962C8B-B14F-4D97-AF65-F5344CB8AC3E}">
        <p14:creationId xmlns:p14="http://schemas.microsoft.com/office/powerpoint/2010/main" val="346760940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idx="1"/>
          </p:nvPr>
        </p:nvPicPr>
        <p:blipFill>
          <a:blip r:embed="rId2"/>
          <a:stretch>
            <a:fillRect/>
          </a:stretch>
        </p:blipFill>
        <p:spPr>
          <a:xfrm>
            <a:off x="1331640" y="1173126"/>
            <a:ext cx="5256584" cy="5472608"/>
          </a:xfrm>
          <a:prstGeom prst="rect">
            <a:avLst/>
          </a:prstGeom>
        </p:spPr>
      </p:pic>
      <p:sp>
        <p:nvSpPr>
          <p:cNvPr id="4" name="AutoShape 3"/>
          <p:cNvSpPr>
            <a:spLocks noChangeArrowheads="1"/>
          </p:cNvSpPr>
          <p:nvPr/>
        </p:nvSpPr>
        <p:spPr bwMode="auto">
          <a:xfrm>
            <a:off x="143508" y="5445224"/>
            <a:ext cx="1188132" cy="864096"/>
          </a:xfrm>
          <a:prstGeom prst="wedgeRectCallout">
            <a:avLst>
              <a:gd name="adj1" fmla="val 62433"/>
              <a:gd name="adj2" fmla="val 74383"/>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200" dirty="0">
                <a:solidFill>
                  <a:schemeClr val="bg1"/>
                </a:solidFill>
                <a:latin typeface="Calibri" pitchFamily="34" charset="0"/>
                <a:cs typeface="Arial" pitchFamily="34" charset="0"/>
              </a:rPr>
              <a:t>Possibilité d’enregistrer le recours ou de l’envoyer</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sp>
        <p:nvSpPr>
          <p:cNvPr id="9" name="AutoShape 3"/>
          <p:cNvSpPr>
            <a:spLocks noChangeArrowheads="1"/>
          </p:cNvSpPr>
          <p:nvPr/>
        </p:nvSpPr>
        <p:spPr bwMode="auto">
          <a:xfrm rot="10800000" flipV="1">
            <a:off x="5220072" y="1139627"/>
            <a:ext cx="3468614" cy="504056"/>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200" dirty="0">
                <a:solidFill>
                  <a:schemeClr val="bg1"/>
                </a:solidFill>
                <a:latin typeface="Calibri" pitchFamily="34" charset="0"/>
                <a:cs typeface="Arial" pitchFamily="34" charset="0"/>
              </a:rPr>
              <a:t>Renseigner le formulaire avec l’ensemble des informations nécessaires pour déclencher le recours.</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sp>
        <p:nvSpPr>
          <p:cNvPr id="7"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Gérer les demandes</a:t>
            </a:r>
            <a:r>
              <a:rPr lang="fr-FR" sz="2000" dirty="0"/>
              <a:t/>
            </a:r>
            <a:br>
              <a:rPr lang="fr-FR" sz="2000" dirty="0"/>
            </a:br>
            <a:endParaRPr lang="fr-FR" sz="2000" dirty="0"/>
          </a:p>
        </p:txBody>
      </p:sp>
    </p:spTree>
    <p:extLst>
      <p:ext uri="{BB962C8B-B14F-4D97-AF65-F5344CB8AC3E}">
        <p14:creationId xmlns:p14="http://schemas.microsoft.com/office/powerpoint/2010/main" val="246619623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457200" y="1988840"/>
            <a:ext cx="8229600" cy="2845927"/>
          </a:xfrm>
          <a:prstGeom prst="rect">
            <a:avLst/>
          </a:prstGeom>
          <a:noFill/>
          <a:ln w="9525">
            <a:noFill/>
            <a:miter lim="800000"/>
            <a:headEnd/>
            <a:tailEnd/>
          </a:ln>
        </p:spPr>
      </p:pic>
      <p:sp>
        <p:nvSpPr>
          <p:cNvPr id="10" name="AutoShape 3"/>
          <p:cNvSpPr>
            <a:spLocks noChangeArrowheads="1"/>
          </p:cNvSpPr>
          <p:nvPr/>
        </p:nvSpPr>
        <p:spPr bwMode="auto">
          <a:xfrm>
            <a:off x="5270029" y="4618743"/>
            <a:ext cx="3384376" cy="1080120"/>
          </a:xfrm>
          <a:prstGeom prst="wedgeRectCallout">
            <a:avLst>
              <a:gd name="adj1" fmla="val -51830"/>
              <a:gd name="adj2" fmla="val -86776"/>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0"/>
              </a:spcAft>
              <a:buClrTx/>
              <a:buSzTx/>
              <a:buFontTx/>
              <a:buNone/>
              <a:tabLst/>
            </a:pPr>
            <a:r>
              <a:rPr kumimoji="0" lang="fr-FR" sz="1200" b="0" i="0" u="none" strike="noStrike" cap="none" normalizeH="0" baseline="0" dirty="0">
                <a:ln>
                  <a:noFill/>
                </a:ln>
                <a:solidFill>
                  <a:schemeClr val="bg1"/>
                </a:solidFill>
                <a:effectLst/>
                <a:latin typeface="Calibri" pitchFamily="34" charset="0"/>
                <a:cs typeface="Arial" pitchFamily="34" charset="0"/>
              </a:rPr>
              <a:t>2/ Sélectionner l’état du recours:</a:t>
            </a:r>
          </a:p>
          <a:p>
            <a:pPr marL="0" marR="0" lvl="0" indent="0" defTabSz="914400" rtl="0" eaLnBrk="1" fontAlgn="base" latinLnBrk="0" hangingPunct="1">
              <a:lnSpc>
                <a:spcPct val="100000"/>
              </a:lnSpc>
              <a:spcBef>
                <a:spcPct val="0"/>
              </a:spcBef>
              <a:spcAft>
                <a:spcPts val="0"/>
              </a:spcAft>
              <a:buClrTx/>
              <a:buSzTx/>
              <a:buFontTx/>
              <a:buChar char="-"/>
              <a:tabLst/>
            </a:pPr>
            <a:r>
              <a:rPr lang="fr-FR" sz="1200" dirty="0">
                <a:solidFill>
                  <a:schemeClr val="bg1"/>
                </a:solidFill>
                <a:latin typeface="Calibri" pitchFamily="34" charset="0"/>
                <a:cs typeface="Arial" pitchFamily="34" charset="0"/>
              </a:rPr>
              <a:t> Clos : dossier soldé</a:t>
            </a:r>
          </a:p>
          <a:p>
            <a:pPr marL="0" marR="0" lvl="0" indent="0" defTabSz="914400" rtl="0" eaLnBrk="1" fontAlgn="base" latinLnBrk="0" hangingPunct="1">
              <a:lnSpc>
                <a:spcPct val="100000"/>
              </a:lnSpc>
              <a:spcBef>
                <a:spcPct val="0"/>
              </a:spcBef>
              <a:spcAft>
                <a:spcPts val="0"/>
              </a:spcAft>
              <a:buClrTx/>
              <a:buSzTx/>
              <a:buFontTx/>
              <a:buChar char="-"/>
              <a:tabLst/>
            </a:pPr>
            <a:r>
              <a:rPr lang="fr-FR" sz="1200" dirty="0">
                <a:solidFill>
                  <a:schemeClr val="bg1"/>
                </a:solidFill>
                <a:latin typeface="Calibri" pitchFamily="34" charset="0"/>
                <a:cs typeface="Arial" pitchFamily="34" charset="0"/>
              </a:rPr>
              <a:t> Ouvert : dossier en cours d’analyse</a:t>
            </a:r>
          </a:p>
          <a:p>
            <a:pPr marL="0" marR="0" lvl="0" indent="0" defTabSz="914400" rtl="0" eaLnBrk="1" fontAlgn="base" latinLnBrk="0" hangingPunct="1">
              <a:lnSpc>
                <a:spcPct val="100000"/>
              </a:lnSpc>
              <a:spcBef>
                <a:spcPct val="0"/>
              </a:spcBef>
              <a:spcAft>
                <a:spcPts val="0"/>
              </a:spcAft>
              <a:buClrTx/>
              <a:buSzTx/>
              <a:buFontTx/>
              <a:buChar char="-"/>
              <a:tabLst/>
            </a:pPr>
            <a:r>
              <a:rPr kumimoji="0" lang="fr-FR" sz="1200" b="0" i="0" u="none" strike="noStrike" cap="none" normalizeH="0" baseline="0" dirty="0">
                <a:ln>
                  <a:noFill/>
                </a:ln>
                <a:solidFill>
                  <a:schemeClr val="bg1"/>
                </a:solidFill>
                <a:effectLst/>
                <a:latin typeface="Calibri" pitchFamily="34" charset="0"/>
                <a:cs typeface="Arial" pitchFamily="34" charset="0"/>
              </a:rPr>
              <a:t> Saisi : tiers impliqué identifié mais pas</a:t>
            </a:r>
            <a:r>
              <a:rPr kumimoji="0" lang="fr-FR" sz="1200" b="0" i="0" u="none" strike="noStrike" cap="none" normalizeH="0" dirty="0">
                <a:ln>
                  <a:noFill/>
                </a:ln>
                <a:solidFill>
                  <a:schemeClr val="bg1"/>
                </a:solidFill>
                <a:effectLst/>
                <a:latin typeface="Calibri" pitchFamily="34" charset="0"/>
                <a:cs typeface="Arial" pitchFamily="34" charset="0"/>
              </a:rPr>
              <a:t> de demande de recours</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pic>
        <p:nvPicPr>
          <p:cNvPr id="3" name="Image 2"/>
          <p:cNvPicPr>
            <a:picLocks noChangeAspect="1"/>
          </p:cNvPicPr>
          <p:nvPr/>
        </p:nvPicPr>
        <p:blipFill>
          <a:blip r:embed="rId3"/>
          <a:stretch>
            <a:fillRect/>
          </a:stretch>
        </p:blipFill>
        <p:spPr>
          <a:xfrm>
            <a:off x="457200" y="2040980"/>
            <a:ext cx="1738536" cy="2919292"/>
          </a:xfrm>
          <a:prstGeom prst="rect">
            <a:avLst/>
          </a:prstGeom>
        </p:spPr>
      </p:pic>
      <p:sp>
        <p:nvSpPr>
          <p:cNvPr id="9"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Gérer les demandes</a:t>
            </a:r>
            <a:r>
              <a:rPr lang="fr-FR" sz="2000" dirty="0"/>
              <a:t/>
            </a:r>
            <a:br>
              <a:rPr lang="fr-FR" sz="2000" dirty="0"/>
            </a:br>
            <a:endParaRPr lang="fr-FR" sz="2000" dirty="0"/>
          </a:p>
        </p:txBody>
      </p:sp>
      <p:sp>
        <p:nvSpPr>
          <p:cNvPr id="11" name="AutoShape 3"/>
          <p:cNvSpPr>
            <a:spLocks noChangeArrowheads="1"/>
          </p:cNvSpPr>
          <p:nvPr/>
        </p:nvSpPr>
        <p:spPr bwMode="auto">
          <a:xfrm>
            <a:off x="6022504" y="3159776"/>
            <a:ext cx="2664296" cy="288032"/>
          </a:xfrm>
          <a:prstGeom prst="wedgeRectCallout">
            <a:avLst>
              <a:gd name="adj1" fmla="val -47711"/>
              <a:gd name="adj2" fmla="val 10576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200" dirty="0">
                <a:solidFill>
                  <a:schemeClr val="bg1"/>
                </a:solidFill>
                <a:latin typeface="Calibri" pitchFamily="34" charset="0"/>
                <a:cs typeface="Arial" pitchFamily="34" charset="0"/>
              </a:rPr>
              <a:t>1/ Rechercher l’agent souhaité</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pic>
        <p:nvPicPr>
          <p:cNvPr id="2" name="Image 1"/>
          <p:cNvPicPr>
            <a:picLocks noChangeAspect="1"/>
          </p:cNvPicPr>
          <p:nvPr/>
        </p:nvPicPr>
        <p:blipFill>
          <a:blip r:embed="rId4"/>
          <a:stretch>
            <a:fillRect/>
          </a:stretch>
        </p:blipFill>
        <p:spPr>
          <a:xfrm>
            <a:off x="539553" y="4827821"/>
            <a:ext cx="1512168" cy="329667"/>
          </a:xfrm>
          <a:prstGeom prst="rect">
            <a:avLst/>
          </a:prstGeom>
        </p:spPr>
      </p:pic>
    </p:spTree>
    <p:extLst>
      <p:ext uri="{BB962C8B-B14F-4D97-AF65-F5344CB8AC3E}">
        <p14:creationId xmlns:p14="http://schemas.microsoft.com/office/powerpoint/2010/main" val="15610766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57200" y="1196752"/>
            <a:ext cx="8229600" cy="2160240"/>
          </a:xfrm>
          <a:prstGeom prst="rect">
            <a:avLst/>
          </a:prstGeom>
          <a:noFill/>
          <a:ln w="9525">
            <a:noFill/>
            <a:miter lim="800000"/>
            <a:headEnd/>
            <a:tailEnd/>
          </a:ln>
        </p:spPr>
      </p:pic>
      <p:sp>
        <p:nvSpPr>
          <p:cNvPr id="7" name="AutoShape 3"/>
          <p:cNvSpPr>
            <a:spLocks noChangeArrowheads="1"/>
          </p:cNvSpPr>
          <p:nvPr/>
        </p:nvSpPr>
        <p:spPr bwMode="auto">
          <a:xfrm>
            <a:off x="3178696" y="2146641"/>
            <a:ext cx="1619672" cy="288032"/>
          </a:xfrm>
          <a:prstGeom prst="wedgeRectCallout">
            <a:avLst>
              <a:gd name="adj1" fmla="val -38739"/>
              <a:gd name="adj2" fmla="val -153316"/>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Rechercher l’agent</a:t>
            </a:r>
          </a:p>
        </p:txBody>
      </p:sp>
      <p:sp>
        <p:nvSpPr>
          <p:cNvPr id="11" name="AutoShape 3"/>
          <p:cNvSpPr>
            <a:spLocks noChangeArrowheads="1"/>
          </p:cNvSpPr>
          <p:nvPr/>
        </p:nvSpPr>
        <p:spPr bwMode="auto">
          <a:xfrm>
            <a:off x="6516216" y="1875574"/>
            <a:ext cx="1440160" cy="288032"/>
          </a:xfrm>
          <a:prstGeom prst="wedgeRectCallout">
            <a:avLst>
              <a:gd name="adj1" fmla="val -69373"/>
              <a:gd name="adj2" fmla="val -56514"/>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Puis sélectionner</a:t>
            </a:r>
          </a:p>
        </p:txBody>
      </p:sp>
      <p:pic>
        <p:nvPicPr>
          <p:cNvPr id="4099" name="Picture 3"/>
          <p:cNvPicPr>
            <a:picLocks noChangeAspect="1" noChangeArrowheads="1"/>
          </p:cNvPicPr>
          <p:nvPr/>
        </p:nvPicPr>
        <p:blipFill>
          <a:blip r:embed="rId3" cstate="print"/>
          <a:srcRect/>
          <a:stretch>
            <a:fillRect/>
          </a:stretch>
        </p:blipFill>
        <p:spPr bwMode="auto">
          <a:xfrm>
            <a:off x="2357686" y="3080223"/>
            <a:ext cx="6480719" cy="3087734"/>
          </a:xfrm>
          <a:prstGeom prst="rect">
            <a:avLst/>
          </a:prstGeom>
          <a:noFill/>
          <a:ln w="9525">
            <a:noFill/>
            <a:miter lim="800000"/>
            <a:headEnd/>
            <a:tailEnd/>
          </a:ln>
        </p:spPr>
      </p:pic>
      <p:sp>
        <p:nvSpPr>
          <p:cNvPr id="12" name="AutoShape 2"/>
          <p:cNvSpPr>
            <a:spLocks noChangeArrowheads="1"/>
          </p:cNvSpPr>
          <p:nvPr/>
        </p:nvSpPr>
        <p:spPr bwMode="auto">
          <a:xfrm rot="10800000" flipV="1">
            <a:off x="467542" y="5447877"/>
            <a:ext cx="1656186" cy="720080"/>
          </a:xfrm>
          <a:prstGeom prst="wedgeRectCallout">
            <a:avLst>
              <a:gd name="adj1" fmla="val -66211"/>
              <a:gd name="adj2" fmla="val -37848"/>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L’outil remonte directement                 l’historique des arrêts</a:t>
            </a:r>
          </a:p>
        </p:txBody>
      </p:sp>
      <p:sp>
        <p:nvSpPr>
          <p:cNvPr id="13" name="AutoShape 2"/>
          <p:cNvSpPr>
            <a:spLocks noChangeArrowheads="1"/>
          </p:cNvSpPr>
          <p:nvPr/>
        </p:nvSpPr>
        <p:spPr bwMode="auto">
          <a:xfrm rot="10800000" flipV="1">
            <a:off x="6876256" y="2590400"/>
            <a:ext cx="1368152" cy="504056"/>
          </a:xfrm>
          <a:prstGeom prst="wedgeRectCallout">
            <a:avLst>
              <a:gd name="adj1" fmla="val 28785"/>
              <a:gd name="adj2" fmla="val 9829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Renseigner                l’arrêt à étudier</a:t>
            </a:r>
          </a:p>
        </p:txBody>
      </p:sp>
      <p:sp>
        <p:nvSpPr>
          <p:cNvPr id="14" name="AutoShape 2"/>
          <p:cNvSpPr>
            <a:spLocks noChangeArrowheads="1"/>
          </p:cNvSpPr>
          <p:nvPr/>
        </p:nvSpPr>
        <p:spPr bwMode="auto">
          <a:xfrm rot="10800000" flipV="1">
            <a:off x="3241787" y="6174009"/>
            <a:ext cx="1697352" cy="324036"/>
          </a:xfrm>
          <a:prstGeom prst="wedgeRectCallout">
            <a:avLst>
              <a:gd name="adj1" fmla="val -35560"/>
              <a:gd name="adj2" fmla="val -8072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Et cliquer sur calculer</a:t>
            </a:r>
          </a:p>
        </p:txBody>
      </p:sp>
      <p:pic>
        <p:nvPicPr>
          <p:cNvPr id="17" name="Image 16"/>
          <p:cNvPicPr>
            <a:picLocks noChangeAspect="1"/>
          </p:cNvPicPr>
          <p:nvPr/>
        </p:nvPicPr>
        <p:blipFill>
          <a:blip r:embed="rId4"/>
          <a:stretch>
            <a:fillRect/>
          </a:stretch>
        </p:blipFill>
        <p:spPr>
          <a:xfrm>
            <a:off x="457200" y="1215451"/>
            <a:ext cx="1666528" cy="2832382"/>
          </a:xfrm>
          <a:prstGeom prst="rect">
            <a:avLst/>
          </a:prstGeom>
        </p:spPr>
      </p:pic>
      <p:sp>
        <p:nvSpPr>
          <p:cNvPr id="18"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Gérer les demandes</a:t>
            </a:r>
            <a:r>
              <a:rPr lang="fr-FR" sz="2000" dirty="0"/>
              <a:t/>
            </a:r>
            <a:br>
              <a:rPr lang="fr-FR" sz="2000" dirty="0"/>
            </a:br>
            <a:endParaRPr lang="fr-FR" sz="2000" dirty="0"/>
          </a:p>
        </p:txBody>
      </p:sp>
      <p:pic>
        <p:nvPicPr>
          <p:cNvPr id="2" name="Image 1"/>
          <p:cNvPicPr>
            <a:picLocks noChangeAspect="1"/>
          </p:cNvPicPr>
          <p:nvPr/>
        </p:nvPicPr>
        <p:blipFill>
          <a:blip r:embed="rId5"/>
          <a:stretch>
            <a:fillRect/>
          </a:stretch>
        </p:blipFill>
        <p:spPr>
          <a:xfrm>
            <a:off x="515505" y="4030710"/>
            <a:ext cx="1464208" cy="319211"/>
          </a:xfrm>
          <a:prstGeom prst="rect">
            <a:avLst/>
          </a:prstGeom>
        </p:spPr>
      </p:pic>
    </p:spTree>
    <p:extLst>
      <p:ext uri="{BB962C8B-B14F-4D97-AF65-F5344CB8AC3E}">
        <p14:creationId xmlns:p14="http://schemas.microsoft.com/office/powerpoint/2010/main" val="29720682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179512" y="764704"/>
            <a:ext cx="8964488" cy="5472608"/>
          </a:xfrm>
        </p:spPr>
        <p:txBody>
          <a:bodyPr/>
          <a:lstStyle/>
          <a:p>
            <a:pPr lvl="1">
              <a:lnSpc>
                <a:spcPct val="150000"/>
              </a:lnSpc>
              <a:buNone/>
            </a:pPr>
            <a:endParaRPr lang="fr-FR" sz="800" dirty="0"/>
          </a:p>
          <a:p>
            <a:pPr>
              <a:lnSpc>
                <a:spcPct val="150000"/>
              </a:lnSpc>
              <a:buNone/>
            </a:pPr>
            <a:endParaRPr lang="fr-FR" dirty="0"/>
          </a:p>
          <a:p>
            <a:pPr lvl="1">
              <a:lnSpc>
                <a:spcPct val="150000"/>
              </a:lnSpc>
              <a:buFont typeface="Wingdings" pitchFamily="2" charset="2"/>
              <a:buChar char="v"/>
            </a:pPr>
            <a:endParaRPr lang="fr-FR" dirty="0"/>
          </a:p>
          <a:p>
            <a:pPr lvl="1">
              <a:lnSpc>
                <a:spcPct val="150000"/>
              </a:lnSpc>
              <a:buNone/>
            </a:pPr>
            <a:endParaRPr lang="fr-FR" sz="800" dirty="0"/>
          </a:p>
          <a:p>
            <a:pPr lvl="1">
              <a:lnSpc>
                <a:spcPct val="150000"/>
              </a:lnSpc>
              <a:buNone/>
            </a:pPr>
            <a:endParaRPr lang="fr-FR" dirty="0"/>
          </a:p>
          <a:p>
            <a:pPr>
              <a:lnSpc>
                <a:spcPct val="150000"/>
              </a:lnSpc>
              <a:buNone/>
            </a:pPr>
            <a:endParaRPr lang="fr-FR" sz="1600" dirty="0"/>
          </a:p>
          <a:p>
            <a:pPr>
              <a:lnSpc>
                <a:spcPct val="150000"/>
              </a:lnSpc>
              <a:buNone/>
            </a:pPr>
            <a:endParaRPr lang="fr-FR" sz="1600" dirty="0"/>
          </a:p>
          <a:p>
            <a:pPr>
              <a:lnSpc>
                <a:spcPct val="150000"/>
              </a:lnSpc>
              <a:buNone/>
            </a:pPr>
            <a:endParaRPr lang="fr-FR" sz="1600" dirty="0"/>
          </a:p>
          <a:p>
            <a:pPr>
              <a:lnSpc>
                <a:spcPct val="150000"/>
              </a:lnSpc>
              <a:buNone/>
            </a:pPr>
            <a:endParaRPr lang="fr-FR" dirty="0"/>
          </a:p>
          <a:p>
            <a:pPr>
              <a:lnSpc>
                <a:spcPct val="150000"/>
              </a:lnSpc>
              <a:buFont typeface="Wingdings" pitchFamily="2" charset="2"/>
              <a:buChar char="v"/>
            </a:pPr>
            <a:endParaRPr lang="fr-FR" dirty="0"/>
          </a:p>
          <a:p>
            <a:pPr>
              <a:lnSpc>
                <a:spcPct val="150000"/>
              </a:lnSpc>
              <a:buNone/>
            </a:pPr>
            <a:endParaRPr lang="fr-FR" sz="1600" dirty="0"/>
          </a:p>
          <a:p>
            <a:endParaRPr lang="fr-FR" dirty="0"/>
          </a:p>
          <a:p>
            <a:pPr>
              <a:buNone/>
            </a:pPr>
            <a:endParaRPr lang="fr-FR" dirty="0"/>
          </a:p>
          <a:p>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144016" y="2085455"/>
            <a:ext cx="8820472" cy="3719809"/>
          </a:xfrm>
          <a:prstGeom prst="rect">
            <a:avLst/>
          </a:prstGeom>
          <a:noFill/>
          <a:ln w="9525">
            <a:solidFill>
              <a:schemeClr val="tx1"/>
            </a:solidFill>
            <a:miter lim="800000"/>
            <a:headEnd/>
            <a:tailEnd/>
          </a:ln>
        </p:spPr>
      </p:pic>
      <p:sp>
        <p:nvSpPr>
          <p:cNvPr id="13" name="AutoShape 2"/>
          <p:cNvSpPr>
            <a:spLocks noChangeArrowheads="1"/>
          </p:cNvSpPr>
          <p:nvPr/>
        </p:nvSpPr>
        <p:spPr bwMode="auto">
          <a:xfrm rot="10800000" flipV="1">
            <a:off x="3095836" y="1319779"/>
            <a:ext cx="4248472" cy="504056"/>
          </a:xfrm>
          <a:prstGeom prst="wedgeRectCallout">
            <a:avLst>
              <a:gd name="adj1" fmla="val -6647"/>
              <a:gd name="adj2" fmla="val 8066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L’outil calcule l’arrêt à étudier en fonction de l’historique connu         et indique les périodes à plein et à demi traitement</a:t>
            </a:r>
          </a:p>
        </p:txBody>
      </p:sp>
      <p:sp>
        <p:nvSpPr>
          <p:cNvPr id="14" name="AutoShape 2"/>
          <p:cNvSpPr>
            <a:spLocks noChangeArrowheads="1"/>
          </p:cNvSpPr>
          <p:nvPr/>
        </p:nvSpPr>
        <p:spPr bwMode="auto">
          <a:xfrm rot="10800000" flipV="1">
            <a:off x="5220072" y="3068960"/>
            <a:ext cx="1728192" cy="288032"/>
          </a:xfrm>
          <a:prstGeom prst="wedgeRectCallout">
            <a:avLst>
              <a:gd name="adj1" fmla="val 61703"/>
              <a:gd name="adj2" fmla="val 4580"/>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Via un code couleur</a:t>
            </a:r>
          </a:p>
        </p:txBody>
      </p:sp>
      <p:sp>
        <p:nvSpPr>
          <p:cNvPr id="19" name="AutoShape 2">
            <a:hlinkClick r:id="" action="ppaction://noaction" highlightClick="1"/>
          </p:cNvPr>
          <p:cNvSpPr>
            <a:spLocks noChangeArrowheads="1"/>
          </p:cNvSpPr>
          <p:nvPr/>
        </p:nvSpPr>
        <p:spPr bwMode="auto">
          <a:xfrm rot="10800000" flipV="1">
            <a:off x="2627784" y="5927620"/>
            <a:ext cx="1728192" cy="360040"/>
          </a:xfrm>
          <a:prstGeom prst="wedgeRectCallout">
            <a:avLst>
              <a:gd name="adj1" fmla="val 38721"/>
              <a:gd name="adj2" fmla="val -102065"/>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Via un récapitulatif</a:t>
            </a:r>
          </a:p>
        </p:txBody>
      </p:sp>
      <p:sp>
        <p:nvSpPr>
          <p:cNvPr id="10"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Gérer les demandes</a:t>
            </a:r>
            <a:r>
              <a:rPr lang="fr-FR" sz="2000" dirty="0"/>
              <a:t/>
            </a:r>
            <a:br>
              <a:rPr lang="fr-FR" sz="2000" dirty="0"/>
            </a:br>
            <a:endParaRPr lang="fr-FR" sz="2000" dirty="0"/>
          </a:p>
        </p:txBody>
      </p:sp>
    </p:spTree>
    <p:extLst>
      <p:ext uri="{BB962C8B-B14F-4D97-AF65-F5344CB8AC3E}">
        <p14:creationId xmlns:p14="http://schemas.microsoft.com/office/powerpoint/2010/main" val="402173123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179512" y="764704"/>
            <a:ext cx="8964488" cy="5472608"/>
          </a:xfrm>
        </p:spPr>
        <p:txBody>
          <a:bodyPr/>
          <a:lstStyle/>
          <a:p>
            <a:pPr lvl="1">
              <a:lnSpc>
                <a:spcPct val="150000"/>
              </a:lnSpc>
              <a:buNone/>
            </a:pPr>
            <a:endParaRPr lang="fr-FR" sz="800" dirty="0"/>
          </a:p>
          <a:p>
            <a:pPr>
              <a:lnSpc>
                <a:spcPct val="150000"/>
              </a:lnSpc>
              <a:buNone/>
            </a:pPr>
            <a:endParaRPr lang="fr-FR" dirty="0"/>
          </a:p>
          <a:p>
            <a:pPr lvl="1">
              <a:lnSpc>
                <a:spcPct val="150000"/>
              </a:lnSpc>
              <a:buFont typeface="Wingdings" pitchFamily="2" charset="2"/>
              <a:buChar char="v"/>
            </a:pPr>
            <a:endParaRPr lang="fr-FR" dirty="0"/>
          </a:p>
          <a:p>
            <a:pPr lvl="1">
              <a:lnSpc>
                <a:spcPct val="150000"/>
              </a:lnSpc>
              <a:buNone/>
            </a:pPr>
            <a:endParaRPr lang="fr-FR" sz="800" dirty="0"/>
          </a:p>
          <a:p>
            <a:pPr lvl="1">
              <a:lnSpc>
                <a:spcPct val="150000"/>
              </a:lnSpc>
              <a:buNone/>
            </a:pPr>
            <a:endParaRPr lang="fr-FR" dirty="0"/>
          </a:p>
          <a:p>
            <a:pPr>
              <a:lnSpc>
                <a:spcPct val="150000"/>
              </a:lnSpc>
              <a:buNone/>
            </a:pPr>
            <a:endParaRPr lang="fr-FR" sz="1600" dirty="0"/>
          </a:p>
          <a:p>
            <a:pPr>
              <a:lnSpc>
                <a:spcPct val="150000"/>
              </a:lnSpc>
              <a:buNone/>
            </a:pPr>
            <a:endParaRPr lang="fr-FR" sz="1600" dirty="0"/>
          </a:p>
          <a:p>
            <a:pPr>
              <a:lnSpc>
                <a:spcPct val="150000"/>
              </a:lnSpc>
              <a:buNone/>
            </a:pPr>
            <a:endParaRPr lang="fr-FR" sz="1600" dirty="0"/>
          </a:p>
          <a:p>
            <a:pPr>
              <a:lnSpc>
                <a:spcPct val="150000"/>
              </a:lnSpc>
              <a:buNone/>
            </a:pPr>
            <a:endParaRPr lang="fr-FR" dirty="0"/>
          </a:p>
          <a:p>
            <a:pPr>
              <a:lnSpc>
                <a:spcPct val="150000"/>
              </a:lnSpc>
              <a:buFont typeface="Wingdings" pitchFamily="2" charset="2"/>
              <a:buChar char="v"/>
            </a:pPr>
            <a:endParaRPr lang="fr-FR" dirty="0"/>
          </a:p>
          <a:p>
            <a:pPr>
              <a:lnSpc>
                <a:spcPct val="150000"/>
              </a:lnSpc>
              <a:buNone/>
            </a:pPr>
            <a:endParaRPr lang="fr-FR" sz="1600" dirty="0"/>
          </a:p>
          <a:p>
            <a:endParaRPr lang="fr-FR" dirty="0"/>
          </a:p>
          <a:p>
            <a:pPr>
              <a:buNone/>
            </a:pPr>
            <a:endParaRPr lang="fr-FR" dirty="0"/>
          </a:p>
          <a:p>
            <a:endParaRPr lang="fr-FR" dirty="0"/>
          </a:p>
        </p:txBody>
      </p:sp>
      <p:pic>
        <p:nvPicPr>
          <p:cNvPr id="6" name="Image 5"/>
          <p:cNvPicPr>
            <a:picLocks noChangeAspect="1"/>
          </p:cNvPicPr>
          <p:nvPr/>
        </p:nvPicPr>
        <p:blipFill>
          <a:blip r:embed="rId2"/>
          <a:stretch>
            <a:fillRect/>
          </a:stretch>
        </p:blipFill>
        <p:spPr>
          <a:xfrm>
            <a:off x="251520" y="1268760"/>
            <a:ext cx="2457450" cy="3752850"/>
          </a:xfrm>
          <a:prstGeom prst="rect">
            <a:avLst/>
          </a:prstGeom>
        </p:spPr>
      </p:pic>
      <p:sp>
        <p:nvSpPr>
          <p:cNvPr id="15" name="AutoShape 2"/>
          <p:cNvSpPr>
            <a:spLocks noChangeArrowheads="1"/>
          </p:cNvSpPr>
          <p:nvPr/>
        </p:nvSpPr>
        <p:spPr bwMode="auto">
          <a:xfrm rot="10800000" flipV="1">
            <a:off x="6228184" y="5781500"/>
            <a:ext cx="1872208" cy="335560"/>
          </a:xfrm>
          <a:prstGeom prst="wedgeRectCallout">
            <a:avLst>
              <a:gd name="adj1" fmla="val -35001"/>
              <a:gd name="adj2" fmla="val -123891"/>
            </a:avLst>
          </a:prstGeom>
          <a:solidFill>
            <a:srgbClr val="FFFFFF"/>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sz="1300" dirty="0">
                <a:solidFill>
                  <a:srgbClr val="7030A0"/>
                </a:solidFill>
                <a:latin typeface="Calibri" pitchFamily="34" charset="0"/>
                <a:cs typeface="Arial" pitchFamily="34" charset="0"/>
              </a:rPr>
              <a:t>Visualiser les documents</a:t>
            </a:r>
            <a:endParaRPr kumimoji="0" lang="fr-FR" sz="1300" b="0" i="0" u="none" strike="noStrike" cap="none" normalizeH="0" baseline="0" dirty="0">
              <a:ln>
                <a:noFill/>
              </a:ln>
              <a:solidFill>
                <a:schemeClr val="tx1"/>
              </a:solidFill>
              <a:effectLst/>
              <a:latin typeface="Arial" pitchFamily="34" charset="0"/>
              <a:cs typeface="Arial" pitchFamily="34" charset="0"/>
            </a:endParaRPr>
          </a:p>
        </p:txBody>
      </p:sp>
      <p:sp>
        <p:nvSpPr>
          <p:cNvPr id="16" name="AutoShape 3"/>
          <p:cNvSpPr>
            <a:spLocks noChangeArrowheads="1"/>
          </p:cNvSpPr>
          <p:nvPr/>
        </p:nvSpPr>
        <p:spPr bwMode="auto">
          <a:xfrm rot="10800000" flipV="1">
            <a:off x="5471467" y="1302086"/>
            <a:ext cx="3468614" cy="1033251"/>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0"/>
              </a:spcAft>
              <a:buClrTx/>
              <a:buSzTx/>
              <a:buFontTx/>
              <a:buNone/>
              <a:tabLst/>
            </a:pPr>
            <a:r>
              <a:rPr lang="fr-FR" sz="1200" dirty="0">
                <a:solidFill>
                  <a:schemeClr val="bg1"/>
                </a:solidFill>
                <a:latin typeface="Calibri" pitchFamily="34" charset="0"/>
                <a:cs typeface="Arial" pitchFamily="34" charset="0"/>
              </a:rPr>
              <a:t>Historique : les contrats en cours en 2019 </a:t>
            </a:r>
            <a:r>
              <a:rPr lang="fr-FR" sz="1200" b="1" dirty="0">
                <a:solidFill>
                  <a:schemeClr val="bg1"/>
                </a:solidFill>
                <a:latin typeface="Calibri" pitchFamily="34" charset="0"/>
                <a:cs typeface="Arial" pitchFamily="34" charset="0"/>
              </a:rPr>
              <a:t>signés</a:t>
            </a:r>
          </a:p>
          <a:p>
            <a:pPr>
              <a:spcAft>
                <a:spcPts val="0"/>
              </a:spcAft>
            </a:pPr>
            <a:r>
              <a:rPr lang="fr-FR" sz="1200" dirty="0">
                <a:solidFill>
                  <a:schemeClr val="bg1"/>
                </a:solidFill>
                <a:latin typeface="Calibri" pitchFamily="34" charset="0"/>
                <a:cs typeface="Arial" pitchFamily="34" charset="0"/>
              </a:rPr>
              <a:t>- Contrats</a:t>
            </a:r>
          </a:p>
          <a:p>
            <a:pPr marL="0" marR="0" lvl="0" indent="0" defTabSz="914400" rtl="0" eaLnBrk="1" fontAlgn="base" latinLnBrk="0" hangingPunct="1">
              <a:lnSpc>
                <a:spcPct val="100000"/>
              </a:lnSpc>
              <a:spcBef>
                <a:spcPct val="0"/>
              </a:spcBef>
              <a:spcAft>
                <a:spcPts val="0"/>
              </a:spcAft>
              <a:buClrTx/>
              <a:buSzTx/>
              <a:buFontTx/>
              <a:buNone/>
              <a:tabLst/>
            </a:pPr>
            <a:r>
              <a:rPr kumimoji="0" lang="fr-FR" sz="1200" b="0" i="0" u="none" strike="noStrike" cap="none" normalizeH="0" baseline="0" dirty="0">
                <a:ln>
                  <a:noFill/>
                </a:ln>
                <a:solidFill>
                  <a:schemeClr val="bg1"/>
                </a:solidFill>
                <a:effectLst/>
                <a:latin typeface="Calibri" pitchFamily="34" charset="0"/>
                <a:cs typeface="Arial" pitchFamily="34" charset="0"/>
              </a:rPr>
              <a:t>- Notices d’informations,</a:t>
            </a:r>
          </a:p>
          <a:p>
            <a:pPr marL="0" marR="0" lvl="0" indent="0" defTabSz="914400" rtl="0" eaLnBrk="1" fontAlgn="base" latinLnBrk="0" hangingPunct="1">
              <a:lnSpc>
                <a:spcPct val="100000"/>
              </a:lnSpc>
              <a:spcBef>
                <a:spcPct val="0"/>
              </a:spcBef>
              <a:spcAft>
                <a:spcPts val="0"/>
              </a:spcAft>
              <a:buClrTx/>
              <a:buSzTx/>
              <a:buFontTx/>
              <a:buNone/>
              <a:tabLst/>
            </a:pPr>
            <a:r>
              <a:rPr kumimoji="0" lang="fr-FR" sz="1200" b="0" i="0" u="none" strike="noStrike" cap="none" normalizeH="0" baseline="0" dirty="0">
                <a:ln>
                  <a:noFill/>
                </a:ln>
                <a:solidFill>
                  <a:schemeClr val="bg1"/>
                </a:solidFill>
                <a:effectLst/>
                <a:latin typeface="Calibri" pitchFamily="34" charset="0"/>
                <a:cs typeface="Arial" pitchFamily="34" charset="0"/>
              </a:rPr>
              <a:t>- Avenants</a:t>
            </a:r>
          </a:p>
          <a:p>
            <a:pPr marL="0" marR="0" lvl="0" indent="0" defTabSz="914400" rtl="0" eaLnBrk="1" fontAlgn="base" latinLnBrk="0" hangingPunct="1">
              <a:lnSpc>
                <a:spcPct val="100000"/>
              </a:lnSpc>
              <a:spcBef>
                <a:spcPct val="0"/>
              </a:spcBef>
              <a:spcAft>
                <a:spcPts val="0"/>
              </a:spcAft>
              <a:buClrTx/>
              <a:buSzTx/>
              <a:buFontTx/>
              <a:buNone/>
              <a:tabLst/>
            </a:pPr>
            <a:r>
              <a:rPr lang="fr-FR" sz="1200" dirty="0">
                <a:solidFill>
                  <a:schemeClr val="bg1"/>
                </a:solidFill>
                <a:latin typeface="Calibri" pitchFamily="34" charset="0"/>
                <a:cs typeface="Arial" pitchFamily="34" charset="0"/>
              </a:rPr>
              <a:t>- Dont acte</a:t>
            </a:r>
            <a:endParaRPr kumimoji="0" lang="fr-FR" sz="1200" b="0" i="0" u="none" strike="noStrike" cap="none" normalizeH="0" baseline="0" dirty="0">
              <a:ln>
                <a:noFill/>
              </a:ln>
              <a:solidFill>
                <a:schemeClr val="bg1"/>
              </a:solidFill>
              <a:effectLst/>
              <a:latin typeface="Arial" pitchFamily="34" charset="0"/>
              <a:cs typeface="Arial" pitchFamily="34" charset="0"/>
            </a:endParaRPr>
          </a:p>
        </p:txBody>
      </p:sp>
      <p:pic>
        <p:nvPicPr>
          <p:cNvPr id="17" name="Image 16"/>
          <p:cNvPicPr>
            <a:picLocks noChangeAspect="1"/>
          </p:cNvPicPr>
          <p:nvPr/>
        </p:nvPicPr>
        <p:blipFill>
          <a:blip r:embed="rId3"/>
          <a:stretch>
            <a:fillRect/>
          </a:stretch>
        </p:blipFill>
        <p:spPr>
          <a:xfrm>
            <a:off x="2228800" y="5186285"/>
            <a:ext cx="6616377" cy="1647825"/>
          </a:xfrm>
          <a:prstGeom prst="rect">
            <a:avLst/>
          </a:prstGeom>
        </p:spPr>
      </p:pic>
      <p:pic>
        <p:nvPicPr>
          <p:cNvPr id="12" name="Image 11"/>
          <p:cNvPicPr>
            <a:picLocks noChangeAspect="1"/>
          </p:cNvPicPr>
          <p:nvPr/>
        </p:nvPicPr>
        <p:blipFill>
          <a:blip r:embed="rId4"/>
          <a:stretch>
            <a:fillRect/>
          </a:stretch>
        </p:blipFill>
        <p:spPr>
          <a:xfrm>
            <a:off x="4444627" y="5586378"/>
            <a:ext cx="618803" cy="1152525"/>
          </a:xfrm>
          <a:prstGeom prst="rect">
            <a:avLst/>
          </a:prstGeom>
        </p:spPr>
      </p:pic>
      <p:pic>
        <p:nvPicPr>
          <p:cNvPr id="18" name="Image 17"/>
          <p:cNvPicPr>
            <a:picLocks noChangeAspect="1"/>
          </p:cNvPicPr>
          <p:nvPr/>
        </p:nvPicPr>
        <p:blipFill>
          <a:blip r:embed="rId4"/>
          <a:stretch>
            <a:fillRect/>
          </a:stretch>
        </p:blipFill>
        <p:spPr>
          <a:xfrm>
            <a:off x="5251238" y="5586378"/>
            <a:ext cx="571500" cy="1164471"/>
          </a:xfrm>
          <a:prstGeom prst="rect">
            <a:avLst/>
          </a:prstGeom>
        </p:spPr>
      </p:pic>
      <p:pic>
        <p:nvPicPr>
          <p:cNvPr id="20" name="Image 19"/>
          <p:cNvPicPr>
            <a:picLocks noChangeAspect="1"/>
          </p:cNvPicPr>
          <p:nvPr/>
        </p:nvPicPr>
        <p:blipFill>
          <a:blip r:embed="rId5"/>
          <a:stretch>
            <a:fillRect/>
          </a:stretch>
        </p:blipFill>
        <p:spPr>
          <a:xfrm>
            <a:off x="2311027" y="5237634"/>
            <a:ext cx="6437437" cy="166608"/>
          </a:xfrm>
          <a:prstGeom prst="rect">
            <a:avLst/>
          </a:prstGeom>
        </p:spPr>
      </p:pic>
      <p:sp>
        <p:nvSpPr>
          <p:cNvPr id="21" name="ZoneTexte 20"/>
          <p:cNvSpPr txBox="1"/>
          <p:nvPr/>
        </p:nvSpPr>
        <p:spPr>
          <a:xfrm>
            <a:off x="2259533" y="5237634"/>
            <a:ext cx="1520380" cy="200055"/>
          </a:xfrm>
          <a:prstGeom prst="rect">
            <a:avLst/>
          </a:prstGeom>
          <a:noFill/>
        </p:spPr>
        <p:txBody>
          <a:bodyPr wrap="square" rtlCol="0">
            <a:spAutoFit/>
          </a:bodyPr>
          <a:lstStyle/>
          <a:p>
            <a:r>
              <a:rPr lang="fr-FR" sz="700" b="1" dirty="0">
                <a:solidFill>
                  <a:srgbClr val="002060"/>
                </a:solidFill>
                <a:latin typeface="+mj-lt"/>
              </a:rPr>
              <a:t>Historique des contrats</a:t>
            </a:r>
          </a:p>
        </p:txBody>
      </p:sp>
      <p:pic>
        <p:nvPicPr>
          <p:cNvPr id="22" name="Image 21"/>
          <p:cNvPicPr>
            <a:picLocks noChangeAspect="1"/>
          </p:cNvPicPr>
          <p:nvPr/>
        </p:nvPicPr>
        <p:blipFill>
          <a:blip r:embed="rId6"/>
          <a:stretch>
            <a:fillRect/>
          </a:stretch>
        </p:blipFill>
        <p:spPr>
          <a:xfrm>
            <a:off x="2259532" y="6057663"/>
            <a:ext cx="6632948" cy="762000"/>
          </a:xfrm>
          <a:prstGeom prst="rect">
            <a:avLst/>
          </a:prstGeom>
        </p:spPr>
      </p:pic>
      <p:pic>
        <p:nvPicPr>
          <p:cNvPr id="23" name="Image 22"/>
          <p:cNvPicPr>
            <a:picLocks noChangeAspect="1"/>
          </p:cNvPicPr>
          <p:nvPr/>
        </p:nvPicPr>
        <p:blipFill>
          <a:blip r:embed="rId7"/>
          <a:stretch>
            <a:fillRect/>
          </a:stretch>
        </p:blipFill>
        <p:spPr>
          <a:xfrm>
            <a:off x="2228799" y="3571939"/>
            <a:ext cx="6616377" cy="1638300"/>
          </a:xfrm>
          <a:prstGeom prst="rect">
            <a:avLst/>
          </a:prstGeom>
        </p:spPr>
      </p:pic>
      <p:sp>
        <p:nvSpPr>
          <p:cNvPr id="25" name="ZoneTexte 24"/>
          <p:cNvSpPr txBox="1"/>
          <p:nvPr/>
        </p:nvSpPr>
        <p:spPr>
          <a:xfrm>
            <a:off x="4444627" y="4014164"/>
            <a:ext cx="703437" cy="1061829"/>
          </a:xfrm>
          <a:prstGeom prst="rect">
            <a:avLst/>
          </a:prstGeom>
          <a:noFill/>
        </p:spPr>
        <p:txBody>
          <a:bodyPr wrap="square" rtlCol="0">
            <a:spAutoFit/>
          </a:bodyPr>
          <a:lstStyle/>
          <a:p>
            <a:r>
              <a:rPr lang="fr-FR" sz="700" b="1" dirty="0">
                <a:latin typeface="+mj-lt"/>
              </a:rPr>
              <a:t>01/01/2020</a:t>
            </a:r>
          </a:p>
          <a:p>
            <a:endParaRPr lang="fr-FR" sz="700" b="1" dirty="0">
              <a:latin typeface="+mj-lt"/>
            </a:endParaRPr>
          </a:p>
          <a:p>
            <a:r>
              <a:rPr lang="fr-FR" sz="700" b="1" dirty="0">
                <a:latin typeface="+mj-lt"/>
              </a:rPr>
              <a:t>01/01/2020</a:t>
            </a:r>
          </a:p>
          <a:p>
            <a:endParaRPr lang="fr-FR" sz="700" b="1" dirty="0">
              <a:latin typeface="+mj-lt"/>
            </a:endParaRPr>
          </a:p>
          <a:p>
            <a:r>
              <a:rPr lang="fr-FR" sz="700" b="1" dirty="0">
                <a:latin typeface="+mj-lt"/>
              </a:rPr>
              <a:t>01/01/2020</a:t>
            </a:r>
          </a:p>
          <a:p>
            <a:endParaRPr lang="fr-FR" sz="700" b="1" dirty="0">
              <a:latin typeface="+mj-lt"/>
            </a:endParaRPr>
          </a:p>
          <a:p>
            <a:r>
              <a:rPr lang="fr-FR" sz="700" b="1" dirty="0">
                <a:latin typeface="+mj-lt"/>
              </a:rPr>
              <a:t>01/01/2020</a:t>
            </a:r>
          </a:p>
          <a:p>
            <a:endParaRPr lang="fr-FR" sz="700" b="1" dirty="0">
              <a:latin typeface="+mj-lt"/>
            </a:endParaRPr>
          </a:p>
          <a:p>
            <a:r>
              <a:rPr lang="fr-FR" sz="700" b="1" dirty="0">
                <a:latin typeface="+mj-lt"/>
              </a:rPr>
              <a:t>01/01/2020</a:t>
            </a:r>
          </a:p>
        </p:txBody>
      </p:sp>
      <p:sp>
        <p:nvSpPr>
          <p:cNvPr id="27" name="ZoneTexte 26"/>
          <p:cNvSpPr txBox="1"/>
          <p:nvPr/>
        </p:nvSpPr>
        <p:spPr>
          <a:xfrm>
            <a:off x="5251238" y="4014164"/>
            <a:ext cx="703437" cy="1061829"/>
          </a:xfrm>
          <a:prstGeom prst="rect">
            <a:avLst/>
          </a:prstGeom>
          <a:noFill/>
        </p:spPr>
        <p:txBody>
          <a:bodyPr wrap="square" rtlCol="0">
            <a:spAutoFit/>
          </a:bodyPr>
          <a:lstStyle/>
          <a:p>
            <a:r>
              <a:rPr lang="fr-FR" sz="700" b="1" dirty="0">
                <a:latin typeface="+mj-lt"/>
              </a:rPr>
              <a:t>01/01/2023</a:t>
            </a:r>
          </a:p>
          <a:p>
            <a:endParaRPr lang="fr-FR" sz="700" b="1" dirty="0">
              <a:latin typeface="+mj-lt"/>
            </a:endParaRPr>
          </a:p>
          <a:p>
            <a:r>
              <a:rPr lang="fr-FR" sz="700" b="1" dirty="0">
                <a:latin typeface="+mj-lt"/>
              </a:rPr>
              <a:t>01/01/2023</a:t>
            </a:r>
          </a:p>
          <a:p>
            <a:endParaRPr lang="fr-FR" sz="700" b="1" dirty="0">
              <a:latin typeface="+mj-lt"/>
            </a:endParaRPr>
          </a:p>
          <a:p>
            <a:r>
              <a:rPr lang="fr-FR" sz="700" b="1" dirty="0">
                <a:latin typeface="+mj-lt"/>
              </a:rPr>
              <a:t>01/01/2023</a:t>
            </a:r>
          </a:p>
          <a:p>
            <a:endParaRPr lang="fr-FR" sz="700" b="1" dirty="0">
              <a:latin typeface="+mj-lt"/>
            </a:endParaRPr>
          </a:p>
          <a:p>
            <a:r>
              <a:rPr lang="fr-FR" sz="700" b="1" dirty="0">
                <a:latin typeface="+mj-lt"/>
              </a:rPr>
              <a:t>01/01/2023</a:t>
            </a:r>
          </a:p>
          <a:p>
            <a:endParaRPr lang="fr-FR" sz="700" b="1" dirty="0">
              <a:latin typeface="+mj-lt"/>
            </a:endParaRPr>
          </a:p>
          <a:p>
            <a:r>
              <a:rPr lang="fr-FR" sz="700" b="1" dirty="0">
                <a:latin typeface="+mj-lt"/>
              </a:rPr>
              <a:t>01/01/2023</a:t>
            </a:r>
          </a:p>
        </p:txBody>
      </p:sp>
      <p:sp>
        <p:nvSpPr>
          <p:cNvPr id="28" name="ZoneTexte 27"/>
          <p:cNvSpPr txBox="1"/>
          <p:nvPr/>
        </p:nvSpPr>
        <p:spPr>
          <a:xfrm>
            <a:off x="4444627" y="5643670"/>
            <a:ext cx="744563" cy="523220"/>
          </a:xfrm>
          <a:prstGeom prst="rect">
            <a:avLst/>
          </a:prstGeom>
          <a:noFill/>
        </p:spPr>
        <p:txBody>
          <a:bodyPr wrap="square" rtlCol="0">
            <a:spAutoFit/>
          </a:bodyPr>
          <a:lstStyle/>
          <a:p>
            <a:r>
              <a:rPr lang="fr-FR" sz="700" b="1" dirty="0">
                <a:latin typeface="+mj-lt"/>
              </a:rPr>
              <a:t>01/01/2016</a:t>
            </a:r>
          </a:p>
          <a:p>
            <a:endParaRPr lang="fr-FR" sz="700" b="1" dirty="0">
              <a:latin typeface="+mj-lt"/>
            </a:endParaRPr>
          </a:p>
          <a:p>
            <a:r>
              <a:rPr lang="fr-FR" sz="700" b="1" dirty="0">
                <a:latin typeface="+mj-lt"/>
              </a:rPr>
              <a:t>01/01/2016</a:t>
            </a:r>
          </a:p>
          <a:p>
            <a:endParaRPr lang="fr-FR" sz="700" b="1" dirty="0">
              <a:latin typeface="+mj-lt"/>
            </a:endParaRPr>
          </a:p>
        </p:txBody>
      </p:sp>
      <p:sp>
        <p:nvSpPr>
          <p:cNvPr id="29" name="ZoneTexte 28"/>
          <p:cNvSpPr txBox="1"/>
          <p:nvPr/>
        </p:nvSpPr>
        <p:spPr>
          <a:xfrm>
            <a:off x="5251238" y="5643670"/>
            <a:ext cx="720911" cy="523220"/>
          </a:xfrm>
          <a:prstGeom prst="rect">
            <a:avLst/>
          </a:prstGeom>
          <a:noFill/>
        </p:spPr>
        <p:txBody>
          <a:bodyPr wrap="square" rtlCol="0">
            <a:spAutoFit/>
          </a:bodyPr>
          <a:lstStyle/>
          <a:p>
            <a:r>
              <a:rPr lang="fr-FR" sz="700" b="1" dirty="0">
                <a:latin typeface="+mj-lt"/>
              </a:rPr>
              <a:t>01/01/2019</a:t>
            </a:r>
          </a:p>
          <a:p>
            <a:endParaRPr lang="fr-FR" sz="700" b="1" dirty="0">
              <a:latin typeface="+mj-lt"/>
            </a:endParaRPr>
          </a:p>
          <a:p>
            <a:r>
              <a:rPr lang="fr-FR" sz="700" b="1" dirty="0">
                <a:latin typeface="+mj-lt"/>
              </a:rPr>
              <a:t>01/01/2019</a:t>
            </a:r>
          </a:p>
          <a:p>
            <a:endParaRPr lang="fr-FR" sz="700" b="1" dirty="0">
              <a:latin typeface="+mj-lt"/>
            </a:endParaRPr>
          </a:p>
        </p:txBody>
      </p:sp>
      <p:pic>
        <p:nvPicPr>
          <p:cNvPr id="26" name="Image 25"/>
          <p:cNvPicPr>
            <a:picLocks noChangeAspect="1"/>
          </p:cNvPicPr>
          <p:nvPr/>
        </p:nvPicPr>
        <p:blipFill>
          <a:blip r:embed="rId8"/>
          <a:stretch>
            <a:fillRect/>
          </a:stretch>
        </p:blipFill>
        <p:spPr>
          <a:xfrm>
            <a:off x="2228800" y="3755316"/>
            <a:ext cx="6616376" cy="466725"/>
          </a:xfrm>
          <a:prstGeom prst="rect">
            <a:avLst/>
          </a:prstGeom>
        </p:spPr>
      </p:pic>
      <p:pic>
        <p:nvPicPr>
          <p:cNvPr id="30" name="Image 29"/>
          <p:cNvPicPr>
            <a:picLocks noChangeAspect="1"/>
          </p:cNvPicPr>
          <p:nvPr/>
        </p:nvPicPr>
        <p:blipFill>
          <a:blip r:embed="rId9"/>
          <a:stretch>
            <a:fillRect/>
          </a:stretch>
        </p:blipFill>
        <p:spPr>
          <a:xfrm>
            <a:off x="2228800" y="3590641"/>
            <a:ext cx="6553200" cy="189522"/>
          </a:xfrm>
          <a:prstGeom prst="rect">
            <a:avLst/>
          </a:prstGeom>
        </p:spPr>
      </p:pic>
      <p:pic>
        <p:nvPicPr>
          <p:cNvPr id="8" name="Image 7"/>
          <p:cNvPicPr>
            <a:picLocks noChangeAspect="1"/>
          </p:cNvPicPr>
          <p:nvPr/>
        </p:nvPicPr>
        <p:blipFill>
          <a:blip r:embed="rId10"/>
          <a:stretch>
            <a:fillRect/>
          </a:stretch>
        </p:blipFill>
        <p:spPr>
          <a:xfrm>
            <a:off x="2205024" y="2520343"/>
            <a:ext cx="6649441" cy="1276350"/>
          </a:xfrm>
          <a:prstGeom prst="rect">
            <a:avLst/>
          </a:prstGeom>
        </p:spPr>
      </p:pic>
      <p:sp>
        <p:nvSpPr>
          <p:cNvPr id="24" name="Titre 1"/>
          <p:cNvSpPr>
            <a:spLocks noGrp="1"/>
          </p:cNvSpPr>
          <p:nvPr>
            <p:ph type="title"/>
          </p:nvPr>
        </p:nvSpPr>
        <p:spPr>
          <a:xfrm>
            <a:off x="683568" y="548680"/>
            <a:ext cx="8229600" cy="720080"/>
          </a:xfrm>
        </p:spPr>
        <p:txBody>
          <a:bodyPr>
            <a:normAutofit fontScale="90000"/>
          </a:bodyPr>
          <a:lstStyle/>
          <a:p>
            <a:r>
              <a:rPr lang="fr-FR" sz="2700" dirty="0"/>
              <a:t>Déclaration</a:t>
            </a:r>
            <a:r>
              <a:rPr lang="fr-FR" sz="2700" dirty="0">
                <a:solidFill>
                  <a:schemeClr val="bg1">
                    <a:lumMod val="65000"/>
                  </a:schemeClr>
                </a:solidFill>
              </a:rPr>
              <a:t> </a:t>
            </a:r>
            <a:r>
              <a:rPr lang="fr-FR" sz="2700" dirty="0"/>
              <a:t>de</a:t>
            </a:r>
            <a:r>
              <a:rPr lang="fr-FR" sz="2700" dirty="0">
                <a:solidFill>
                  <a:schemeClr val="bg1">
                    <a:lumMod val="65000"/>
                  </a:schemeClr>
                </a:solidFill>
              </a:rPr>
              <a:t> </a:t>
            </a:r>
            <a:r>
              <a:rPr lang="fr-FR" sz="2700" dirty="0"/>
              <a:t>l’absentéisme : </a:t>
            </a:r>
            <a:r>
              <a:rPr lang="fr-FR" sz="2200" dirty="0"/>
              <a:t>Accéder aux contrats</a:t>
            </a:r>
            <a:r>
              <a:rPr lang="fr-FR" sz="2000" dirty="0"/>
              <a:t/>
            </a:r>
            <a:br>
              <a:rPr lang="fr-FR" sz="2000" dirty="0"/>
            </a:br>
            <a:endParaRPr lang="fr-FR" sz="2000" dirty="0"/>
          </a:p>
        </p:txBody>
      </p:sp>
    </p:spTree>
    <p:extLst>
      <p:ext uri="{BB962C8B-B14F-4D97-AF65-F5344CB8AC3E}">
        <p14:creationId xmlns:p14="http://schemas.microsoft.com/office/powerpoint/2010/main" val="744797936"/>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27795" y="3647051"/>
            <a:ext cx="7505636" cy="611999"/>
          </a:xfrm>
        </p:spPr>
        <p:txBody>
          <a:bodyPr>
            <a:normAutofit/>
          </a:bodyPr>
          <a:lstStyle/>
          <a:p>
            <a:pPr algn="l">
              <a:defRPr/>
            </a:pPr>
            <a:r>
              <a:rPr lang="fr-FR" dirty="0">
                <a:solidFill>
                  <a:srgbClr val="554C60"/>
                </a:solidFill>
              </a:rPr>
              <a:t>Bordereaux et décomptes</a:t>
            </a:r>
          </a:p>
        </p:txBody>
      </p:sp>
      <p:pic>
        <p:nvPicPr>
          <p:cNvPr id="4" name="Image 3"/>
          <p:cNvPicPr>
            <a:picLocks noChangeAspect="1"/>
          </p:cNvPicPr>
          <p:nvPr/>
        </p:nvPicPr>
        <p:blipFill>
          <a:blip r:embed="rId2"/>
          <a:stretch>
            <a:fillRect/>
          </a:stretch>
        </p:blipFill>
        <p:spPr>
          <a:xfrm>
            <a:off x="251520" y="3647051"/>
            <a:ext cx="676275" cy="676275"/>
          </a:xfrm>
          <a:prstGeom prst="rect">
            <a:avLst/>
          </a:prstGeom>
        </p:spPr>
      </p:pic>
    </p:spTree>
    <p:extLst>
      <p:ext uri="{BB962C8B-B14F-4D97-AF65-F5344CB8AC3E}">
        <p14:creationId xmlns:p14="http://schemas.microsoft.com/office/powerpoint/2010/main" val="75147800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323528" y="764704"/>
            <a:ext cx="8215370" cy="5472608"/>
          </a:xfrm>
        </p:spPr>
        <p:txBody>
          <a:bodyPr/>
          <a:lstStyle/>
          <a:p>
            <a:pPr lvl="1">
              <a:lnSpc>
                <a:spcPct val="150000"/>
              </a:lnSpc>
              <a:buNone/>
            </a:pPr>
            <a:endParaRPr lang="fr-FR" sz="800" dirty="0"/>
          </a:p>
          <a:p>
            <a:pPr lvl="1">
              <a:lnSpc>
                <a:spcPct val="150000"/>
              </a:lnSpc>
              <a:buNone/>
            </a:pPr>
            <a:endParaRPr lang="fr-FR" dirty="0"/>
          </a:p>
          <a:p>
            <a:pPr lvl="1">
              <a:lnSpc>
                <a:spcPct val="150000"/>
              </a:lnSpc>
              <a:buNone/>
            </a:pPr>
            <a:endParaRPr lang="fr-FR" sz="800" dirty="0"/>
          </a:p>
          <a:p>
            <a:pPr lvl="1">
              <a:lnSpc>
                <a:spcPct val="150000"/>
              </a:lnSpc>
              <a:buNone/>
            </a:pPr>
            <a:endParaRPr lang="fr-FR" dirty="0"/>
          </a:p>
          <a:p>
            <a:pPr>
              <a:lnSpc>
                <a:spcPct val="150000"/>
              </a:lnSpc>
              <a:buNone/>
            </a:pPr>
            <a:endParaRPr lang="fr-FR" sz="1600" dirty="0"/>
          </a:p>
          <a:p>
            <a:pPr>
              <a:lnSpc>
                <a:spcPct val="150000"/>
              </a:lnSpc>
              <a:buNone/>
            </a:pPr>
            <a:endParaRPr lang="fr-FR" sz="1600" dirty="0"/>
          </a:p>
          <a:p>
            <a:pPr>
              <a:lnSpc>
                <a:spcPct val="150000"/>
              </a:lnSpc>
              <a:buNone/>
            </a:pPr>
            <a:endParaRPr lang="fr-FR" sz="1600" dirty="0"/>
          </a:p>
          <a:p>
            <a:pPr>
              <a:lnSpc>
                <a:spcPct val="150000"/>
              </a:lnSpc>
              <a:buNone/>
            </a:pPr>
            <a:endParaRPr lang="fr-FR" dirty="0"/>
          </a:p>
          <a:p>
            <a:pPr>
              <a:lnSpc>
                <a:spcPct val="150000"/>
              </a:lnSpc>
              <a:buFont typeface="Wingdings" pitchFamily="2" charset="2"/>
              <a:buChar char="v"/>
            </a:pPr>
            <a:endParaRPr lang="fr-FR" dirty="0"/>
          </a:p>
          <a:p>
            <a:pPr>
              <a:lnSpc>
                <a:spcPct val="150000"/>
              </a:lnSpc>
              <a:buNone/>
            </a:pPr>
            <a:endParaRPr lang="fr-FR" sz="1600" dirty="0"/>
          </a:p>
          <a:p>
            <a:endParaRPr lang="fr-FR" dirty="0"/>
          </a:p>
          <a:p>
            <a:pPr>
              <a:buNone/>
            </a:pPr>
            <a:endParaRPr lang="fr-FR" dirty="0"/>
          </a:p>
          <a:p>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363707" y="1412776"/>
            <a:ext cx="7016605" cy="2020149"/>
          </a:xfrm>
          <a:prstGeom prst="rect">
            <a:avLst/>
          </a:prstGeom>
          <a:noFill/>
          <a:ln w="9525">
            <a:solidFill>
              <a:schemeClr val="tx1"/>
            </a:solid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23528" y="1988840"/>
            <a:ext cx="7416824" cy="1762609"/>
          </a:xfrm>
          <a:prstGeom prst="rect">
            <a:avLst/>
          </a:prstGeom>
          <a:noFill/>
          <a:ln w="9525">
            <a:noFill/>
            <a:miter lim="800000"/>
            <a:headEnd/>
            <a:tailEnd/>
          </a:ln>
        </p:spPr>
      </p:pic>
      <p:sp>
        <p:nvSpPr>
          <p:cNvPr id="7" name="AutoShape 2"/>
          <p:cNvSpPr>
            <a:spLocks noChangeArrowheads="1"/>
          </p:cNvSpPr>
          <p:nvPr/>
        </p:nvSpPr>
        <p:spPr bwMode="auto">
          <a:xfrm rot="10800000" flipV="1">
            <a:off x="662880" y="2438933"/>
            <a:ext cx="2324944" cy="294263"/>
          </a:xfrm>
          <a:prstGeom prst="wedgeRectCallout">
            <a:avLst>
              <a:gd name="adj1" fmla="val 44925"/>
              <a:gd name="adj2" fmla="val 10337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Sélectionner le colis souhaité</a:t>
            </a:r>
          </a:p>
        </p:txBody>
      </p:sp>
      <p:pic>
        <p:nvPicPr>
          <p:cNvPr id="2" name="Image 1"/>
          <p:cNvPicPr>
            <a:picLocks noChangeAspect="1"/>
          </p:cNvPicPr>
          <p:nvPr/>
        </p:nvPicPr>
        <p:blipFill>
          <a:blip r:embed="rId4"/>
          <a:stretch>
            <a:fillRect/>
          </a:stretch>
        </p:blipFill>
        <p:spPr>
          <a:xfrm>
            <a:off x="2483768" y="3432925"/>
            <a:ext cx="6363189" cy="2749526"/>
          </a:xfrm>
          <a:prstGeom prst="rect">
            <a:avLst/>
          </a:prstGeom>
        </p:spPr>
      </p:pic>
      <p:sp>
        <p:nvSpPr>
          <p:cNvPr id="11" name="AutoShape 2"/>
          <p:cNvSpPr>
            <a:spLocks noChangeArrowheads="1"/>
          </p:cNvSpPr>
          <p:nvPr/>
        </p:nvSpPr>
        <p:spPr bwMode="auto">
          <a:xfrm rot="10800000" flipV="1">
            <a:off x="3857201" y="1733302"/>
            <a:ext cx="1697352" cy="467529"/>
          </a:xfrm>
          <a:prstGeom prst="wedgeRectCallout">
            <a:avLst>
              <a:gd name="adj1" fmla="val 8397"/>
              <a:gd name="adj2" fmla="val 102878"/>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Documents disponibles pendant 1 an</a:t>
            </a:r>
          </a:p>
        </p:txBody>
      </p:sp>
      <p:pic>
        <p:nvPicPr>
          <p:cNvPr id="3" name="Image 2"/>
          <p:cNvPicPr>
            <a:picLocks noChangeAspect="1"/>
          </p:cNvPicPr>
          <p:nvPr/>
        </p:nvPicPr>
        <p:blipFill>
          <a:blip r:embed="rId5"/>
          <a:stretch>
            <a:fillRect/>
          </a:stretch>
        </p:blipFill>
        <p:spPr>
          <a:xfrm>
            <a:off x="1989020" y="2835411"/>
            <a:ext cx="3447076" cy="495300"/>
          </a:xfrm>
          <a:prstGeom prst="rect">
            <a:avLst/>
          </a:prstGeom>
        </p:spPr>
      </p:pic>
      <p:sp>
        <p:nvSpPr>
          <p:cNvPr id="14" name="Titre 1"/>
          <p:cNvSpPr>
            <a:spLocks noGrp="1"/>
          </p:cNvSpPr>
          <p:nvPr>
            <p:ph type="title"/>
          </p:nvPr>
        </p:nvSpPr>
        <p:spPr>
          <a:xfrm>
            <a:off x="683568" y="548680"/>
            <a:ext cx="8229600" cy="720080"/>
          </a:xfrm>
        </p:spPr>
        <p:txBody>
          <a:bodyPr>
            <a:normAutofit fontScale="90000"/>
          </a:bodyPr>
          <a:lstStyle/>
          <a:p>
            <a:r>
              <a:rPr lang="fr-FR" sz="2700" dirty="0"/>
              <a:t>Bordereaux et décomptes</a:t>
            </a:r>
            <a:r>
              <a:rPr lang="fr-FR" sz="2000" dirty="0"/>
              <a:t/>
            </a:r>
            <a:br>
              <a:rPr lang="fr-FR" sz="2000" dirty="0"/>
            </a:br>
            <a:endParaRPr lang="fr-FR" sz="2000" dirty="0"/>
          </a:p>
        </p:txBody>
      </p:sp>
      <p:sp>
        <p:nvSpPr>
          <p:cNvPr id="15" name="AutoShape 3"/>
          <p:cNvSpPr>
            <a:spLocks noChangeArrowheads="1"/>
          </p:cNvSpPr>
          <p:nvPr/>
        </p:nvSpPr>
        <p:spPr bwMode="auto">
          <a:xfrm rot="10800000" flipV="1">
            <a:off x="6673171" y="2113515"/>
            <a:ext cx="2052861" cy="523397"/>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Mail d’information de la mise à disposition du document</a:t>
            </a:r>
          </a:p>
        </p:txBody>
      </p:sp>
    </p:spTree>
    <p:extLst>
      <p:ext uri="{BB962C8B-B14F-4D97-AF65-F5344CB8AC3E}">
        <p14:creationId xmlns:p14="http://schemas.microsoft.com/office/powerpoint/2010/main" val="20667449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734888" y="469536"/>
            <a:ext cx="8229600" cy="583200"/>
          </a:xfrm>
        </p:spPr>
        <p:txBody>
          <a:bodyPr>
            <a:normAutofit/>
          </a:bodyPr>
          <a:lstStyle/>
          <a:p>
            <a:pPr eaLnBrk="1" hangingPunct="1"/>
            <a:r>
              <a:rPr lang="fr-FR" dirty="0"/>
              <a:t>Agents IRCANTEC</a:t>
            </a:r>
          </a:p>
        </p:txBody>
      </p:sp>
      <p:sp>
        <p:nvSpPr>
          <p:cNvPr id="19459" name="Espace réservé du contenu 2"/>
          <p:cNvSpPr>
            <a:spLocks noGrp="1"/>
          </p:cNvSpPr>
          <p:nvPr>
            <p:ph idx="1"/>
          </p:nvPr>
        </p:nvSpPr>
        <p:spPr>
          <a:xfrm>
            <a:off x="323528" y="1124744"/>
            <a:ext cx="8686800" cy="3976687"/>
          </a:xfrm>
        </p:spPr>
        <p:txBody>
          <a:bodyPr/>
          <a:lstStyle/>
          <a:p>
            <a:pPr eaLnBrk="1" hangingPunct="1">
              <a:buNone/>
            </a:pPr>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endParaRPr lang="fr-FR" dirty="0"/>
          </a:p>
          <a:p>
            <a:pPr eaLnBrk="1" hangingPunct="1">
              <a:buNone/>
            </a:pPr>
            <a:endParaRPr lang="fr-FR" dirty="0"/>
          </a:p>
          <a:p>
            <a:pPr lvl="2" eaLnBrk="1" hangingPunct="1">
              <a:buFont typeface="Wingdings" pitchFamily="2" charset="2"/>
              <a:buNone/>
            </a:pPr>
            <a:endParaRPr lang="fr-FR" dirty="0"/>
          </a:p>
          <a:p>
            <a:pPr lvl="1" eaLnBrk="1" hangingPunct="1"/>
            <a:endParaRPr lang="fr-FR" dirty="0"/>
          </a:p>
          <a:p>
            <a:pPr lvl="2" eaLnBrk="1" hangingPunct="1">
              <a:buFont typeface="Wingdings" pitchFamily="2" charset="2"/>
              <a:buNone/>
            </a:pP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524664955"/>
              </p:ext>
            </p:extLst>
          </p:nvPr>
        </p:nvGraphicFramePr>
        <p:xfrm>
          <a:off x="323528" y="1484784"/>
          <a:ext cx="8247260" cy="3888432"/>
        </p:xfrm>
        <a:graphic>
          <a:graphicData uri="http://schemas.openxmlformats.org/drawingml/2006/table">
            <a:tbl>
              <a:tblPr firstRow="1" bandRow="1">
                <a:tableStyleId>{F5AB1C69-6EDB-4FF4-983F-18BD219EF322}</a:tableStyleId>
              </a:tblPr>
              <a:tblGrid>
                <a:gridCol w="1338689">
                  <a:extLst>
                    <a:ext uri="{9D8B030D-6E8A-4147-A177-3AD203B41FA5}">
                      <a16:colId xmlns:a16="http://schemas.microsoft.com/office/drawing/2014/main" val="20000"/>
                    </a:ext>
                  </a:extLst>
                </a:gridCol>
                <a:gridCol w="866814">
                  <a:extLst>
                    <a:ext uri="{9D8B030D-6E8A-4147-A177-3AD203B41FA5}">
                      <a16:colId xmlns:a16="http://schemas.microsoft.com/office/drawing/2014/main" val="20001"/>
                    </a:ext>
                  </a:extLst>
                </a:gridCol>
                <a:gridCol w="3972895">
                  <a:extLst>
                    <a:ext uri="{9D8B030D-6E8A-4147-A177-3AD203B41FA5}">
                      <a16:colId xmlns:a16="http://schemas.microsoft.com/office/drawing/2014/main" val="20002"/>
                    </a:ext>
                  </a:extLst>
                </a:gridCol>
                <a:gridCol w="2068862">
                  <a:extLst>
                    <a:ext uri="{9D8B030D-6E8A-4147-A177-3AD203B41FA5}">
                      <a16:colId xmlns:a16="http://schemas.microsoft.com/office/drawing/2014/main" val="20003"/>
                    </a:ext>
                  </a:extLst>
                </a:gridCol>
              </a:tblGrid>
              <a:tr h="508798">
                <a:tc>
                  <a:txBody>
                    <a:bodyPr/>
                    <a:lstStyle/>
                    <a:p>
                      <a:pPr algn="ctr"/>
                      <a:r>
                        <a:rPr lang="fr-FR" sz="1000" dirty="0"/>
                        <a:t>Risques</a:t>
                      </a:r>
                    </a:p>
                  </a:txBody>
                  <a:tcPr>
                    <a:solidFill>
                      <a:srgbClr val="AFA3AB"/>
                    </a:solidFill>
                  </a:tcPr>
                </a:tc>
                <a:tc>
                  <a:txBody>
                    <a:bodyPr/>
                    <a:lstStyle/>
                    <a:p>
                      <a:pPr algn="ctr"/>
                      <a:r>
                        <a:rPr lang="fr-FR" sz="1000" dirty="0"/>
                        <a:t>Délai de déclaration</a:t>
                      </a:r>
                    </a:p>
                  </a:txBody>
                  <a:tcPr>
                    <a:solidFill>
                      <a:srgbClr val="AFA3AB"/>
                    </a:solidFill>
                  </a:tcPr>
                </a:tc>
                <a:tc>
                  <a:txBody>
                    <a:bodyPr/>
                    <a:lstStyle/>
                    <a:p>
                      <a:pPr algn="ctr"/>
                      <a:r>
                        <a:rPr lang="fr-FR" sz="1000" dirty="0"/>
                        <a:t>Documents à fournir</a:t>
                      </a:r>
                    </a:p>
                  </a:txBody>
                  <a:tcPr>
                    <a:solidFill>
                      <a:srgbClr val="AFA3AB"/>
                    </a:solidFill>
                  </a:tcPr>
                </a:tc>
                <a:tc>
                  <a:txBody>
                    <a:bodyPr/>
                    <a:lstStyle/>
                    <a:p>
                      <a:pPr algn="ctr"/>
                      <a:endParaRPr lang="fr-FR" sz="1000" dirty="0"/>
                    </a:p>
                  </a:txBody>
                  <a:tcPr>
                    <a:solidFill>
                      <a:srgbClr val="AFA3AB"/>
                    </a:solidFill>
                  </a:tcPr>
                </a:tc>
                <a:extLst>
                  <a:ext uri="{0D108BD9-81ED-4DB2-BD59-A6C34878D82A}">
                    <a16:rowId xmlns:a16="http://schemas.microsoft.com/office/drawing/2014/main" val="10000"/>
                  </a:ext>
                </a:extLst>
              </a:tr>
              <a:tr h="1334057">
                <a:tc>
                  <a:txBody>
                    <a:bodyPr/>
                    <a:lstStyle/>
                    <a:p>
                      <a:pPr algn="l"/>
                      <a:r>
                        <a:rPr lang="fr-FR" sz="1000" dirty="0"/>
                        <a:t>Adoption</a:t>
                      </a:r>
                    </a:p>
                  </a:txBody>
                  <a:tcPr>
                    <a:solidFill>
                      <a:schemeClr val="bg1">
                        <a:lumMod val="85000"/>
                      </a:schemeClr>
                    </a:solidFill>
                  </a:tcPr>
                </a:tc>
                <a:tc>
                  <a:txBody>
                    <a:bodyPr/>
                    <a:lstStyle/>
                    <a:p>
                      <a:pPr algn="l"/>
                      <a:r>
                        <a:rPr lang="fr-FR" sz="1000" dirty="0"/>
                        <a:t>90 jours</a:t>
                      </a:r>
                    </a:p>
                  </a:txBody>
                  <a:tcPr>
                    <a:solidFill>
                      <a:schemeClr val="bg1">
                        <a:lumMod val="85000"/>
                      </a:schemeClr>
                    </a:solidFill>
                  </a:tcPr>
                </a:tc>
                <a:tc>
                  <a:txBody>
                    <a:bodyPr/>
                    <a:lstStyle/>
                    <a:p>
                      <a:pPr algn="l">
                        <a:buFont typeface="Arial" pitchFamily="34" charset="0"/>
                        <a:buChar char="•"/>
                      </a:pPr>
                      <a:r>
                        <a:rPr lang="fr-FR" sz="1000" b="0" dirty="0">
                          <a:solidFill>
                            <a:schemeClr val="tx1"/>
                          </a:solidFill>
                        </a:rPr>
                        <a:t> Déclaration</a:t>
                      </a:r>
                      <a:r>
                        <a:rPr lang="fr-FR" sz="1000" b="0" baseline="0" dirty="0">
                          <a:solidFill>
                            <a:schemeClr val="tx1"/>
                          </a:solidFill>
                        </a:rPr>
                        <a:t> de la collectivité sur internet</a:t>
                      </a:r>
                    </a:p>
                    <a:p>
                      <a:pPr algn="l">
                        <a:buFont typeface="Arial" pitchFamily="34" charset="0"/>
                        <a:buChar char="•"/>
                      </a:pPr>
                      <a:r>
                        <a:rPr lang="fr-FR" sz="1000" b="0" baseline="0" dirty="0">
                          <a:solidFill>
                            <a:schemeClr val="tx1"/>
                          </a:solidFill>
                        </a:rPr>
                        <a:t> Document délivré par  la Direction de l’Enfance et de la Famille des Services Sociaux</a:t>
                      </a:r>
                    </a:p>
                    <a:p>
                      <a:pPr algn="l">
                        <a:buFont typeface="Arial" pitchFamily="34" charset="0"/>
                        <a:buChar char="•"/>
                      </a:pPr>
                      <a:r>
                        <a:rPr lang="fr-FR" sz="1000" b="0" baseline="0" dirty="0">
                          <a:solidFill>
                            <a:schemeClr val="tx1"/>
                          </a:solidFill>
                        </a:rPr>
                        <a:t> Document officiel sur lequel figure un visa accordé par la Mission pour l’Adoption Internationale</a:t>
                      </a:r>
                    </a:p>
                    <a:p>
                      <a:pPr algn="l">
                        <a:buFont typeface="Arial" pitchFamily="34" charset="0"/>
                        <a:buChar char="•"/>
                      </a:pPr>
                      <a:r>
                        <a:rPr lang="fr-FR" sz="1000" b="0" baseline="0" dirty="0">
                          <a:solidFill>
                            <a:schemeClr val="tx1"/>
                          </a:solidFill>
                        </a:rPr>
                        <a:t> Bulletin de salaire de la période concernée</a:t>
                      </a:r>
                    </a:p>
                    <a:p>
                      <a:pPr algn="l">
                        <a:buFont typeface="Arial" pitchFamily="34" charset="0"/>
                        <a:buChar char="•"/>
                      </a:pPr>
                      <a:r>
                        <a:rPr lang="fr-FR" sz="1000" b="0" dirty="0">
                          <a:solidFill>
                            <a:schemeClr val="tx1"/>
                          </a:solidFill>
                        </a:rPr>
                        <a:t> Décomptes CPAM</a:t>
                      </a:r>
                    </a:p>
                    <a:p>
                      <a:pPr marL="0" marR="0" lvl="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fr-FR" sz="1000" b="0" baseline="0" dirty="0">
                          <a:solidFill>
                            <a:schemeClr val="tx1"/>
                          </a:solidFill>
                        </a:rPr>
                        <a:t> Décision administrative</a:t>
                      </a:r>
                    </a:p>
                  </a:txBody>
                  <a:tcPr>
                    <a:solidFill>
                      <a:schemeClr val="bg1">
                        <a:lumMod val="85000"/>
                      </a:schemeClr>
                    </a:solidFill>
                  </a:tcPr>
                </a:tc>
                <a:tc>
                  <a:txBody>
                    <a:bodyPr/>
                    <a:lstStyle/>
                    <a:p>
                      <a:pPr algn="l"/>
                      <a:endParaRPr lang="fr-FR" sz="1000" dirty="0"/>
                    </a:p>
                  </a:txBody>
                  <a:tcPr>
                    <a:solidFill>
                      <a:schemeClr val="bg1">
                        <a:lumMod val="85000"/>
                      </a:schemeClr>
                    </a:solidFill>
                  </a:tcPr>
                </a:tc>
                <a:extLst>
                  <a:ext uri="{0D108BD9-81ED-4DB2-BD59-A6C34878D82A}">
                    <a16:rowId xmlns:a16="http://schemas.microsoft.com/office/drawing/2014/main" val="10001"/>
                  </a:ext>
                </a:extLst>
              </a:tr>
              <a:tr h="868688">
                <a:tc>
                  <a:txBody>
                    <a:bodyPr/>
                    <a:lstStyle/>
                    <a:p>
                      <a:pPr algn="l"/>
                      <a:r>
                        <a:rPr lang="fr-FR" sz="1000" dirty="0"/>
                        <a:t>Paternité et accueil de l’enfant</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90 jours</a:t>
                      </a:r>
                    </a:p>
                  </a:txBody>
                  <a:tcPr>
                    <a:solidFill>
                      <a:schemeClr val="bg1"/>
                    </a:solidFill>
                  </a:tcPr>
                </a:tc>
                <a:tc>
                  <a:txBody>
                    <a:bodyPr/>
                    <a:lstStyle/>
                    <a:p>
                      <a:pPr algn="l">
                        <a:buFont typeface="Arial" pitchFamily="34" charset="0"/>
                        <a:buChar char="•"/>
                      </a:pPr>
                      <a:r>
                        <a:rPr lang="fr-FR" sz="1000" b="0" baseline="0" dirty="0">
                          <a:solidFill>
                            <a:schemeClr val="tx1"/>
                          </a:solidFill>
                        </a:rPr>
                        <a:t> Déclaration de la collectivité sur internet</a:t>
                      </a:r>
                    </a:p>
                    <a:p>
                      <a:pPr algn="l">
                        <a:buFont typeface="Arial" pitchFamily="34" charset="0"/>
                        <a:buChar char="•"/>
                      </a:pPr>
                      <a:r>
                        <a:rPr lang="fr-FR" sz="1000" b="0" baseline="0" dirty="0">
                          <a:solidFill>
                            <a:schemeClr val="tx1"/>
                          </a:solidFill>
                        </a:rPr>
                        <a:t> Acte de naissance</a:t>
                      </a:r>
                    </a:p>
                    <a:p>
                      <a:pPr algn="l">
                        <a:buFont typeface="Arial" pitchFamily="34" charset="0"/>
                        <a:buChar char="•"/>
                      </a:pPr>
                      <a:r>
                        <a:rPr lang="fr-FR" sz="1000" b="0" baseline="0" dirty="0">
                          <a:solidFill>
                            <a:schemeClr val="tx1"/>
                          </a:solidFill>
                        </a:rPr>
                        <a:t> Décision administrative précisant les dates</a:t>
                      </a:r>
                    </a:p>
                    <a:p>
                      <a:pPr algn="l">
                        <a:buFont typeface="Arial" pitchFamily="34" charset="0"/>
                        <a:buChar char="•"/>
                      </a:pPr>
                      <a:r>
                        <a:rPr lang="fr-FR" sz="1000" b="0" baseline="0" dirty="0">
                          <a:solidFill>
                            <a:schemeClr val="tx1"/>
                          </a:solidFill>
                        </a:rPr>
                        <a:t> Bulletin de salaire</a:t>
                      </a:r>
                    </a:p>
                    <a:p>
                      <a:pPr algn="l">
                        <a:buFont typeface="Arial" pitchFamily="34" charset="0"/>
                        <a:buChar char="•"/>
                      </a:pPr>
                      <a:r>
                        <a:rPr lang="fr-FR" sz="1000" b="0" baseline="0" dirty="0">
                          <a:solidFill>
                            <a:schemeClr val="tx1"/>
                          </a:solidFill>
                        </a:rPr>
                        <a:t> Décomptes CPAM</a:t>
                      </a:r>
                      <a:endParaRPr lang="fr-FR" sz="1000" b="0" dirty="0">
                        <a:solidFill>
                          <a:schemeClr val="tx1"/>
                        </a:solidFill>
                      </a:endParaRPr>
                    </a:p>
                  </a:txBody>
                  <a:tcPr>
                    <a:solidFill>
                      <a:schemeClr val="bg1"/>
                    </a:solidFill>
                  </a:tcPr>
                </a:tc>
                <a:tc>
                  <a:txBody>
                    <a:bodyPr/>
                    <a:lstStyle/>
                    <a:p>
                      <a:pPr algn="l"/>
                      <a:endParaRPr lang="fr-FR" sz="1000" dirty="0"/>
                    </a:p>
                  </a:txBody>
                  <a:tcPr>
                    <a:solidFill>
                      <a:schemeClr val="bg1"/>
                    </a:solidFill>
                  </a:tcPr>
                </a:tc>
                <a:extLst>
                  <a:ext uri="{0D108BD9-81ED-4DB2-BD59-A6C34878D82A}">
                    <a16:rowId xmlns:a16="http://schemas.microsoft.com/office/drawing/2014/main" val="10002"/>
                  </a:ext>
                </a:extLst>
              </a:tr>
              <a:tr h="1176889">
                <a:tc>
                  <a:txBody>
                    <a:bodyPr/>
                    <a:lstStyle/>
                    <a:p>
                      <a:pPr algn="l"/>
                      <a:r>
                        <a:rPr lang="fr-FR" sz="1000" dirty="0"/>
                        <a:t>Maladie</a:t>
                      </a:r>
                      <a:r>
                        <a:rPr lang="fr-FR" sz="1000" baseline="0" dirty="0"/>
                        <a:t> grave</a:t>
                      </a:r>
                      <a:endParaRPr lang="fr-FR" sz="1000"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a:t>90 jours</a:t>
                      </a:r>
                    </a:p>
                  </a:txBody>
                  <a:tcPr>
                    <a:solidFill>
                      <a:schemeClr val="bg1">
                        <a:lumMod val="85000"/>
                      </a:schemeClr>
                    </a:solidFill>
                  </a:tcPr>
                </a:tc>
                <a:tc>
                  <a:txBody>
                    <a:bodyPr/>
                    <a:lstStyle/>
                    <a:p>
                      <a:pPr algn="l">
                        <a:buFont typeface="Arial" pitchFamily="34" charset="0"/>
                        <a:buChar char="•"/>
                      </a:pPr>
                      <a:r>
                        <a:rPr lang="fr-FR" sz="1000" b="0" baseline="0" dirty="0">
                          <a:solidFill>
                            <a:schemeClr val="tx1"/>
                          </a:solidFill>
                        </a:rPr>
                        <a:t> Déclaration de la collectivité sur internet</a:t>
                      </a:r>
                    </a:p>
                    <a:p>
                      <a:pPr algn="l">
                        <a:buFont typeface="Arial" pitchFamily="34" charset="0"/>
                        <a:buChar char="•"/>
                      </a:pPr>
                      <a:r>
                        <a:rPr lang="fr-FR" sz="1000" b="0" baseline="0" dirty="0">
                          <a:solidFill>
                            <a:schemeClr val="tx1"/>
                          </a:solidFill>
                        </a:rPr>
                        <a:t> Certificats médicaux</a:t>
                      </a:r>
                    </a:p>
                    <a:p>
                      <a:pPr algn="l">
                        <a:buFont typeface="Arial" pitchFamily="34" charset="0"/>
                        <a:buChar char="•"/>
                      </a:pPr>
                      <a:r>
                        <a:rPr lang="fr-FR" sz="1000" b="0" baseline="0" dirty="0" smtClean="0">
                          <a:solidFill>
                            <a:schemeClr val="tx1"/>
                          </a:solidFill>
                        </a:rPr>
                        <a:t> Bulletins </a:t>
                      </a:r>
                      <a:r>
                        <a:rPr lang="fr-FR" sz="1000" b="0" baseline="0" dirty="0">
                          <a:solidFill>
                            <a:schemeClr val="tx1"/>
                          </a:solidFill>
                        </a:rPr>
                        <a:t>de salaire</a:t>
                      </a:r>
                    </a:p>
                    <a:p>
                      <a:pPr algn="l">
                        <a:buFont typeface="Arial" pitchFamily="34" charset="0"/>
                        <a:buChar char="•"/>
                      </a:pPr>
                      <a:r>
                        <a:rPr lang="fr-FR" sz="1000" b="0" baseline="0" dirty="0">
                          <a:solidFill>
                            <a:schemeClr val="tx1"/>
                          </a:solidFill>
                        </a:rPr>
                        <a:t> Décomptes CPAM</a:t>
                      </a:r>
                    </a:p>
                    <a:p>
                      <a:pPr algn="l">
                        <a:buFont typeface="Arial" pitchFamily="34" charset="0"/>
                        <a:buChar char="•"/>
                      </a:pPr>
                      <a:r>
                        <a:rPr lang="fr-FR" sz="1000" b="0" baseline="0" dirty="0">
                          <a:solidFill>
                            <a:schemeClr val="tx1"/>
                          </a:solidFill>
                        </a:rPr>
                        <a:t> Procès Verbal du Comité Médical</a:t>
                      </a:r>
                    </a:p>
                  </a:txBody>
                  <a:tcPr>
                    <a:solidFill>
                      <a:schemeClr val="bg1">
                        <a:lumMod val="85000"/>
                      </a:schemeClr>
                    </a:solidFill>
                  </a:tcPr>
                </a:tc>
                <a:tc>
                  <a:txBody>
                    <a:bodyPr/>
                    <a:lstStyle/>
                    <a:p>
                      <a:pPr algn="l"/>
                      <a:endParaRPr lang="fr-FR" sz="1000" dirty="0"/>
                    </a:p>
                    <a:p>
                      <a:pPr algn="l"/>
                      <a:endParaRPr lang="fr-FR" sz="1000" dirty="0"/>
                    </a:p>
                    <a:p>
                      <a:pPr algn="l"/>
                      <a:endParaRPr lang="fr-FR" sz="1000" dirty="0"/>
                    </a:p>
                    <a:p>
                      <a:pPr algn="l"/>
                      <a:endParaRPr lang="fr-FR" sz="1000" dirty="0"/>
                    </a:p>
                    <a:p>
                      <a:pPr algn="l">
                        <a:buFont typeface="Arial" pitchFamily="34" charset="0"/>
                        <a:buChar char="•"/>
                      </a:pPr>
                      <a:r>
                        <a:rPr lang="fr-FR" sz="1000" dirty="0"/>
                        <a:t> La notion de « Maladie grave » doit être mentionnée</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3727925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18270" y="3647051"/>
            <a:ext cx="7515161" cy="611999"/>
          </a:xfrm>
        </p:spPr>
        <p:txBody>
          <a:bodyPr>
            <a:normAutofit/>
          </a:bodyPr>
          <a:lstStyle/>
          <a:p>
            <a:pPr algn="l">
              <a:defRPr/>
            </a:pPr>
            <a:r>
              <a:rPr lang="fr-FR" dirty="0">
                <a:solidFill>
                  <a:srgbClr val="554C60"/>
                </a:solidFill>
              </a:rPr>
              <a:t>Documents manquants</a:t>
            </a:r>
            <a:endParaRPr lang="fr-FR" dirty="0">
              <a:solidFill>
                <a:srgbClr val="554C60"/>
              </a:solidFill>
              <a:latin typeface="Arial" charset="0"/>
              <a:cs typeface="Arial" charset="0"/>
            </a:endParaRPr>
          </a:p>
        </p:txBody>
      </p:sp>
      <p:pic>
        <p:nvPicPr>
          <p:cNvPr id="3" name="Image 2"/>
          <p:cNvPicPr>
            <a:picLocks noChangeAspect="1"/>
          </p:cNvPicPr>
          <p:nvPr/>
        </p:nvPicPr>
        <p:blipFill>
          <a:blip r:embed="rId2"/>
          <a:stretch>
            <a:fillRect/>
          </a:stretch>
        </p:blipFill>
        <p:spPr>
          <a:xfrm>
            <a:off x="251520" y="3634964"/>
            <a:ext cx="666750" cy="657225"/>
          </a:xfrm>
          <a:prstGeom prst="rect">
            <a:avLst/>
          </a:prstGeom>
        </p:spPr>
      </p:pic>
    </p:spTree>
    <p:extLst>
      <p:ext uri="{BB962C8B-B14F-4D97-AF65-F5344CB8AC3E}">
        <p14:creationId xmlns:p14="http://schemas.microsoft.com/office/powerpoint/2010/main" val="4024169267"/>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156071" y="980728"/>
            <a:ext cx="8808417" cy="1125021"/>
          </a:xfrm>
        </p:spPr>
        <p:txBody>
          <a:bodyPr/>
          <a:lstStyle/>
          <a:p>
            <a:pPr lvl="1">
              <a:lnSpc>
                <a:spcPct val="150000"/>
              </a:lnSpc>
              <a:buNone/>
            </a:pPr>
            <a:endParaRPr lang="fr-FR" sz="800" dirty="0"/>
          </a:p>
          <a:p>
            <a:pPr algn="ctr">
              <a:lnSpc>
                <a:spcPct val="150000"/>
              </a:lnSpc>
              <a:buNone/>
            </a:pPr>
            <a:r>
              <a:rPr lang="fr-FR" sz="1600" dirty="0"/>
              <a:t>	</a:t>
            </a:r>
            <a:r>
              <a:rPr lang="fr-FR" dirty="0">
                <a:solidFill>
                  <a:srgbClr val="554C60"/>
                </a:solidFill>
              </a:rPr>
              <a:t>Grâce à cette fonctionnalité, vous avez la possibilité de retrouver l’ensemble des courriers de documents manquants générés à partir de l’outil Prestations et transmis à votre collectivité.</a:t>
            </a:r>
          </a:p>
          <a:p>
            <a:pPr lvl="1">
              <a:lnSpc>
                <a:spcPct val="150000"/>
              </a:lnSpc>
              <a:buFont typeface="Wingdings" pitchFamily="2" charset="2"/>
              <a:buChar char="v"/>
            </a:pPr>
            <a:endParaRPr lang="fr-FR" dirty="0"/>
          </a:p>
          <a:p>
            <a:pPr lvl="1">
              <a:lnSpc>
                <a:spcPct val="150000"/>
              </a:lnSpc>
              <a:buNone/>
            </a:pPr>
            <a:endParaRPr lang="fr-FR" sz="800" dirty="0"/>
          </a:p>
          <a:p>
            <a:pPr lvl="1">
              <a:lnSpc>
                <a:spcPct val="150000"/>
              </a:lnSpc>
              <a:buNone/>
            </a:pPr>
            <a:endParaRPr lang="fr-FR" dirty="0"/>
          </a:p>
          <a:p>
            <a:pPr>
              <a:lnSpc>
                <a:spcPct val="150000"/>
              </a:lnSpc>
              <a:buNone/>
            </a:pPr>
            <a:endParaRPr lang="fr-FR" sz="1600" dirty="0"/>
          </a:p>
          <a:p>
            <a:pPr>
              <a:lnSpc>
                <a:spcPct val="150000"/>
              </a:lnSpc>
              <a:buNone/>
            </a:pPr>
            <a:endParaRPr lang="fr-FR" sz="1600" dirty="0"/>
          </a:p>
          <a:p>
            <a:pPr>
              <a:lnSpc>
                <a:spcPct val="150000"/>
              </a:lnSpc>
              <a:buNone/>
            </a:pPr>
            <a:endParaRPr lang="fr-FR" sz="1600" dirty="0"/>
          </a:p>
          <a:p>
            <a:pPr>
              <a:lnSpc>
                <a:spcPct val="150000"/>
              </a:lnSpc>
              <a:buNone/>
            </a:pPr>
            <a:endParaRPr lang="fr-FR" dirty="0"/>
          </a:p>
          <a:p>
            <a:pPr>
              <a:lnSpc>
                <a:spcPct val="150000"/>
              </a:lnSpc>
              <a:buFont typeface="Wingdings" pitchFamily="2" charset="2"/>
              <a:buChar char="v"/>
            </a:pPr>
            <a:endParaRPr lang="fr-FR" dirty="0"/>
          </a:p>
          <a:p>
            <a:pPr>
              <a:lnSpc>
                <a:spcPct val="150000"/>
              </a:lnSpc>
              <a:buNone/>
            </a:pPr>
            <a:endParaRPr lang="fr-FR" sz="1600" dirty="0"/>
          </a:p>
          <a:p>
            <a:endParaRPr lang="fr-FR" dirty="0"/>
          </a:p>
          <a:p>
            <a:pPr>
              <a:buNone/>
            </a:pPr>
            <a:endParaRPr lang="fr-FR" dirty="0"/>
          </a:p>
          <a:p>
            <a:endParaRPr lang="fr-FR" dirty="0"/>
          </a:p>
        </p:txBody>
      </p:sp>
      <p:pic>
        <p:nvPicPr>
          <p:cNvPr id="7" name="Image 6"/>
          <p:cNvPicPr/>
          <p:nvPr/>
        </p:nvPicPr>
        <p:blipFill>
          <a:blip r:embed="rId2" cstate="print"/>
          <a:srcRect/>
          <a:stretch>
            <a:fillRect/>
          </a:stretch>
        </p:blipFill>
        <p:spPr bwMode="auto">
          <a:xfrm>
            <a:off x="212865" y="2135882"/>
            <a:ext cx="5829300" cy="3162300"/>
          </a:xfrm>
          <a:prstGeom prst="rect">
            <a:avLst/>
          </a:prstGeom>
          <a:noFill/>
          <a:ln w="9525">
            <a:solidFill>
              <a:schemeClr val="tx1"/>
            </a:solidFill>
            <a:miter lim="800000"/>
            <a:headEnd/>
            <a:tailEnd/>
          </a:ln>
        </p:spPr>
      </p:pic>
      <p:pic>
        <p:nvPicPr>
          <p:cNvPr id="8" name="Image 7"/>
          <p:cNvPicPr/>
          <p:nvPr/>
        </p:nvPicPr>
        <p:blipFill>
          <a:blip r:embed="rId3" cstate="print"/>
          <a:srcRect/>
          <a:stretch>
            <a:fillRect/>
          </a:stretch>
        </p:blipFill>
        <p:spPr bwMode="auto">
          <a:xfrm>
            <a:off x="2484948" y="3524245"/>
            <a:ext cx="6479540" cy="2279506"/>
          </a:xfrm>
          <a:prstGeom prst="rect">
            <a:avLst/>
          </a:prstGeom>
          <a:noFill/>
          <a:ln w="9525">
            <a:solidFill>
              <a:schemeClr val="tx1"/>
            </a:solidFill>
            <a:miter lim="800000"/>
            <a:headEnd/>
            <a:tailEnd/>
          </a:ln>
        </p:spPr>
      </p:pic>
      <p:sp>
        <p:nvSpPr>
          <p:cNvPr id="11" name="Rectangle 10"/>
          <p:cNvSpPr/>
          <p:nvPr/>
        </p:nvSpPr>
        <p:spPr>
          <a:xfrm>
            <a:off x="662853" y="2163917"/>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2771800" y="5324445"/>
            <a:ext cx="28803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491880" y="5324445"/>
            <a:ext cx="2160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a:stretch>
            <a:fillRect/>
          </a:stretch>
        </p:blipFill>
        <p:spPr>
          <a:xfrm>
            <a:off x="2771800" y="4352352"/>
            <a:ext cx="5976664" cy="252013"/>
          </a:xfrm>
          <a:prstGeom prst="rect">
            <a:avLst/>
          </a:prstGeom>
        </p:spPr>
      </p:pic>
      <p:sp>
        <p:nvSpPr>
          <p:cNvPr id="3" name="Rectangle 2"/>
          <p:cNvSpPr/>
          <p:nvPr/>
        </p:nvSpPr>
        <p:spPr>
          <a:xfrm>
            <a:off x="2699792" y="4388341"/>
            <a:ext cx="72008" cy="216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p:cNvSpPr txBox="1"/>
          <p:nvPr/>
        </p:nvSpPr>
        <p:spPr>
          <a:xfrm>
            <a:off x="2771800" y="4358788"/>
            <a:ext cx="5975484" cy="215444"/>
          </a:xfrm>
          <a:prstGeom prst="rect">
            <a:avLst/>
          </a:prstGeom>
          <a:noFill/>
        </p:spPr>
        <p:txBody>
          <a:bodyPr wrap="square" rtlCol="0">
            <a:spAutoFit/>
          </a:bodyPr>
          <a:lstStyle/>
          <a:p>
            <a:pPr algn="ctr"/>
            <a:r>
              <a:rPr lang="fr-FR" sz="800" b="1" dirty="0">
                <a:solidFill>
                  <a:srgbClr val="0062AC"/>
                </a:solidFill>
                <a:latin typeface="+mj-lt"/>
              </a:rPr>
              <a:t>Mairie, 69000 XXX</a:t>
            </a:r>
          </a:p>
        </p:txBody>
      </p:sp>
      <p:pic>
        <p:nvPicPr>
          <p:cNvPr id="10" name="Image 9"/>
          <p:cNvPicPr>
            <a:picLocks noChangeAspect="1"/>
          </p:cNvPicPr>
          <p:nvPr/>
        </p:nvPicPr>
        <p:blipFill>
          <a:blip r:embed="rId5"/>
          <a:stretch>
            <a:fillRect/>
          </a:stretch>
        </p:blipFill>
        <p:spPr>
          <a:xfrm>
            <a:off x="5684118" y="4418743"/>
            <a:ext cx="614894" cy="113614"/>
          </a:xfrm>
          <a:prstGeom prst="rect">
            <a:avLst/>
          </a:prstGeom>
        </p:spPr>
      </p:pic>
      <p:sp>
        <p:nvSpPr>
          <p:cNvPr id="17" name="Titre 1"/>
          <p:cNvSpPr>
            <a:spLocks noGrp="1"/>
          </p:cNvSpPr>
          <p:nvPr>
            <p:ph type="title"/>
          </p:nvPr>
        </p:nvSpPr>
        <p:spPr>
          <a:xfrm>
            <a:off x="683568" y="548680"/>
            <a:ext cx="8229600" cy="720080"/>
          </a:xfrm>
        </p:spPr>
        <p:txBody>
          <a:bodyPr>
            <a:normAutofit fontScale="90000"/>
          </a:bodyPr>
          <a:lstStyle/>
          <a:p>
            <a:r>
              <a:rPr lang="fr-FR" sz="2700" dirty="0"/>
              <a:t>Documents manquants</a:t>
            </a:r>
            <a:r>
              <a:rPr lang="fr-FR" sz="2000" dirty="0"/>
              <a:t/>
            </a:r>
            <a:br>
              <a:rPr lang="fr-FR" sz="2000" dirty="0"/>
            </a:br>
            <a:endParaRPr lang="fr-FR" sz="2000" dirty="0"/>
          </a:p>
        </p:txBody>
      </p:sp>
      <p:sp>
        <p:nvSpPr>
          <p:cNvPr id="20" name="Rectangle 19"/>
          <p:cNvSpPr/>
          <p:nvPr/>
        </p:nvSpPr>
        <p:spPr>
          <a:xfrm>
            <a:off x="1907704" y="3023826"/>
            <a:ext cx="864096" cy="165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AutoShape 3"/>
          <p:cNvSpPr>
            <a:spLocks noChangeArrowheads="1"/>
          </p:cNvSpPr>
          <p:nvPr/>
        </p:nvSpPr>
        <p:spPr bwMode="auto">
          <a:xfrm rot="10800000" flipV="1">
            <a:off x="6673171" y="2113515"/>
            <a:ext cx="2052861" cy="523397"/>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Mail d’information de la mise à disposition du document</a:t>
            </a:r>
          </a:p>
        </p:txBody>
      </p:sp>
      <p:sp>
        <p:nvSpPr>
          <p:cNvPr id="22" name="AutoShape 3"/>
          <p:cNvSpPr>
            <a:spLocks noChangeArrowheads="1"/>
          </p:cNvSpPr>
          <p:nvPr/>
        </p:nvSpPr>
        <p:spPr bwMode="auto">
          <a:xfrm rot="10800000" flipV="1">
            <a:off x="2101083" y="6021288"/>
            <a:ext cx="3190996" cy="523397"/>
          </a:xfrm>
          <a:prstGeom prst="rect">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Etat des documents manquants à un instant T (Vision en instantané dans </a:t>
            </a:r>
            <a:r>
              <a:rPr lang="fr-FR" sz="1200">
                <a:solidFill>
                  <a:schemeClr val="bg1"/>
                </a:solidFill>
                <a:latin typeface="Calibri" pitchFamily="34" charset="0"/>
                <a:cs typeface="Arial" pitchFamily="34" charset="0"/>
              </a:rPr>
              <a:t>mes actions </a:t>
            </a:r>
            <a:r>
              <a:rPr lang="fr-FR" sz="1200" dirty="0">
                <a:solidFill>
                  <a:schemeClr val="bg1"/>
                </a:solidFill>
                <a:latin typeface="Calibri" pitchFamily="34" charset="0"/>
                <a:cs typeface="Arial" pitchFamily="34" charset="0"/>
              </a:rPr>
              <a:t>en cours)</a:t>
            </a:r>
          </a:p>
        </p:txBody>
      </p:sp>
    </p:spTree>
    <p:extLst>
      <p:ext uri="{BB962C8B-B14F-4D97-AF65-F5344CB8AC3E}">
        <p14:creationId xmlns:p14="http://schemas.microsoft.com/office/powerpoint/2010/main" val="862546401"/>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08745" y="3647051"/>
            <a:ext cx="7524686" cy="611999"/>
          </a:xfrm>
        </p:spPr>
        <p:txBody>
          <a:bodyPr>
            <a:normAutofit/>
          </a:bodyPr>
          <a:lstStyle/>
          <a:p>
            <a:pPr algn="l">
              <a:defRPr/>
            </a:pPr>
            <a:r>
              <a:rPr lang="fr-FR" dirty="0">
                <a:solidFill>
                  <a:srgbClr val="554C60"/>
                </a:solidFill>
              </a:rPr>
              <a:t>Liste des arrêts</a:t>
            </a:r>
            <a:endParaRPr lang="fr-FR" dirty="0">
              <a:solidFill>
                <a:srgbClr val="554C60"/>
              </a:solidFill>
              <a:latin typeface="Arial" charset="0"/>
              <a:cs typeface="Arial" charset="0"/>
            </a:endParaRPr>
          </a:p>
        </p:txBody>
      </p:sp>
      <p:pic>
        <p:nvPicPr>
          <p:cNvPr id="3" name="Image 2"/>
          <p:cNvPicPr>
            <a:picLocks noChangeAspect="1"/>
          </p:cNvPicPr>
          <p:nvPr/>
        </p:nvPicPr>
        <p:blipFill>
          <a:blip r:embed="rId2"/>
          <a:stretch>
            <a:fillRect/>
          </a:stretch>
        </p:blipFill>
        <p:spPr>
          <a:xfrm>
            <a:off x="251520" y="3647051"/>
            <a:ext cx="657225" cy="638175"/>
          </a:xfrm>
          <a:prstGeom prst="rect">
            <a:avLst/>
          </a:prstGeom>
        </p:spPr>
      </p:pic>
    </p:spTree>
    <p:extLst>
      <p:ext uri="{BB962C8B-B14F-4D97-AF65-F5344CB8AC3E}">
        <p14:creationId xmlns:p14="http://schemas.microsoft.com/office/powerpoint/2010/main" val="2649671951"/>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323528" y="764704"/>
            <a:ext cx="8215370" cy="5472608"/>
          </a:xfrm>
        </p:spPr>
        <p:txBody>
          <a:bodyPr/>
          <a:lstStyle/>
          <a:p>
            <a:pPr lvl="1">
              <a:lnSpc>
                <a:spcPct val="150000"/>
              </a:lnSpc>
              <a:buNone/>
            </a:pPr>
            <a:endParaRPr lang="fr-FR" sz="800" dirty="0"/>
          </a:p>
          <a:p>
            <a:pPr lvl="1">
              <a:lnSpc>
                <a:spcPct val="150000"/>
              </a:lnSpc>
              <a:buNone/>
            </a:pPr>
            <a:endParaRPr lang="fr-FR" dirty="0"/>
          </a:p>
          <a:p>
            <a:pPr lvl="1">
              <a:lnSpc>
                <a:spcPct val="150000"/>
              </a:lnSpc>
              <a:buNone/>
            </a:pPr>
            <a:endParaRPr lang="fr-FR" sz="800" dirty="0"/>
          </a:p>
          <a:p>
            <a:pPr lvl="1">
              <a:lnSpc>
                <a:spcPct val="150000"/>
              </a:lnSpc>
              <a:buNone/>
            </a:pPr>
            <a:endParaRPr lang="fr-FR" dirty="0"/>
          </a:p>
          <a:p>
            <a:pPr>
              <a:lnSpc>
                <a:spcPct val="150000"/>
              </a:lnSpc>
              <a:buNone/>
            </a:pPr>
            <a:endParaRPr lang="fr-FR" sz="1600" dirty="0"/>
          </a:p>
          <a:p>
            <a:pPr>
              <a:lnSpc>
                <a:spcPct val="150000"/>
              </a:lnSpc>
              <a:buNone/>
            </a:pPr>
            <a:endParaRPr lang="fr-FR" sz="1600" dirty="0"/>
          </a:p>
          <a:p>
            <a:pPr>
              <a:lnSpc>
                <a:spcPct val="150000"/>
              </a:lnSpc>
              <a:buNone/>
            </a:pPr>
            <a:endParaRPr lang="fr-FR" sz="1600" dirty="0"/>
          </a:p>
          <a:p>
            <a:pPr>
              <a:lnSpc>
                <a:spcPct val="150000"/>
              </a:lnSpc>
              <a:buNone/>
            </a:pPr>
            <a:endParaRPr lang="fr-FR" dirty="0"/>
          </a:p>
          <a:p>
            <a:pPr>
              <a:lnSpc>
                <a:spcPct val="150000"/>
              </a:lnSpc>
              <a:buFont typeface="Wingdings" pitchFamily="2" charset="2"/>
              <a:buChar char="v"/>
            </a:pPr>
            <a:endParaRPr lang="fr-FR" dirty="0"/>
          </a:p>
          <a:p>
            <a:pPr>
              <a:lnSpc>
                <a:spcPct val="150000"/>
              </a:lnSpc>
              <a:buNone/>
            </a:pPr>
            <a:endParaRPr lang="fr-FR" sz="1600" dirty="0"/>
          </a:p>
          <a:p>
            <a:endParaRPr lang="fr-FR" dirty="0"/>
          </a:p>
          <a:p>
            <a:pPr>
              <a:buNone/>
            </a:pPr>
            <a:endParaRPr lang="fr-FR" dirty="0"/>
          </a:p>
          <a:p>
            <a:endParaRPr lang="fr-FR" dirty="0"/>
          </a:p>
        </p:txBody>
      </p:sp>
      <p:pic>
        <p:nvPicPr>
          <p:cNvPr id="8194" name="Picture 2"/>
          <p:cNvPicPr>
            <a:picLocks noChangeAspect="1" noChangeArrowheads="1"/>
          </p:cNvPicPr>
          <p:nvPr/>
        </p:nvPicPr>
        <p:blipFill>
          <a:blip r:embed="rId2" cstate="print"/>
          <a:srcRect/>
          <a:stretch>
            <a:fillRect/>
          </a:stretch>
        </p:blipFill>
        <p:spPr bwMode="auto">
          <a:xfrm>
            <a:off x="232296" y="1311903"/>
            <a:ext cx="5995888" cy="2101124"/>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137338" y="1980405"/>
            <a:ext cx="4856907" cy="1337261"/>
          </a:xfrm>
          <a:prstGeom prst="rect">
            <a:avLst/>
          </a:prstGeom>
          <a:noFill/>
          <a:ln w="9525">
            <a:solidFill>
              <a:schemeClr val="tx1"/>
            </a:solidFill>
            <a:miter lim="800000"/>
            <a:headEnd/>
            <a:tailEnd/>
          </a:ln>
        </p:spPr>
      </p:pic>
      <p:sp>
        <p:nvSpPr>
          <p:cNvPr id="12" name="Titre 1"/>
          <p:cNvSpPr>
            <a:spLocks noGrp="1"/>
          </p:cNvSpPr>
          <p:nvPr>
            <p:ph type="title"/>
          </p:nvPr>
        </p:nvSpPr>
        <p:spPr>
          <a:xfrm>
            <a:off x="683568" y="548680"/>
            <a:ext cx="8229600" cy="720080"/>
          </a:xfrm>
        </p:spPr>
        <p:txBody>
          <a:bodyPr>
            <a:normAutofit fontScale="90000"/>
          </a:bodyPr>
          <a:lstStyle/>
          <a:p>
            <a:r>
              <a:rPr lang="fr-FR" sz="2700" dirty="0"/>
              <a:t>Liste des arrêts</a:t>
            </a:r>
            <a:r>
              <a:rPr lang="fr-FR" sz="2000" dirty="0"/>
              <a:t/>
            </a:r>
            <a:br>
              <a:rPr lang="fr-FR" sz="2000" dirty="0"/>
            </a:br>
            <a:endParaRPr lang="fr-FR" sz="2000" dirty="0"/>
          </a:p>
        </p:txBody>
      </p:sp>
      <p:pic>
        <p:nvPicPr>
          <p:cNvPr id="4" name="Image 3"/>
          <p:cNvPicPr>
            <a:picLocks noChangeAspect="1"/>
          </p:cNvPicPr>
          <p:nvPr/>
        </p:nvPicPr>
        <p:blipFill>
          <a:blip r:embed="rId4"/>
          <a:stretch>
            <a:fillRect/>
          </a:stretch>
        </p:blipFill>
        <p:spPr>
          <a:xfrm>
            <a:off x="2671261" y="1794668"/>
            <a:ext cx="1252667" cy="371475"/>
          </a:xfrm>
          <a:prstGeom prst="rect">
            <a:avLst/>
          </a:prstGeom>
        </p:spPr>
      </p:pic>
      <p:sp>
        <p:nvSpPr>
          <p:cNvPr id="3" name="ZoneTexte 2"/>
          <p:cNvSpPr txBox="1"/>
          <p:nvPr/>
        </p:nvSpPr>
        <p:spPr>
          <a:xfrm>
            <a:off x="1358032" y="1736410"/>
            <a:ext cx="3744416" cy="246221"/>
          </a:xfrm>
          <a:prstGeom prst="rect">
            <a:avLst/>
          </a:prstGeom>
          <a:noFill/>
        </p:spPr>
        <p:txBody>
          <a:bodyPr wrap="square" rtlCol="0">
            <a:spAutoFit/>
          </a:bodyPr>
          <a:lstStyle/>
          <a:p>
            <a:pPr algn="ctr"/>
            <a:r>
              <a:rPr lang="fr-FR" sz="1000" dirty="0">
                <a:latin typeface="+mj-lt"/>
              </a:rPr>
              <a:t>Mairie de JOLIEVILLE</a:t>
            </a:r>
          </a:p>
        </p:txBody>
      </p:sp>
      <p:pic>
        <p:nvPicPr>
          <p:cNvPr id="13" name="Picture 2"/>
          <p:cNvPicPr>
            <a:picLocks noChangeAspect="1" noChangeArrowheads="1"/>
          </p:cNvPicPr>
          <p:nvPr/>
        </p:nvPicPr>
        <p:blipFill>
          <a:blip r:embed="rId5" cstate="print"/>
          <a:srcRect/>
          <a:stretch>
            <a:fillRect/>
          </a:stretch>
        </p:blipFill>
        <p:spPr bwMode="auto">
          <a:xfrm>
            <a:off x="2384363" y="3677949"/>
            <a:ext cx="6513046" cy="3029312"/>
          </a:xfrm>
          <a:prstGeom prst="rect">
            <a:avLst/>
          </a:prstGeom>
          <a:noFill/>
          <a:ln w="9525">
            <a:solidFill>
              <a:schemeClr val="tx1"/>
            </a:solidFill>
            <a:miter lim="800000"/>
            <a:headEnd/>
            <a:tailEnd/>
          </a:ln>
        </p:spPr>
      </p:pic>
      <p:sp>
        <p:nvSpPr>
          <p:cNvPr id="14" name="AutoShape 2"/>
          <p:cNvSpPr>
            <a:spLocks noChangeArrowheads="1"/>
          </p:cNvSpPr>
          <p:nvPr/>
        </p:nvSpPr>
        <p:spPr bwMode="auto">
          <a:xfrm rot="10800000" flipV="1">
            <a:off x="5485673" y="4940577"/>
            <a:ext cx="2160240" cy="504056"/>
          </a:xfrm>
          <a:prstGeom prst="wedgeRectCallout">
            <a:avLst>
              <a:gd name="adj1" fmla="val 51958"/>
              <a:gd name="adj2" fmla="val 85019"/>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Sélectionner le ou les risques             que vous souhaitez étudier</a:t>
            </a:r>
          </a:p>
        </p:txBody>
      </p:sp>
      <p:cxnSp>
        <p:nvCxnSpPr>
          <p:cNvPr id="7" name="Connecteur droit avec flèche 6"/>
          <p:cNvCxnSpPr/>
          <p:nvPr/>
        </p:nvCxnSpPr>
        <p:spPr>
          <a:xfrm flipH="1">
            <a:off x="3419872" y="2529830"/>
            <a:ext cx="720080" cy="183512"/>
          </a:xfrm>
          <a:prstGeom prst="straightConnector1">
            <a:avLst/>
          </a:prstGeom>
          <a:ln>
            <a:solidFill>
              <a:srgbClr val="F294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522461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title"/>
          </p:nvPr>
        </p:nvSpPr>
        <p:spPr>
          <a:xfrm>
            <a:off x="683568" y="548680"/>
            <a:ext cx="8229600" cy="720080"/>
          </a:xfrm>
        </p:spPr>
        <p:txBody>
          <a:bodyPr>
            <a:normAutofit fontScale="90000"/>
          </a:bodyPr>
          <a:lstStyle/>
          <a:p>
            <a:r>
              <a:rPr lang="fr-FR" sz="2700" dirty="0"/>
              <a:t>Liste des arrêts</a:t>
            </a:r>
            <a:r>
              <a:rPr lang="fr-FR" sz="2000" dirty="0"/>
              <a:t/>
            </a:r>
            <a:br>
              <a:rPr lang="fr-FR" sz="2000" dirty="0"/>
            </a:br>
            <a:endParaRPr lang="fr-FR" sz="2000" dirty="0"/>
          </a:p>
        </p:txBody>
      </p:sp>
      <p:pic>
        <p:nvPicPr>
          <p:cNvPr id="10" name="Picture 3"/>
          <p:cNvPicPr>
            <a:picLocks noChangeAspect="1" noChangeArrowheads="1"/>
          </p:cNvPicPr>
          <p:nvPr/>
        </p:nvPicPr>
        <p:blipFill>
          <a:blip r:embed="rId2" cstate="print"/>
          <a:srcRect/>
          <a:stretch>
            <a:fillRect/>
          </a:stretch>
        </p:blipFill>
        <p:spPr bwMode="auto">
          <a:xfrm>
            <a:off x="227439" y="1268760"/>
            <a:ext cx="6288777" cy="3109489"/>
          </a:xfrm>
          <a:prstGeom prst="rect">
            <a:avLst/>
          </a:prstGeom>
          <a:noFill/>
          <a:ln w="9525">
            <a:solidFill>
              <a:schemeClr val="tx1"/>
            </a:solidFill>
            <a:miter lim="800000"/>
            <a:headEnd/>
            <a:tailEnd/>
          </a:ln>
        </p:spPr>
      </p:pic>
      <p:sp>
        <p:nvSpPr>
          <p:cNvPr id="11" name="AutoShape 2"/>
          <p:cNvSpPr>
            <a:spLocks noChangeArrowheads="1"/>
          </p:cNvSpPr>
          <p:nvPr/>
        </p:nvSpPr>
        <p:spPr bwMode="auto">
          <a:xfrm rot="10800000" flipV="1">
            <a:off x="6612305" y="2633519"/>
            <a:ext cx="1752600" cy="720080"/>
          </a:xfrm>
          <a:prstGeom prst="wedgeRectCallout">
            <a:avLst>
              <a:gd name="adj1" fmla="val 71999"/>
              <a:gd name="adj2" fmla="val 35183"/>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de paramétrer l’envoi de cette requête par fréquence</a:t>
            </a:r>
          </a:p>
        </p:txBody>
      </p:sp>
      <p:pic>
        <p:nvPicPr>
          <p:cNvPr id="6" name="Picture 2"/>
          <p:cNvPicPr>
            <a:picLocks noChangeAspect="1" noChangeArrowheads="1"/>
          </p:cNvPicPr>
          <p:nvPr/>
        </p:nvPicPr>
        <p:blipFill>
          <a:blip r:embed="rId3" cstate="print"/>
          <a:srcRect/>
          <a:stretch>
            <a:fillRect/>
          </a:stretch>
        </p:blipFill>
        <p:spPr bwMode="auto">
          <a:xfrm>
            <a:off x="2990967" y="4293096"/>
            <a:ext cx="5922201" cy="2404032"/>
          </a:xfrm>
          <a:prstGeom prst="rect">
            <a:avLst/>
          </a:prstGeom>
          <a:noFill/>
          <a:ln w="9525">
            <a:solidFill>
              <a:schemeClr val="tx1"/>
            </a:solidFill>
            <a:miter lim="800000"/>
            <a:headEnd/>
            <a:tailEnd/>
          </a:ln>
        </p:spPr>
      </p:pic>
      <p:pic>
        <p:nvPicPr>
          <p:cNvPr id="12" name="Image 11"/>
          <p:cNvPicPr>
            <a:picLocks noChangeAspect="1"/>
          </p:cNvPicPr>
          <p:nvPr/>
        </p:nvPicPr>
        <p:blipFill>
          <a:blip r:embed="rId4"/>
          <a:stretch>
            <a:fillRect/>
          </a:stretch>
        </p:blipFill>
        <p:spPr>
          <a:xfrm>
            <a:off x="5436096" y="4840886"/>
            <a:ext cx="1252667" cy="371475"/>
          </a:xfrm>
          <a:prstGeom prst="rect">
            <a:avLst/>
          </a:prstGeom>
        </p:spPr>
      </p:pic>
      <p:sp>
        <p:nvSpPr>
          <p:cNvPr id="13" name="ZoneTexte 12"/>
          <p:cNvSpPr txBox="1"/>
          <p:nvPr/>
        </p:nvSpPr>
        <p:spPr>
          <a:xfrm>
            <a:off x="4122867" y="4782628"/>
            <a:ext cx="3744416" cy="246221"/>
          </a:xfrm>
          <a:prstGeom prst="rect">
            <a:avLst/>
          </a:prstGeom>
          <a:noFill/>
        </p:spPr>
        <p:txBody>
          <a:bodyPr wrap="square" rtlCol="0">
            <a:spAutoFit/>
          </a:bodyPr>
          <a:lstStyle/>
          <a:p>
            <a:pPr algn="ctr"/>
            <a:r>
              <a:rPr lang="fr-FR" sz="1000" dirty="0">
                <a:latin typeface="+mj-lt"/>
              </a:rPr>
              <a:t>Mairie de JOLIEVILLE</a:t>
            </a:r>
          </a:p>
        </p:txBody>
      </p:sp>
      <p:sp>
        <p:nvSpPr>
          <p:cNvPr id="9" name="AutoShape 2"/>
          <p:cNvSpPr>
            <a:spLocks noChangeArrowheads="1"/>
          </p:cNvSpPr>
          <p:nvPr/>
        </p:nvSpPr>
        <p:spPr bwMode="auto">
          <a:xfrm rot="10800000" flipV="1">
            <a:off x="227439" y="5733256"/>
            <a:ext cx="2256329" cy="1008112"/>
          </a:xfrm>
          <a:prstGeom prst="wedgeRectCallout">
            <a:avLst>
              <a:gd name="adj1" fmla="val -82965"/>
              <a:gd name="adj2" fmla="val -37731"/>
            </a:avLst>
          </a:prstGeom>
          <a:solidFill>
            <a:srgbClr val="F29400"/>
          </a:solidFill>
          <a:ln w="9525">
            <a:noFill/>
            <a:miter lim="800000"/>
            <a:headEnd/>
            <a:tailEnd/>
          </a:ln>
        </p:spPr>
        <p:txBody>
          <a:bodyPr vert="horz" wrap="square" lIns="91440" tIns="45720" rIns="91440" bIns="45720" numCol="1" anchor="t" anchorCtr="0" compatLnSpc="1">
            <a:prstTxWarp prst="textNoShape">
              <a:avLst/>
            </a:prstTxWarp>
          </a:bodyPr>
          <a:lstStyle/>
          <a:p>
            <a:pPr algn="ctr">
              <a:spcAft>
                <a:spcPts val="1000"/>
              </a:spcAft>
            </a:pPr>
            <a:r>
              <a:rPr lang="fr-FR" sz="1200" dirty="0">
                <a:solidFill>
                  <a:schemeClr val="bg1"/>
                </a:solidFill>
                <a:latin typeface="Calibri" pitchFamily="34" charset="0"/>
                <a:cs typeface="Arial" pitchFamily="34" charset="0"/>
              </a:rPr>
              <a:t>Possibilité de sélectionner                            un mode d’édition (PDF ou Excel)                     ainsi que le(s) destinataire(s) de cette requête en indiquant         les adresses mail</a:t>
            </a:r>
          </a:p>
        </p:txBody>
      </p:sp>
      <p:sp>
        <p:nvSpPr>
          <p:cNvPr id="2" name="Rectangle à coins arrondis 1"/>
          <p:cNvSpPr/>
          <p:nvPr/>
        </p:nvSpPr>
        <p:spPr>
          <a:xfrm>
            <a:off x="2771800" y="2633519"/>
            <a:ext cx="1440160" cy="219417"/>
          </a:xfrm>
          <a:prstGeom prst="round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3867059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11"/>
          </p:nvPr>
        </p:nvSpPr>
        <p:spPr>
          <a:xfrm>
            <a:off x="323528" y="764704"/>
            <a:ext cx="8215370" cy="5472608"/>
          </a:xfrm>
        </p:spPr>
        <p:txBody>
          <a:bodyPr/>
          <a:lstStyle/>
          <a:p>
            <a:pPr lvl="1">
              <a:lnSpc>
                <a:spcPct val="150000"/>
              </a:lnSpc>
              <a:buNone/>
            </a:pPr>
            <a:endParaRPr lang="fr-FR" sz="800" dirty="0"/>
          </a:p>
          <a:p>
            <a:pPr lvl="1">
              <a:lnSpc>
                <a:spcPct val="150000"/>
              </a:lnSpc>
              <a:buNone/>
            </a:pPr>
            <a:endParaRPr lang="fr-FR" dirty="0"/>
          </a:p>
          <a:p>
            <a:pPr lvl="1">
              <a:lnSpc>
                <a:spcPct val="150000"/>
              </a:lnSpc>
              <a:buNone/>
            </a:pPr>
            <a:endParaRPr lang="fr-FR" sz="800" dirty="0"/>
          </a:p>
          <a:p>
            <a:pPr lvl="1">
              <a:lnSpc>
                <a:spcPct val="150000"/>
              </a:lnSpc>
              <a:buNone/>
            </a:pPr>
            <a:endParaRPr lang="fr-FR" dirty="0"/>
          </a:p>
          <a:p>
            <a:pPr>
              <a:lnSpc>
                <a:spcPct val="150000"/>
              </a:lnSpc>
              <a:buNone/>
            </a:pPr>
            <a:endParaRPr lang="fr-FR" sz="1600" dirty="0"/>
          </a:p>
          <a:p>
            <a:pPr>
              <a:lnSpc>
                <a:spcPct val="150000"/>
              </a:lnSpc>
              <a:buNone/>
            </a:pPr>
            <a:endParaRPr lang="fr-FR" sz="1600" dirty="0"/>
          </a:p>
          <a:p>
            <a:pPr>
              <a:lnSpc>
                <a:spcPct val="150000"/>
              </a:lnSpc>
              <a:buNone/>
            </a:pPr>
            <a:endParaRPr lang="fr-FR" sz="1600" dirty="0"/>
          </a:p>
          <a:p>
            <a:pPr>
              <a:lnSpc>
                <a:spcPct val="150000"/>
              </a:lnSpc>
              <a:buNone/>
            </a:pPr>
            <a:endParaRPr lang="fr-FR" dirty="0"/>
          </a:p>
          <a:p>
            <a:pPr>
              <a:lnSpc>
                <a:spcPct val="150000"/>
              </a:lnSpc>
              <a:buFont typeface="Wingdings" pitchFamily="2" charset="2"/>
              <a:buChar char="v"/>
            </a:pPr>
            <a:endParaRPr lang="fr-FR" dirty="0"/>
          </a:p>
          <a:p>
            <a:pPr>
              <a:lnSpc>
                <a:spcPct val="150000"/>
              </a:lnSpc>
              <a:buNone/>
            </a:pPr>
            <a:endParaRPr lang="fr-FR" sz="1600" dirty="0"/>
          </a:p>
          <a:p>
            <a:endParaRPr lang="fr-FR" dirty="0"/>
          </a:p>
          <a:p>
            <a:pPr>
              <a:buNone/>
            </a:pPr>
            <a:endParaRPr lang="fr-FR" dirty="0"/>
          </a:p>
          <a:p>
            <a:endParaRPr lang="fr-FR" dirty="0"/>
          </a:p>
        </p:txBody>
      </p:sp>
      <p:sp>
        <p:nvSpPr>
          <p:cNvPr id="7" name="Sous-titre 3"/>
          <p:cNvSpPr txBox="1">
            <a:spLocks/>
          </p:cNvSpPr>
          <p:nvPr/>
        </p:nvSpPr>
        <p:spPr bwMode="auto">
          <a:xfrm>
            <a:off x="485804" y="714356"/>
            <a:ext cx="8229600" cy="285752"/>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marL="0" marR="0" lvl="0" indent="0" algn="l" defTabSz="914400" rtl="0" eaLnBrk="1" fontAlgn="base" latinLnBrk="0" hangingPunct="1">
              <a:lnSpc>
                <a:spcPct val="100000"/>
              </a:lnSpc>
              <a:spcBef>
                <a:spcPct val="20000"/>
              </a:spcBef>
              <a:spcAft>
                <a:spcPct val="0"/>
              </a:spcAft>
              <a:buClr>
                <a:srgbClr val="FF9933"/>
              </a:buClr>
              <a:buSzPct val="90000"/>
              <a:buFont typeface="Wingdings" pitchFamily="2" charset="2"/>
              <a:buNone/>
              <a:tabLst/>
              <a:defRPr/>
            </a:pPr>
            <a:r>
              <a:rPr lang="fr-FR" sz="1400" noProof="0" dirty="0">
                <a:solidFill>
                  <a:schemeClr val="tx1">
                    <a:lumMod val="65000"/>
                    <a:lumOff val="35000"/>
                  </a:schemeClr>
                </a:solidFill>
                <a:latin typeface="Arial" pitchFamily="34" charset="0"/>
                <a:cs typeface="Arial" pitchFamily="34" charset="0"/>
              </a:rPr>
              <a:t> </a:t>
            </a:r>
            <a:endParaRPr kumimoji="0" lang="fr-FR" sz="14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a:p>
            <a:pPr marL="0" marR="0" lvl="0" indent="0" algn="l" defTabSz="914400" rtl="0" eaLnBrk="1" fontAlgn="base" latinLnBrk="0" hangingPunct="1">
              <a:lnSpc>
                <a:spcPct val="100000"/>
              </a:lnSpc>
              <a:spcBef>
                <a:spcPct val="20000"/>
              </a:spcBef>
              <a:spcAft>
                <a:spcPct val="0"/>
              </a:spcAft>
              <a:buClr>
                <a:srgbClr val="FF9933"/>
              </a:buClr>
              <a:buSzPct val="90000"/>
              <a:buFont typeface="Wingdings" pitchFamily="2" charset="2"/>
              <a:buNone/>
              <a:tabLst/>
              <a:defRPr/>
            </a:pPr>
            <a:endParaRPr kumimoji="0" lang="fr-FR" sz="1600" b="0" i="0" u="none" strike="noStrike" kern="1200" cap="none" spc="0" normalizeH="0" baseline="0" noProof="0" dirty="0">
              <a:ln>
                <a:noFill/>
              </a:ln>
              <a:solidFill>
                <a:schemeClr val="tx1">
                  <a:lumMod val="65000"/>
                  <a:lumOff val="35000"/>
                </a:schemeClr>
              </a:solidFill>
              <a:effectLst/>
              <a:uLnTx/>
              <a:uFillTx/>
              <a:latin typeface="Arial" pitchFamily="34" charset="0"/>
              <a:ea typeface="+mn-ea"/>
              <a:cs typeface="Arial" pitchFamily="34" charset="0"/>
            </a:endParaRPr>
          </a:p>
        </p:txBody>
      </p:sp>
      <p:sp>
        <p:nvSpPr>
          <p:cNvPr id="11" name="Titre 1"/>
          <p:cNvSpPr>
            <a:spLocks noGrp="1"/>
          </p:cNvSpPr>
          <p:nvPr>
            <p:ph type="title"/>
          </p:nvPr>
        </p:nvSpPr>
        <p:spPr>
          <a:xfrm>
            <a:off x="683568" y="548680"/>
            <a:ext cx="8229600" cy="720080"/>
          </a:xfrm>
        </p:spPr>
        <p:txBody>
          <a:bodyPr>
            <a:normAutofit fontScale="90000"/>
          </a:bodyPr>
          <a:lstStyle/>
          <a:p>
            <a:r>
              <a:rPr lang="fr-FR" sz="2700" dirty="0"/>
              <a:t>Liste des arrêts</a:t>
            </a:r>
            <a:r>
              <a:rPr lang="fr-FR" sz="2000" dirty="0"/>
              <a:t/>
            </a:r>
            <a:br>
              <a:rPr lang="fr-FR" sz="2000" dirty="0"/>
            </a:br>
            <a:endParaRPr lang="fr-FR" sz="2000" dirty="0"/>
          </a:p>
        </p:txBody>
      </p:sp>
      <p:pic>
        <p:nvPicPr>
          <p:cNvPr id="2" name="Image 1"/>
          <p:cNvPicPr>
            <a:picLocks noChangeAspect="1"/>
          </p:cNvPicPr>
          <p:nvPr/>
        </p:nvPicPr>
        <p:blipFill>
          <a:blip r:embed="rId2"/>
          <a:stretch>
            <a:fillRect/>
          </a:stretch>
        </p:blipFill>
        <p:spPr>
          <a:xfrm>
            <a:off x="2260710" y="4365104"/>
            <a:ext cx="6742726" cy="2311015"/>
          </a:xfrm>
          <a:prstGeom prst="rect">
            <a:avLst/>
          </a:prstGeom>
        </p:spPr>
      </p:pic>
      <p:pic>
        <p:nvPicPr>
          <p:cNvPr id="4" name="Image 3"/>
          <p:cNvPicPr>
            <a:picLocks noChangeAspect="1"/>
          </p:cNvPicPr>
          <p:nvPr/>
        </p:nvPicPr>
        <p:blipFill>
          <a:blip r:embed="rId3"/>
          <a:stretch>
            <a:fillRect/>
          </a:stretch>
        </p:blipFill>
        <p:spPr>
          <a:xfrm>
            <a:off x="122773" y="1175657"/>
            <a:ext cx="7257539" cy="1674163"/>
          </a:xfrm>
          <a:prstGeom prst="rect">
            <a:avLst/>
          </a:prstGeom>
        </p:spPr>
      </p:pic>
      <p:pic>
        <p:nvPicPr>
          <p:cNvPr id="3" name="Image 2"/>
          <p:cNvPicPr>
            <a:picLocks noChangeAspect="1"/>
          </p:cNvPicPr>
          <p:nvPr/>
        </p:nvPicPr>
        <p:blipFill>
          <a:blip r:embed="rId4"/>
          <a:stretch>
            <a:fillRect/>
          </a:stretch>
        </p:blipFill>
        <p:spPr>
          <a:xfrm>
            <a:off x="2210157" y="2647180"/>
            <a:ext cx="6793279" cy="1645915"/>
          </a:xfrm>
          <a:prstGeom prst="rect">
            <a:avLst/>
          </a:prstGeom>
        </p:spPr>
      </p:pic>
    </p:spTree>
    <p:extLst>
      <p:ext uri="{BB962C8B-B14F-4D97-AF65-F5344CB8AC3E}">
        <p14:creationId xmlns:p14="http://schemas.microsoft.com/office/powerpoint/2010/main" val="56498063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dirty="0">
                <a:effectLst/>
              </a:rPr>
              <a:t>Les services associés au contrat</a:t>
            </a:r>
          </a:p>
        </p:txBody>
      </p:sp>
      <p:sp>
        <p:nvSpPr>
          <p:cNvPr id="35845" name="Rectangle 5"/>
          <p:cNvSpPr>
            <a:spLocks noGrp="1" noChangeArrowheads="1"/>
          </p:cNvSpPr>
          <p:nvPr>
            <p:ph idx="1"/>
          </p:nvPr>
        </p:nvSpPr>
        <p:spPr>
          <a:xfrm>
            <a:off x="457200" y="1772816"/>
            <a:ext cx="8229600" cy="4353347"/>
          </a:xfrm>
          <a:noFill/>
        </p:spPr>
        <p:txBody>
          <a:bodyPr/>
          <a:lstStyle/>
          <a:p>
            <a:endParaRPr lang="fr-FR" sz="1800" dirty="0"/>
          </a:p>
          <a:p>
            <a:r>
              <a:rPr lang="fr-FR" sz="1800" dirty="0"/>
              <a:t>Contrôle Médical</a:t>
            </a:r>
          </a:p>
          <a:p>
            <a:pPr lvl="1"/>
            <a:r>
              <a:rPr lang="fr-FR" sz="1800" dirty="0"/>
              <a:t>Contre-visite</a:t>
            </a:r>
          </a:p>
          <a:p>
            <a:pPr lvl="1"/>
            <a:r>
              <a:rPr lang="fr-FR" sz="1800" dirty="0"/>
              <a:t>Expertise</a:t>
            </a:r>
          </a:p>
          <a:p>
            <a:pPr lvl="1">
              <a:buNone/>
            </a:pPr>
            <a:endParaRPr lang="fr-FR" sz="1800" dirty="0"/>
          </a:p>
          <a:p>
            <a:r>
              <a:rPr lang="fr-FR" sz="1800" dirty="0"/>
              <a:t>Recours contre tiers responsable</a:t>
            </a:r>
          </a:p>
          <a:p>
            <a:pPr lvl="1">
              <a:buNone/>
            </a:pPr>
            <a:endParaRPr lang="fr-FR" sz="1800" dirty="0"/>
          </a:p>
          <a:p>
            <a:r>
              <a:rPr lang="fr-FR" sz="1800" dirty="0"/>
              <a:t>Les autres services</a:t>
            </a:r>
          </a:p>
          <a:p>
            <a:pPr lvl="1">
              <a:buNone/>
            </a:pPr>
            <a:endParaRPr lang="fr-FR" sz="1800" dirty="0"/>
          </a:p>
          <a:p>
            <a:pPr lvl="1">
              <a:buNone/>
            </a:pPr>
            <a:endParaRPr lang="fr-FR" sz="1800" dirty="0"/>
          </a:p>
          <a:p>
            <a:pPr lvl="1">
              <a:buNone/>
            </a:pPr>
            <a:endParaRPr lang="fr-FR" sz="1800" dirty="0"/>
          </a:p>
          <a:p>
            <a:pPr lvl="1"/>
            <a:endParaRPr lang="fr-FR" sz="1800" dirty="0"/>
          </a:p>
          <a:p>
            <a:pPr lvl="1"/>
            <a:endParaRPr lang="fr-FR" sz="1800" dirty="0"/>
          </a:p>
          <a:p>
            <a:pPr lvl="1">
              <a:buNone/>
            </a:pPr>
            <a:endParaRPr lang="fr-FR" sz="1800" dirty="0"/>
          </a:p>
          <a:p>
            <a:pPr lvl="1">
              <a:buNone/>
            </a:pPr>
            <a:endParaRPr lang="fr-FR" sz="1800" dirty="0"/>
          </a:p>
          <a:p>
            <a:pPr lvl="1">
              <a:buNone/>
            </a:pPr>
            <a:endParaRPr lang="fr-FR" sz="1800" dirty="0"/>
          </a:p>
        </p:txBody>
      </p:sp>
    </p:spTree>
    <p:extLst>
      <p:ext uri="{BB962C8B-B14F-4D97-AF65-F5344CB8AC3E}">
        <p14:creationId xmlns:p14="http://schemas.microsoft.com/office/powerpoint/2010/main" val="721242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5">
                                            <p:txEl>
                                              <p:pRg st="1" end="1"/>
                                            </p:txEl>
                                          </p:spTgt>
                                        </p:tgtEl>
                                        <p:attrNameLst>
                                          <p:attrName>style.visibility</p:attrName>
                                        </p:attrNameLst>
                                      </p:cBhvr>
                                      <p:to>
                                        <p:strVal val="visible"/>
                                      </p:to>
                                    </p:set>
                                    <p:anim calcmode="lin" valueType="num">
                                      <p:cBhvr additive="base">
                                        <p:cTn id="7" dur="500" fill="hold"/>
                                        <p:tgtEl>
                                          <p:spTgt spid="3584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5">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845">
                                            <p:txEl>
                                              <p:pRg st="2" end="2"/>
                                            </p:txEl>
                                          </p:spTgt>
                                        </p:tgtEl>
                                        <p:attrNameLst>
                                          <p:attrName>style.visibility</p:attrName>
                                        </p:attrNameLst>
                                      </p:cBhvr>
                                      <p:to>
                                        <p:strVal val="visible"/>
                                      </p:to>
                                    </p:set>
                                    <p:anim calcmode="lin" valueType="num">
                                      <p:cBhvr additive="base">
                                        <p:cTn id="11" dur="500" fill="hold"/>
                                        <p:tgtEl>
                                          <p:spTgt spid="3584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84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845">
                                            <p:txEl>
                                              <p:pRg st="3" end="3"/>
                                            </p:txEl>
                                          </p:spTgt>
                                        </p:tgtEl>
                                        <p:attrNameLst>
                                          <p:attrName>style.visibility</p:attrName>
                                        </p:attrNameLst>
                                      </p:cBhvr>
                                      <p:to>
                                        <p:strVal val="visible"/>
                                      </p:to>
                                    </p:set>
                                    <p:anim calcmode="lin" valueType="num">
                                      <p:cBhvr additive="base">
                                        <p:cTn id="15" dur="500" fill="hold"/>
                                        <p:tgtEl>
                                          <p:spTgt spid="3584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84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5845">
                                            <p:txEl>
                                              <p:pRg st="5" end="5"/>
                                            </p:txEl>
                                          </p:spTgt>
                                        </p:tgtEl>
                                        <p:attrNameLst>
                                          <p:attrName>style.visibility</p:attrName>
                                        </p:attrNameLst>
                                      </p:cBhvr>
                                      <p:to>
                                        <p:strVal val="visible"/>
                                      </p:to>
                                    </p:set>
                                    <p:anim calcmode="lin" valueType="num">
                                      <p:cBhvr additive="base">
                                        <p:cTn id="21" dur="500" fill="hold"/>
                                        <p:tgtEl>
                                          <p:spTgt spid="35845">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584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5845">
                                            <p:txEl>
                                              <p:pRg st="7" end="7"/>
                                            </p:txEl>
                                          </p:spTgt>
                                        </p:tgtEl>
                                        <p:attrNameLst>
                                          <p:attrName>style.visibility</p:attrName>
                                        </p:attrNameLst>
                                      </p:cBhvr>
                                      <p:to>
                                        <p:strVal val="visible"/>
                                      </p:to>
                                    </p:set>
                                    <p:anim calcmode="lin" valueType="num">
                                      <p:cBhvr additive="base">
                                        <p:cTn id="27" dur="500" fill="hold"/>
                                        <p:tgtEl>
                                          <p:spTgt spid="35845">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584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1520" y="2492896"/>
            <a:ext cx="8181911" cy="611999"/>
          </a:xfrm>
        </p:spPr>
        <p:txBody>
          <a:bodyPr/>
          <a:lstStyle/>
          <a:p>
            <a:r>
              <a:rPr lang="fr-FR" dirty="0"/>
              <a:t>Le contrôle médical</a:t>
            </a:r>
          </a:p>
        </p:txBody>
      </p:sp>
      <p:sp>
        <p:nvSpPr>
          <p:cNvPr id="114691" name="Espace réservé du texte 2"/>
          <p:cNvSpPr>
            <a:spLocks noGrp="1"/>
          </p:cNvSpPr>
          <p:nvPr>
            <p:ph type="body" sz="quarter" idx="10"/>
          </p:nvPr>
        </p:nvSpPr>
        <p:spPr/>
        <p:txBody>
          <a:bodyPr/>
          <a:lstStyle/>
          <a:p>
            <a:r>
              <a:rPr lang="fr-FR" dirty="0">
                <a:latin typeface="Arial" charset="0"/>
                <a:cs typeface="Arial" charset="0"/>
              </a:rPr>
              <a:t>La contre visite</a:t>
            </a:r>
          </a:p>
        </p:txBody>
      </p:sp>
    </p:spTree>
    <p:extLst>
      <p:ext uri="{BB962C8B-B14F-4D97-AF65-F5344CB8AC3E}">
        <p14:creationId xmlns:p14="http://schemas.microsoft.com/office/powerpoint/2010/main" val="120658137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re 1"/>
          <p:cNvSpPr>
            <a:spLocks noGrp="1"/>
          </p:cNvSpPr>
          <p:nvPr>
            <p:ph type="title"/>
          </p:nvPr>
        </p:nvSpPr>
        <p:spPr/>
        <p:txBody>
          <a:bodyPr/>
          <a:lstStyle/>
          <a:p>
            <a:r>
              <a:rPr lang="fr-FR">
                <a:latin typeface="Arial" charset="0"/>
                <a:cs typeface="Arial" charset="0"/>
              </a:rPr>
              <a:t>La contre-visite médicale</a:t>
            </a:r>
          </a:p>
        </p:txBody>
      </p:sp>
      <p:sp>
        <p:nvSpPr>
          <p:cNvPr id="115715" name="Espace réservé du contenu 4"/>
          <p:cNvSpPr>
            <a:spLocks noGrp="1"/>
          </p:cNvSpPr>
          <p:nvPr>
            <p:ph sz="quarter" idx="12"/>
          </p:nvPr>
        </p:nvSpPr>
        <p:spPr>
          <a:xfrm>
            <a:off x="755576" y="1556792"/>
            <a:ext cx="8161200" cy="4536504"/>
          </a:xfrm>
        </p:spPr>
        <p:txBody>
          <a:bodyPr>
            <a:normAutofit/>
          </a:bodyPr>
          <a:lstStyle/>
          <a:p>
            <a:pPr algn="just"/>
            <a:r>
              <a:rPr lang="fr-FR" dirty="0">
                <a:latin typeface="Arial" charset="0"/>
                <a:cs typeface="Arial" charset="0"/>
              </a:rPr>
              <a:t>Les objectifs de la contre-visite médicale :</a:t>
            </a:r>
          </a:p>
          <a:p>
            <a:pPr algn="just"/>
            <a:endParaRPr lang="fr-FR" dirty="0">
              <a:latin typeface="Arial" charset="0"/>
              <a:cs typeface="Arial" charset="0"/>
            </a:endParaRPr>
          </a:p>
          <a:p>
            <a:pPr lvl="1" algn="just"/>
            <a:r>
              <a:rPr lang="fr-FR" dirty="0">
                <a:latin typeface="Arial" charset="0"/>
                <a:cs typeface="Arial" charset="0"/>
              </a:rPr>
              <a:t>Vérifier, au jour du contrôle, la justification médicale de l’arrêt en cours,</a:t>
            </a:r>
          </a:p>
          <a:p>
            <a:pPr lvl="1" algn="just"/>
            <a:r>
              <a:rPr lang="fr-FR" dirty="0">
                <a:latin typeface="Arial" charset="0"/>
                <a:cs typeface="Arial" charset="0"/>
              </a:rPr>
              <a:t>Démontrer le bien-fondé de certains congés maladie afin d’enlever les éventuelles suspicions en interne,</a:t>
            </a:r>
          </a:p>
          <a:p>
            <a:pPr lvl="1" algn="just"/>
            <a:r>
              <a:rPr lang="fr-FR" dirty="0">
                <a:latin typeface="Arial" charset="0"/>
                <a:cs typeface="Arial" charset="0"/>
              </a:rPr>
              <a:t>Réduire les arrêts et/ou prolongations « abusives ».</a:t>
            </a:r>
          </a:p>
          <a:p>
            <a:pPr lvl="1" algn="just"/>
            <a:endParaRPr lang="fr-FR" dirty="0">
              <a:latin typeface="Arial" charset="0"/>
              <a:cs typeface="Arial" charset="0"/>
            </a:endParaRPr>
          </a:p>
          <a:p>
            <a:pPr algn="just"/>
            <a:r>
              <a:rPr lang="fr-FR" dirty="0">
                <a:latin typeface="Arial" charset="0"/>
                <a:cs typeface="Arial" charset="0"/>
              </a:rPr>
              <a:t>Le déploiement de la contre-visite : </a:t>
            </a:r>
          </a:p>
          <a:p>
            <a:pPr algn="just"/>
            <a:endParaRPr lang="fr-FR" dirty="0">
              <a:latin typeface="Arial" charset="0"/>
              <a:cs typeface="Arial" charset="0"/>
            </a:endParaRPr>
          </a:p>
          <a:p>
            <a:pPr lvl="1" algn="just"/>
            <a:r>
              <a:rPr lang="fr-FR" dirty="0">
                <a:latin typeface="Arial" charset="0"/>
                <a:cs typeface="Arial" charset="0"/>
              </a:rPr>
              <a:t>Contrôle aléatoire </a:t>
            </a:r>
          </a:p>
          <a:p>
            <a:pPr lvl="2" algn="just"/>
            <a:r>
              <a:rPr lang="fr-FR" dirty="0">
                <a:latin typeface="Arial" charset="0"/>
                <a:cs typeface="Arial" charset="0"/>
              </a:rPr>
              <a:t>par exemple contrôle d’un arrêt sur 10</a:t>
            </a:r>
          </a:p>
          <a:p>
            <a:pPr lvl="1" algn="just"/>
            <a:r>
              <a:rPr lang="fr-FR" dirty="0">
                <a:latin typeface="Arial" charset="0"/>
                <a:cs typeface="Arial" charset="0"/>
              </a:rPr>
              <a:t>Contrôle sur la fréquence </a:t>
            </a:r>
          </a:p>
          <a:p>
            <a:pPr lvl="2" algn="just"/>
            <a:r>
              <a:rPr lang="fr-FR" dirty="0">
                <a:latin typeface="Arial" charset="0"/>
                <a:cs typeface="Arial" charset="0"/>
              </a:rPr>
              <a:t>par exemple à compter du 3</a:t>
            </a:r>
            <a:r>
              <a:rPr lang="fr-FR" baseline="30000" dirty="0">
                <a:latin typeface="Arial" charset="0"/>
                <a:cs typeface="Arial" charset="0"/>
              </a:rPr>
              <a:t>ème</a:t>
            </a:r>
            <a:r>
              <a:rPr lang="fr-FR" dirty="0">
                <a:latin typeface="Arial" charset="0"/>
                <a:cs typeface="Arial" charset="0"/>
              </a:rPr>
              <a:t> arrêt maladie sur l’année glissante</a:t>
            </a:r>
          </a:p>
          <a:p>
            <a:pPr lvl="1" algn="just"/>
            <a:r>
              <a:rPr lang="fr-FR" dirty="0">
                <a:latin typeface="Arial" charset="0"/>
                <a:cs typeface="Arial" charset="0"/>
              </a:rPr>
              <a:t>Contrôle ciblé</a:t>
            </a:r>
          </a:p>
          <a:p>
            <a:pPr lvl="1" algn="just"/>
            <a:r>
              <a:rPr lang="fr-FR" dirty="0">
                <a:latin typeface="Arial" charset="0"/>
                <a:cs typeface="Arial" charset="0"/>
              </a:rPr>
              <a:t>Contrôle sur la durée des arrêts</a:t>
            </a:r>
          </a:p>
          <a:p>
            <a:pPr lvl="2" algn="just"/>
            <a:r>
              <a:rPr lang="fr-FR" dirty="0">
                <a:latin typeface="Arial" charset="0"/>
                <a:cs typeface="Arial" charset="0"/>
              </a:rPr>
              <a:t>Arrêt en Maladie ordinaire ou accident du travail supérieur à X jours</a:t>
            </a:r>
          </a:p>
          <a:p>
            <a:pPr lvl="2" algn="just">
              <a:buFont typeface="Wingdings" pitchFamily="2" charset="2"/>
              <a:buNone/>
            </a:pPr>
            <a:endParaRPr lang="fr-FR" dirty="0">
              <a:latin typeface="Arial" charset="0"/>
              <a:cs typeface="Arial" charset="0"/>
            </a:endParaRPr>
          </a:p>
        </p:txBody>
      </p:sp>
    </p:spTree>
    <p:extLst>
      <p:ext uri="{BB962C8B-B14F-4D97-AF65-F5344CB8AC3E}">
        <p14:creationId xmlns:p14="http://schemas.microsoft.com/office/powerpoint/2010/main" val="2198577946"/>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re 1"/>
          <p:cNvSpPr>
            <a:spLocks noGrp="1"/>
          </p:cNvSpPr>
          <p:nvPr>
            <p:ph type="title"/>
          </p:nvPr>
        </p:nvSpPr>
        <p:spPr/>
        <p:txBody>
          <a:bodyPr/>
          <a:lstStyle/>
          <a:p>
            <a:r>
              <a:rPr lang="fr-FR">
                <a:latin typeface="Arial" charset="0"/>
                <a:cs typeface="Arial" charset="0"/>
              </a:rPr>
              <a:t>La contre-visite médicale</a:t>
            </a:r>
          </a:p>
        </p:txBody>
      </p:sp>
      <p:sp>
        <p:nvSpPr>
          <p:cNvPr id="116739" name="Espace réservé du contenu 2"/>
          <p:cNvSpPr>
            <a:spLocks noGrp="1"/>
          </p:cNvSpPr>
          <p:nvPr>
            <p:ph sz="quarter" idx="12"/>
          </p:nvPr>
        </p:nvSpPr>
        <p:spPr>
          <a:xfrm>
            <a:off x="755649" y="1484784"/>
            <a:ext cx="8161200" cy="4344791"/>
          </a:xfrm>
        </p:spPr>
        <p:txBody>
          <a:bodyPr>
            <a:normAutofit/>
          </a:bodyPr>
          <a:lstStyle/>
          <a:p>
            <a:r>
              <a:rPr lang="fr-FR" dirty="0">
                <a:latin typeface="Arial" charset="0"/>
                <a:cs typeface="Arial" charset="0"/>
              </a:rPr>
              <a:t>L’efficacité de la contre-visite repose sur :</a:t>
            </a:r>
          </a:p>
          <a:p>
            <a:endParaRPr lang="fr-FR" dirty="0">
              <a:latin typeface="Arial" charset="0"/>
              <a:cs typeface="Arial" charset="0"/>
            </a:endParaRPr>
          </a:p>
          <a:p>
            <a:pPr lvl="1" algn="just"/>
            <a:r>
              <a:rPr lang="fr-FR" dirty="0">
                <a:latin typeface="Arial" charset="0"/>
                <a:cs typeface="Arial" charset="0"/>
              </a:rPr>
              <a:t>Le respect du délai d’envoi du certificat médical d’arrêt de travail,</a:t>
            </a:r>
          </a:p>
          <a:p>
            <a:pPr lvl="1" algn="just"/>
            <a:r>
              <a:rPr lang="fr-FR" dirty="0">
                <a:latin typeface="Arial" charset="0"/>
                <a:cs typeface="Arial" charset="0"/>
              </a:rPr>
              <a:t>Le respect du secret médical,</a:t>
            </a:r>
          </a:p>
          <a:p>
            <a:pPr lvl="1" algn="just"/>
            <a:r>
              <a:rPr lang="fr-FR" dirty="0">
                <a:latin typeface="Arial" charset="0"/>
                <a:cs typeface="Arial" charset="0"/>
              </a:rPr>
              <a:t>La transmission des adresses des agents précises et complètes,</a:t>
            </a:r>
          </a:p>
          <a:p>
            <a:pPr lvl="1" algn="just"/>
            <a:r>
              <a:rPr lang="fr-FR" dirty="0">
                <a:latin typeface="Arial" charset="0"/>
                <a:cs typeface="Arial" charset="0"/>
              </a:rPr>
              <a:t>La sensibilisation des responsables administratifs et techniques en faisant remonter tout absence au contexte douteux (maladie avant ou après des congés, suite à refus de congés,…),</a:t>
            </a:r>
          </a:p>
          <a:p>
            <a:pPr lvl="1" algn="just"/>
            <a:r>
              <a:rPr lang="fr-FR" dirty="0">
                <a:latin typeface="Arial" charset="0"/>
                <a:cs typeface="Arial" charset="0"/>
              </a:rPr>
              <a:t>L’implication de l’élu qui doit oser prendre position sur un dossier .</a:t>
            </a:r>
          </a:p>
          <a:p>
            <a:endParaRPr lang="fr-FR" dirty="0">
              <a:latin typeface="Arial" charset="0"/>
              <a:cs typeface="Arial" charset="0"/>
            </a:endParaRPr>
          </a:p>
          <a:p>
            <a:r>
              <a:rPr lang="fr-FR" dirty="0">
                <a:latin typeface="Arial" charset="0"/>
                <a:cs typeface="Arial" charset="0"/>
              </a:rPr>
              <a:t>Les erreurs à éviter :</a:t>
            </a:r>
          </a:p>
          <a:p>
            <a:endParaRPr lang="fr-FR" dirty="0">
              <a:latin typeface="Arial" charset="0"/>
              <a:cs typeface="Arial" charset="0"/>
            </a:endParaRPr>
          </a:p>
          <a:p>
            <a:pPr lvl="1"/>
            <a:r>
              <a:rPr lang="fr-FR" dirty="0">
                <a:latin typeface="Arial" charset="0"/>
                <a:cs typeface="Arial" charset="0"/>
              </a:rPr>
              <a:t>Utiliser la contre-visite pour régler un conflit relationnel,</a:t>
            </a:r>
          </a:p>
          <a:p>
            <a:pPr lvl="1"/>
            <a:r>
              <a:rPr lang="fr-FR" dirty="0">
                <a:latin typeface="Arial" charset="0"/>
                <a:cs typeface="Arial" charset="0"/>
              </a:rPr>
              <a:t>Ne pas donner suite à un constat de non présentation de l’agent, un refus de contrôle, un avis d’aptitude à la reprise,</a:t>
            </a:r>
          </a:p>
          <a:p>
            <a:pPr lvl="1"/>
            <a:r>
              <a:rPr lang="fr-FR" dirty="0">
                <a:latin typeface="Arial" charset="0"/>
                <a:cs typeface="Arial" charset="0"/>
              </a:rPr>
              <a:t>Sanctionner l’agent ou suspendre son traitement en cas d’absence au domicile.</a:t>
            </a:r>
          </a:p>
        </p:txBody>
      </p:sp>
    </p:spTree>
    <p:extLst>
      <p:ext uri="{BB962C8B-B14F-4D97-AF65-F5344CB8AC3E}">
        <p14:creationId xmlns:p14="http://schemas.microsoft.com/office/powerpoint/2010/main" val="25760271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3568" y="415574"/>
            <a:ext cx="5562600" cy="683999"/>
          </a:xfrm>
        </p:spPr>
        <p:txBody>
          <a:bodyPr/>
          <a:lstStyle/>
          <a:p>
            <a:pPr eaLnBrk="1" hangingPunct="1">
              <a:defRPr/>
            </a:pPr>
            <a:r>
              <a:rPr lang="fr-FR" dirty="0"/>
              <a:t>Notions contractuelles</a:t>
            </a:r>
          </a:p>
        </p:txBody>
      </p:sp>
      <p:sp>
        <p:nvSpPr>
          <p:cNvPr id="102404" name="Rectangle 4"/>
          <p:cNvSpPr>
            <a:spLocks noChangeArrowheads="1"/>
          </p:cNvSpPr>
          <p:nvPr/>
        </p:nvSpPr>
        <p:spPr bwMode="auto">
          <a:xfrm>
            <a:off x="533400" y="5115272"/>
            <a:ext cx="8077200" cy="978024"/>
          </a:xfrm>
          <a:prstGeom prst="rect">
            <a:avLst/>
          </a:prstGeom>
          <a:solidFill>
            <a:srgbClr val="AFA3AB"/>
          </a:solidFill>
          <a:ln w="9525">
            <a:noFill/>
            <a:miter lim="800000"/>
            <a:headEnd/>
            <a:tailEnd/>
          </a:ln>
          <a:effectLst>
            <a:outerShdw dist="35921" dir="2700000" algn="ctr" rotWithShape="0">
              <a:schemeClr val="bg2"/>
            </a:outerShdw>
          </a:effectLst>
        </p:spPr>
        <p:txBody>
          <a:bodyPr lIns="92075" tIns="46038" rIns="92075" bIns="46038"/>
          <a:lstStyle/>
          <a:p>
            <a:pPr marL="342900" indent="-342900" algn="ctr" defTabSz="762000">
              <a:spcBef>
                <a:spcPct val="20000"/>
              </a:spcBef>
              <a:buClr>
                <a:srgbClr val="000099"/>
              </a:buClr>
              <a:buFont typeface="Wingdings 2" pitchFamily="18" charset="2"/>
              <a:buNone/>
              <a:defRPr/>
            </a:pPr>
            <a:r>
              <a:rPr lang="fr-FR" sz="1800" dirty="0">
                <a:latin typeface="Arial" charset="0"/>
              </a:rPr>
              <a:t>RAPPEL : </a:t>
            </a:r>
          </a:p>
          <a:p>
            <a:pPr marL="342900" indent="-342900" algn="ctr" defTabSz="762000">
              <a:spcBef>
                <a:spcPct val="20000"/>
              </a:spcBef>
              <a:buClr>
                <a:srgbClr val="000099"/>
              </a:buClr>
              <a:buFont typeface="Wingdings 2" pitchFamily="18" charset="2"/>
              <a:buNone/>
              <a:defRPr/>
            </a:pPr>
            <a:r>
              <a:rPr lang="fr-FR" sz="1800" dirty="0">
                <a:latin typeface="Arial" charset="0"/>
              </a:rPr>
              <a:t>Toute déclaration tardive entraînera un refus de prise en charge de l’arrêt et de toutes prolongations afférentes.</a:t>
            </a:r>
            <a:endParaRPr lang="fr-FR" sz="2000" dirty="0">
              <a:latin typeface="Arial" charset="0"/>
            </a:endParaRPr>
          </a:p>
        </p:txBody>
      </p:sp>
      <p:sp>
        <p:nvSpPr>
          <p:cNvPr id="5" name="ZoneTexte 4"/>
          <p:cNvSpPr txBox="1"/>
          <p:nvPr/>
        </p:nvSpPr>
        <p:spPr>
          <a:xfrm>
            <a:off x="971600" y="1196752"/>
            <a:ext cx="7344816" cy="3785652"/>
          </a:xfrm>
          <a:prstGeom prst="rect">
            <a:avLst/>
          </a:prstGeom>
          <a:solidFill>
            <a:srgbClr val="F29400"/>
          </a:solidFill>
        </p:spPr>
        <p:txBody>
          <a:bodyPr wrap="square" rtlCol="0">
            <a:spAutoFit/>
          </a:bodyPr>
          <a:lstStyle/>
          <a:p>
            <a:pPr algn="ctr" eaLnBrk="1" hangingPunct="1">
              <a:spcBef>
                <a:spcPct val="50000"/>
              </a:spcBef>
              <a:defRPr/>
            </a:pPr>
            <a:r>
              <a:rPr lang="fr-FR" dirty="0">
                <a:latin typeface="Arial" charset="0"/>
              </a:rPr>
              <a:t>DELAIS DE DECLARATION</a:t>
            </a:r>
          </a:p>
          <a:p>
            <a:pPr algn="ctr" eaLnBrk="1" hangingPunct="1">
              <a:spcBef>
                <a:spcPct val="50000"/>
              </a:spcBef>
              <a:defRPr/>
            </a:pPr>
            <a:r>
              <a:rPr lang="fr-FR" dirty="0">
                <a:latin typeface="Arial" charset="0"/>
              </a:rPr>
              <a:t>=</a:t>
            </a:r>
          </a:p>
          <a:p>
            <a:pPr algn="ctr" eaLnBrk="1" hangingPunct="1">
              <a:spcBef>
                <a:spcPct val="50000"/>
              </a:spcBef>
              <a:defRPr/>
            </a:pPr>
            <a:r>
              <a:rPr lang="fr-FR" b="1" dirty="0">
                <a:solidFill>
                  <a:schemeClr val="bg1"/>
                </a:solidFill>
                <a:effectLst>
                  <a:outerShdw blurRad="38100" dist="38100" dir="2700000" algn="tl">
                    <a:srgbClr val="000000"/>
                  </a:outerShdw>
                </a:effectLst>
                <a:latin typeface="Arial" charset="0"/>
              </a:rPr>
              <a:t>90 JOURS </a:t>
            </a:r>
          </a:p>
          <a:p>
            <a:pPr algn="ctr" eaLnBrk="1" hangingPunct="1">
              <a:spcBef>
                <a:spcPct val="50000"/>
              </a:spcBef>
              <a:defRPr/>
            </a:pPr>
            <a:r>
              <a:rPr lang="fr-FR" b="1" dirty="0">
                <a:solidFill>
                  <a:schemeClr val="bg1"/>
                </a:solidFill>
                <a:effectLst>
                  <a:outerShdw blurRad="38100" dist="38100" dir="2700000" algn="tl">
                    <a:srgbClr val="000000"/>
                  </a:outerShdw>
                </a:effectLst>
                <a:latin typeface="Arial" charset="0"/>
              </a:rPr>
              <a:t>POUR L’ENSEMBLE DES SINISTRES</a:t>
            </a:r>
          </a:p>
          <a:p>
            <a:pPr algn="ctr" eaLnBrk="1" hangingPunct="1">
              <a:spcBef>
                <a:spcPct val="50000"/>
              </a:spcBef>
              <a:defRPr/>
            </a:pPr>
            <a:r>
              <a:rPr lang="fr-FR" dirty="0">
                <a:latin typeface="Arial" charset="0"/>
              </a:rPr>
              <a:t>CONSEIL POUR UN BON REMBOURSEMENT : </a:t>
            </a:r>
            <a:br>
              <a:rPr lang="fr-FR" dirty="0">
                <a:latin typeface="Arial" charset="0"/>
              </a:rPr>
            </a:br>
            <a:r>
              <a:rPr lang="fr-FR" dirty="0">
                <a:latin typeface="Arial" charset="0"/>
              </a:rPr>
              <a:t>DECLARER AU PLUS VITE SANS ATTENDRE LA FIN DU DELAI</a:t>
            </a:r>
          </a:p>
          <a:p>
            <a:endParaRPr lang="fr-FR" dirty="0"/>
          </a:p>
        </p:txBody>
      </p:sp>
    </p:spTree>
    <p:extLst>
      <p:ext uri="{BB962C8B-B14F-4D97-AF65-F5344CB8AC3E}">
        <p14:creationId xmlns:p14="http://schemas.microsoft.com/office/powerpoint/2010/main" val="27794714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02404"/>
                                        </p:tgtEl>
                                        <p:attrNameLst>
                                          <p:attrName>style.visibility</p:attrName>
                                        </p:attrNameLst>
                                      </p:cBhvr>
                                      <p:to>
                                        <p:strVal val="visible"/>
                                      </p:to>
                                    </p:set>
                                    <p:anim calcmode="lin" valueType="num">
                                      <p:cBhvr additive="base">
                                        <p:cTn id="7" dur="500" fill="hold"/>
                                        <p:tgtEl>
                                          <p:spTgt spid="102404"/>
                                        </p:tgtEl>
                                        <p:attrNameLst>
                                          <p:attrName>ppt_x</p:attrName>
                                        </p:attrNameLst>
                                      </p:cBhvr>
                                      <p:tavLst>
                                        <p:tav tm="0">
                                          <p:val>
                                            <p:strVal val="0-#ppt_w/2"/>
                                          </p:val>
                                        </p:tav>
                                        <p:tav tm="100000">
                                          <p:val>
                                            <p:strVal val="#ppt_x"/>
                                          </p:val>
                                        </p:tav>
                                      </p:tavLst>
                                    </p:anim>
                                    <p:anim calcmode="lin" valueType="num">
                                      <p:cBhvr additive="base">
                                        <p:cTn id="8" dur="500" fill="hold"/>
                                        <p:tgtEl>
                                          <p:spTgt spid="102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re 1"/>
          <p:cNvSpPr>
            <a:spLocks noGrp="1"/>
          </p:cNvSpPr>
          <p:nvPr>
            <p:ph type="title"/>
          </p:nvPr>
        </p:nvSpPr>
        <p:spPr/>
        <p:txBody>
          <a:bodyPr/>
          <a:lstStyle/>
          <a:p>
            <a:r>
              <a:rPr lang="fr-FR">
                <a:latin typeface="Arial" charset="0"/>
                <a:cs typeface="Arial" charset="0"/>
              </a:rPr>
              <a:t>Contre-visite médicale</a:t>
            </a:r>
          </a:p>
        </p:txBody>
      </p:sp>
      <p:sp>
        <p:nvSpPr>
          <p:cNvPr id="117763" name="Espace réservé du contenu 2"/>
          <p:cNvSpPr>
            <a:spLocks noGrp="1"/>
          </p:cNvSpPr>
          <p:nvPr>
            <p:ph sz="quarter" idx="12"/>
          </p:nvPr>
        </p:nvSpPr>
        <p:spPr>
          <a:xfrm>
            <a:off x="755649" y="1916832"/>
            <a:ext cx="8161200" cy="3912743"/>
          </a:xfrm>
        </p:spPr>
        <p:txBody>
          <a:bodyPr>
            <a:normAutofit/>
          </a:bodyPr>
          <a:lstStyle/>
          <a:p>
            <a:r>
              <a:rPr lang="fr-FR" dirty="0">
                <a:latin typeface="Arial" charset="0"/>
                <a:cs typeface="Arial" charset="0"/>
              </a:rPr>
              <a:t>Les engagements de </a:t>
            </a:r>
            <a:r>
              <a:rPr lang="fr-FR" dirty="0" err="1">
                <a:latin typeface="Arial" charset="0"/>
                <a:cs typeface="Arial" charset="0"/>
              </a:rPr>
              <a:t>Neeria</a:t>
            </a:r>
            <a:r>
              <a:rPr lang="fr-FR" dirty="0">
                <a:latin typeface="Arial" charset="0"/>
                <a:cs typeface="Arial" charset="0"/>
              </a:rPr>
              <a:t> :</a:t>
            </a:r>
          </a:p>
          <a:p>
            <a:endParaRPr lang="fr-FR" dirty="0">
              <a:latin typeface="Arial" charset="0"/>
              <a:cs typeface="Arial" charset="0"/>
            </a:endParaRPr>
          </a:p>
          <a:p>
            <a:pPr lvl="1"/>
            <a:r>
              <a:rPr lang="fr-FR" dirty="0">
                <a:latin typeface="Arial" charset="0"/>
                <a:cs typeface="Arial" charset="0"/>
              </a:rPr>
              <a:t>Organisation de la CV sous :</a:t>
            </a:r>
          </a:p>
          <a:p>
            <a:pPr lvl="2"/>
            <a:r>
              <a:rPr lang="fr-FR" sz="1400" dirty="0">
                <a:latin typeface="Arial" charset="0"/>
                <a:cs typeface="Arial" charset="0"/>
              </a:rPr>
              <a:t>2 jours ouvrés au domicile ou </a:t>
            </a:r>
          </a:p>
          <a:p>
            <a:pPr lvl="2"/>
            <a:r>
              <a:rPr lang="fr-FR" sz="1400" dirty="0">
                <a:latin typeface="Arial" charset="0"/>
                <a:cs typeface="Arial" charset="0"/>
              </a:rPr>
              <a:t>Au cabinet dans les meilleurs délais</a:t>
            </a:r>
          </a:p>
          <a:p>
            <a:pPr lvl="2">
              <a:buFont typeface="Wingdings" pitchFamily="2" charset="2"/>
              <a:buNone/>
            </a:pPr>
            <a:endParaRPr lang="fr-FR" sz="1400" dirty="0">
              <a:latin typeface="Arial" charset="0"/>
              <a:cs typeface="Arial" charset="0"/>
            </a:endParaRPr>
          </a:p>
          <a:p>
            <a:pPr lvl="1"/>
            <a:r>
              <a:rPr lang="fr-FR" dirty="0">
                <a:latin typeface="Arial" charset="0"/>
                <a:cs typeface="Arial" charset="0"/>
              </a:rPr>
              <a:t>Mandatement d’un médecin généraliste agréé</a:t>
            </a:r>
          </a:p>
          <a:p>
            <a:pPr lvl="2"/>
            <a:r>
              <a:rPr lang="fr-FR" sz="1400" dirty="0">
                <a:latin typeface="Arial" charset="0"/>
                <a:cs typeface="Arial" charset="0"/>
              </a:rPr>
              <a:t>Contrôle de l’état de l’agent au jour de l’examen sur le motif unique : L’arrêt est-il médicalement justifié ?</a:t>
            </a:r>
          </a:p>
          <a:p>
            <a:pPr lvl="1">
              <a:buFont typeface="Wingdings" pitchFamily="2" charset="2"/>
              <a:buNone/>
            </a:pPr>
            <a:endParaRPr lang="fr-FR" dirty="0">
              <a:latin typeface="Arial" charset="0"/>
              <a:cs typeface="Arial" charset="0"/>
            </a:endParaRPr>
          </a:p>
          <a:p>
            <a:pPr lvl="1"/>
            <a:r>
              <a:rPr lang="fr-FR" dirty="0">
                <a:latin typeface="Arial" charset="0"/>
                <a:cs typeface="Arial" charset="0"/>
              </a:rPr>
              <a:t>Transmission des conclusions dans le respect du secret médical</a:t>
            </a:r>
          </a:p>
          <a:p>
            <a:pPr lvl="1">
              <a:buFont typeface="Wingdings" pitchFamily="2" charset="2"/>
              <a:buNone/>
            </a:pPr>
            <a:endParaRPr lang="fr-FR" dirty="0">
              <a:latin typeface="Arial" charset="0"/>
              <a:cs typeface="Arial" charset="0"/>
            </a:endParaRPr>
          </a:p>
          <a:p>
            <a:pPr lvl="1"/>
            <a:r>
              <a:rPr lang="fr-FR" dirty="0">
                <a:latin typeface="Arial" charset="0"/>
                <a:cs typeface="Arial" charset="0"/>
              </a:rPr>
              <a:t>Conseil sur les conséquences du contrôle</a:t>
            </a:r>
          </a:p>
          <a:p>
            <a:pPr lvl="1"/>
            <a:endParaRPr lang="fr-FR" sz="1800" dirty="0">
              <a:latin typeface="Arial" charset="0"/>
              <a:cs typeface="Arial" charset="0"/>
            </a:endParaRPr>
          </a:p>
        </p:txBody>
      </p:sp>
    </p:spTree>
    <p:extLst>
      <p:ext uri="{BB962C8B-B14F-4D97-AF65-F5344CB8AC3E}">
        <p14:creationId xmlns:p14="http://schemas.microsoft.com/office/powerpoint/2010/main" val="2087534615"/>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Espace réservé du texte 2"/>
          <p:cNvSpPr>
            <a:spLocks noGrp="1"/>
          </p:cNvSpPr>
          <p:nvPr>
            <p:ph type="body" sz="quarter" idx="10"/>
          </p:nvPr>
        </p:nvSpPr>
        <p:spPr/>
        <p:txBody>
          <a:bodyPr/>
          <a:lstStyle/>
          <a:p>
            <a:r>
              <a:rPr lang="fr-FR" dirty="0">
                <a:latin typeface="Arial" charset="0"/>
                <a:cs typeface="Arial" charset="0"/>
              </a:rPr>
              <a:t>L’expertise</a:t>
            </a:r>
          </a:p>
        </p:txBody>
      </p:sp>
      <p:sp>
        <p:nvSpPr>
          <p:cNvPr id="4" name="Titre 3"/>
          <p:cNvSpPr>
            <a:spLocks noGrp="1"/>
          </p:cNvSpPr>
          <p:nvPr>
            <p:ph type="title"/>
          </p:nvPr>
        </p:nvSpPr>
        <p:spPr>
          <a:xfrm>
            <a:off x="251520" y="2492896"/>
            <a:ext cx="8181911" cy="611999"/>
          </a:xfrm>
        </p:spPr>
        <p:txBody>
          <a:bodyPr/>
          <a:lstStyle/>
          <a:p>
            <a:r>
              <a:rPr lang="fr-FR" dirty="0"/>
              <a:t>Le contrôle médical</a:t>
            </a:r>
          </a:p>
        </p:txBody>
      </p:sp>
    </p:spTree>
    <p:extLst>
      <p:ext uri="{BB962C8B-B14F-4D97-AF65-F5344CB8AC3E}">
        <p14:creationId xmlns:p14="http://schemas.microsoft.com/office/powerpoint/2010/main" val="2677233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re 1"/>
          <p:cNvSpPr>
            <a:spLocks noGrp="1"/>
          </p:cNvSpPr>
          <p:nvPr>
            <p:ph type="title"/>
          </p:nvPr>
        </p:nvSpPr>
        <p:spPr/>
        <p:txBody>
          <a:bodyPr/>
          <a:lstStyle/>
          <a:p>
            <a:r>
              <a:rPr lang="fr-FR">
                <a:latin typeface="Arial" charset="0"/>
                <a:cs typeface="Arial" charset="0"/>
              </a:rPr>
              <a:t>L’expertise</a:t>
            </a:r>
          </a:p>
        </p:txBody>
      </p:sp>
      <p:sp>
        <p:nvSpPr>
          <p:cNvPr id="119811" name="Espace réservé du contenu 2"/>
          <p:cNvSpPr>
            <a:spLocks noGrp="1"/>
          </p:cNvSpPr>
          <p:nvPr>
            <p:ph sz="quarter" idx="12"/>
          </p:nvPr>
        </p:nvSpPr>
        <p:spPr>
          <a:xfrm>
            <a:off x="755576" y="1772816"/>
            <a:ext cx="8161200" cy="3337200"/>
          </a:xfrm>
        </p:spPr>
        <p:txBody>
          <a:bodyPr/>
          <a:lstStyle/>
          <a:p>
            <a:r>
              <a:rPr lang="fr-FR" dirty="0">
                <a:latin typeface="Arial" charset="0"/>
                <a:cs typeface="Arial" charset="0"/>
              </a:rPr>
              <a:t>Objectifs de l’expertise :</a:t>
            </a:r>
          </a:p>
          <a:p>
            <a:endParaRPr lang="fr-FR" dirty="0">
              <a:latin typeface="Arial" charset="0"/>
              <a:cs typeface="Arial" charset="0"/>
            </a:endParaRPr>
          </a:p>
          <a:p>
            <a:pPr lvl="1"/>
            <a:r>
              <a:rPr lang="fr-FR" dirty="0">
                <a:latin typeface="Arial" charset="0"/>
                <a:cs typeface="Arial" charset="0"/>
              </a:rPr>
              <a:t>Assurer un suivi médical des CITIS </a:t>
            </a:r>
          </a:p>
          <a:p>
            <a:pPr lvl="1"/>
            <a:endParaRPr lang="fr-FR" dirty="0">
              <a:latin typeface="Arial" charset="0"/>
              <a:cs typeface="Arial" charset="0"/>
            </a:endParaRPr>
          </a:p>
          <a:p>
            <a:pPr lvl="2" algn="just"/>
            <a:r>
              <a:rPr lang="fr-FR" sz="1400" dirty="0">
                <a:latin typeface="Arial" charset="0"/>
                <a:cs typeface="Arial" charset="0"/>
              </a:rPr>
              <a:t>Valider l’imputabilité d’un accident de service ou vérifier le caractère professionnel d’une maladie contractée en service</a:t>
            </a:r>
          </a:p>
          <a:p>
            <a:pPr lvl="2" algn="just"/>
            <a:r>
              <a:rPr lang="fr-FR" sz="1400" dirty="0">
                <a:latin typeface="Arial" charset="0"/>
                <a:cs typeface="Arial" charset="0"/>
              </a:rPr>
              <a:t>Contrôler la pertinence des prolongations d’arrêt</a:t>
            </a:r>
          </a:p>
          <a:p>
            <a:pPr lvl="2" algn="just"/>
            <a:r>
              <a:rPr lang="fr-FR" sz="1400" dirty="0">
                <a:latin typeface="Arial" charset="0"/>
                <a:cs typeface="Arial" charset="0"/>
              </a:rPr>
              <a:t>Prévoir une date de reprise d’activité et anticiper un besoin d’aménagement de poste ou de reclassement</a:t>
            </a:r>
          </a:p>
          <a:p>
            <a:pPr lvl="2"/>
            <a:endParaRPr lang="fr-FR" sz="1400" dirty="0">
              <a:latin typeface="Arial" charset="0"/>
              <a:cs typeface="Arial" charset="0"/>
            </a:endParaRPr>
          </a:p>
          <a:p>
            <a:pPr lvl="1" algn="just"/>
            <a:r>
              <a:rPr lang="fr-FR" dirty="0">
                <a:latin typeface="Arial" charset="0"/>
                <a:cs typeface="Arial" charset="0"/>
              </a:rPr>
              <a:t>Démontrer aux agents l’engagement de l’employeur dans une démarche active de suivi des dossiers d’accidents</a:t>
            </a:r>
          </a:p>
          <a:p>
            <a:pPr lvl="1">
              <a:buFont typeface="Wingdings" pitchFamily="2" charset="2"/>
              <a:buNone/>
            </a:pPr>
            <a:endParaRPr lang="fr-FR" dirty="0">
              <a:latin typeface="Arial" charset="0"/>
              <a:cs typeface="Arial" charset="0"/>
            </a:endParaRPr>
          </a:p>
        </p:txBody>
      </p:sp>
    </p:spTree>
    <p:extLst>
      <p:ext uri="{BB962C8B-B14F-4D97-AF65-F5344CB8AC3E}">
        <p14:creationId xmlns:p14="http://schemas.microsoft.com/office/powerpoint/2010/main" val="1980369074"/>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re 1"/>
          <p:cNvSpPr>
            <a:spLocks noGrp="1"/>
          </p:cNvSpPr>
          <p:nvPr>
            <p:ph type="title"/>
          </p:nvPr>
        </p:nvSpPr>
        <p:spPr/>
        <p:txBody>
          <a:bodyPr/>
          <a:lstStyle/>
          <a:p>
            <a:r>
              <a:rPr lang="fr-FR">
                <a:latin typeface="Arial" charset="0"/>
                <a:cs typeface="Arial" charset="0"/>
              </a:rPr>
              <a:t>L’expertise</a:t>
            </a:r>
          </a:p>
        </p:txBody>
      </p:sp>
      <p:sp>
        <p:nvSpPr>
          <p:cNvPr id="120835" name="Espace réservé du contenu 2"/>
          <p:cNvSpPr>
            <a:spLocks noGrp="1"/>
          </p:cNvSpPr>
          <p:nvPr>
            <p:ph sz="quarter" idx="12"/>
          </p:nvPr>
        </p:nvSpPr>
        <p:spPr>
          <a:xfrm>
            <a:off x="457200" y="1285875"/>
            <a:ext cx="8229600" cy="5000625"/>
          </a:xfrm>
        </p:spPr>
        <p:txBody>
          <a:bodyPr/>
          <a:lstStyle/>
          <a:p>
            <a:r>
              <a:rPr lang="fr-FR" dirty="0">
                <a:latin typeface="Arial" charset="0"/>
                <a:cs typeface="Arial" charset="0"/>
              </a:rPr>
              <a:t>Des exemples d’expertises pertinentes :</a:t>
            </a:r>
          </a:p>
          <a:p>
            <a:endParaRPr lang="fr-FR" dirty="0">
              <a:latin typeface="Arial" charset="0"/>
              <a:cs typeface="Arial" charset="0"/>
            </a:endParaRPr>
          </a:p>
          <a:p>
            <a:pPr lvl="1"/>
            <a:r>
              <a:rPr lang="fr-FR" dirty="0">
                <a:latin typeface="Arial" charset="0"/>
                <a:cs typeface="Arial" charset="0"/>
              </a:rPr>
              <a:t>Lors de la déclaration d’une maladie professionnelle si refus ou reconnaissance partielle par la MPP</a:t>
            </a:r>
          </a:p>
          <a:p>
            <a:pPr lvl="1"/>
            <a:r>
              <a:rPr lang="fr-FR" dirty="0">
                <a:latin typeface="Arial" charset="0"/>
                <a:cs typeface="Arial" charset="0"/>
              </a:rPr>
              <a:t>Lors de la déclaration d’un accident en cas de doute sur </a:t>
            </a:r>
            <a:r>
              <a:rPr lang="fr-FR" b="1" dirty="0">
                <a:latin typeface="Arial" charset="0"/>
                <a:cs typeface="Arial" charset="0"/>
              </a:rPr>
              <a:t>l’imputabilité médicale </a:t>
            </a:r>
            <a:r>
              <a:rPr lang="fr-FR" dirty="0">
                <a:latin typeface="Arial" charset="0"/>
                <a:cs typeface="Arial" charset="0"/>
              </a:rPr>
              <a:t>des lésions </a:t>
            </a:r>
          </a:p>
          <a:p>
            <a:pPr lvl="2"/>
            <a:r>
              <a:rPr lang="fr-FR" sz="1400" dirty="0">
                <a:latin typeface="Arial" charset="0"/>
                <a:cs typeface="Arial" charset="0"/>
              </a:rPr>
              <a:t>Malaise, infarctus</a:t>
            </a:r>
          </a:p>
          <a:p>
            <a:pPr lvl="2"/>
            <a:r>
              <a:rPr lang="fr-FR" sz="1400" dirty="0">
                <a:latin typeface="Arial" charset="0"/>
                <a:cs typeface="Arial" charset="0"/>
              </a:rPr>
              <a:t>Troubles psychologiques</a:t>
            </a:r>
          </a:p>
          <a:p>
            <a:pPr lvl="1"/>
            <a:r>
              <a:rPr lang="fr-FR" dirty="0">
                <a:latin typeface="Arial" charset="0"/>
                <a:cs typeface="Arial" charset="0"/>
              </a:rPr>
              <a:t>Sur une longue période d’arrêt de travail afin de :</a:t>
            </a:r>
          </a:p>
          <a:p>
            <a:pPr lvl="2"/>
            <a:r>
              <a:rPr lang="fr-FR" sz="1400" dirty="0">
                <a:latin typeface="Arial" charset="0"/>
                <a:cs typeface="Arial" charset="0"/>
              </a:rPr>
              <a:t>Justifier les arrêts, </a:t>
            </a:r>
          </a:p>
          <a:p>
            <a:pPr lvl="2"/>
            <a:r>
              <a:rPr lang="fr-FR" sz="1400" dirty="0">
                <a:latin typeface="Arial" charset="0"/>
                <a:cs typeface="Arial" charset="0"/>
              </a:rPr>
              <a:t>Prévoir une date de reprise et un éventuel aménagement de poste ou reclassement </a:t>
            </a:r>
          </a:p>
          <a:p>
            <a:pPr lvl="2"/>
            <a:r>
              <a:rPr lang="fr-FR" sz="1400" dirty="0">
                <a:latin typeface="Arial" charset="0"/>
                <a:cs typeface="Arial" charset="0"/>
              </a:rPr>
              <a:t>Etablir une date de consolidation ou guérison </a:t>
            </a:r>
          </a:p>
          <a:p>
            <a:pPr lvl="1"/>
            <a:r>
              <a:rPr lang="fr-FR" dirty="0">
                <a:latin typeface="Arial" charset="0"/>
                <a:cs typeface="Arial" charset="0"/>
              </a:rPr>
              <a:t>Lors d’une déclaration de rechute afin de valider qu’il s’agisse d’une rechute médicale et non d’un nouvel accident  </a:t>
            </a:r>
          </a:p>
          <a:p>
            <a:pPr lvl="1"/>
            <a:r>
              <a:rPr lang="fr-FR" dirty="0">
                <a:latin typeface="Arial" charset="0"/>
                <a:cs typeface="Arial" charset="0"/>
              </a:rPr>
              <a:t>Sur une nouvelle pathologie apparaissant sur le certificat médical : recherche d’état antérieur, d’une pathologie indépendante.</a:t>
            </a:r>
          </a:p>
          <a:p>
            <a:pPr lvl="1"/>
            <a:r>
              <a:rPr lang="fr-FR" dirty="0">
                <a:latin typeface="Arial" charset="0"/>
                <a:cs typeface="Arial" charset="0"/>
              </a:rPr>
              <a:t>Sur les frais de soins de l’agent : appareillages lourds, cure thermale, rééducation, hospitalisation…(recherche du lien direct et certain avec les conséquences de l’accident)</a:t>
            </a:r>
          </a:p>
          <a:p>
            <a:pPr lvl="1"/>
            <a:r>
              <a:rPr lang="fr-FR" dirty="0">
                <a:latin typeface="Arial" charset="0"/>
                <a:cs typeface="Arial" charset="0"/>
              </a:rPr>
              <a:t>Après la mise en retraite de l’agent, selon la fréquence et le coût des frais.</a:t>
            </a:r>
          </a:p>
          <a:p>
            <a:pPr lvl="1"/>
            <a:endParaRPr lang="fr-FR" dirty="0">
              <a:latin typeface="Arial" charset="0"/>
              <a:cs typeface="Arial" charset="0"/>
            </a:endParaRPr>
          </a:p>
        </p:txBody>
      </p:sp>
    </p:spTree>
    <p:extLst>
      <p:ext uri="{BB962C8B-B14F-4D97-AF65-F5344CB8AC3E}">
        <p14:creationId xmlns:p14="http://schemas.microsoft.com/office/powerpoint/2010/main" val="935773389"/>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re 1"/>
          <p:cNvSpPr>
            <a:spLocks noGrp="1"/>
          </p:cNvSpPr>
          <p:nvPr>
            <p:ph type="title"/>
          </p:nvPr>
        </p:nvSpPr>
        <p:spPr/>
        <p:txBody>
          <a:bodyPr/>
          <a:lstStyle/>
          <a:p>
            <a:r>
              <a:rPr lang="fr-FR">
                <a:latin typeface="Arial" charset="0"/>
                <a:cs typeface="Arial" charset="0"/>
              </a:rPr>
              <a:t>L’expertise</a:t>
            </a:r>
          </a:p>
        </p:txBody>
      </p:sp>
      <p:sp>
        <p:nvSpPr>
          <p:cNvPr id="121859" name="Espace réservé du contenu 2"/>
          <p:cNvSpPr>
            <a:spLocks noGrp="1"/>
          </p:cNvSpPr>
          <p:nvPr>
            <p:ph sz="quarter" idx="12"/>
          </p:nvPr>
        </p:nvSpPr>
        <p:spPr>
          <a:xfrm>
            <a:off x="467544" y="1484784"/>
            <a:ext cx="8161200" cy="3337200"/>
          </a:xfrm>
        </p:spPr>
        <p:txBody>
          <a:bodyPr>
            <a:normAutofit/>
          </a:bodyPr>
          <a:lstStyle/>
          <a:p>
            <a:r>
              <a:rPr lang="fr-FR" dirty="0">
                <a:latin typeface="Arial" charset="0"/>
                <a:cs typeface="Arial" charset="0"/>
              </a:rPr>
              <a:t>Dossiers sans nécessité d’expertise :</a:t>
            </a:r>
          </a:p>
          <a:p>
            <a:endParaRPr lang="fr-FR" dirty="0">
              <a:latin typeface="Arial" charset="0"/>
              <a:cs typeface="Arial" charset="0"/>
            </a:endParaRPr>
          </a:p>
          <a:p>
            <a:pPr lvl="1"/>
            <a:r>
              <a:rPr lang="fr-FR" dirty="0">
                <a:latin typeface="Arial" charset="0"/>
                <a:cs typeface="Arial" charset="0"/>
              </a:rPr>
              <a:t>Accidents dont l’enquête administrative met en évidence la relation de cause à effet</a:t>
            </a:r>
          </a:p>
          <a:p>
            <a:pPr lvl="1"/>
            <a:r>
              <a:rPr lang="fr-FR" dirty="0">
                <a:latin typeface="Arial" charset="0"/>
                <a:cs typeface="Arial" charset="0"/>
              </a:rPr>
              <a:t>Lésions bénignes sans arrêt ou soins légers</a:t>
            </a:r>
          </a:p>
          <a:p>
            <a:pPr lvl="1"/>
            <a:r>
              <a:rPr lang="fr-FR" dirty="0">
                <a:latin typeface="Arial" charset="0"/>
                <a:cs typeface="Arial" charset="0"/>
              </a:rPr>
              <a:t>Arrêt de travail de quelques jours : la contre-visite sera peut-être plus adaptée</a:t>
            </a:r>
          </a:p>
          <a:p>
            <a:pPr lvl="1"/>
            <a:r>
              <a:rPr lang="fr-FR" dirty="0">
                <a:latin typeface="Arial" charset="0"/>
                <a:cs typeface="Arial" charset="0"/>
              </a:rPr>
              <a:t>L’agent ne présente plus de soins depuis plusieurs semaines (si difficultés à obtenir le certificat médical final)</a:t>
            </a:r>
          </a:p>
          <a:p>
            <a:pPr lvl="1"/>
            <a:endParaRPr lang="fr-FR" dirty="0">
              <a:latin typeface="Arial" charset="0"/>
              <a:cs typeface="Arial" charset="0"/>
            </a:endParaRPr>
          </a:p>
          <a:p>
            <a:r>
              <a:rPr lang="fr-FR" dirty="0">
                <a:latin typeface="Arial" charset="0"/>
                <a:cs typeface="Arial" charset="0"/>
              </a:rPr>
              <a:t>Dossiers pour lesquels l’expertise peut-être délicate à réaliser :</a:t>
            </a:r>
          </a:p>
          <a:p>
            <a:endParaRPr lang="fr-FR" dirty="0">
              <a:latin typeface="Arial" charset="0"/>
              <a:cs typeface="Arial" charset="0"/>
            </a:endParaRPr>
          </a:p>
          <a:p>
            <a:pPr lvl="1"/>
            <a:r>
              <a:rPr lang="fr-FR" dirty="0">
                <a:latin typeface="Arial" charset="0"/>
                <a:cs typeface="Arial" charset="0"/>
              </a:rPr>
              <a:t>L’agent est hospitalisé ou n’a pas terminé sa rééducation postopératoire</a:t>
            </a:r>
          </a:p>
          <a:p>
            <a:pPr lvl="1"/>
            <a:r>
              <a:rPr lang="fr-FR" dirty="0">
                <a:latin typeface="Arial" charset="0"/>
                <a:cs typeface="Arial" charset="0"/>
              </a:rPr>
              <a:t>L’enquête administrative est manquante</a:t>
            </a:r>
          </a:p>
        </p:txBody>
      </p:sp>
    </p:spTree>
    <p:extLst>
      <p:ext uri="{BB962C8B-B14F-4D97-AF65-F5344CB8AC3E}">
        <p14:creationId xmlns:p14="http://schemas.microsoft.com/office/powerpoint/2010/main" val="1893175896"/>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re 1"/>
          <p:cNvSpPr>
            <a:spLocks noGrp="1"/>
          </p:cNvSpPr>
          <p:nvPr>
            <p:ph type="title"/>
          </p:nvPr>
        </p:nvSpPr>
        <p:spPr/>
        <p:txBody>
          <a:bodyPr/>
          <a:lstStyle/>
          <a:p>
            <a:r>
              <a:rPr lang="fr-FR" dirty="0">
                <a:latin typeface="Arial" charset="0"/>
                <a:cs typeface="Arial" charset="0"/>
              </a:rPr>
              <a:t>L’inaptitude</a:t>
            </a:r>
          </a:p>
        </p:txBody>
      </p:sp>
      <p:sp>
        <p:nvSpPr>
          <p:cNvPr id="4" name="Espace réservé du contenu 2"/>
          <p:cNvSpPr txBox="1">
            <a:spLocks/>
          </p:cNvSpPr>
          <p:nvPr/>
        </p:nvSpPr>
        <p:spPr bwMode="auto">
          <a:xfrm>
            <a:off x="395536" y="1700808"/>
            <a:ext cx="8229600" cy="4840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38138" marR="0" lvl="0" indent="-338138" algn="just" defTabSz="914400" rtl="0" eaLnBrk="1" fontAlgn="base" latinLnBrk="0" hangingPunct="1">
              <a:lnSpc>
                <a:spcPct val="100000"/>
              </a:lnSpc>
              <a:spcBef>
                <a:spcPct val="20000"/>
              </a:spcBef>
              <a:spcAft>
                <a:spcPct val="0"/>
              </a:spcAft>
              <a:buClr>
                <a:srgbClr val="FF9933"/>
              </a:buClr>
              <a:buSzPct val="100000"/>
              <a:buFont typeface="Arial" pitchFamily="34" charset="0"/>
              <a:buChar char="•"/>
              <a:tabLst/>
              <a:defRPr/>
            </a:pPr>
            <a:r>
              <a:rPr kumimoji="0" lang="fr-FR"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Inaptitude temporaire</a:t>
            </a: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 l’agent ne peut temporairement plus exercer ses fonctions. Il est maintenu en arrêt de travail jusqu’à ce que son état de santé lui permette la reprise de son activité.</a:t>
            </a:r>
          </a:p>
          <a:p>
            <a:pPr marL="338138" marR="0" lvl="0" indent="-338138" algn="just" defTabSz="914400" rtl="0" eaLnBrk="1" fontAlgn="base" latinLnBrk="0" hangingPunct="1">
              <a:lnSpc>
                <a:spcPct val="100000"/>
              </a:lnSpc>
              <a:spcBef>
                <a:spcPct val="20000"/>
              </a:spcBef>
              <a:spcAft>
                <a:spcPct val="0"/>
              </a:spcAft>
              <a:buClr>
                <a:srgbClr val="FF9933"/>
              </a:buClr>
              <a:buSzPct val="100000"/>
              <a:buFont typeface="Wingdings" pitchFamily="2" charset="2"/>
              <a:buNone/>
              <a:tabLst/>
              <a:defRPr/>
            </a:pP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338138" marR="0" lvl="0" indent="-338138" algn="just" defTabSz="914400" rtl="0" eaLnBrk="1" fontAlgn="base" latinLnBrk="0" hangingPunct="1">
              <a:lnSpc>
                <a:spcPct val="100000"/>
              </a:lnSpc>
              <a:spcBef>
                <a:spcPct val="20000"/>
              </a:spcBef>
              <a:spcAft>
                <a:spcPct val="0"/>
              </a:spcAft>
              <a:buClr>
                <a:srgbClr val="FF9933"/>
              </a:buClr>
              <a:buSzPct val="100000"/>
              <a:buFont typeface="Arial" pitchFamily="34" charset="0"/>
              <a:buChar char="•"/>
              <a:tabLst/>
              <a:defRPr/>
            </a:pPr>
            <a:r>
              <a:rPr kumimoji="0" lang="fr-FR"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Inaptitude définitive aux fonctions</a:t>
            </a: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 les séquelles de l’accident de travail ou de la maladie professionnelle empêchent l’agent de reprendre le travail sur son poste initial de manière définitive. Il est nécessaire d’envisager le reclassement professionnel sur un poste en adéquation avec son état de santé.</a:t>
            </a:r>
          </a:p>
          <a:p>
            <a:pPr marL="338138" marR="0" lvl="0" indent="-338138" algn="just" defTabSz="914400" rtl="0" eaLnBrk="1" fontAlgn="base" latinLnBrk="0" hangingPunct="1">
              <a:lnSpc>
                <a:spcPct val="100000"/>
              </a:lnSpc>
              <a:spcBef>
                <a:spcPct val="20000"/>
              </a:spcBef>
              <a:spcAft>
                <a:spcPct val="0"/>
              </a:spcAft>
              <a:buClr>
                <a:srgbClr val="FF9933"/>
              </a:buClr>
              <a:buSzPct val="100000"/>
              <a:buFont typeface="Wingdings" pitchFamily="2" charset="2"/>
              <a:buNone/>
              <a:tabLst/>
              <a:defRPr/>
            </a:pP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marL="338138" marR="0" lvl="0" indent="-338138" algn="just" defTabSz="914400" rtl="0" eaLnBrk="1" fontAlgn="base" latinLnBrk="0" hangingPunct="1">
              <a:lnSpc>
                <a:spcPct val="100000"/>
              </a:lnSpc>
              <a:spcBef>
                <a:spcPct val="20000"/>
              </a:spcBef>
              <a:spcAft>
                <a:spcPct val="0"/>
              </a:spcAft>
              <a:buClr>
                <a:srgbClr val="FF9933"/>
              </a:buClr>
              <a:buSzPct val="100000"/>
              <a:buFont typeface="Arial" pitchFamily="34" charset="0"/>
              <a:buChar char="•"/>
              <a:tabLst/>
              <a:defRPr/>
            </a:pPr>
            <a:r>
              <a:rPr kumimoji="0" lang="fr-FR"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rPr>
              <a:t>Inaptitude définitive à toutes fonctions</a:t>
            </a: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 les séquelles imputables à l’accident de travail ou à la maladie professionnelle rendent l’agent inapte à tout type de poste de manière définitive. Il est nécessaire d’envisager une mise en retraite pour invalidité.</a:t>
            </a:r>
          </a:p>
          <a:p>
            <a:pPr marL="338138" marR="0" lvl="0" indent="-338138" algn="just" defTabSz="914400" rtl="0" eaLnBrk="1" fontAlgn="base" latinLnBrk="0" hangingPunct="1">
              <a:lnSpc>
                <a:spcPct val="100000"/>
              </a:lnSpc>
              <a:spcBef>
                <a:spcPct val="20000"/>
              </a:spcBef>
              <a:spcAft>
                <a:spcPct val="0"/>
              </a:spcAft>
              <a:buClr>
                <a:srgbClr val="FF9933"/>
              </a:buClr>
              <a:buSzPct val="100000"/>
              <a:buFont typeface="Wingdings" pitchFamily="2" charset="2"/>
              <a:buChar char=""/>
              <a:tabLst/>
              <a:defRPr/>
            </a:pPr>
            <a:endPar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1882796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re 1"/>
          <p:cNvSpPr>
            <a:spLocks noGrp="1"/>
          </p:cNvSpPr>
          <p:nvPr>
            <p:ph type="title"/>
          </p:nvPr>
        </p:nvSpPr>
        <p:spPr/>
        <p:txBody>
          <a:bodyPr/>
          <a:lstStyle/>
          <a:p>
            <a:r>
              <a:rPr lang="fr-FR" dirty="0">
                <a:latin typeface="Arial" charset="0"/>
                <a:cs typeface="Arial" charset="0"/>
              </a:rPr>
              <a:t>Les types de reprise</a:t>
            </a:r>
          </a:p>
        </p:txBody>
      </p:sp>
      <p:sp>
        <p:nvSpPr>
          <p:cNvPr id="4" name="Espace réservé du contenu 2"/>
          <p:cNvSpPr>
            <a:spLocks noGrp="1"/>
          </p:cNvSpPr>
          <p:nvPr>
            <p:ph sz="quarter" idx="12"/>
          </p:nvPr>
        </p:nvSpPr>
        <p:spPr>
          <a:xfrm>
            <a:off x="485775" y="1285875"/>
            <a:ext cx="8229600" cy="4840288"/>
          </a:xfrm>
        </p:spPr>
        <p:txBody>
          <a:bodyPr rtlCol="0">
            <a:normAutofit lnSpcReduction="10000"/>
          </a:bodyPr>
          <a:lstStyle/>
          <a:p>
            <a:pPr algn="just" eaLnBrk="1" fontAlgn="auto" hangingPunct="1">
              <a:spcAft>
                <a:spcPts val="0"/>
              </a:spcAft>
              <a:defRPr/>
            </a:pPr>
            <a:r>
              <a:rPr lang="fr-FR" dirty="0"/>
              <a:t>Les reprises :</a:t>
            </a:r>
          </a:p>
          <a:p>
            <a:pPr algn="just" eaLnBrk="1" fontAlgn="auto" hangingPunct="1">
              <a:spcAft>
                <a:spcPts val="0"/>
              </a:spcAft>
              <a:defRPr/>
            </a:pPr>
            <a:endParaRPr lang="fr-FR" dirty="0"/>
          </a:p>
          <a:p>
            <a:pPr lvl="1" algn="just" eaLnBrk="1" fontAlgn="auto" hangingPunct="1">
              <a:spcAft>
                <a:spcPts val="0"/>
              </a:spcAft>
              <a:defRPr/>
            </a:pPr>
            <a:r>
              <a:rPr lang="fr-FR" b="1" dirty="0"/>
              <a:t>Sur le poste initial à temps complet</a:t>
            </a:r>
          </a:p>
          <a:p>
            <a:pPr lvl="1" algn="just" eaLnBrk="1" fontAlgn="auto" hangingPunct="1">
              <a:spcAft>
                <a:spcPts val="0"/>
              </a:spcAft>
              <a:buFont typeface="Wingdings" pitchFamily="2" charset="2"/>
              <a:buNone/>
              <a:defRPr/>
            </a:pPr>
            <a:r>
              <a:rPr lang="fr-FR" dirty="0"/>
              <a:t>	L’agent reprend sur son poste habituel, sans restrictions particulières.</a:t>
            </a:r>
          </a:p>
          <a:p>
            <a:pPr lvl="1" algn="just" eaLnBrk="1" fontAlgn="auto" hangingPunct="1">
              <a:spcAft>
                <a:spcPts val="0"/>
              </a:spcAft>
              <a:buFont typeface="Wingdings" pitchFamily="2" charset="2"/>
              <a:buNone/>
              <a:defRPr/>
            </a:pPr>
            <a:r>
              <a:rPr lang="fr-FR" b="1" dirty="0">
                <a:solidFill>
                  <a:srgbClr val="0070C0"/>
                </a:solidFill>
              </a:rPr>
              <a:t>	</a:t>
            </a:r>
          </a:p>
          <a:p>
            <a:pPr lvl="1" algn="just" eaLnBrk="1" fontAlgn="auto" hangingPunct="1">
              <a:spcAft>
                <a:spcPts val="0"/>
              </a:spcAft>
              <a:defRPr/>
            </a:pPr>
            <a:r>
              <a:rPr lang="fr-FR" b="1" dirty="0"/>
              <a:t>Sur le poste initial à temps partiel thérapeutique</a:t>
            </a:r>
          </a:p>
          <a:p>
            <a:pPr lvl="1" algn="just" eaLnBrk="1" fontAlgn="auto" hangingPunct="1">
              <a:spcAft>
                <a:spcPts val="0"/>
              </a:spcAft>
              <a:buFont typeface="Wingdings" pitchFamily="2" charset="2"/>
              <a:buNone/>
              <a:defRPr/>
            </a:pPr>
            <a:r>
              <a:rPr lang="fr-FR" dirty="0"/>
              <a:t>	Pour reprendre son activité dans de bonnes conditions, l’agent doit bénéficier d’un temps partiel thérapeutique. L’expert est saisi et se prononce après demande écrite de l’agent accompagnée d’un certificat médical de son médecin traitant demandant le TPT.</a:t>
            </a:r>
          </a:p>
          <a:p>
            <a:pPr lvl="1" algn="just" eaLnBrk="1" fontAlgn="auto" hangingPunct="1">
              <a:spcAft>
                <a:spcPts val="0"/>
              </a:spcAft>
              <a:buFont typeface="Wingdings" pitchFamily="2" charset="2"/>
              <a:buNone/>
              <a:defRPr/>
            </a:pPr>
            <a:endParaRPr lang="fr-FR" dirty="0"/>
          </a:p>
          <a:p>
            <a:pPr lvl="1" algn="just" eaLnBrk="1" fontAlgn="auto" hangingPunct="1">
              <a:spcAft>
                <a:spcPts val="0"/>
              </a:spcAft>
              <a:defRPr/>
            </a:pPr>
            <a:r>
              <a:rPr lang="fr-FR" b="1" dirty="0"/>
              <a:t>Sur poste aménagé</a:t>
            </a:r>
          </a:p>
          <a:p>
            <a:pPr lvl="1" algn="just" eaLnBrk="1" fontAlgn="auto" hangingPunct="1">
              <a:spcAft>
                <a:spcPts val="0"/>
              </a:spcAft>
              <a:buFont typeface="Wingdings" pitchFamily="2" charset="2"/>
              <a:buNone/>
              <a:defRPr/>
            </a:pPr>
            <a:r>
              <a:rPr lang="fr-FR" dirty="0"/>
              <a:t>	L’état de santé de l’agent nécessite un aménagement de son poste. Ces restrictions sont temporaires et sont déterminées par l’expert </a:t>
            </a:r>
            <a:r>
              <a:rPr lang="fr-FR" b="1" u="sng" dirty="0"/>
              <a:t>ET</a:t>
            </a:r>
            <a:r>
              <a:rPr lang="fr-FR" dirty="0"/>
              <a:t> avis de la MPP (ex : station debout limitée, restriction de port de charges, restriction de mouvements, etc.…</a:t>
            </a:r>
          </a:p>
          <a:p>
            <a:pPr lvl="1" algn="just" eaLnBrk="1" fontAlgn="auto" hangingPunct="1">
              <a:spcAft>
                <a:spcPts val="0"/>
              </a:spcAft>
              <a:defRPr/>
            </a:pPr>
            <a:endParaRPr lang="fr-FR" dirty="0"/>
          </a:p>
          <a:p>
            <a:pPr lvl="1" algn="just" eaLnBrk="1" fontAlgn="auto" hangingPunct="1">
              <a:spcAft>
                <a:spcPts val="0"/>
              </a:spcAft>
              <a:defRPr/>
            </a:pPr>
            <a:r>
              <a:rPr lang="fr-FR" b="1" dirty="0"/>
              <a:t>Sur un poste de reclassement</a:t>
            </a:r>
          </a:p>
          <a:p>
            <a:pPr lvl="1" algn="just" eaLnBrk="1" fontAlgn="auto" hangingPunct="1">
              <a:spcAft>
                <a:spcPts val="0"/>
              </a:spcAft>
              <a:buFont typeface="Wingdings" pitchFamily="2" charset="2"/>
              <a:buNone/>
              <a:defRPr/>
            </a:pPr>
            <a:r>
              <a:rPr lang="fr-FR" dirty="0"/>
              <a:t>	L’agent est inapte à son poste initial de façon définitive et ne pourra reprendre le travail que dans d’autres fonctions.</a:t>
            </a:r>
          </a:p>
          <a:p>
            <a:pPr lvl="1" algn="just" eaLnBrk="1" fontAlgn="auto" hangingPunct="1">
              <a:spcAft>
                <a:spcPts val="0"/>
              </a:spcAft>
              <a:buFont typeface="Wingdings" pitchFamily="2" charset="2"/>
              <a:buNone/>
              <a:defRPr/>
            </a:pPr>
            <a:endParaRPr lang="fr-FR" dirty="0"/>
          </a:p>
          <a:p>
            <a:pPr lvl="1" algn="just" eaLnBrk="1" fontAlgn="auto" hangingPunct="1">
              <a:spcAft>
                <a:spcPts val="0"/>
              </a:spcAft>
              <a:buFont typeface="Wingdings" pitchFamily="2" charset="2"/>
              <a:buNone/>
              <a:defRPr/>
            </a:pPr>
            <a:r>
              <a:rPr lang="fr-FR" dirty="0"/>
              <a:t>	</a:t>
            </a:r>
            <a:endParaRPr lang="fr-FR" b="1" dirty="0"/>
          </a:p>
          <a:p>
            <a:pPr lvl="1" algn="just" eaLnBrk="1" fontAlgn="auto" hangingPunct="1">
              <a:spcAft>
                <a:spcPts val="0"/>
              </a:spcAft>
              <a:buFont typeface="Wingdings" pitchFamily="2" charset="2"/>
              <a:buNone/>
              <a:defRPr/>
            </a:pPr>
            <a:endParaRPr lang="fr-FR" dirty="0"/>
          </a:p>
        </p:txBody>
      </p:sp>
    </p:spTree>
    <p:extLst>
      <p:ext uri="{BB962C8B-B14F-4D97-AF65-F5344CB8AC3E}">
        <p14:creationId xmlns:p14="http://schemas.microsoft.com/office/powerpoint/2010/main" val="1332837386"/>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re 1"/>
          <p:cNvSpPr>
            <a:spLocks noGrp="1"/>
          </p:cNvSpPr>
          <p:nvPr>
            <p:ph type="title"/>
          </p:nvPr>
        </p:nvSpPr>
        <p:spPr/>
        <p:txBody>
          <a:bodyPr/>
          <a:lstStyle/>
          <a:p>
            <a:r>
              <a:rPr lang="fr-FR" dirty="0">
                <a:latin typeface="Arial" charset="0"/>
                <a:cs typeface="Arial" charset="0"/>
              </a:rPr>
              <a:t>La consolidation</a:t>
            </a:r>
          </a:p>
        </p:txBody>
      </p:sp>
      <p:sp>
        <p:nvSpPr>
          <p:cNvPr id="136195" name="Espace réservé du contenu 2"/>
          <p:cNvSpPr>
            <a:spLocks noGrp="1"/>
          </p:cNvSpPr>
          <p:nvPr>
            <p:ph sz="quarter" idx="12"/>
          </p:nvPr>
        </p:nvSpPr>
        <p:spPr>
          <a:xfrm>
            <a:off x="485775" y="1285875"/>
            <a:ext cx="8229600" cy="4840288"/>
          </a:xfrm>
        </p:spPr>
        <p:txBody>
          <a:bodyPr>
            <a:normAutofit/>
          </a:bodyPr>
          <a:lstStyle/>
          <a:p>
            <a:r>
              <a:rPr lang="fr-FR" dirty="0">
                <a:latin typeface="Arial" charset="0"/>
                <a:cs typeface="Arial" charset="0"/>
              </a:rPr>
              <a:t>Consolidation :</a:t>
            </a:r>
          </a:p>
          <a:p>
            <a:endParaRPr lang="fr-FR" dirty="0">
              <a:latin typeface="Arial" charset="0"/>
              <a:cs typeface="Arial" charset="0"/>
            </a:endParaRPr>
          </a:p>
          <a:p>
            <a:pPr lvl="1" algn="just"/>
            <a:r>
              <a:rPr lang="fr-FR" b="1" dirty="0">
                <a:latin typeface="Arial" charset="0"/>
                <a:cs typeface="Arial" charset="0"/>
              </a:rPr>
              <a:t>L’état de la victime est stabilisé, devenu stationnaire</a:t>
            </a:r>
            <a:r>
              <a:rPr lang="fr-FR" dirty="0">
                <a:latin typeface="Arial" charset="0"/>
                <a:cs typeface="Arial" charset="0"/>
              </a:rPr>
              <a:t>, donc non susceptible d’une modification sensible sous l’effet d’un traitement quelconque.</a:t>
            </a:r>
          </a:p>
          <a:p>
            <a:pPr lvl="1" algn="just">
              <a:buFont typeface="Wingdings" pitchFamily="2" charset="2"/>
              <a:buNone/>
            </a:pPr>
            <a:endParaRPr lang="fr-FR" dirty="0">
              <a:latin typeface="Arial" charset="0"/>
              <a:cs typeface="Arial" charset="0"/>
            </a:endParaRPr>
          </a:p>
          <a:p>
            <a:pPr lvl="1" algn="just"/>
            <a:r>
              <a:rPr lang="fr-FR" dirty="0">
                <a:latin typeface="Arial" charset="0"/>
                <a:cs typeface="Arial" charset="0"/>
              </a:rPr>
              <a:t>Il y a nécessairement </a:t>
            </a:r>
            <a:r>
              <a:rPr lang="fr-FR" b="1" dirty="0">
                <a:latin typeface="Arial" charset="0"/>
                <a:cs typeface="Arial" charset="0"/>
              </a:rPr>
              <a:t>constatation de séquelle</a:t>
            </a:r>
            <a:r>
              <a:rPr lang="fr-FR" dirty="0">
                <a:latin typeface="Arial" charset="0"/>
                <a:cs typeface="Arial" charset="0"/>
              </a:rPr>
              <a:t> (gène fonctionnelle identifiable) aussi minime soit-elle, à l’origine d’une incapacité. La date de consolidation marque le départ d’un stade de séquelles permanentes, par opposition à la guérison, et s’accompagne de la détermination de l’IPP.</a:t>
            </a:r>
          </a:p>
          <a:p>
            <a:pPr lvl="1" algn="just">
              <a:buFont typeface="Wingdings" pitchFamily="2" charset="2"/>
              <a:buNone/>
            </a:pPr>
            <a:r>
              <a:rPr lang="fr-FR" b="1" dirty="0">
                <a:latin typeface="Arial" charset="0"/>
                <a:cs typeface="Arial" charset="0"/>
              </a:rPr>
              <a:t>						</a:t>
            </a:r>
            <a:endParaRPr lang="fr-FR" dirty="0">
              <a:latin typeface="Arial" charset="0"/>
              <a:cs typeface="Arial" charset="0"/>
            </a:endParaRPr>
          </a:p>
        </p:txBody>
      </p:sp>
    </p:spTree>
    <p:extLst>
      <p:ext uri="{BB962C8B-B14F-4D97-AF65-F5344CB8AC3E}">
        <p14:creationId xmlns:p14="http://schemas.microsoft.com/office/powerpoint/2010/main" val="358895366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re 1"/>
          <p:cNvSpPr>
            <a:spLocks noGrp="1"/>
          </p:cNvSpPr>
          <p:nvPr>
            <p:ph type="title"/>
          </p:nvPr>
        </p:nvSpPr>
        <p:spPr/>
        <p:txBody>
          <a:bodyPr/>
          <a:lstStyle/>
          <a:p>
            <a:r>
              <a:rPr lang="fr-FR" dirty="0">
                <a:latin typeface="Arial" charset="0"/>
                <a:cs typeface="Arial" charset="0"/>
              </a:rPr>
              <a:t>La consolidation</a:t>
            </a:r>
          </a:p>
        </p:txBody>
      </p:sp>
      <p:sp>
        <p:nvSpPr>
          <p:cNvPr id="137219" name="Espace réservé du contenu 2"/>
          <p:cNvSpPr>
            <a:spLocks noGrp="1"/>
          </p:cNvSpPr>
          <p:nvPr>
            <p:ph sz="quarter" idx="12"/>
          </p:nvPr>
        </p:nvSpPr>
        <p:spPr>
          <a:xfrm>
            <a:off x="251520" y="1556792"/>
            <a:ext cx="8161200" cy="3337200"/>
          </a:xfrm>
        </p:spPr>
        <p:txBody>
          <a:bodyPr>
            <a:normAutofit/>
          </a:bodyPr>
          <a:lstStyle/>
          <a:p>
            <a:pPr algn="just"/>
            <a:r>
              <a:rPr lang="fr-FR" dirty="0">
                <a:latin typeface="Arial" charset="0"/>
                <a:cs typeface="Arial" charset="0"/>
              </a:rPr>
              <a:t>Période d’arrêt post-consolidation :</a:t>
            </a:r>
          </a:p>
          <a:p>
            <a:pPr algn="just"/>
            <a:endParaRPr lang="fr-FR" dirty="0">
              <a:latin typeface="Arial" charset="0"/>
              <a:cs typeface="Arial" charset="0"/>
            </a:endParaRPr>
          </a:p>
          <a:p>
            <a:pPr lvl="1" algn="just"/>
            <a:r>
              <a:rPr lang="fr-FR" b="1" dirty="0">
                <a:latin typeface="Arial" charset="0"/>
                <a:cs typeface="Arial" charset="0"/>
              </a:rPr>
              <a:t>La date de consolidation, quand elle est fixée, ne correspond pas toujours à la date de reprise de travail.</a:t>
            </a:r>
          </a:p>
          <a:p>
            <a:pPr lvl="1" algn="just"/>
            <a:endParaRPr lang="fr-FR" dirty="0">
              <a:latin typeface="Arial" charset="0"/>
              <a:cs typeface="Arial" charset="0"/>
            </a:endParaRPr>
          </a:p>
          <a:p>
            <a:pPr lvl="1" algn="just"/>
            <a:r>
              <a:rPr lang="fr-FR" dirty="0">
                <a:latin typeface="Arial" charset="0"/>
                <a:cs typeface="Arial" charset="0"/>
              </a:rPr>
              <a:t>Dans certains cas, les séquelles sont trop importantes pour permettre une reprise de l'activité professionnelle notamment lorsque les conditions adaptées de travail ne sont pas réunies (nécessité d’aménagement, reclassement).</a:t>
            </a:r>
          </a:p>
          <a:p>
            <a:pPr lvl="1" algn="just"/>
            <a:endParaRPr lang="fr-FR" dirty="0">
              <a:latin typeface="Arial" charset="0"/>
              <a:cs typeface="Arial" charset="0"/>
            </a:endParaRPr>
          </a:p>
          <a:p>
            <a:pPr lvl="1" algn="just"/>
            <a:r>
              <a:rPr lang="fr-FR" dirty="0">
                <a:latin typeface="Arial" charset="0"/>
                <a:cs typeface="Arial" charset="0"/>
              </a:rPr>
              <a:t>A l'inverse, avant la consolidation, la reprise du travail est possible avec poursuite des soins. </a:t>
            </a:r>
          </a:p>
          <a:p>
            <a:pPr algn="just"/>
            <a:endParaRPr lang="fr-FR" dirty="0">
              <a:latin typeface="Arial" charset="0"/>
              <a:cs typeface="Arial" charset="0"/>
            </a:endParaRPr>
          </a:p>
          <a:p>
            <a:pPr lvl="1" algn="just"/>
            <a:endParaRPr lang="fr-FR" dirty="0">
              <a:latin typeface="Arial" charset="0"/>
              <a:cs typeface="Arial" charset="0"/>
            </a:endParaRPr>
          </a:p>
        </p:txBody>
      </p:sp>
    </p:spTree>
    <p:extLst>
      <p:ext uri="{BB962C8B-B14F-4D97-AF65-F5344CB8AC3E}">
        <p14:creationId xmlns:p14="http://schemas.microsoft.com/office/powerpoint/2010/main" val="1691009334"/>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re 1"/>
          <p:cNvSpPr>
            <a:spLocks noGrp="1"/>
          </p:cNvSpPr>
          <p:nvPr>
            <p:ph type="title"/>
          </p:nvPr>
        </p:nvSpPr>
        <p:spPr/>
        <p:txBody>
          <a:bodyPr/>
          <a:lstStyle/>
          <a:p>
            <a:r>
              <a:rPr lang="fr-FR" dirty="0">
                <a:latin typeface="Arial" charset="0"/>
                <a:cs typeface="Arial" charset="0"/>
              </a:rPr>
              <a:t>La consolidation</a:t>
            </a:r>
          </a:p>
        </p:txBody>
      </p:sp>
      <p:sp>
        <p:nvSpPr>
          <p:cNvPr id="2052" name="Espace réservé du contenu 2"/>
          <p:cNvSpPr>
            <a:spLocks noGrp="1"/>
          </p:cNvSpPr>
          <p:nvPr>
            <p:ph sz="quarter" idx="12"/>
          </p:nvPr>
        </p:nvSpPr>
        <p:spPr>
          <a:xfrm>
            <a:off x="428625" y="1357313"/>
            <a:ext cx="8229600" cy="4840287"/>
          </a:xfrm>
        </p:spPr>
        <p:txBody>
          <a:bodyPr/>
          <a:lstStyle/>
          <a:p>
            <a:r>
              <a:rPr lang="fr-FR" dirty="0">
                <a:latin typeface="Arial" charset="0"/>
                <a:cs typeface="Arial" charset="0"/>
              </a:rPr>
              <a:t>Période de soins post-consolidation</a:t>
            </a:r>
          </a:p>
          <a:p>
            <a:endParaRPr lang="fr-FR" dirty="0">
              <a:latin typeface="Arial" charset="0"/>
              <a:cs typeface="Arial" charset="0"/>
            </a:endParaRPr>
          </a:p>
          <a:p>
            <a:pPr lvl="1" algn="just"/>
            <a:r>
              <a:rPr lang="fr-FR" dirty="0">
                <a:latin typeface="Arial" charset="0"/>
                <a:cs typeface="Arial" charset="0"/>
              </a:rPr>
              <a:t>La notion de consolidation ne signifie pas nécessairement arrêt des soins.</a:t>
            </a:r>
          </a:p>
          <a:p>
            <a:pPr lvl="2" algn="just"/>
            <a:endParaRPr lang="fr-FR" sz="1400" dirty="0">
              <a:latin typeface="Arial" charset="0"/>
              <a:cs typeface="Arial" charset="0"/>
            </a:endParaRPr>
          </a:p>
          <a:p>
            <a:pPr lvl="1" algn="just"/>
            <a:r>
              <a:rPr lang="fr-FR" dirty="0">
                <a:latin typeface="Arial" charset="0"/>
                <a:cs typeface="Arial" charset="0"/>
              </a:rPr>
              <a:t>En pratique, et afin de permettre la prise en charge des ces soins post consolidation, il est nécessaire que l’agent obtienne de son médecin traitant un « </a:t>
            </a:r>
            <a:r>
              <a:rPr lang="fr-FR" b="1" dirty="0">
                <a:latin typeface="Arial" charset="0"/>
                <a:cs typeface="Arial" charset="0"/>
              </a:rPr>
              <a:t>Protocole de soins après consolidation</a:t>
            </a:r>
            <a:r>
              <a:rPr lang="fr-FR" dirty="0">
                <a:latin typeface="Arial" charset="0"/>
                <a:cs typeface="Arial" charset="0"/>
              </a:rPr>
              <a:t> » qui va préciser la durée et la nature de ces soins. </a:t>
            </a:r>
          </a:p>
          <a:p>
            <a:pPr lvl="2"/>
            <a:endParaRPr lang="fr-FR" dirty="0">
              <a:latin typeface="Arial" charset="0"/>
              <a:cs typeface="Arial" charset="0"/>
            </a:endParaRPr>
          </a:p>
        </p:txBody>
      </p:sp>
      <p:graphicFrame>
        <p:nvGraphicFramePr>
          <p:cNvPr id="2050" name="Object 2">
            <a:hlinkClick r:id="" action="ppaction://ole?verb=0"/>
          </p:cNvPr>
          <p:cNvGraphicFramePr>
            <a:graphicFrameLocks noChangeAspect="1"/>
          </p:cNvGraphicFramePr>
          <p:nvPr/>
        </p:nvGraphicFramePr>
        <p:xfrm>
          <a:off x="1187624" y="3284984"/>
          <a:ext cx="914400" cy="714375"/>
        </p:xfrm>
        <a:graphic>
          <a:graphicData uri="http://schemas.openxmlformats.org/presentationml/2006/ole">
            <mc:AlternateContent xmlns:mc="http://schemas.openxmlformats.org/markup-compatibility/2006">
              <mc:Choice xmlns:v="urn:schemas-microsoft-com:vml" Requires="v">
                <p:oleObj spid="_x0000_s1050" name="Acrobat Document" showAsIcon="1" r:id="rId3" imgW="914400" imgH="714240" progId="AcroExch.Document.DC">
                  <p:embed/>
                </p:oleObj>
              </mc:Choice>
              <mc:Fallback>
                <p:oleObj name="Acrobat Document" showAsIcon="1" r:id="rId3" imgW="914400" imgH="714240" progId="AcroExch.Document.DC">
                  <p:embed/>
                  <p:pic>
                    <p:nvPicPr>
                      <p:cNvPr id="2050" name="Object 2">
                        <a:hlinkClick r:id="" action="ppaction://ole?verb=0"/>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284984"/>
                        <a:ext cx="91440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4388932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918270" y="3647051"/>
            <a:ext cx="7515161" cy="611999"/>
          </a:xfrm>
        </p:spPr>
        <p:txBody>
          <a:bodyPr>
            <a:normAutofit/>
          </a:bodyPr>
          <a:lstStyle/>
          <a:p>
            <a:pPr algn="l">
              <a:defRPr/>
            </a:pPr>
            <a:r>
              <a:rPr lang="fr-FR" dirty="0" smtClean="0">
                <a:solidFill>
                  <a:srgbClr val="554C60"/>
                </a:solidFill>
              </a:rPr>
              <a:t>L’espace client</a:t>
            </a:r>
            <a:endParaRPr lang="fr-FR" dirty="0">
              <a:solidFill>
                <a:srgbClr val="554C60"/>
              </a:solidFill>
              <a:latin typeface="Arial" charset="0"/>
              <a:cs typeface="Arial" charset="0"/>
            </a:endParaRPr>
          </a:p>
        </p:txBody>
      </p:sp>
      <p:pic>
        <p:nvPicPr>
          <p:cNvPr id="2" name="Image 1"/>
          <p:cNvPicPr>
            <a:picLocks noChangeAspect="1"/>
          </p:cNvPicPr>
          <p:nvPr/>
        </p:nvPicPr>
        <p:blipFill>
          <a:blip r:embed="rId2"/>
          <a:stretch>
            <a:fillRect/>
          </a:stretch>
        </p:blipFill>
        <p:spPr>
          <a:xfrm>
            <a:off x="251520" y="3647051"/>
            <a:ext cx="666750" cy="657225"/>
          </a:xfrm>
          <a:prstGeom prst="rect">
            <a:avLst/>
          </a:prstGeom>
        </p:spPr>
      </p:pic>
    </p:spTree>
    <p:extLst>
      <p:ext uri="{BB962C8B-B14F-4D97-AF65-F5344CB8AC3E}">
        <p14:creationId xmlns:p14="http://schemas.microsoft.com/office/powerpoint/2010/main" val="2335159653"/>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re 1"/>
          <p:cNvSpPr>
            <a:spLocks noGrp="1"/>
          </p:cNvSpPr>
          <p:nvPr>
            <p:ph type="title"/>
          </p:nvPr>
        </p:nvSpPr>
        <p:spPr/>
        <p:txBody>
          <a:bodyPr/>
          <a:lstStyle/>
          <a:p>
            <a:r>
              <a:rPr lang="fr-FR" dirty="0">
                <a:latin typeface="Arial" charset="0"/>
                <a:cs typeface="Arial" charset="0"/>
              </a:rPr>
              <a:t>La guérison</a:t>
            </a:r>
          </a:p>
        </p:txBody>
      </p:sp>
      <p:sp>
        <p:nvSpPr>
          <p:cNvPr id="3" name="Espace réservé du contenu 2"/>
          <p:cNvSpPr>
            <a:spLocks noGrp="1"/>
          </p:cNvSpPr>
          <p:nvPr>
            <p:ph sz="quarter" idx="12"/>
          </p:nvPr>
        </p:nvSpPr>
        <p:spPr>
          <a:xfrm>
            <a:off x="755649" y="1700808"/>
            <a:ext cx="8161200" cy="4128767"/>
          </a:xfrm>
        </p:spPr>
        <p:txBody>
          <a:bodyPr>
            <a:noAutofit/>
          </a:bodyPr>
          <a:lstStyle/>
          <a:p>
            <a:pPr>
              <a:defRPr/>
            </a:pPr>
            <a:r>
              <a:rPr lang="fr-FR" dirty="0"/>
              <a:t>Guérison :</a:t>
            </a:r>
          </a:p>
          <a:p>
            <a:pPr>
              <a:defRPr/>
            </a:pPr>
            <a:endParaRPr lang="fr-FR" dirty="0"/>
          </a:p>
          <a:p>
            <a:pPr lvl="1" algn="just">
              <a:defRPr/>
            </a:pPr>
            <a:r>
              <a:rPr lang="fr-FR" b="1" dirty="0"/>
              <a:t>Etat qui ne laisse subsister aucune séquelle</a:t>
            </a:r>
            <a:r>
              <a:rPr lang="fr-FR" dirty="0"/>
              <a:t> fonctionnelle, donc aucune incapacité permanente. </a:t>
            </a:r>
          </a:p>
          <a:p>
            <a:pPr lvl="1" algn="just">
              <a:buFont typeface="Wingdings" pitchFamily="2" charset="2"/>
              <a:buNone/>
              <a:defRPr/>
            </a:pPr>
            <a:endParaRPr lang="fr-FR" dirty="0"/>
          </a:p>
          <a:p>
            <a:pPr lvl="1" algn="just">
              <a:defRPr/>
            </a:pPr>
            <a:r>
              <a:rPr lang="fr-FR" dirty="0"/>
              <a:t>En AT nous avons deux  possibilités :</a:t>
            </a:r>
          </a:p>
          <a:p>
            <a:pPr lvl="2" algn="just">
              <a:defRPr/>
            </a:pPr>
            <a:r>
              <a:rPr lang="fr-FR" sz="1400" dirty="0"/>
              <a:t>Guérison avec retour à l’état antérieur</a:t>
            </a:r>
          </a:p>
          <a:p>
            <a:pPr lvl="2" algn="just">
              <a:defRPr/>
            </a:pPr>
            <a:r>
              <a:rPr lang="fr-FR" sz="1400" dirty="0"/>
              <a:t>Guérison apparente avec possibilité de rechute ultérieure</a:t>
            </a:r>
          </a:p>
          <a:p>
            <a:pPr lvl="2" algn="just">
              <a:defRPr/>
            </a:pPr>
            <a:endParaRPr lang="fr-FR" sz="1400" dirty="0"/>
          </a:p>
          <a:p>
            <a:pPr lvl="1" algn="just">
              <a:defRPr/>
            </a:pPr>
            <a:r>
              <a:rPr lang="fr-FR" dirty="0"/>
              <a:t>De principe,  toute conclusion de type « guérison » offre la possibilité d’une rechute possible. </a:t>
            </a:r>
          </a:p>
          <a:p>
            <a:pPr lvl="1" algn="just">
              <a:defRPr/>
            </a:pPr>
            <a:endParaRPr lang="fr-FR" dirty="0"/>
          </a:p>
          <a:p>
            <a:pPr lvl="1" algn="just">
              <a:defRPr/>
            </a:pPr>
            <a:r>
              <a:rPr lang="fr-FR" dirty="0"/>
              <a:t>En maladie ordinaire, ces notions n’apparaissent pas.</a:t>
            </a:r>
          </a:p>
          <a:p>
            <a:pPr lvl="1" algn="just">
              <a:defRPr/>
            </a:pPr>
            <a:endParaRPr lang="fr-FR" dirty="0"/>
          </a:p>
          <a:p>
            <a:pPr lvl="1" algn="just">
              <a:defRPr/>
            </a:pPr>
            <a:r>
              <a:rPr lang="fr-FR" dirty="0"/>
              <a:t>Les arrêts et soins post-guérison ne sont pas à prendre en charge</a:t>
            </a:r>
          </a:p>
          <a:p>
            <a:pPr lvl="1" algn="just">
              <a:buFont typeface="Wingdings" pitchFamily="2" charset="2"/>
              <a:buNone/>
              <a:defRPr/>
            </a:pPr>
            <a:endParaRPr lang="fr-FR" dirty="0"/>
          </a:p>
        </p:txBody>
      </p:sp>
    </p:spTree>
    <p:extLst>
      <p:ext uri="{BB962C8B-B14F-4D97-AF65-F5344CB8AC3E}">
        <p14:creationId xmlns:p14="http://schemas.microsoft.com/office/powerpoint/2010/main" val="518647572"/>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re 1"/>
          <p:cNvSpPr>
            <a:spLocks noGrp="1"/>
          </p:cNvSpPr>
          <p:nvPr>
            <p:ph type="title"/>
          </p:nvPr>
        </p:nvSpPr>
        <p:spPr/>
        <p:txBody>
          <a:bodyPr/>
          <a:lstStyle/>
          <a:p>
            <a:r>
              <a:rPr lang="fr-FR">
                <a:latin typeface="Arial" charset="0"/>
                <a:cs typeface="Arial" charset="0"/>
              </a:rPr>
              <a:t>L’expertise médicale</a:t>
            </a:r>
          </a:p>
        </p:txBody>
      </p:sp>
      <p:sp>
        <p:nvSpPr>
          <p:cNvPr id="122883" name="Espace réservé du contenu 2"/>
          <p:cNvSpPr>
            <a:spLocks noGrp="1"/>
          </p:cNvSpPr>
          <p:nvPr>
            <p:ph sz="quarter" idx="12"/>
          </p:nvPr>
        </p:nvSpPr>
        <p:spPr>
          <a:xfrm>
            <a:off x="395536" y="1700808"/>
            <a:ext cx="8161200" cy="3337200"/>
          </a:xfrm>
        </p:spPr>
        <p:txBody>
          <a:bodyPr/>
          <a:lstStyle/>
          <a:p>
            <a:r>
              <a:rPr lang="fr-FR" dirty="0">
                <a:latin typeface="Arial" charset="0"/>
                <a:cs typeface="Arial" charset="0"/>
              </a:rPr>
              <a:t>Les engagements de </a:t>
            </a:r>
            <a:r>
              <a:rPr lang="fr-FR" dirty="0" err="1">
                <a:latin typeface="Arial" charset="0"/>
                <a:cs typeface="Arial" charset="0"/>
              </a:rPr>
              <a:t>Neeria</a:t>
            </a:r>
            <a:r>
              <a:rPr lang="fr-FR" dirty="0">
                <a:latin typeface="Arial" charset="0"/>
                <a:cs typeface="Arial" charset="0"/>
              </a:rPr>
              <a:t> : </a:t>
            </a:r>
          </a:p>
          <a:p>
            <a:endParaRPr lang="fr-FR" dirty="0">
              <a:latin typeface="Arial" charset="0"/>
              <a:cs typeface="Arial" charset="0"/>
            </a:endParaRPr>
          </a:p>
          <a:p>
            <a:pPr lvl="1"/>
            <a:r>
              <a:rPr lang="fr-FR" dirty="0">
                <a:latin typeface="Arial" charset="0"/>
                <a:cs typeface="Arial" charset="0"/>
              </a:rPr>
              <a:t>Communication de la date de RDV sous 7 jours,</a:t>
            </a:r>
          </a:p>
          <a:p>
            <a:pPr lvl="1"/>
            <a:endParaRPr lang="fr-FR" dirty="0">
              <a:latin typeface="Arial" charset="0"/>
              <a:cs typeface="Arial" charset="0"/>
            </a:endParaRPr>
          </a:p>
          <a:p>
            <a:pPr lvl="1"/>
            <a:r>
              <a:rPr lang="fr-FR" dirty="0">
                <a:latin typeface="Arial" charset="0"/>
                <a:cs typeface="Arial" charset="0"/>
              </a:rPr>
              <a:t>Analyse du dossier : objectifs de l’examen, absentéisme de l’agent,</a:t>
            </a:r>
          </a:p>
          <a:p>
            <a:pPr lvl="1"/>
            <a:endParaRPr lang="fr-FR" dirty="0">
              <a:latin typeface="Arial" charset="0"/>
              <a:cs typeface="Arial" charset="0"/>
            </a:endParaRPr>
          </a:p>
          <a:p>
            <a:pPr lvl="1"/>
            <a:r>
              <a:rPr lang="fr-FR" dirty="0">
                <a:latin typeface="Arial" charset="0"/>
                <a:cs typeface="Arial" charset="0"/>
              </a:rPr>
              <a:t>Mandatement du médecin adéquat selon les lésions (généraliste ou spécialiste), rédaction d’un ordre de mission précis</a:t>
            </a:r>
          </a:p>
          <a:p>
            <a:pPr lvl="1"/>
            <a:endParaRPr lang="fr-FR" dirty="0">
              <a:latin typeface="Arial" charset="0"/>
              <a:cs typeface="Arial" charset="0"/>
            </a:endParaRPr>
          </a:p>
          <a:p>
            <a:pPr lvl="1"/>
            <a:r>
              <a:rPr lang="fr-FR" dirty="0">
                <a:latin typeface="Arial" charset="0"/>
                <a:cs typeface="Arial" charset="0"/>
              </a:rPr>
              <a:t>Envoi de la convocation à l’agent</a:t>
            </a:r>
          </a:p>
          <a:p>
            <a:pPr lvl="1"/>
            <a:endParaRPr lang="fr-FR" dirty="0">
              <a:latin typeface="Arial" charset="0"/>
              <a:cs typeface="Arial" charset="0"/>
            </a:endParaRPr>
          </a:p>
          <a:p>
            <a:pPr lvl="1"/>
            <a:r>
              <a:rPr lang="fr-FR" dirty="0">
                <a:latin typeface="Arial" charset="0"/>
                <a:cs typeface="Arial" charset="0"/>
              </a:rPr>
              <a:t>Envoi des conclusions de l’expertise sous 20 jours après avoir effectué un contrôle de cohérence</a:t>
            </a:r>
          </a:p>
        </p:txBody>
      </p:sp>
    </p:spTree>
    <p:extLst>
      <p:ext uri="{BB962C8B-B14F-4D97-AF65-F5344CB8AC3E}">
        <p14:creationId xmlns:p14="http://schemas.microsoft.com/office/powerpoint/2010/main" val="209896802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67544" y="2996952"/>
            <a:ext cx="8181911" cy="611999"/>
          </a:xfrm>
        </p:spPr>
        <p:txBody>
          <a:bodyPr/>
          <a:lstStyle/>
          <a:p>
            <a:r>
              <a:rPr lang="fr-FR" dirty="0"/>
              <a:t>Le recours contre tiers responsable</a:t>
            </a:r>
          </a:p>
        </p:txBody>
      </p:sp>
    </p:spTree>
    <p:extLst>
      <p:ext uri="{BB962C8B-B14F-4D97-AF65-F5344CB8AC3E}">
        <p14:creationId xmlns:p14="http://schemas.microsoft.com/office/powerpoint/2010/main" val="195799270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re 1"/>
          <p:cNvSpPr>
            <a:spLocks noGrp="1"/>
          </p:cNvSpPr>
          <p:nvPr>
            <p:ph type="title"/>
          </p:nvPr>
        </p:nvSpPr>
        <p:spPr/>
        <p:txBody>
          <a:bodyPr/>
          <a:lstStyle/>
          <a:p>
            <a:r>
              <a:rPr lang="fr-FR" sz="2000" dirty="0">
                <a:latin typeface="Arial" charset="0"/>
                <a:cs typeface="Arial" charset="0"/>
              </a:rPr>
              <a:t>Recours contre Tiers Responsable: </a:t>
            </a:r>
            <a:br>
              <a:rPr lang="fr-FR" sz="2000" dirty="0">
                <a:latin typeface="Arial" charset="0"/>
                <a:cs typeface="Arial" charset="0"/>
              </a:rPr>
            </a:br>
            <a:r>
              <a:rPr lang="fr-FR" sz="1400" dirty="0">
                <a:latin typeface="Arial" charset="0"/>
                <a:cs typeface="Arial" charset="0"/>
              </a:rPr>
              <a:t>présentation et intérêt</a:t>
            </a:r>
          </a:p>
        </p:txBody>
      </p:sp>
      <p:sp>
        <p:nvSpPr>
          <p:cNvPr id="124931" name="Espace réservé du contenu 2"/>
          <p:cNvSpPr>
            <a:spLocks noGrp="1"/>
          </p:cNvSpPr>
          <p:nvPr>
            <p:ph idx="1"/>
          </p:nvPr>
        </p:nvSpPr>
        <p:spPr>
          <a:xfrm>
            <a:off x="179512" y="1124744"/>
            <a:ext cx="8686800" cy="4833938"/>
          </a:xfrm>
        </p:spPr>
        <p:txBody>
          <a:bodyPr/>
          <a:lstStyle/>
          <a:p>
            <a:pPr lvl="1">
              <a:buFont typeface="Wingdings" pitchFamily="2" charset="2"/>
              <a:buNone/>
            </a:pPr>
            <a:endParaRPr lang="fr-FR" dirty="0">
              <a:latin typeface="Arial" charset="0"/>
              <a:cs typeface="Arial" charset="0"/>
            </a:endParaRPr>
          </a:p>
          <a:p>
            <a:pPr lvl="1">
              <a:buFont typeface="Wingdings" pitchFamily="2" charset="2"/>
              <a:buNone/>
            </a:pPr>
            <a:endParaRPr lang="fr-FR" dirty="0">
              <a:latin typeface="Arial" charset="0"/>
              <a:cs typeface="Arial" charset="0"/>
            </a:endParaRPr>
          </a:p>
          <a:p>
            <a:pPr>
              <a:buFont typeface="Wingdings" pitchFamily="2" charset="2"/>
              <a:buNone/>
            </a:pPr>
            <a:endParaRPr lang="fr-FR" dirty="0">
              <a:latin typeface="Arial" charset="0"/>
              <a:cs typeface="Arial" charset="0"/>
            </a:endParaRPr>
          </a:p>
        </p:txBody>
      </p:sp>
      <p:sp>
        <p:nvSpPr>
          <p:cNvPr id="4" name="Espace réservé du contenu 6"/>
          <p:cNvSpPr txBox="1">
            <a:spLocks/>
          </p:cNvSpPr>
          <p:nvPr/>
        </p:nvSpPr>
        <p:spPr bwMode="auto">
          <a:xfrm>
            <a:off x="457200" y="1613048"/>
            <a:ext cx="8229600" cy="48402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55600" marR="0" lvl="0" indent="-3556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Lorsque </a:t>
            </a:r>
            <a:r>
              <a:rPr kumimoji="0" lang="fr-FR" sz="1400" b="0" i="0" u="none" strike="noStrike" kern="1200" cap="none" spc="0" normalizeH="0" baseline="0" noProof="0" dirty="0">
                <a:ln>
                  <a:noFill/>
                </a:ln>
                <a:solidFill>
                  <a:schemeClr val="tx1"/>
                </a:solidFill>
                <a:effectLst/>
                <a:uLnTx/>
                <a:uFillTx/>
                <a:latin typeface="Arial" charset="0"/>
                <a:ea typeface="+mn-ea"/>
                <a:cs typeface="Arial" charset="0"/>
              </a:rPr>
              <a:t>l’un de vos agents est accidenté par le fait d’une personne ou d’un élément tiers, vous pouvez déclencher un recours contre tiers responsable.</a:t>
            </a: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None/>
              <a:tabLst/>
              <a:defRPr/>
            </a:pPr>
            <a:endPar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Le recours contre tiers est un outil concret de </a:t>
            </a:r>
            <a:r>
              <a:rPr kumimoji="0" lang="fr-FR" sz="1400" b="0" i="0" u="none" strike="noStrike" kern="1200" cap="none" spc="0" normalizeH="0" baseline="0" noProof="0" dirty="0">
                <a:ln>
                  <a:noFill/>
                </a:ln>
                <a:solidFill>
                  <a:srgbClr val="F29400"/>
                </a:solidFill>
                <a:effectLst/>
                <a:uLnTx/>
                <a:uFillTx/>
                <a:latin typeface="Arial" pitchFamily="34" charset="0"/>
                <a:ea typeface="+mn-ea"/>
                <a:cs typeface="Arial" pitchFamily="34" charset="0"/>
              </a:rPr>
              <a:t>maîtrise des dépenses</a:t>
            </a:r>
            <a:r>
              <a:rPr kumimoji="0" lang="fr-FR" sz="1400" b="0" i="0" u="none" strike="noStrike" kern="1200" cap="none" spc="0" normalizeH="0" baseline="0" noProof="0" dirty="0">
                <a:ln>
                  <a:noFill/>
                </a:ln>
                <a:solidFill>
                  <a:srgbClr val="002596"/>
                </a:solidFill>
                <a:effectLst/>
                <a:uLnTx/>
                <a:uFillTx/>
                <a:latin typeface="Arial" pitchFamily="34" charset="0"/>
                <a:ea typeface="+mn-ea"/>
                <a:cs typeface="Arial" pitchFamily="34" charset="0"/>
              </a:rPr>
              <a:t> </a:t>
            </a: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en matière de protection sociale.</a:t>
            </a: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None/>
              <a:tabLst/>
              <a:defRPr/>
            </a:pPr>
            <a:endPar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L’intérêt d’une démarche de recours :</a:t>
            </a: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Être remboursé des prestations sociales non prises en charge au titre de son contrat d’assurance statutaire = maîtrise des dépenses,</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Délégation de moyens : toute la gestion administrative et juridique est assumée par </a:t>
            </a:r>
            <a:r>
              <a:rPr kumimoji="0" lang="fr-FR" sz="1400" b="0" i="0" u="none" strike="noStrike" kern="1200" cap="none" spc="0" normalizeH="0" baseline="0" noProof="0" dirty="0" err="1">
                <a:ln>
                  <a:noFill/>
                </a:ln>
                <a:solidFill>
                  <a:schemeClr val="tx1"/>
                </a:solidFill>
                <a:effectLst/>
                <a:uLnTx/>
                <a:uFillTx/>
                <a:latin typeface="Arial" pitchFamily="34" charset="0"/>
                <a:ea typeface="+mn-ea"/>
                <a:cs typeface="Arial" pitchFamily="34" charset="0"/>
              </a:rPr>
              <a:t>Neeria</a:t>
            </a:r>
            <a:r>
              <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t>
            </a:r>
          </a:p>
          <a:p>
            <a:pPr marL="1414463" marR="0" lvl="3" indent="-319088"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charset="0"/>
            </a:endParaRP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Wingdings" pitchFamily="2" charset="2"/>
              <a:buNone/>
              <a:tabLst/>
              <a:defRPr/>
            </a:pPr>
            <a:endParaRPr kumimoji="0" lang="fr-FR" sz="1400" b="0" i="0" u="none" strike="noStrike" kern="1200" cap="none" spc="0" normalizeH="0" baseline="0" noProof="0" dirty="0">
              <a:ln>
                <a:noFill/>
              </a:ln>
              <a:solidFill>
                <a:schemeClr val="tx1"/>
              </a:solidFill>
              <a:effectLst/>
              <a:uLnTx/>
              <a:uFillTx/>
              <a:latin typeface="Arial" charset="0"/>
              <a:ea typeface="+mn-ea"/>
              <a:cs typeface="Arial"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None/>
              <a:tabLst/>
              <a:defRPr/>
            </a:pPr>
            <a:endParaRPr kumimoji="0" lang="fr-FR"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400" b="0" i="0" u="none" strike="noStrike" kern="1200" cap="none" spc="0" normalizeH="0" baseline="0" noProof="0" dirty="0">
              <a:ln>
                <a:noFill/>
              </a:ln>
              <a:solidFill>
                <a:schemeClr val="tx1"/>
              </a:solidFill>
              <a:effectLst/>
              <a:uLnTx/>
              <a:uFillTx/>
              <a:latin typeface="+mn-lt"/>
              <a:ea typeface="+mn-ea"/>
              <a:cs typeface="Arial" charset="0"/>
            </a:endParaRPr>
          </a:p>
        </p:txBody>
      </p:sp>
    </p:spTree>
    <p:extLst>
      <p:ext uri="{BB962C8B-B14F-4D97-AF65-F5344CB8AC3E}">
        <p14:creationId xmlns:p14="http://schemas.microsoft.com/office/powerpoint/2010/main" val="3308895870"/>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re 1"/>
          <p:cNvSpPr>
            <a:spLocks noGrp="1"/>
          </p:cNvSpPr>
          <p:nvPr>
            <p:ph type="title"/>
          </p:nvPr>
        </p:nvSpPr>
        <p:spPr/>
        <p:txBody>
          <a:bodyPr/>
          <a:lstStyle/>
          <a:p>
            <a:r>
              <a:rPr lang="fr-FR" sz="2000" dirty="0">
                <a:latin typeface="Arial" charset="0"/>
                <a:cs typeface="Arial" charset="0"/>
              </a:rPr>
              <a:t>Recours contre Tiers Responsable : </a:t>
            </a:r>
            <a:br>
              <a:rPr lang="fr-FR" sz="2000" dirty="0">
                <a:latin typeface="Arial" charset="0"/>
                <a:cs typeface="Arial" charset="0"/>
              </a:rPr>
            </a:br>
            <a:r>
              <a:rPr lang="fr-FR" sz="1400" dirty="0">
                <a:latin typeface="Arial" charset="0"/>
                <a:cs typeface="Arial" charset="0"/>
              </a:rPr>
              <a:t>objectif</a:t>
            </a:r>
          </a:p>
        </p:txBody>
      </p:sp>
      <p:sp>
        <p:nvSpPr>
          <p:cNvPr id="6" name="Espace réservé du contenu 6"/>
          <p:cNvSpPr>
            <a:spLocks noGrp="1"/>
          </p:cNvSpPr>
          <p:nvPr>
            <p:ph idx="1"/>
          </p:nvPr>
        </p:nvSpPr>
        <p:spPr>
          <a:xfrm>
            <a:off x="179388" y="1196975"/>
            <a:ext cx="8686800" cy="4905375"/>
          </a:xfrm>
        </p:spPr>
        <p:txBody>
          <a:bodyPr>
            <a:normAutofit/>
          </a:bodyPr>
          <a:lstStyle/>
          <a:p>
            <a:pPr>
              <a:buFont typeface="Wingdings" pitchFamily="2" charset="2"/>
              <a:buNone/>
              <a:defRPr/>
            </a:pPr>
            <a:r>
              <a:rPr lang="fr-FR" b="0" dirty="0"/>
              <a:t>Récupérer auprès d’une compagnie assurant un tiers responsable </a:t>
            </a:r>
          </a:p>
          <a:p>
            <a:pPr>
              <a:buFont typeface="Wingdings" pitchFamily="2" charset="2"/>
              <a:buNone/>
              <a:defRPr/>
            </a:pPr>
            <a:r>
              <a:rPr lang="fr-FR" b="0" dirty="0"/>
              <a:t>les sommes :</a:t>
            </a:r>
          </a:p>
          <a:p>
            <a:pPr>
              <a:buFont typeface="Wingdings" pitchFamily="2" charset="2"/>
              <a:buNone/>
              <a:defRPr/>
            </a:pPr>
            <a:endParaRPr lang="fr-FR" b="0" dirty="0"/>
          </a:p>
          <a:p>
            <a:pPr>
              <a:buFont typeface="Arial" pitchFamily="34" charset="0"/>
              <a:buChar char="•"/>
              <a:defRPr/>
            </a:pPr>
            <a:r>
              <a:rPr lang="fr-FR" b="0" dirty="0"/>
              <a:t> réglées par la compagnie partenaire au titre du contrat,</a:t>
            </a:r>
          </a:p>
          <a:p>
            <a:pPr>
              <a:buFont typeface="Arial" pitchFamily="34" charset="0"/>
              <a:buChar char="•"/>
              <a:defRPr/>
            </a:pPr>
            <a:r>
              <a:rPr lang="fr-FR" b="0" dirty="0"/>
              <a:t> restées à votre charge.</a:t>
            </a:r>
          </a:p>
          <a:p>
            <a:pPr>
              <a:buFontTx/>
              <a:buChar char="-"/>
              <a:defRPr/>
            </a:pPr>
            <a:endParaRPr lang="fr-FR" b="0" dirty="0"/>
          </a:p>
          <a:p>
            <a:pPr>
              <a:buFontTx/>
              <a:buChar char="-"/>
              <a:defRPr/>
            </a:pPr>
            <a:endParaRPr lang="fr-FR" b="0" dirty="0"/>
          </a:p>
          <a:p>
            <a:pPr>
              <a:buFontTx/>
              <a:buChar char="-"/>
              <a:defRPr/>
            </a:pPr>
            <a:endParaRPr lang="fr-FR" b="0" dirty="0"/>
          </a:p>
          <a:p>
            <a:pPr>
              <a:buFontTx/>
              <a:buChar char="-"/>
              <a:defRPr/>
            </a:pPr>
            <a:endParaRPr lang="fr-FR" b="0" dirty="0"/>
          </a:p>
          <a:p>
            <a:pPr>
              <a:buFontTx/>
              <a:buChar char="-"/>
              <a:defRPr/>
            </a:pPr>
            <a:endParaRPr lang="fr-FR" b="0" dirty="0"/>
          </a:p>
          <a:p>
            <a:pPr>
              <a:buFont typeface="Wingdings" pitchFamily="2" charset="2"/>
              <a:buNone/>
              <a:defRPr/>
            </a:pPr>
            <a:r>
              <a:rPr lang="fr-FR" b="0" dirty="0"/>
              <a:t>Ainsi, toutes les </a:t>
            </a:r>
            <a:r>
              <a:rPr lang="fr-FR" b="0" dirty="0">
                <a:solidFill>
                  <a:srgbClr val="F29400"/>
                </a:solidFill>
              </a:rPr>
              <a:t>prestations couvertes ou non couvertes</a:t>
            </a:r>
            <a:r>
              <a:rPr lang="fr-FR" b="0" dirty="0">
                <a:solidFill>
                  <a:schemeClr val="accent6">
                    <a:lumMod val="75000"/>
                  </a:schemeClr>
                </a:solidFill>
              </a:rPr>
              <a:t> </a:t>
            </a:r>
          </a:p>
          <a:p>
            <a:pPr>
              <a:buFont typeface="Wingdings" pitchFamily="2" charset="2"/>
              <a:buNone/>
              <a:defRPr/>
            </a:pPr>
            <a:r>
              <a:rPr lang="fr-FR" b="0" dirty="0"/>
              <a:t>par un contrat statutaire peuvent être récupérées :</a:t>
            </a:r>
          </a:p>
          <a:p>
            <a:pPr>
              <a:buFontTx/>
              <a:buChar char="-"/>
              <a:defRPr/>
            </a:pPr>
            <a:endParaRPr lang="fr-FR" b="0" dirty="0"/>
          </a:p>
          <a:p>
            <a:pPr>
              <a:buFont typeface="Arial" pitchFamily="34" charset="0"/>
              <a:buChar char="•"/>
              <a:defRPr/>
            </a:pPr>
            <a:r>
              <a:rPr lang="fr-FR" b="0" dirty="0"/>
              <a:t> Salaires et/ou charges patronales en franchise,</a:t>
            </a:r>
          </a:p>
          <a:p>
            <a:pPr>
              <a:buFont typeface="Arial" pitchFamily="34" charset="0"/>
              <a:buChar char="•"/>
              <a:defRPr/>
            </a:pPr>
            <a:r>
              <a:rPr lang="fr-FR" b="0" dirty="0"/>
              <a:t> Salaires bruts (traitement de base, primes et indemnités accessoires),</a:t>
            </a:r>
          </a:p>
          <a:p>
            <a:pPr>
              <a:buFont typeface="Arial" pitchFamily="34" charset="0"/>
              <a:buChar char="•"/>
              <a:defRPr/>
            </a:pPr>
            <a:r>
              <a:rPr lang="fr-FR" b="0" dirty="0"/>
              <a:t> Charges patronales,</a:t>
            </a:r>
          </a:p>
          <a:p>
            <a:pPr>
              <a:buFont typeface="Arial" pitchFamily="34" charset="0"/>
              <a:buChar char="•"/>
              <a:defRPr/>
            </a:pPr>
            <a:r>
              <a:rPr lang="fr-FR" b="0" dirty="0"/>
              <a:t> Frais médicaux,</a:t>
            </a:r>
          </a:p>
          <a:p>
            <a:pPr>
              <a:buFont typeface="Arial" pitchFamily="34" charset="0"/>
              <a:buChar char="•"/>
              <a:defRPr/>
            </a:pPr>
            <a:r>
              <a:rPr lang="fr-FR" b="0" dirty="0"/>
              <a:t> Capitaux-décès. </a:t>
            </a:r>
          </a:p>
          <a:p>
            <a:pPr>
              <a:defRPr/>
            </a:pPr>
            <a:endParaRPr lang="fr-FR" b="0" dirty="0">
              <a:latin typeface="Arial" charset="0"/>
              <a:cs typeface="Arial" charset="0"/>
            </a:endParaRPr>
          </a:p>
        </p:txBody>
      </p:sp>
      <p:pic>
        <p:nvPicPr>
          <p:cNvPr id="7" name="Picture 3"/>
          <p:cNvPicPr>
            <a:picLocks noChangeAspect="1" noChangeArrowheads="1"/>
          </p:cNvPicPr>
          <p:nvPr/>
        </p:nvPicPr>
        <p:blipFill>
          <a:blip r:embed="rId2" cstate="print"/>
          <a:srcRect/>
          <a:stretch>
            <a:fillRect/>
          </a:stretch>
        </p:blipFill>
        <p:spPr bwMode="auto">
          <a:xfrm>
            <a:off x="6228184" y="1920191"/>
            <a:ext cx="2808312" cy="3525033"/>
          </a:xfrm>
          <a:prstGeom prst="rect">
            <a:avLst/>
          </a:prstGeom>
          <a:noFill/>
          <a:ln w="9525">
            <a:noFill/>
            <a:miter lim="800000"/>
            <a:headEnd/>
            <a:tailEnd/>
          </a:ln>
        </p:spPr>
      </p:pic>
    </p:spTree>
    <p:extLst>
      <p:ext uri="{BB962C8B-B14F-4D97-AF65-F5344CB8AC3E}">
        <p14:creationId xmlns:p14="http://schemas.microsoft.com/office/powerpoint/2010/main" val="776333014"/>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dirty="0">
                <a:effectLst/>
              </a:rPr>
              <a:t>Le Recours contre tiers responsable :</a:t>
            </a:r>
            <a:br>
              <a:rPr lang="fr-FR" dirty="0">
                <a:effectLst/>
              </a:rPr>
            </a:br>
            <a:r>
              <a:rPr lang="fr-FR" sz="1400" dirty="0"/>
              <a:t>Les risques objet du recours</a:t>
            </a:r>
            <a:endParaRPr lang="fr-FR" sz="1400" dirty="0">
              <a:effectLst/>
            </a:endParaRPr>
          </a:p>
        </p:txBody>
      </p:sp>
      <p:sp>
        <p:nvSpPr>
          <p:cNvPr id="35845" name="Rectangle 5"/>
          <p:cNvSpPr>
            <a:spLocks noGrp="1" noChangeArrowheads="1"/>
          </p:cNvSpPr>
          <p:nvPr>
            <p:ph idx="1"/>
          </p:nvPr>
        </p:nvSpPr>
        <p:spPr>
          <a:xfrm>
            <a:off x="457200" y="1000108"/>
            <a:ext cx="8229600" cy="5126055"/>
          </a:xfrm>
          <a:noFill/>
        </p:spPr>
        <p:txBody>
          <a:bodyPr/>
          <a:lstStyle/>
          <a:p>
            <a:endParaRPr lang="fr-FR" sz="1800" dirty="0"/>
          </a:p>
          <a:p>
            <a:pPr>
              <a:buNone/>
            </a:pPr>
            <a:endParaRPr lang="fr-FR" sz="1800" dirty="0"/>
          </a:p>
          <a:p>
            <a:pPr lvl="1">
              <a:buNone/>
            </a:pPr>
            <a:endParaRPr lang="fr-FR" sz="1800" dirty="0"/>
          </a:p>
          <a:p>
            <a:pPr lvl="1">
              <a:buNone/>
            </a:pPr>
            <a:endParaRPr lang="fr-FR" sz="1800" dirty="0"/>
          </a:p>
          <a:p>
            <a:pPr lvl="1">
              <a:buNone/>
            </a:pPr>
            <a:endParaRPr lang="fr-FR" sz="1800" dirty="0"/>
          </a:p>
          <a:p>
            <a:pPr lvl="1"/>
            <a:endParaRPr lang="fr-FR" sz="1800" dirty="0"/>
          </a:p>
          <a:p>
            <a:pPr lvl="1"/>
            <a:endParaRPr lang="fr-FR" sz="1800" dirty="0"/>
          </a:p>
          <a:p>
            <a:pPr lvl="1">
              <a:buNone/>
            </a:pPr>
            <a:endParaRPr lang="fr-FR" sz="1800" dirty="0"/>
          </a:p>
          <a:p>
            <a:pPr lvl="1">
              <a:buNone/>
            </a:pPr>
            <a:endParaRPr lang="fr-FR" sz="1800" dirty="0"/>
          </a:p>
          <a:p>
            <a:pPr lvl="1">
              <a:buNone/>
            </a:pPr>
            <a:endParaRPr lang="fr-FR" sz="1800" dirty="0"/>
          </a:p>
        </p:txBody>
      </p:sp>
      <p:graphicFrame>
        <p:nvGraphicFramePr>
          <p:cNvPr id="4" name="Espace réservé du contenu 4"/>
          <p:cNvGraphicFramePr>
            <a:graphicFrameLocks/>
          </p:cNvGraphicFramePr>
          <p:nvPr/>
        </p:nvGraphicFramePr>
        <p:xfrm>
          <a:off x="500034" y="1357298"/>
          <a:ext cx="8229600" cy="4411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à coins arrondis 5"/>
          <p:cNvSpPr/>
          <p:nvPr/>
        </p:nvSpPr>
        <p:spPr>
          <a:xfrm>
            <a:off x="4572000" y="1772816"/>
            <a:ext cx="2052736" cy="3384376"/>
          </a:xfrm>
          <a:prstGeom prst="roundRect">
            <a:avLst>
              <a:gd name="adj" fmla="val 16234"/>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sz="1400" dirty="0"/>
              <a:t>7 millions d’euros reversés par an</a:t>
            </a:r>
          </a:p>
          <a:p>
            <a:pPr algn="ctr"/>
            <a:endParaRPr lang="fr-FR" sz="1400" dirty="0"/>
          </a:p>
          <a:p>
            <a:pPr algn="ctr"/>
            <a:r>
              <a:rPr lang="fr-FR" sz="1400" dirty="0"/>
              <a:t>4 700 accidents diagnostiqués par an</a:t>
            </a:r>
          </a:p>
          <a:p>
            <a:pPr algn="ctr"/>
            <a:endParaRPr lang="fr-FR" sz="1400" dirty="0"/>
          </a:p>
          <a:p>
            <a:pPr algn="ctr"/>
            <a:r>
              <a:rPr lang="fr-FR" sz="1400" dirty="0"/>
              <a:t>2 300 recours engagés</a:t>
            </a:r>
          </a:p>
          <a:p>
            <a:pPr algn="ctr"/>
            <a:endParaRPr lang="fr-FR" sz="1400" dirty="0"/>
          </a:p>
          <a:p>
            <a:pPr algn="ctr"/>
            <a:r>
              <a:rPr lang="fr-FR" sz="1400" dirty="0"/>
              <a:t>Possible aussi sur les risques non assurés</a:t>
            </a:r>
          </a:p>
        </p:txBody>
      </p:sp>
      <p:sp>
        <p:nvSpPr>
          <p:cNvPr id="8" name="ZoneTexte 7"/>
          <p:cNvSpPr txBox="1"/>
          <p:nvPr/>
        </p:nvSpPr>
        <p:spPr>
          <a:xfrm>
            <a:off x="6948264" y="1124744"/>
            <a:ext cx="2051720" cy="738664"/>
          </a:xfrm>
          <a:prstGeom prst="rect">
            <a:avLst/>
          </a:prstGeom>
          <a:noFill/>
        </p:spPr>
        <p:txBody>
          <a:bodyPr wrap="square" rtlCol="0">
            <a:spAutoFit/>
          </a:bodyPr>
          <a:lstStyle/>
          <a:p>
            <a:pPr algn="ctr"/>
            <a:r>
              <a:rPr lang="fr-FR" sz="1400" dirty="0">
                <a:solidFill>
                  <a:schemeClr val="bg1"/>
                </a:solidFill>
              </a:rPr>
              <a:t> Y penser aussi pour les arrêts en maladie ordinaire </a:t>
            </a:r>
          </a:p>
        </p:txBody>
      </p:sp>
      <p:pic>
        <p:nvPicPr>
          <p:cNvPr id="9" name="Picture 2"/>
          <p:cNvPicPr>
            <a:picLocks noChangeAspect="1" noChangeArrowheads="1"/>
          </p:cNvPicPr>
          <p:nvPr/>
        </p:nvPicPr>
        <p:blipFill>
          <a:blip r:embed="rId8" cstate="print"/>
          <a:srcRect/>
          <a:stretch>
            <a:fillRect/>
          </a:stretch>
        </p:blipFill>
        <p:spPr bwMode="auto">
          <a:xfrm rot="668705">
            <a:off x="6984883" y="2843917"/>
            <a:ext cx="1790105" cy="2524107"/>
          </a:xfrm>
          <a:prstGeom prst="rect">
            <a:avLst/>
          </a:prstGeom>
          <a:noFill/>
          <a:ln w="9525">
            <a:noFill/>
            <a:miter lim="800000"/>
            <a:headEnd/>
            <a:tailEnd/>
          </a:ln>
        </p:spPr>
      </p:pic>
      <p:sp>
        <p:nvSpPr>
          <p:cNvPr id="7" name="Bulle ronde 6"/>
          <p:cNvSpPr/>
          <p:nvPr/>
        </p:nvSpPr>
        <p:spPr>
          <a:xfrm>
            <a:off x="6876256" y="980728"/>
            <a:ext cx="2088232" cy="1296144"/>
          </a:xfrm>
          <a:prstGeom prst="wedgeEllipseCallout">
            <a:avLst>
              <a:gd name="adj1" fmla="val -14124"/>
              <a:gd name="adj2" fmla="val 84585"/>
            </a:avLst>
          </a:prstGeom>
          <a:solidFill>
            <a:schemeClr val="accent5"/>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6876256" y="1322184"/>
            <a:ext cx="2051720" cy="738664"/>
          </a:xfrm>
          <a:prstGeom prst="rect">
            <a:avLst/>
          </a:prstGeom>
          <a:noFill/>
        </p:spPr>
        <p:txBody>
          <a:bodyPr wrap="square" rtlCol="0">
            <a:spAutoFit/>
          </a:bodyPr>
          <a:lstStyle/>
          <a:p>
            <a:pPr algn="ctr"/>
            <a:r>
              <a:rPr lang="fr-FR" sz="1400" dirty="0">
                <a:solidFill>
                  <a:schemeClr val="bg1"/>
                </a:solidFill>
              </a:rPr>
              <a:t> Y penser aussi pour les arrêts en maladie ordinaire </a:t>
            </a:r>
          </a:p>
        </p:txBody>
      </p:sp>
    </p:spTree>
    <p:extLst>
      <p:ext uri="{BB962C8B-B14F-4D97-AF65-F5344CB8AC3E}">
        <p14:creationId xmlns:p14="http://schemas.microsoft.com/office/powerpoint/2010/main" val="274798984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dirty="0">
                <a:effectLst/>
              </a:rPr>
              <a:t>Le recours contre tiers responsable :</a:t>
            </a:r>
            <a:br>
              <a:rPr lang="fr-FR" dirty="0">
                <a:effectLst/>
              </a:rPr>
            </a:br>
            <a:r>
              <a:rPr lang="fr-FR" sz="1400" dirty="0"/>
              <a:t>Les différents tiers responsables</a:t>
            </a:r>
            <a:endParaRPr lang="fr-FR" sz="1400" dirty="0">
              <a:effectLst/>
            </a:endParaRPr>
          </a:p>
        </p:txBody>
      </p:sp>
      <p:sp>
        <p:nvSpPr>
          <p:cNvPr id="35845" name="Rectangle 5"/>
          <p:cNvSpPr>
            <a:spLocks noGrp="1" noChangeArrowheads="1"/>
          </p:cNvSpPr>
          <p:nvPr>
            <p:ph idx="1"/>
          </p:nvPr>
        </p:nvSpPr>
        <p:spPr>
          <a:xfrm>
            <a:off x="457200" y="1000108"/>
            <a:ext cx="8229600" cy="5126055"/>
          </a:xfrm>
          <a:noFill/>
        </p:spPr>
        <p:txBody>
          <a:bodyPr/>
          <a:lstStyle/>
          <a:p>
            <a:endParaRPr lang="fr-FR" sz="1800" dirty="0"/>
          </a:p>
          <a:p>
            <a:pPr lvl="1"/>
            <a:endParaRPr lang="fr-FR" sz="1800" dirty="0"/>
          </a:p>
          <a:p>
            <a:pPr lvl="1"/>
            <a:endParaRPr lang="fr-FR" sz="1800" dirty="0"/>
          </a:p>
          <a:p>
            <a:pPr lvl="1">
              <a:buNone/>
            </a:pPr>
            <a:endParaRPr lang="fr-FR" sz="1800" dirty="0"/>
          </a:p>
          <a:p>
            <a:pPr lvl="1">
              <a:buNone/>
            </a:pPr>
            <a:endParaRPr lang="fr-FR" sz="1800" dirty="0"/>
          </a:p>
          <a:p>
            <a:pPr lvl="1">
              <a:buNone/>
            </a:pPr>
            <a:endParaRPr lang="fr-FR" sz="1800" dirty="0"/>
          </a:p>
        </p:txBody>
      </p:sp>
      <p:sp>
        <p:nvSpPr>
          <p:cNvPr id="4" name="Espace réservé du contenu 6"/>
          <p:cNvSpPr txBox="1">
            <a:spLocks/>
          </p:cNvSpPr>
          <p:nvPr/>
        </p:nvSpPr>
        <p:spPr bwMode="auto">
          <a:xfrm>
            <a:off x="395536" y="1196752"/>
            <a:ext cx="8229600" cy="487714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55600" marR="0" lvl="0" indent="-3556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Quelques tiers responsables :</a:t>
            </a: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endPar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Conducteur d’un véhicule (victime passagère, piéton, cycliste),</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Tout accident de la circulation </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Société de transport en commun (bus, RATP, SNCF,…),</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Passager d’un bus qui a freiné brusquement pour éviter un véhicule</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Propriétaire d’une maison, d’un immeuble…</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La victime chez des amis a été brûlée par un sapin de Noël en feu</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Un pot de fleur est tombé d’un balcon sur un piéton</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Société de travaux</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La victime chute sur la chaussée dans un trou non signalé et non protégé</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Propriétaire d’un animal,</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Mordu par un chien</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Parents d’un enfant mineur,</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Blessé par un enfant volontairement ou non </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Gérant d’un magasin,</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La victime glisse sur un pot de confiture brisé sur le sol</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Fabricant ou distributeur d’un objet (dysfonctionnement d’un appareil),</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Une cocotte minute explose alors que la victime préparait le repas</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Club sportif  (accident en dehors des règles normales de jeu)</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Lors d’un match de football la victime a reçu un coup de poing d’un autre joueur</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Professionnel de santé,</a:t>
            </a:r>
          </a:p>
          <a:p>
            <a:pPr marL="1084263" marR="0" lvl="2" indent="-328613" algn="l" defTabSz="914400" rtl="0" eaLnBrk="1" fontAlgn="base" latinLnBrk="0" hangingPunct="1">
              <a:lnSpc>
                <a:spcPct val="100000"/>
              </a:lnSpc>
              <a:spcBef>
                <a:spcPct val="20000"/>
              </a:spcBef>
              <a:spcAft>
                <a:spcPct val="0"/>
              </a:spcAft>
              <a:buClr>
                <a:srgbClr val="AFA3AB"/>
              </a:buClr>
              <a:buSzPct val="90000"/>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Erreur médicale</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Wingdings" pitchFamily="2" charset="2"/>
              <a:buNone/>
              <a:tabLst/>
              <a:defRPr/>
            </a:pPr>
            <a:endParaRPr kumimoji="0" lang="fr-FR" sz="11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0188092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dirty="0">
                <a:effectLst/>
              </a:rPr>
              <a:t>Le recours contre tiers responsable :</a:t>
            </a:r>
            <a:br>
              <a:rPr lang="fr-FR" dirty="0">
                <a:effectLst/>
              </a:rPr>
            </a:br>
            <a:r>
              <a:rPr lang="fr-FR" sz="1400" dirty="0"/>
              <a:t>Détection d’un recours</a:t>
            </a:r>
            <a:endParaRPr lang="fr-FR" sz="1400" dirty="0">
              <a:effectLst/>
            </a:endParaRPr>
          </a:p>
        </p:txBody>
      </p:sp>
      <p:sp>
        <p:nvSpPr>
          <p:cNvPr id="35845" name="Rectangle 5"/>
          <p:cNvSpPr>
            <a:spLocks noGrp="1" noChangeArrowheads="1"/>
          </p:cNvSpPr>
          <p:nvPr>
            <p:ph idx="1"/>
          </p:nvPr>
        </p:nvSpPr>
        <p:spPr>
          <a:xfrm>
            <a:off x="457200" y="1000108"/>
            <a:ext cx="8229600" cy="5126055"/>
          </a:xfrm>
          <a:noFill/>
        </p:spPr>
        <p:txBody>
          <a:bodyPr/>
          <a:lstStyle/>
          <a:p>
            <a:endParaRPr lang="fr-FR" sz="1800" dirty="0"/>
          </a:p>
          <a:p>
            <a:pPr lvl="1">
              <a:buNone/>
            </a:pPr>
            <a:endParaRPr lang="fr-FR" sz="1200" dirty="0"/>
          </a:p>
          <a:p>
            <a:pPr lvl="1">
              <a:buNone/>
            </a:pPr>
            <a:endParaRPr lang="fr-FR" sz="1200" dirty="0"/>
          </a:p>
          <a:p>
            <a:pPr lvl="1">
              <a:buNone/>
            </a:pPr>
            <a:endParaRPr lang="fr-FR" sz="1200" dirty="0"/>
          </a:p>
          <a:p>
            <a:pPr lvl="1"/>
            <a:endParaRPr lang="fr-FR" sz="1200" dirty="0"/>
          </a:p>
          <a:p>
            <a:pPr lvl="1"/>
            <a:endParaRPr lang="fr-FR" sz="1200" dirty="0"/>
          </a:p>
          <a:p>
            <a:pPr lvl="1">
              <a:buNone/>
            </a:pPr>
            <a:endParaRPr lang="fr-FR" sz="1200" dirty="0"/>
          </a:p>
          <a:p>
            <a:pPr lvl="1">
              <a:buNone/>
            </a:pPr>
            <a:endParaRPr lang="fr-FR" sz="1200" dirty="0"/>
          </a:p>
          <a:p>
            <a:pPr lvl="1">
              <a:buNone/>
            </a:pPr>
            <a:endParaRPr lang="fr-FR" sz="1800" dirty="0"/>
          </a:p>
        </p:txBody>
      </p:sp>
      <p:sp>
        <p:nvSpPr>
          <p:cNvPr id="4" name="Espace réservé du contenu 5"/>
          <p:cNvSpPr txBox="1">
            <a:spLocks/>
          </p:cNvSpPr>
          <p:nvPr/>
        </p:nvSpPr>
        <p:spPr bwMode="auto">
          <a:xfrm>
            <a:off x="107504" y="1285875"/>
            <a:ext cx="8229600" cy="4857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55600" marR="0" lvl="0" indent="-3556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Sur la déclaration de la collectivité sur internet:</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la coche « </a:t>
            </a:r>
            <a:r>
              <a:rPr kumimoji="0" lang="fr-FR" sz="1200" b="0" i="0" u="none" strike="noStrike" kern="1200" cap="none" spc="0" normalizeH="0" baseline="0" noProof="0">
                <a:ln>
                  <a:noFill/>
                </a:ln>
                <a:solidFill>
                  <a:schemeClr val="tx1"/>
                </a:solidFill>
                <a:effectLst/>
                <a:uLnTx/>
                <a:uFillTx/>
                <a:latin typeface="Arial" pitchFamily="34" charset="0"/>
                <a:ea typeface="+mn-ea"/>
                <a:cs typeface="Arial" pitchFamily="34" charset="0"/>
              </a:rPr>
              <a:t>tiers impliqué »</a:t>
            </a: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Sur l’enquête administrative :</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les circonstances détaillées de l’accident</a:t>
            </a: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55600" marR="0" lvl="0" indent="-3556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Sur le certificat médical d’avis d’arrêt de travail (en cas de maladie) :</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Arial" pitchFamily="34" charset="0"/>
              <a:buChar char="•"/>
              <a:tabLst/>
              <a:defRPr/>
            </a:pPr>
            <a:r>
              <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la question « l’arrêt prescrit fait suite à un accident causé par un tiers ? »</a:t>
            </a: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742950" marR="0" lvl="1" indent="-381000" algn="l" defTabSz="914400" rtl="0" eaLnBrk="1" fontAlgn="base" latinLnBrk="0" hangingPunct="1">
              <a:lnSpc>
                <a:spcPct val="100000"/>
              </a:lnSpc>
              <a:spcBef>
                <a:spcPct val="20000"/>
              </a:spcBef>
              <a:spcAft>
                <a:spcPct val="0"/>
              </a:spcAft>
              <a:buClr>
                <a:srgbClr val="FF9933"/>
              </a:buClr>
              <a:buSzPct val="90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1" indent="0" algn="l" defTabSz="914400" rtl="0" eaLnBrk="1" fontAlgn="base" latinLnBrk="0" hangingPunct="1">
              <a:lnSpc>
                <a:spcPct val="100000"/>
              </a:lnSpc>
              <a:spcBef>
                <a:spcPct val="20000"/>
              </a:spcBef>
              <a:spcAft>
                <a:spcPct val="0"/>
              </a:spcAft>
              <a:buClr>
                <a:schemeClr val="bg1"/>
              </a:buClr>
              <a:buSzPct val="25000"/>
              <a:buFont typeface="Wingdings" pitchFamily="2" charset="2"/>
              <a:buChar char=""/>
              <a:tabLst/>
              <a:defRPr/>
            </a:pPr>
            <a:endParaRPr kumimoji="0" lang="fr-FR"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Picture 6"/>
          <p:cNvPicPr>
            <a:picLocks noChangeAspect="1" noChangeArrowheads="1"/>
          </p:cNvPicPr>
          <p:nvPr/>
        </p:nvPicPr>
        <p:blipFill>
          <a:blip r:embed="rId3" cstate="print"/>
          <a:srcRect/>
          <a:stretch>
            <a:fillRect/>
          </a:stretch>
        </p:blipFill>
        <p:spPr bwMode="auto">
          <a:xfrm>
            <a:off x="323528" y="5143500"/>
            <a:ext cx="7756525" cy="857250"/>
          </a:xfrm>
          <a:prstGeom prst="rect">
            <a:avLst/>
          </a:prstGeom>
          <a:noFill/>
          <a:ln w="9525">
            <a:noFill/>
            <a:miter lim="800000"/>
            <a:headEnd/>
            <a:tailEnd/>
          </a:ln>
        </p:spPr>
      </p:pic>
      <p:sp>
        <p:nvSpPr>
          <p:cNvPr id="6" name="Flèche vers le bas 5"/>
          <p:cNvSpPr/>
          <p:nvPr/>
        </p:nvSpPr>
        <p:spPr>
          <a:xfrm>
            <a:off x="4857750" y="4929188"/>
            <a:ext cx="214313" cy="285750"/>
          </a:xfrm>
          <a:prstGeom prst="downArrow">
            <a:avLst/>
          </a:prstGeom>
          <a:solidFill>
            <a:srgbClr val="F29400"/>
          </a:solidFill>
          <a:ln>
            <a:solidFill>
              <a:srgbClr val="F294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1" name="Image 10"/>
          <p:cNvPicPr>
            <a:picLocks noChangeAspect="1"/>
          </p:cNvPicPr>
          <p:nvPr/>
        </p:nvPicPr>
        <p:blipFill>
          <a:blip r:embed="rId4"/>
          <a:stretch>
            <a:fillRect/>
          </a:stretch>
        </p:blipFill>
        <p:spPr>
          <a:xfrm>
            <a:off x="5796136" y="2983631"/>
            <a:ext cx="1629403" cy="2088432"/>
          </a:xfrm>
          <a:prstGeom prst="rect">
            <a:avLst/>
          </a:prstGeom>
          <a:ln>
            <a:solidFill>
              <a:schemeClr val="tx1"/>
            </a:solidFill>
          </a:ln>
        </p:spPr>
      </p:pic>
      <p:pic>
        <p:nvPicPr>
          <p:cNvPr id="12" name="Image 11"/>
          <p:cNvPicPr>
            <a:picLocks noChangeAspect="1"/>
          </p:cNvPicPr>
          <p:nvPr/>
        </p:nvPicPr>
        <p:blipFill>
          <a:blip r:embed="rId5"/>
          <a:stretch>
            <a:fillRect/>
          </a:stretch>
        </p:blipFill>
        <p:spPr>
          <a:xfrm>
            <a:off x="7524327" y="2988483"/>
            <a:ext cx="1531997" cy="2083580"/>
          </a:xfrm>
          <a:prstGeom prst="rect">
            <a:avLst/>
          </a:prstGeom>
          <a:ln>
            <a:solidFill>
              <a:schemeClr val="tx1"/>
            </a:solidFill>
          </a:ln>
        </p:spPr>
      </p:pic>
      <p:pic>
        <p:nvPicPr>
          <p:cNvPr id="3" name="Image 2"/>
          <p:cNvPicPr>
            <a:picLocks noChangeAspect="1"/>
          </p:cNvPicPr>
          <p:nvPr/>
        </p:nvPicPr>
        <p:blipFill>
          <a:blip r:embed="rId6"/>
          <a:stretch>
            <a:fillRect/>
          </a:stretch>
        </p:blipFill>
        <p:spPr>
          <a:xfrm>
            <a:off x="3203848" y="1745778"/>
            <a:ext cx="4829175" cy="771525"/>
          </a:xfrm>
          <a:prstGeom prst="rect">
            <a:avLst/>
          </a:prstGeom>
        </p:spPr>
      </p:pic>
    </p:spTree>
    <p:extLst>
      <p:ext uri="{BB962C8B-B14F-4D97-AF65-F5344CB8AC3E}">
        <p14:creationId xmlns:p14="http://schemas.microsoft.com/office/powerpoint/2010/main" val="3310836145"/>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fr-FR" dirty="0">
                <a:effectLst/>
              </a:rPr>
              <a:t>Le recours contre tiers responsable :</a:t>
            </a:r>
            <a:br>
              <a:rPr lang="fr-FR" dirty="0">
                <a:effectLst/>
              </a:rPr>
            </a:br>
            <a:r>
              <a:rPr lang="fr-FR" sz="1400" dirty="0"/>
              <a:t>Déploiement d’un recours</a:t>
            </a:r>
            <a:endParaRPr lang="fr-FR" sz="1400" dirty="0">
              <a:effectLst/>
            </a:endParaRPr>
          </a:p>
        </p:txBody>
      </p:sp>
      <p:sp>
        <p:nvSpPr>
          <p:cNvPr id="35845" name="Rectangle 5"/>
          <p:cNvSpPr>
            <a:spLocks noGrp="1" noChangeArrowheads="1"/>
          </p:cNvSpPr>
          <p:nvPr>
            <p:ph idx="1"/>
          </p:nvPr>
        </p:nvSpPr>
        <p:spPr>
          <a:xfrm>
            <a:off x="457200" y="1000108"/>
            <a:ext cx="8229600" cy="5126055"/>
          </a:xfrm>
          <a:noFill/>
        </p:spPr>
        <p:txBody>
          <a:bodyPr/>
          <a:lstStyle/>
          <a:p>
            <a:endParaRPr lang="fr-FR" sz="1800" dirty="0"/>
          </a:p>
          <a:p>
            <a:pPr lvl="1">
              <a:buNone/>
            </a:pPr>
            <a:endParaRPr lang="fr-FR" sz="1800" dirty="0"/>
          </a:p>
          <a:p>
            <a:pPr lvl="1">
              <a:buNone/>
            </a:pPr>
            <a:endParaRPr lang="fr-FR" sz="1800" dirty="0"/>
          </a:p>
          <a:p>
            <a:pPr lvl="1">
              <a:buNone/>
            </a:pPr>
            <a:endParaRPr lang="fr-FR" sz="1800" dirty="0"/>
          </a:p>
          <a:p>
            <a:pPr lvl="1"/>
            <a:endParaRPr lang="fr-FR" sz="1800" dirty="0"/>
          </a:p>
          <a:p>
            <a:pPr lvl="1"/>
            <a:endParaRPr lang="fr-FR" sz="1800" dirty="0"/>
          </a:p>
          <a:p>
            <a:pPr lvl="1">
              <a:buNone/>
            </a:pPr>
            <a:endParaRPr lang="fr-FR" sz="1800" dirty="0"/>
          </a:p>
          <a:p>
            <a:pPr lvl="1">
              <a:buNone/>
            </a:pPr>
            <a:endParaRPr lang="fr-FR" sz="1800" dirty="0"/>
          </a:p>
          <a:p>
            <a:pPr lvl="1">
              <a:buNone/>
            </a:pPr>
            <a:endParaRPr lang="fr-FR" sz="1800" dirty="0"/>
          </a:p>
        </p:txBody>
      </p:sp>
      <p:graphicFrame>
        <p:nvGraphicFramePr>
          <p:cNvPr id="4" name="Espace réservé du contenu 7"/>
          <p:cNvGraphicFramePr>
            <a:graphicFrameLocks/>
          </p:cNvGraphicFramePr>
          <p:nvPr/>
        </p:nvGraphicFramePr>
        <p:xfrm>
          <a:off x="428596" y="1144124"/>
          <a:ext cx="8401080" cy="322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8"/>
          <p:cNvSpPr txBox="1">
            <a:spLocks noChangeArrowheads="1"/>
          </p:cNvSpPr>
          <p:nvPr/>
        </p:nvSpPr>
        <p:spPr bwMode="auto">
          <a:xfrm>
            <a:off x="428625" y="4429125"/>
            <a:ext cx="8429625" cy="523875"/>
          </a:xfrm>
          <a:prstGeom prst="rect">
            <a:avLst/>
          </a:prstGeom>
          <a:noFill/>
          <a:ln w="9525">
            <a:noFill/>
            <a:miter lim="800000"/>
            <a:headEnd/>
            <a:tailEnd/>
          </a:ln>
        </p:spPr>
        <p:txBody>
          <a:bodyPr>
            <a:spAutoFit/>
          </a:bodyPr>
          <a:lstStyle/>
          <a:p>
            <a:r>
              <a:rPr lang="fr-FR" sz="1400" dirty="0">
                <a:latin typeface="Arial" pitchFamily="34" charset="0"/>
                <a:cs typeface="Arial" pitchFamily="34" charset="0"/>
              </a:rPr>
              <a:t>80 % des dossiers gérés à l’amiable grâce au dialogue constructif engagé avec les adversaires</a:t>
            </a:r>
          </a:p>
          <a:p>
            <a:r>
              <a:rPr lang="fr-FR" sz="1400" dirty="0">
                <a:latin typeface="Arial" pitchFamily="34" charset="0"/>
                <a:cs typeface="Arial" pitchFamily="34" charset="0"/>
              </a:rPr>
              <a:t>20 % des dossiers gérés au judiciaire </a:t>
            </a:r>
          </a:p>
        </p:txBody>
      </p:sp>
      <p:grpSp>
        <p:nvGrpSpPr>
          <p:cNvPr id="6" name="Groupe 9"/>
          <p:cNvGrpSpPr>
            <a:grpSpLocks/>
          </p:cNvGrpSpPr>
          <p:nvPr/>
        </p:nvGrpSpPr>
        <p:grpSpPr bwMode="auto">
          <a:xfrm>
            <a:off x="500063" y="5382093"/>
            <a:ext cx="8255943" cy="711200"/>
            <a:chOff x="0" y="3795412"/>
            <a:chExt cx="8255943" cy="550350"/>
          </a:xfrm>
        </p:grpSpPr>
        <p:sp>
          <p:nvSpPr>
            <p:cNvPr id="7" name="Rectangle à coins arrondis 6"/>
            <p:cNvSpPr/>
            <p:nvPr/>
          </p:nvSpPr>
          <p:spPr>
            <a:xfrm>
              <a:off x="0" y="3826985"/>
              <a:ext cx="8229600" cy="503668"/>
            </a:xfrm>
            <a:prstGeom prst="roundRect">
              <a:avLst/>
            </a:prstGeom>
            <a:solidFill>
              <a:srgbClr val="AFA3A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p:cNvSpPr/>
            <p:nvPr/>
          </p:nvSpPr>
          <p:spPr>
            <a:xfrm>
              <a:off x="183505" y="3795412"/>
              <a:ext cx="8072438" cy="550350"/>
            </a:xfrm>
            <a:prstGeom prst="rect">
              <a:avLst/>
            </a:prstGeom>
          </p:spPr>
          <p:style>
            <a:lnRef idx="0">
              <a:scrgbClr r="0" g="0" b="0"/>
            </a:lnRef>
            <a:fillRef idx="0">
              <a:scrgbClr r="0" g="0" b="0"/>
            </a:fillRef>
            <a:effectRef idx="0">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fr-FR" sz="1400" dirty="0">
                  <a:latin typeface="Arial" pitchFamily="34" charset="0"/>
                  <a:cs typeface="Arial" pitchFamily="34" charset="0"/>
                </a:rPr>
                <a:t>L’article 2226 du Code Civil permet d’engager un recours</a:t>
              </a:r>
            </a:p>
            <a:p>
              <a:pPr algn="ctr" defTabSz="933450">
                <a:lnSpc>
                  <a:spcPct val="90000"/>
                </a:lnSpc>
                <a:spcAft>
                  <a:spcPct val="35000"/>
                </a:spcAft>
                <a:defRPr/>
              </a:pPr>
              <a:r>
                <a:rPr lang="fr-FR" sz="1400" b="1" dirty="0">
                  <a:latin typeface="Arial" pitchFamily="34" charset="0"/>
                  <a:cs typeface="Arial" pitchFamily="34" charset="0"/>
                </a:rPr>
                <a:t>10 ans à compter de la date de consolidation du dommage initial ou aggravé de la victime</a:t>
              </a:r>
            </a:p>
          </p:txBody>
        </p:sp>
      </p:grpSp>
    </p:spTree>
    <p:extLst>
      <p:ext uri="{BB962C8B-B14F-4D97-AF65-F5344CB8AC3E}">
        <p14:creationId xmlns:p14="http://schemas.microsoft.com/office/powerpoint/2010/main" val="3673383063"/>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defRPr/>
            </a:pPr>
            <a:r>
              <a:rPr lang="fr-FR" dirty="0"/>
              <a:t>Les activités de soutien psychologique </a:t>
            </a:r>
            <a:br>
              <a:rPr lang="fr-FR" dirty="0"/>
            </a:br>
            <a:r>
              <a:rPr lang="fr-FR" dirty="0"/>
              <a:t>individuel et collectif</a:t>
            </a:r>
          </a:p>
        </p:txBody>
      </p:sp>
    </p:spTree>
    <p:extLst>
      <p:ext uri="{BB962C8B-B14F-4D97-AF65-F5344CB8AC3E}">
        <p14:creationId xmlns:p14="http://schemas.microsoft.com/office/powerpoint/2010/main" val="1102339223"/>
      </p:ext>
    </p:extLst>
  </p:cSld>
  <p:clrMapOvr>
    <a:masterClrMapping/>
  </p:clrMapOvr>
  <p:transition/>
</p:sld>
</file>

<file path=ppt/theme/theme1.xml><?xml version="1.0" encoding="utf-8"?>
<a:theme xmlns:a="http://schemas.openxmlformats.org/drawingml/2006/main" name="Sofaxis">
  <a:themeElements>
    <a:clrScheme name="Sofaxis">
      <a:dk1>
        <a:sysClr val="windowText" lastClr="000000"/>
      </a:dk1>
      <a:lt1>
        <a:sysClr val="window" lastClr="FFFFFF"/>
      </a:lt1>
      <a:dk2>
        <a:srgbClr val="554C60"/>
      </a:dk2>
      <a:lt2>
        <a:srgbClr val="AFA3AB"/>
      </a:lt2>
      <a:accent1>
        <a:srgbClr val="E14504"/>
      </a:accent1>
      <a:accent2>
        <a:srgbClr val="F29458"/>
      </a:accent2>
      <a:accent3>
        <a:srgbClr val="FFD400"/>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Sofaxis</Template>
  <TotalTime>7955</TotalTime>
  <Words>5882</Words>
  <Application>Microsoft Office PowerPoint</Application>
  <PresentationFormat>Affichage à l'écran (4:3)</PresentationFormat>
  <Paragraphs>1190</Paragraphs>
  <Slides>109</Slides>
  <Notes>27</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109</vt:i4>
      </vt:variant>
    </vt:vector>
  </HeadingPairs>
  <TitlesOfParts>
    <vt:vector size="116" baseType="lpstr">
      <vt:lpstr>Arial</vt:lpstr>
      <vt:lpstr>Calibri</vt:lpstr>
      <vt:lpstr>Times New Roman</vt:lpstr>
      <vt:lpstr>Wingdings</vt:lpstr>
      <vt:lpstr>Wingdings 2</vt:lpstr>
      <vt:lpstr>Sofaxis</vt:lpstr>
      <vt:lpstr>Acrobat Document</vt:lpstr>
      <vt:lpstr>Gestion de l’absentéisme  à travers le contrat d’assurance STATUTAIRE</vt:lpstr>
      <vt:lpstr>Sommaire</vt:lpstr>
      <vt:lpstr>Votre contrat</vt:lpstr>
      <vt:lpstr>Agents CNRACL</vt:lpstr>
      <vt:lpstr>Agents CNRACL</vt:lpstr>
      <vt:lpstr>Agents IRCANTEC</vt:lpstr>
      <vt:lpstr>Agents IRCANTEC</vt:lpstr>
      <vt:lpstr>Notions contractuelles</vt:lpstr>
      <vt:lpstr>L’espace client</vt:lpstr>
      <vt:lpstr>Ouverture des comptes</vt:lpstr>
      <vt:lpstr>Les étapes d’ouverture  de comptes d’une collectivité</vt:lpstr>
      <vt:lpstr>L’Espace Clients – Choisir le compte à ouvrir</vt:lpstr>
      <vt:lpstr>L’Espace Clients –  Etape 1 de création d’un compte BA ou « Classique »</vt:lpstr>
      <vt:lpstr>L’Espace Clients – Etape 1 du compte référent</vt:lpstr>
      <vt:lpstr>L’Espace Clients – Etape 2 du compte référent</vt:lpstr>
      <vt:lpstr>Les étapes de création communes aux 3 types de comptes</vt:lpstr>
      <vt:lpstr>Les étapes de création communes aux 3 types de comptes</vt:lpstr>
      <vt:lpstr>Les étapes de création communes aux 3 types de comptes</vt:lpstr>
      <vt:lpstr>Les étapes de création communes aux 3 types de comptes</vt:lpstr>
      <vt:lpstr>Espace client : information compte référent </vt:lpstr>
      <vt:lpstr>Modifier son compte  en tant qu’utilisateur</vt:lpstr>
      <vt:lpstr>Modifier son compte</vt:lpstr>
      <vt:lpstr>Présentation PowerPoint</vt:lpstr>
      <vt:lpstr>Présentation PowerPoint</vt:lpstr>
      <vt:lpstr>Présentation PowerPoint</vt:lpstr>
      <vt:lpstr>Espace clients : Principaux modules</vt:lpstr>
      <vt:lpstr>Déclaration de l’absentéisme</vt:lpstr>
      <vt:lpstr>Déclaration de l’absentéisme : Accompagnement dans votre saisie </vt:lpstr>
      <vt:lpstr>Déclaration de l’absentéisme : Gérer vos agents</vt:lpstr>
      <vt:lpstr>Déclaration de l’absentéisme : Gérer vos agents</vt:lpstr>
      <vt:lpstr>Déclaration de l’absentéisme : Gérer vos agents</vt:lpstr>
      <vt:lpstr>Déclaration de l’absentéisme : Gérer vos agents </vt:lpstr>
      <vt:lpstr>Déclaration de l’absentéisme : Gérer vos agents</vt:lpstr>
      <vt:lpstr>Déclaration de l’absentéisme : Déclarer un sinistre</vt:lpstr>
      <vt:lpstr>Déclaration de l’absentéisme : Déclarer un sinistre</vt:lpstr>
      <vt:lpstr>Déclaration de l’absentéisme : Déclarer un sinistre</vt:lpstr>
      <vt:lpstr>Déclaration de l’absentéisme : Déclarer un sinistre</vt:lpstr>
      <vt:lpstr>Déclaration de l’absentéisme : Déclarer un sinistre</vt:lpstr>
      <vt:lpstr>Déclaration de l’absentéisme : Déclarer un sinistre</vt:lpstr>
      <vt:lpstr>Déclaration de l’absentéisme : Déclarer un sinistre</vt:lpstr>
      <vt:lpstr>Déclaration de l’absentéisme : Déclarer un sinistre</vt:lpstr>
      <vt:lpstr>Déclaration de l’absentéisme : Déclarer un sinistre</vt:lpstr>
      <vt:lpstr>Déclaration de l’absentéisme : Déclarer un sinistre</vt:lpstr>
      <vt:lpstr>Déclaration de l’absentéisme : Déclarer un sinistre</vt:lpstr>
      <vt:lpstr>Déclaration de l’absentéisme : Déclarer un décès</vt:lpstr>
      <vt:lpstr>Déclaration de l’absentéisme : Gestion de l’intercommunalité   </vt:lpstr>
      <vt:lpstr>Déclaration de l’absentéisme : Gestion de l’intercommunalité </vt:lpstr>
      <vt:lpstr>Déclaration de l’absentéisme : Mes actions en cours   </vt:lpstr>
      <vt:lpstr>Présentation PowerPoint</vt:lpstr>
      <vt:lpstr>Présentation PowerPoint</vt:lpstr>
      <vt:lpstr>Déclaration de l’absentéisme : Mes actions en cours   </vt:lpstr>
      <vt:lpstr>Déclaration de l’absentéisme : Mes actions en cours   </vt:lpstr>
      <vt:lpstr>Déclaration de l’absentéisme : Mes actions en cours   </vt:lpstr>
      <vt:lpstr>Déclaration de l’absentéisme : Mes actions en cours </vt:lpstr>
      <vt:lpstr>Déclaration de l’absentéisme : Mes actions en cours   </vt:lpstr>
      <vt:lpstr>Déclaration de l’absentéisme : Visualiser vos données </vt:lpstr>
      <vt:lpstr>Déclaration de l’absentéisme : Visualiser vos données </vt:lpstr>
      <vt:lpstr>Déclaration de l’absentéisme : Visualiser vos données </vt:lpstr>
      <vt:lpstr>Déclaration de l’absentéisme : Editer </vt:lpstr>
      <vt:lpstr>Déclaration de l’absentéisme : Editer </vt:lpstr>
      <vt:lpstr>Déclaration de l’absentéisme : Editer </vt:lpstr>
      <vt:lpstr>Déclaration de l’absentéisme : Gérer les demandes </vt:lpstr>
      <vt:lpstr>Déclaration de l’absentéisme : Gérer les demandes </vt:lpstr>
      <vt:lpstr>Déclaration de l’absentéisme : Gérer les demandes </vt:lpstr>
      <vt:lpstr>Déclaration de l’absentéisme : Gérer les demandes </vt:lpstr>
      <vt:lpstr>Déclaration de l’absentéisme : Gérer les demandes </vt:lpstr>
      <vt:lpstr>Déclaration de l’absentéisme : Accéder aux contrats </vt:lpstr>
      <vt:lpstr>Bordereaux et décomptes</vt:lpstr>
      <vt:lpstr>Bordereaux et décomptes </vt:lpstr>
      <vt:lpstr>Documents manquants</vt:lpstr>
      <vt:lpstr>Documents manquants </vt:lpstr>
      <vt:lpstr>Liste des arrêts</vt:lpstr>
      <vt:lpstr>Liste des arrêts </vt:lpstr>
      <vt:lpstr>Liste des arrêts </vt:lpstr>
      <vt:lpstr>Liste des arrêts </vt:lpstr>
      <vt:lpstr>Les services associés au contrat</vt:lpstr>
      <vt:lpstr>Le contrôle médical</vt:lpstr>
      <vt:lpstr>La contre-visite médicale</vt:lpstr>
      <vt:lpstr>La contre-visite médicale</vt:lpstr>
      <vt:lpstr>Contre-visite médicale</vt:lpstr>
      <vt:lpstr>Le contrôle médical</vt:lpstr>
      <vt:lpstr>L’expertise</vt:lpstr>
      <vt:lpstr>L’expertise</vt:lpstr>
      <vt:lpstr>L’expertise</vt:lpstr>
      <vt:lpstr>L’inaptitude</vt:lpstr>
      <vt:lpstr>Les types de reprise</vt:lpstr>
      <vt:lpstr>La consolidation</vt:lpstr>
      <vt:lpstr>La consolidation</vt:lpstr>
      <vt:lpstr>La consolidation</vt:lpstr>
      <vt:lpstr>La guérison</vt:lpstr>
      <vt:lpstr>L’expertise médicale</vt:lpstr>
      <vt:lpstr>Le recours contre tiers responsable</vt:lpstr>
      <vt:lpstr>Recours contre Tiers Responsable:  présentation et intérêt</vt:lpstr>
      <vt:lpstr>Recours contre Tiers Responsable :  objectif</vt:lpstr>
      <vt:lpstr>Le Recours contre tiers responsable : Les risques objet du recours</vt:lpstr>
      <vt:lpstr>Le recours contre tiers responsable : Les différents tiers responsables</vt:lpstr>
      <vt:lpstr>Le recours contre tiers responsable : Détection d’un recours</vt:lpstr>
      <vt:lpstr>Le recours contre tiers responsable : Déploiement d’un recours</vt:lpstr>
      <vt:lpstr>Les activités de soutien psychologique  individuel et collectif</vt:lpstr>
      <vt:lpstr>Soutien psychologique : Outils et dispositifs</vt:lpstr>
      <vt:lpstr>Soutien psychologique : Individuel</vt:lpstr>
      <vt:lpstr>Soutien psychologique : Individuel</vt:lpstr>
      <vt:lpstr>Soutien psychologique : Individuel </vt:lpstr>
      <vt:lpstr>Soutien psychologique : Les étapes</vt:lpstr>
      <vt:lpstr>Soutien psychologique : Collectif</vt:lpstr>
      <vt:lpstr>Soutien psychologique : Les avantages</vt:lpstr>
      <vt:lpstr>Les activités de retour à l’emploi Programme CHANCE – Gestion des inaptitudes</vt:lpstr>
      <vt:lpstr>Retour à l’emploi</vt:lpstr>
      <vt:lpstr>Retour à l’emploi : La démarche en 7 étapes</vt:lpstr>
    </vt:vector>
  </TitlesOfParts>
  <Company>Dexia Sofaxis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sberthelin</dc:creator>
  <cp:lastModifiedBy>LIBERGE Jessica</cp:lastModifiedBy>
  <cp:revision>1381</cp:revision>
  <cp:lastPrinted>2020-02-14T08:34:45Z</cp:lastPrinted>
  <dcterms:created xsi:type="dcterms:W3CDTF">2008-09-09T07:39:42Z</dcterms:created>
  <dcterms:modified xsi:type="dcterms:W3CDTF">2021-02-02T15:12:15Z</dcterms:modified>
</cp:coreProperties>
</file>