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3" r:id="rId4"/>
    <p:sldMasterId id="2147483757" r:id="rId5"/>
    <p:sldMasterId id="2147483769" r:id="rId6"/>
    <p:sldMasterId id="2147483781" r:id="rId7"/>
  </p:sldMasterIdLst>
  <p:notesMasterIdLst>
    <p:notesMasterId r:id="rId35"/>
  </p:notesMasterIdLst>
  <p:handoutMasterIdLst>
    <p:handoutMasterId r:id="rId36"/>
  </p:handoutMasterIdLst>
  <p:sldIdLst>
    <p:sldId id="432" r:id="rId8"/>
    <p:sldId id="535" r:id="rId9"/>
    <p:sldId id="541" r:id="rId10"/>
    <p:sldId id="542" r:id="rId11"/>
    <p:sldId id="543" r:id="rId12"/>
    <p:sldId id="545" r:id="rId13"/>
    <p:sldId id="546" r:id="rId14"/>
    <p:sldId id="552" r:id="rId15"/>
    <p:sldId id="553" r:id="rId16"/>
    <p:sldId id="554" r:id="rId17"/>
    <p:sldId id="555" r:id="rId18"/>
    <p:sldId id="556" r:id="rId19"/>
    <p:sldId id="557" r:id="rId20"/>
    <p:sldId id="558" r:id="rId21"/>
    <p:sldId id="559" r:id="rId22"/>
    <p:sldId id="560" r:id="rId23"/>
    <p:sldId id="561" r:id="rId24"/>
    <p:sldId id="562" r:id="rId25"/>
    <p:sldId id="572" r:id="rId26"/>
    <p:sldId id="563" r:id="rId27"/>
    <p:sldId id="564" r:id="rId28"/>
    <p:sldId id="565" r:id="rId29"/>
    <p:sldId id="566" r:id="rId30"/>
    <p:sldId id="567" r:id="rId31"/>
    <p:sldId id="568" r:id="rId32"/>
    <p:sldId id="569" r:id="rId33"/>
    <p:sldId id="570" r:id="rId34"/>
  </p:sldIdLst>
  <p:sldSz cx="10080625" cy="7559675"/>
  <p:notesSz cx="6797675" cy="9926638"/>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xmlns="">
        <p15:guide id="1" orient="horz" pos="2381" userDrawn="1">
          <p15:clr>
            <a:srgbClr val="A4A3A4"/>
          </p15:clr>
        </p15:guide>
        <p15:guide id="2" pos="27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44546A"/>
    <a:srgbClr val="FF9933"/>
    <a:srgbClr val="96BB0D"/>
    <a:srgbClr val="FFFFFF"/>
    <a:srgbClr val="9999FF"/>
    <a:srgbClr val="FF0000"/>
    <a:srgbClr val="FF9999"/>
    <a:srgbClr val="98BF0C"/>
    <a:srgbClr val="97BF0D"/>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B5DFA-58E3-B052-505B-976E9FB709E9}" v="1" dt="2023-12-18T08:35:50.5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042" autoAdjust="0"/>
    <p:restoredTop sz="89868" autoAdjust="0"/>
  </p:normalViewPr>
  <p:slideViewPr>
    <p:cSldViewPr>
      <p:cViewPr varScale="1">
        <p:scale>
          <a:sx n="94" d="100"/>
          <a:sy n="94" d="100"/>
        </p:scale>
        <p:origin x="-2256" y="-114"/>
      </p:cViewPr>
      <p:guideLst>
        <p:guide orient="horz" pos="2381"/>
        <p:guide pos="27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fr-FR"/>
          </a:p>
        </p:txBody>
      </p:sp>
      <p:sp>
        <p:nvSpPr>
          <p:cNvPr id="3" name="Espace réservé de la date 2"/>
          <p:cNvSpPr>
            <a:spLocks noGrp="1"/>
          </p:cNvSpPr>
          <p:nvPr>
            <p:ph type="dt" sz="quarter" idx="1"/>
          </p:nvPr>
        </p:nvSpPr>
        <p:spPr>
          <a:xfrm>
            <a:off x="3849690" y="0"/>
            <a:ext cx="2946400" cy="496888"/>
          </a:xfrm>
          <a:prstGeom prst="rect">
            <a:avLst/>
          </a:prstGeom>
        </p:spPr>
        <p:txBody>
          <a:bodyPr vert="horz" lIns="91424" tIns="45712" rIns="91424" bIns="45712" rtlCol="0"/>
          <a:lstStyle>
            <a:lvl1pPr algn="r">
              <a:defRPr sz="1200"/>
            </a:lvl1pPr>
          </a:lstStyle>
          <a:p>
            <a:fld id="{00D7D59F-40FB-40A5-90BA-CB04DF23BDCF}" type="datetimeFigureOut">
              <a:rPr lang="fr-FR" smtClean="0"/>
              <a:pPr/>
              <a:t>02/01/2024</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24" tIns="45712" rIns="91424" bIns="45712" rtlCol="0" anchor="b"/>
          <a:lstStyle>
            <a:lvl1pPr algn="l">
              <a:defRPr sz="1200"/>
            </a:lvl1pPr>
          </a:lstStyle>
          <a:p>
            <a:r>
              <a:rPr lang="fr-FR"/>
              <a:t>ATD16</a:t>
            </a:r>
          </a:p>
        </p:txBody>
      </p:sp>
      <p:sp>
        <p:nvSpPr>
          <p:cNvPr id="5" name="Espace réservé du numéro de diapositive 4"/>
          <p:cNvSpPr>
            <a:spLocks noGrp="1"/>
          </p:cNvSpPr>
          <p:nvPr>
            <p:ph type="sldNum" sz="quarter" idx="3"/>
          </p:nvPr>
        </p:nvSpPr>
        <p:spPr>
          <a:xfrm>
            <a:off x="3849690" y="9429750"/>
            <a:ext cx="2946400" cy="496888"/>
          </a:xfrm>
          <a:prstGeom prst="rect">
            <a:avLst/>
          </a:prstGeom>
        </p:spPr>
        <p:txBody>
          <a:bodyPr vert="horz" lIns="91424" tIns="45712" rIns="91424" bIns="45712" rtlCol="0" anchor="b"/>
          <a:lstStyle>
            <a:lvl1pPr algn="r">
              <a:defRPr sz="1200"/>
            </a:lvl1pPr>
          </a:lstStyle>
          <a:p>
            <a:fld id="{12A8A6AE-8B2F-4D09-9061-FD5F0C57F62A}" type="slidenum">
              <a:rPr lang="fr-FR" smtClean="0"/>
              <a:pPr/>
              <a:t>‹N°›</a:t>
            </a:fld>
            <a:endParaRPr lang="fr-FR"/>
          </a:p>
        </p:txBody>
      </p:sp>
    </p:spTree>
    <p:extLst>
      <p:ext uri="{BB962C8B-B14F-4D97-AF65-F5344CB8AC3E}">
        <p14:creationId xmlns:p14="http://schemas.microsoft.com/office/powerpoint/2010/main" xmlns="" val="26117660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917575" y="754063"/>
            <a:ext cx="4960938"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679482" y="4714969"/>
            <a:ext cx="5437284" cy="44658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noProof="0"/>
          </a:p>
        </p:txBody>
      </p:sp>
      <p:sp>
        <p:nvSpPr>
          <p:cNvPr id="2051" name="Rectangle 3"/>
          <p:cNvSpPr>
            <a:spLocks noGrp="1" noChangeArrowheads="1"/>
          </p:cNvSpPr>
          <p:nvPr>
            <p:ph type="hdr"/>
          </p:nvPr>
        </p:nvSpPr>
        <p:spPr bwMode="auto">
          <a:xfrm>
            <a:off x="2" y="2"/>
            <a:ext cx="2949181" cy="4952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11580" algn="l"/>
                <a:tab pos="823158" algn="l"/>
                <a:tab pos="1234738" algn="l"/>
                <a:tab pos="1646316" algn="l"/>
                <a:tab pos="2057895" algn="l"/>
                <a:tab pos="2469474" algn="l"/>
                <a:tab pos="2881054" algn="l"/>
              </a:tabLst>
              <a:defRPr sz="1300">
                <a:solidFill>
                  <a:srgbClr val="000000"/>
                </a:solidFill>
                <a:latin typeface="Times New Roman" panose="02020603050405020304" pitchFamily="18" charset="0"/>
                <a:ea typeface="+mn-ea"/>
                <a:cs typeface="Tahoma" panose="020B0604030504040204" pitchFamily="34" charset="0"/>
              </a:defRPr>
            </a:lvl1pPr>
          </a:lstStyle>
          <a:p>
            <a:pPr>
              <a:defRPr/>
            </a:pPr>
            <a:endParaRPr lang="fr-FR"/>
          </a:p>
        </p:txBody>
      </p:sp>
      <p:sp>
        <p:nvSpPr>
          <p:cNvPr id="2052" name="Rectangle 4"/>
          <p:cNvSpPr>
            <a:spLocks noGrp="1" noChangeArrowheads="1"/>
          </p:cNvSpPr>
          <p:nvPr>
            <p:ph type="dt"/>
          </p:nvPr>
        </p:nvSpPr>
        <p:spPr bwMode="auto">
          <a:xfrm>
            <a:off x="3847070" y="2"/>
            <a:ext cx="2949181" cy="4952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11580" algn="l"/>
                <a:tab pos="823158" algn="l"/>
                <a:tab pos="1234738" algn="l"/>
                <a:tab pos="1646316" algn="l"/>
                <a:tab pos="2057895" algn="l"/>
                <a:tab pos="2469474" algn="l"/>
                <a:tab pos="2881054" algn="l"/>
              </a:tabLst>
              <a:defRPr sz="1300">
                <a:solidFill>
                  <a:srgbClr val="000000"/>
                </a:solidFill>
                <a:latin typeface="Times New Roman" panose="02020603050405020304" pitchFamily="18" charset="0"/>
                <a:ea typeface="+mn-ea"/>
                <a:cs typeface="Tahoma" panose="020B0604030504040204" pitchFamily="34" charset="0"/>
              </a:defRPr>
            </a:lvl1pPr>
          </a:lstStyle>
          <a:p>
            <a:pPr>
              <a:defRPr/>
            </a:pPr>
            <a:endParaRPr lang="fr-FR"/>
          </a:p>
        </p:txBody>
      </p:sp>
      <p:sp>
        <p:nvSpPr>
          <p:cNvPr id="2053" name="Rectangle 5"/>
          <p:cNvSpPr>
            <a:spLocks noGrp="1" noChangeArrowheads="1"/>
          </p:cNvSpPr>
          <p:nvPr>
            <p:ph type="ftr"/>
          </p:nvPr>
        </p:nvSpPr>
        <p:spPr bwMode="auto">
          <a:xfrm>
            <a:off x="2" y="9429939"/>
            <a:ext cx="2949181" cy="4952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11580" algn="l"/>
                <a:tab pos="823158" algn="l"/>
                <a:tab pos="1234738" algn="l"/>
                <a:tab pos="1646316" algn="l"/>
                <a:tab pos="2057895" algn="l"/>
                <a:tab pos="2469474" algn="l"/>
                <a:tab pos="2881054" algn="l"/>
              </a:tabLst>
              <a:defRPr sz="1300">
                <a:solidFill>
                  <a:srgbClr val="000000"/>
                </a:solidFill>
                <a:latin typeface="Times New Roman" panose="02020603050405020304" pitchFamily="18" charset="0"/>
                <a:ea typeface="+mn-ea"/>
                <a:cs typeface="Tahoma" panose="020B0604030504040204" pitchFamily="34" charset="0"/>
              </a:defRPr>
            </a:lvl1pPr>
          </a:lstStyle>
          <a:p>
            <a:pPr>
              <a:defRPr/>
            </a:pPr>
            <a:r>
              <a:rPr lang="fr-FR"/>
              <a:t>ATD16</a:t>
            </a:r>
          </a:p>
        </p:txBody>
      </p:sp>
      <p:sp>
        <p:nvSpPr>
          <p:cNvPr id="2054" name="Rectangle 6"/>
          <p:cNvSpPr>
            <a:spLocks noGrp="1" noChangeArrowheads="1"/>
          </p:cNvSpPr>
          <p:nvPr>
            <p:ph type="sldNum"/>
          </p:nvPr>
        </p:nvSpPr>
        <p:spPr bwMode="auto">
          <a:xfrm>
            <a:off x="3847070" y="9429939"/>
            <a:ext cx="2949181" cy="4952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11580" algn="l"/>
                <a:tab pos="823158" algn="l"/>
                <a:tab pos="1234738" algn="l"/>
                <a:tab pos="1646316" algn="l"/>
                <a:tab pos="2057895" algn="l"/>
                <a:tab pos="2469474" algn="l"/>
                <a:tab pos="2881054" algn="l"/>
              </a:tabLst>
              <a:defRPr sz="1300">
                <a:solidFill>
                  <a:srgbClr val="000000"/>
                </a:solidFill>
                <a:latin typeface="Times New Roman" panose="02020603050405020304" pitchFamily="18" charset="0"/>
                <a:ea typeface="+mn-ea"/>
                <a:cs typeface="Tahoma" panose="020B0604030504040204" pitchFamily="34" charset="0"/>
              </a:defRPr>
            </a:lvl1pPr>
          </a:lstStyle>
          <a:p>
            <a:pPr>
              <a:defRPr/>
            </a:pPr>
            <a:fld id="{DF25EC07-EF79-45EB-A31D-72D78E4AD688}" type="slidenum">
              <a:rPr lang="fr-FR"/>
              <a:pPr>
                <a:defRPr/>
              </a:pPr>
              <a:t>‹N°›</a:t>
            </a:fld>
            <a:endParaRPr lang="fr-FR"/>
          </a:p>
        </p:txBody>
      </p:sp>
    </p:spTree>
    <p:extLst>
      <p:ext uri="{BB962C8B-B14F-4D97-AF65-F5344CB8AC3E}">
        <p14:creationId xmlns:p14="http://schemas.microsoft.com/office/powerpoint/2010/main" xmlns="" val="2235145130"/>
      </p:ext>
    </p:extLst>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32045" y="1598323"/>
            <a:ext cx="8616535" cy="2631887"/>
          </a:xfrm>
        </p:spPr>
        <p:txBody>
          <a:bodyPr anchor="ctr">
            <a:normAutofit/>
          </a:bodyPr>
          <a:lstStyle>
            <a:lvl1pPr algn="ctr">
              <a:defRPr sz="3638"/>
            </a:lvl1pPr>
          </a:lstStyle>
          <a:p>
            <a:r>
              <a:rPr lang="fr-FR"/>
              <a:t>Modifiez le style du titre</a:t>
            </a:r>
            <a:endParaRPr lang="en-US" dirty="0"/>
          </a:p>
        </p:txBody>
      </p:sp>
      <p:sp>
        <p:nvSpPr>
          <p:cNvPr id="3" name="Subtitle 2"/>
          <p:cNvSpPr>
            <a:spLocks noGrp="1"/>
          </p:cNvSpPr>
          <p:nvPr>
            <p:ph type="subTitle" idx="1"/>
          </p:nvPr>
        </p:nvSpPr>
        <p:spPr>
          <a:xfrm>
            <a:off x="732045" y="4782491"/>
            <a:ext cx="8616535" cy="1825171"/>
          </a:xfrm>
        </p:spPr>
        <p:txBody>
          <a:bodyPr>
            <a:normAutofit/>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992" y="-431976"/>
            <a:ext cx="10080625" cy="2562421"/>
          </a:xfrm>
          <a:prstGeom prst="rect">
            <a:avLst/>
          </a:prstGeom>
        </p:spPr>
      </p:pic>
    </p:spTree>
    <p:extLst>
      <p:ext uri="{BB962C8B-B14F-4D97-AF65-F5344CB8AC3E}">
        <p14:creationId xmlns:p14="http://schemas.microsoft.com/office/powerpoint/2010/main" xmlns="" val="180686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24996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1391937"/>
            <a:ext cx="2173635" cy="556101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93043" y="1391937"/>
            <a:ext cx="6394896" cy="556101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437995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96835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596962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22087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196108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4" name="Content Placeholder 3"/>
          <p:cNvSpPr>
            <a:spLocks noGrp="1"/>
          </p:cNvSpPr>
          <p:nvPr>
            <p:ph sz="half" idx="2"/>
          </p:nvPr>
        </p:nvSpPr>
        <p:spPr>
          <a:xfrm>
            <a:off x="694357" y="2761381"/>
            <a:ext cx="4264576"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6" name="Content Placeholder 5"/>
          <p:cNvSpPr>
            <a:spLocks noGrp="1"/>
          </p:cNvSpPr>
          <p:nvPr>
            <p:ph sz="quarter" idx="4"/>
          </p:nvPr>
        </p:nvSpPr>
        <p:spPr>
          <a:xfrm>
            <a:off x="5103317" y="2761381"/>
            <a:ext cx="4285579"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486513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86460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060609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03813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05044" y="1302781"/>
            <a:ext cx="8694539" cy="931122"/>
          </a:xfrm>
        </p:spPr>
        <p:txBody>
          <a:bodyPr>
            <a:normAutofit/>
          </a:bodyPr>
          <a:lstStyle>
            <a:lvl1pPr>
              <a:defRPr lang="fr-FR" sz="1984"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dirty="0"/>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
        <p:nvSpPr>
          <p:cNvPr id="9" name="Espace réservé du contenu 8"/>
          <p:cNvSpPr>
            <a:spLocks noGrp="1"/>
          </p:cNvSpPr>
          <p:nvPr>
            <p:ph sz="quarter" idx="13"/>
          </p:nvPr>
        </p:nvSpPr>
        <p:spPr>
          <a:xfrm>
            <a:off x="693043" y="2345899"/>
            <a:ext cx="8694539" cy="471929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61073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285579" y="1088455"/>
            <a:ext cx="510331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459372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748034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551821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32045" y="1598323"/>
            <a:ext cx="8616535" cy="2631887"/>
          </a:xfrm>
        </p:spPr>
        <p:txBody>
          <a:bodyPr anchor="ctr">
            <a:normAutofit/>
          </a:bodyPr>
          <a:lstStyle>
            <a:lvl1pPr algn="ctr">
              <a:defRPr sz="3638"/>
            </a:lvl1pPr>
          </a:lstStyle>
          <a:p>
            <a:r>
              <a:rPr lang="fr-FR"/>
              <a:t>Modifiez le style du titre</a:t>
            </a:r>
            <a:endParaRPr lang="en-US" dirty="0"/>
          </a:p>
        </p:txBody>
      </p:sp>
      <p:sp>
        <p:nvSpPr>
          <p:cNvPr id="3" name="Subtitle 2"/>
          <p:cNvSpPr>
            <a:spLocks noGrp="1"/>
          </p:cNvSpPr>
          <p:nvPr>
            <p:ph type="subTitle" idx="1"/>
          </p:nvPr>
        </p:nvSpPr>
        <p:spPr>
          <a:xfrm>
            <a:off x="732045" y="4782491"/>
            <a:ext cx="8616535" cy="1825171"/>
          </a:xfrm>
        </p:spPr>
        <p:txBody>
          <a:bodyPr>
            <a:normAutofit/>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992" y="-431976"/>
            <a:ext cx="10080625" cy="2562421"/>
          </a:xfrm>
          <a:prstGeom prst="rect">
            <a:avLst/>
          </a:prstGeom>
        </p:spPr>
      </p:pic>
    </p:spTree>
    <p:extLst>
      <p:ext uri="{BB962C8B-B14F-4D97-AF65-F5344CB8AC3E}">
        <p14:creationId xmlns:p14="http://schemas.microsoft.com/office/powerpoint/2010/main" xmlns="" val="2295313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05044" y="1302781"/>
            <a:ext cx="8694539" cy="931122"/>
          </a:xfrm>
        </p:spPr>
        <p:txBody>
          <a:bodyPr>
            <a:normAutofit/>
          </a:bodyPr>
          <a:lstStyle>
            <a:lvl1pPr>
              <a:defRPr lang="fr-FR" sz="1984"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dirty="0"/>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
        <p:nvSpPr>
          <p:cNvPr id="9" name="Espace réservé du contenu 8"/>
          <p:cNvSpPr>
            <a:spLocks noGrp="1"/>
          </p:cNvSpPr>
          <p:nvPr>
            <p:ph sz="quarter" idx="13"/>
          </p:nvPr>
        </p:nvSpPr>
        <p:spPr>
          <a:xfrm>
            <a:off x="693043" y="2345899"/>
            <a:ext cx="8694539" cy="471929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4240865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0"/>
            <a:ext cx="8694539" cy="3144614"/>
          </a:xfrm>
        </p:spPr>
        <p:txBody>
          <a:bodyPr anchor="ctr"/>
          <a:lstStyle>
            <a:lvl1pPr algn="ctr">
              <a:defRPr sz="4961"/>
            </a:lvl1pPr>
          </a:lstStyle>
          <a:p>
            <a:r>
              <a:rPr lang="fr-FR"/>
              <a:t>Modifiez le style du titre</a:t>
            </a:r>
            <a:endParaRPr lang="en-US" dirty="0"/>
          </a:p>
        </p:txBody>
      </p:sp>
      <p:sp>
        <p:nvSpPr>
          <p:cNvPr id="3" name="Text Placeholder 2"/>
          <p:cNvSpPr>
            <a:spLocks noGrp="1"/>
          </p:cNvSpPr>
          <p:nvPr>
            <p:ph type="body" idx="1"/>
          </p:nvPr>
        </p:nvSpPr>
        <p:spPr>
          <a:xfrm>
            <a:off x="687793" y="5059034"/>
            <a:ext cx="8694539" cy="1653678"/>
          </a:xfrm>
        </p:spPr>
        <p:txBody>
          <a:bodyPr anchor="ctr"/>
          <a:lstStyle>
            <a:lvl1pPr marL="0" indent="0" algn="ctr">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122194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651879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1263947"/>
            <a:ext cx="8694539" cy="711717"/>
          </a:xfrm>
        </p:spPr>
        <p:txBody>
          <a:bodyPr/>
          <a:lstStyle/>
          <a:p>
            <a:r>
              <a:rPr lang="fr-FR"/>
              <a:t>Modifiez le style du titre</a:t>
            </a:r>
            <a:endParaRPr lang="en-US" dirty="0"/>
          </a:p>
        </p:txBody>
      </p:sp>
      <p:sp>
        <p:nvSpPr>
          <p:cNvPr id="3" name="Text Placeholder 2"/>
          <p:cNvSpPr>
            <a:spLocks noGrp="1"/>
          </p:cNvSpPr>
          <p:nvPr>
            <p:ph type="body" idx="1"/>
          </p:nvPr>
        </p:nvSpPr>
        <p:spPr>
          <a:xfrm>
            <a:off x="694357" y="2029160"/>
            <a:ext cx="4264576" cy="908210"/>
          </a:xfrm>
        </p:spPr>
        <p:txBody>
          <a:bodyPr anchor="ctr"/>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694357" y="2985367"/>
            <a:ext cx="4264576"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03316" y="2029160"/>
            <a:ext cx="4285579" cy="908210"/>
          </a:xfrm>
        </p:spPr>
        <p:txBody>
          <a:bodyPr anchor="ctr"/>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5103316" y="2985367"/>
            <a:ext cx="4285579"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11048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031661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5973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0"/>
            <a:ext cx="8694539" cy="3144614"/>
          </a:xfrm>
        </p:spPr>
        <p:txBody>
          <a:bodyPr anchor="ctr"/>
          <a:lstStyle>
            <a:lvl1pPr algn="ctr">
              <a:defRPr sz="4961"/>
            </a:lvl1pPr>
          </a:lstStyle>
          <a:p>
            <a:r>
              <a:rPr lang="fr-FR"/>
              <a:t>Modifiez le style du titre</a:t>
            </a:r>
            <a:endParaRPr lang="en-US" dirty="0"/>
          </a:p>
        </p:txBody>
      </p:sp>
      <p:sp>
        <p:nvSpPr>
          <p:cNvPr id="3" name="Text Placeholder 2"/>
          <p:cNvSpPr>
            <a:spLocks noGrp="1"/>
          </p:cNvSpPr>
          <p:nvPr>
            <p:ph type="body" idx="1"/>
          </p:nvPr>
        </p:nvSpPr>
        <p:spPr>
          <a:xfrm>
            <a:off x="687793" y="5059034"/>
            <a:ext cx="8694539" cy="1653678"/>
          </a:xfrm>
        </p:spPr>
        <p:txBody>
          <a:bodyPr anchor="ctr"/>
          <a:lstStyle>
            <a:lvl1pPr marL="0" indent="0" algn="ctr">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340560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1279945"/>
            <a:ext cx="3251264" cy="1531927"/>
          </a:xfrm>
        </p:spPr>
        <p:txBody>
          <a:bodyPr anchor="ctr"/>
          <a:lstStyle>
            <a:lvl1pPr>
              <a:defRPr sz="2646"/>
            </a:lvl1pPr>
          </a:lstStyle>
          <a:p>
            <a:r>
              <a:rPr lang="fr-FR"/>
              <a:t>Modifiez le style du titre</a:t>
            </a:r>
            <a:endParaRPr lang="en-US" dirty="0"/>
          </a:p>
        </p:txBody>
      </p:sp>
      <p:sp>
        <p:nvSpPr>
          <p:cNvPr id="3" name="Content Placeholder 2"/>
          <p:cNvSpPr>
            <a:spLocks noGrp="1"/>
          </p:cNvSpPr>
          <p:nvPr>
            <p:ph idx="1"/>
          </p:nvPr>
        </p:nvSpPr>
        <p:spPr>
          <a:xfrm>
            <a:off x="4285579" y="1279946"/>
            <a:ext cx="5103316" cy="5724747"/>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4356" y="281187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797038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1279945"/>
            <a:ext cx="3251264" cy="1515926"/>
          </a:xfrm>
        </p:spPr>
        <p:txBody>
          <a:bodyPr anchor="ctr"/>
          <a:lstStyle>
            <a:lvl1pPr>
              <a:defRPr sz="2646"/>
            </a:lvl1pPr>
          </a:lstStyle>
          <a:p>
            <a:r>
              <a:rPr lang="fr-FR"/>
              <a:t>Modifiez le style du titre</a:t>
            </a:r>
            <a:endParaRPr lang="en-US" dirty="0"/>
          </a:p>
        </p:txBody>
      </p:sp>
      <p:sp>
        <p:nvSpPr>
          <p:cNvPr id="3" name="Picture Placeholder 2"/>
          <p:cNvSpPr>
            <a:spLocks noGrp="1" noChangeAspect="1"/>
          </p:cNvSpPr>
          <p:nvPr>
            <p:ph type="pic" idx="1"/>
          </p:nvPr>
        </p:nvSpPr>
        <p:spPr>
          <a:xfrm>
            <a:off x="4285579" y="1279945"/>
            <a:ext cx="5103316" cy="5708747"/>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94356" y="279587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07770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019556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1391937"/>
            <a:ext cx="2173635" cy="556101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93043" y="1391937"/>
            <a:ext cx="6394896" cy="556101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558101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32045" y="1598323"/>
            <a:ext cx="8616535" cy="2631887"/>
          </a:xfrm>
        </p:spPr>
        <p:txBody>
          <a:bodyPr anchor="ctr">
            <a:normAutofit/>
          </a:bodyPr>
          <a:lstStyle>
            <a:lvl1pPr algn="ctr">
              <a:defRPr sz="3638"/>
            </a:lvl1pPr>
          </a:lstStyle>
          <a:p>
            <a:r>
              <a:rPr lang="fr-FR"/>
              <a:t>Modifiez le style du titre</a:t>
            </a:r>
            <a:endParaRPr lang="en-US" dirty="0"/>
          </a:p>
        </p:txBody>
      </p:sp>
      <p:sp>
        <p:nvSpPr>
          <p:cNvPr id="3" name="Subtitle 2"/>
          <p:cNvSpPr>
            <a:spLocks noGrp="1"/>
          </p:cNvSpPr>
          <p:nvPr>
            <p:ph type="subTitle" idx="1"/>
          </p:nvPr>
        </p:nvSpPr>
        <p:spPr>
          <a:xfrm>
            <a:off x="732045" y="4782491"/>
            <a:ext cx="8616535" cy="1825171"/>
          </a:xfrm>
        </p:spPr>
        <p:txBody>
          <a:bodyPr>
            <a:normAutofit/>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992" y="-431976"/>
            <a:ext cx="10080625" cy="2562421"/>
          </a:xfrm>
          <a:prstGeom prst="rect">
            <a:avLst/>
          </a:prstGeom>
        </p:spPr>
      </p:pic>
    </p:spTree>
    <p:extLst>
      <p:ext uri="{BB962C8B-B14F-4D97-AF65-F5344CB8AC3E}">
        <p14:creationId xmlns:p14="http://schemas.microsoft.com/office/powerpoint/2010/main" xmlns="" val="3936711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05044" y="1302781"/>
            <a:ext cx="8694539" cy="931122"/>
          </a:xfrm>
        </p:spPr>
        <p:txBody>
          <a:bodyPr>
            <a:normAutofit/>
          </a:bodyPr>
          <a:lstStyle>
            <a:lvl1pPr>
              <a:defRPr lang="fr-FR" sz="1984"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dirty="0"/>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
        <p:nvSpPr>
          <p:cNvPr id="9" name="Espace réservé du contenu 8"/>
          <p:cNvSpPr>
            <a:spLocks noGrp="1"/>
          </p:cNvSpPr>
          <p:nvPr>
            <p:ph sz="quarter" idx="13"/>
          </p:nvPr>
        </p:nvSpPr>
        <p:spPr>
          <a:xfrm>
            <a:off x="693043" y="2345899"/>
            <a:ext cx="8694539" cy="471929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133697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0"/>
            <a:ext cx="8694539" cy="3144614"/>
          </a:xfrm>
        </p:spPr>
        <p:txBody>
          <a:bodyPr anchor="ctr"/>
          <a:lstStyle>
            <a:lvl1pPr algn="ctr">
              <a:defRPr sz="4961"/>
            </a:lvl1pPr>
          </a:lstStyle>
          <a:p>
            <a:r>
              <a:rPr lang="fr-FR"/>
              <a:t>Modifiez le style du titre</a:t>
            </a:r>
            <a:endParaRPr lang="en-US" dirty="0"/>
          </a:p>
        </p:txBody>
      </p:sp>
      <p:sp>
        <p:nvSpPr>
          <p:cNvPr id="3" name="Text Placeholder 2"/>
          <p:cNvSpPr>
            <a:spLocks noGrp="1"/>
          </p:cNvSpPr>
          <p:nvPr>
            <p:ph type="body" idx="1"/>
          </p:nvPr>
        </p:nvSpPr>
        <p:spPr>
          <a:xfrm>
            <a:off x="687793" y="5059034"/>
            <a:ext cx="8694539" cy="1653678"/>
          </a:xfrm>
        </p:spPr>
        <p:txBody>
          <a:bodyPr anchor="ctr"/>
          <a:lstStyle>
            <a:lvl1pPr marL="0" indent="0" algn="ctr">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5188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338432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1263947"/>
            <a:ext cx="8694539" cy="711717"/>
          </a:xfrm>
        </p:spPr>
        <p:txBody>
          <a:bodyPr/>
          <a:lstStyle/>
          <a:p>
            <a:r>
              <a:rPr lang="fr-FR"/>
              <a:t>Modifiez le style du titre</a:t>
            </a:r>
            <a:endParaRPr lang="en-US" dirty="0"/>
          </a:p>
        </p:txBody>
      </p:sp>
      <p:sp>
        <p:nvSpPr>
          <p:cNvPr id="3" name="Text Placeholder 2"/>
          <p:cNvSpPr>
            <a:spLocks noGrp="1"/>
          </p:cNvSpPr>
          <p:nvPr>
            <p:ph type="body" idx="1"/>
          </p:nvPr>
        </p:nvSpPr>
        <p:spPr>
          <a:xfrm>
            <a:off x="694357" y="2029160"/>
            <a:ext cx="4264576" cy="908210"/>
          </a:xfrm>
        </p:spPr>
        <p:txBody>
          <a:bodyPr anchor="ctr"/>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694357" y="2985367"/>
            <a:ext cx="4264576"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03316" y="2029160"/>
            <a:ext cx="4285579" cy="908210"/>
          </a:xfrm>
        </p:spPr>
        <p:txBody>
          <a:bodyPr anchor="ctr"/>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5103316" y="2985367"/>
            <a:ext cx="4285579"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513335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98658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682694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93906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1279945"/>
            <a:ext cx="3251264" cy="1531927"/>
          </a:xfrm>
        </p:spPr>
        <p:txBody>
          <a:bodyPr anchor="ctr"/>
          <a:lstStyle>
            <a:lvl1pPr>
              <a:defRPr sz="2646"/>
            </a:lvl1pPr>
          </a:lstStyle>
          <a:p>
            <a:r>
              <a:rPr lang="fr-FR"/>
              <a:t>Modifiez le style du titre</a:t>
            </a:r>
            <a:endParaRPr lang="en-US" dirty="0"/>
          </a:p>
        </p:txBody>
      </p:sp>
      <p:sp>
        <p:nvSpPr>
          <p:cNvPr id="3" name="Content Placeholder 2"/>
          <p:cNvSpPr>
            <a:spLocks noGrp="1"/>
          </p:cNvSpPr>
          <p:nvPr>
            <p:ph idx="1"/>
          </p:nvPr>
        </p:nvSpPr>
        <p:spPr>
          <a:xfrm>
            <a:off x="4285579" y="1279946"/>
            <a:ext cx="5103316" cy="5724747"/>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4356" y="281187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490901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1279945"/>
            <a:ext cx="3251264" cy="1515926"/>
          </a:xfrm>
        </p:spPr>
        <p:txBody>
          <a:bodyPr anchor="ctr"/>
          <a:lstStyle>
            <a:lvl1pPr>
              <a:defRPr sz="2646"/>
            </a:lvl1pPr>
          </a:lstStyle>
          <a:p>
            <a:r>
              <a:rPr lang="fr-FR"/>
              <a:t>Modifiez le style du titre</a:t>
            </a:r>
            <a:endParaRPr lang="en-US" dirty="0"/>
          </a:p>
        </p:txBody>
      </p:sp>
      <p:sp>
        <p:nvSpPr>
          <p:cNvPr id="3" name="Picture Placeholder 2"/>
          <p:cNvSpPr>
            <a:spLocks noGrp="1" noChangeAspect="1"/>
          </p:cNvSpPr>
          <p:nvPr>
            <p:ph type="pic" idx="1"/>
          </p:nvPr>
        </p:nvSpPr>
        <p:spPr>
          <a:xfrm>
            <a:off x="4285579" y="1279945"/>
            <a:ext cx="5103316" cy="5708747"/>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94356" y="279587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787361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569279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1391937"/>
            <a:ext cx="2173635" cy="556101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93043" y="1391937"/>
            <a:ext cx="6394896" cy="556101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424987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1263947"/>
            <a:ext cx="8694539" cy="711717"/>
          </a:xfrm>
        </p:spPr>
        <p:txBody>
          <a:bodyPr/>
          <a:lstStyle/>
          <a:p>
            <a:r>
              <a:rPr lang="fr-FR"/>
              <a:t>Modifiez le style du titre</a:t>
            </a:r>
            <a:endParaRPr lang="en-US" dirty="0"/>
          </a:p>
        </p:txBody>
      </p:sp>
      <p:sp>
        <p:nvSpPr>
          <p:cNvPr id="3" name="Text Placeholder 2"/>
          <p:cNvSpPr>
            <a:spLocks noGrp="1"/>
          </p:cNvSpPr>
          <p:nvPr>
            <p:ph type="body" idx="1"/>
          </p:nvPr>
        </p:nvSpPr>
        <p:spPr>
          <a:xfrm>
            <a:off x="694357" y="2029160"/>
            <a:ext cx="4264576" cy="908210"/>
          </a:xfrm>
        </p:spPr>
        <p:txBody>
          <a:bodyPr anchor="ctr"/>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694357" y="2985367"/>
            <a:ext cx="4264576"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03316" y="2029160"/>
            <a:ext cx="4285579" cy="908210"/>
          </a:xfrm>
        </p:spPr>
        <p:txBody>
          <a:bodyPr anchor="ctr"/>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5103316" y="2985367"/>
            <a:ext cx="4285579"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54783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86532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41354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1279945"/>
            <a:ext cx="3251264" cy="1531927"/>
          </a:xfrm>
        </p:spPr>
        <p:txBody>
          <a:bodyPr anchor="ctr"/>
          <a:lstStyle>
            <a:lvl1pPr>
              <a:defRPr sz="2646"/>
            </a:lvl1pPr>
          </a:lstStyle>
          <a:p>
            <a:r>
              <a:rPr lang="fr-FR"/>
              <a:t>Modifiez le style du titre</a:t>
            </a:r>
            <a:endParaRPr lang="en-US" dirty="0"/>
          </a:p>
        </p:txBody>
      </p:sp>
      <p:sp>
        <p:nvSpPr>
          <p:cNvPr id="3" name="Content Placeholder 2"/>
          <p:cNvSpPr>
            <a:spLocks noGrp="1"/>
          </p:cNvSpPr>
          <p:nvPr>
            <p:ph idx="1"/>
          </p:nvPr>
        </p:nvSpPr>
        <p:spPr>
          <a:xfrm>
            <a:off x="4285579" y="1279946"/>
            <a:ext cx="5103316" cy="5724747"/>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4356" y="281187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76492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4356" y="1279945"/>
            <a:ext cx="3251264" cy="1515926"/>
          </a:xfrm>
        </p:spPr>
        <p:txBody>
          <a:bodyPr anchor="ctr"/>
          <a:lstStyle>
            <a:lvl1pPr>
              <a:defRPr sz="2646"/>
            </a:lvl1pPr>
          </a:lstStyle>
          <a:p>
            <a:r>
              <a:rPr lang="fr-FR"/>
              <a:t>Modifiez le style du titre</a:t>
            </a:r>
            <a:endParaRPr lang="en-US" dirty="0"/>
          </a:p>
        </p:txBody>
      </p:sp>
      <p:sp>
        <p:nvSpPr>
          <p:cNvPr id="3" name="Picture Placeholder 2"/>
          <p:cNvSpPr>
            <a:spLocks noGrp="1" noChangeAspect="1"/>
          </p:cNvSpPr>
          <p:nvPr>
            <p:ph type="pic" idx="1"/>
          </p:nvPr>
        </p:nvSpPr>
        <p:spPr>
          <a:xfrm>
            <a:off x="4285579" y="1279945"/>
            <a:ext cx="5103316" cy="5708747"/>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94356" y="279587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BE331987-F2DA-418D-AF67-AEB59DE5139A}" type="datetimeFigureOut">
              <a:rPr lang="fr-FR" smtClean="0">
                <a:solidFill>
                  <a:prstClr val="black">
                    <a:tint val="75000"/>
                  </a:prstClr>
                </a:solidFill>
              </a:rPr>
              <a:pPr/>
              <a:t>02/01/2024</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1BFE9C-E69F-4AE9-814E-60E9F69DE96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60204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jpeg"/><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jpeg"/><Relationship Id="rId2" Type="http://schemas.openxmlformats.org/officeDocument/2006/relationships/slideLayout" Target="../slideLayouts/slideLayout35.xml"/><Relationship Id="rId16"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16" y="1224773"/>
            <a:ext cx="9564593" cy="695144"/>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258018" y="1967166"/>
            <a:ext cx="9564590" cy="484179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454897" y="7159943"/>
            <a:ext cx="226814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pPr defTabSz="756026" eaLnBrk="1" fontAlgn="auto" hangingPunct="1">
              <a:spcBef>
                <a:spcPts val="0"/>
              </a:spcBef>
              <a:spcAft>
                <a:spcPts val="0"/>
              </a:spcAft>
            </a:pPr>
            <a:fld id="{BE331987-F2DA-418D-AF67-AEB59DE5139A}" type="datetimeFigureOut">
              <a:rPr lang="fr-FR" smtClean="0">
                <a:solidFill>
                  <a:prstClr val="black">
                    <a:tint val="75000"/>
                  </a:prstClr>
                </a:solidFill>
                <a:latin typeface="Verdana" panose="020B0604030504040204"/>
              </a:rPr>
              <a:pPr defTabSz="756026" eaLnBrk="1" fontAlgn="auto" hangingPunct="1">
                <a:spcBef>
                  <a:spcPts val="0"/>
                </a:spcBef>
                <a:spcAft>
                  <a:spcPts val="0"/>
                </a:spcAft>
              </a:pPr>
              <a:t>02/01/2024</a:t>
            </a:fld>
            <a:endParaRPr lang="fr-FR" dirty="0">
              <a:solidFill>
                <a:prstClr val="black">
                  <a:tint val="75000"/>
                </a:prstClr>
              </a:solidFill>
              <a:latin typeface="Verdana" panose="020B0604030504040204"/>
            </a:endParaRPr>
          </a:p>
        </p:txBody>
      </p:sp>
      <p:sp>
        <p:nvSpPr>
          <p:cNvPr id="5" name="Footer Placeholder 4"/>
          <p:cNvSpPr>
            <a:spLocks noGrp="1"/>
          </p:cNvSpPr>
          <p:nvPr>
            <p:ph type="ftr" sz="quarter" idx="3"/>
          </p:nvPr>
        </p:nvSpPr>
        <p:spPr>
          <a:xfrm>
            <a:off x="258017" y="7159943"/>
            <a:ext cx="6196881"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defTabSz="756026" eaLnBrk="1" fontAlgn="auto" hangingPunct="1">
              <a:spcBef>
                <a:spcPts val="0"/>
              </a:spcBef>
              <a:spcAft>
                <a:spcPts val="0"/>
              </a:spcAft>
            </a:pPr>
            <a:endParaRPr lang="fr-FR" dirty="0">
              <a:solidFill>
                <a:prstClr val="black">
                  <a:tint val="75000"/>
                </a:prstClr>
              </a:solidFill>
              <a:latin typeface="Verdana" panose="020B0604030504040204"/>
            </a:endParaRPr>
          </a:p>
        </p:txBody>
      </p:sp>
      <p:sp>
        <p:nvSpPr>
          <p:cNvPr id="6" name="Slide Number Placeholder 5"/>
          <p:cNvSpPr>
            <a:spLocks noGrp="1"/>
          </p:cNvSpPr>
          <p:nvPr>
            <p:ph type="sldNum" sz="quarter" idx="4"/>
          </p:nvPr>
        </p:nvSpPr>
        <p:spPr>
          <a:xfrm>
            <a:off x="8736542" y="7159943"/>
            <a:ext cx="1086065"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defTabSz="756026" eaLnBrk="1" fontAlgn="auto" hangingPunct="1">
              <a:spcBef>
                <a:spcPts val="0"/>
              </a:spcBef>
              <a:spcAft>
                <a:spcPts val="0"/>
              </a:spcAft>
            </a:pPr>
            <a:fld id="{981BFE9C-E69F-4AE9-814E-60E9F69DE966}" type="slidenum">
              <a:rPr lang="fr-FR" smtClean="0">
                <a:solidFill>
                  <a:prstClr val="black">
                    <a:tint val="75000"/>
                  </a:prstClr>
                </a:solidFill>
                <a:latin typeface="Verdana" panose="020B0604030504040204"/>
              </a:rPr>
              <a:pPr defTabSz="756026" eaLnBrk="1" fontAlgn="auto" hangingPunct="1">
                <a:spcBef>
                  <a:spcPts val="0"/>
                </a:spcBef>
                <a:spcAft>
                  <a:spcPts val="0"/>
                </a:spcAft>
              </a:pPr>
              <a:t>‹N°›</a:t>
            </a:fld>
            <a:endParaRPr lang="fr-FR" dirty="0">
              <a:solidFill>
                <a:prstClr val="black">
                  <a:tint val="75000"/>
                </a:prstClr>
              </a:solidFill>
              <a:latin typeface="Verdana" panose="020B0604030504040204"/>
            </a:endParaRPr>
          </a:p>
        </p:txBody>
      </p:sp>
      <p:pic>
        <p:nvPicPr>
          <p:cNvPr id="11" name="Image 10"/>
          <p:cNvPicPr>
            <a:picLocks noChangeAspect="1"/>
          </p:cNvPicPr>
          <p:nvPr/>
        </p:nvPicPr>
        <p:blipFill rotWithShape="1">
          <a:blip r:embed="rId13" cstate="print">
            <a:extLst>
              <a:ext uri="{28A0092B-C50C-407E-A947-70E740481C1C}">
                <a14:useLocalDpi xmlns:a14="http://schemas.microsoft.com/office/drawing/2010/main" xmlns="" val="0"/>
              </a:ext>
            </a:extLst>
          </a:blip>
          <a:srcRect/>
          <a:stretch/>
        </p:blipFill>
        <p:spPr>
          <a:xfrm>
            <a:off x="-13501" y="7112697"/>
            <a:ext cx="10105377" cy="474978"/>
          </a:xfrm>
          <a:prstGeom prst="rect">
            <a:avLst/>
          </a:prstGeom>
        </p:spPr>
      </p:pic>
      <p:pic>
        <p:nvPicPr>
          <p:cNvPr id="12" name="Image 1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78301" y="-102333"/>
            <a:ext cx="1078942" cy="1438438"/>
          </a:xfrm>
          <a:prstGeom prst="rect">
            <a:avLst/>
          </a:prstGeom>
          <a:noFill/>
        </p:spPr>
      </p:pic>
      <p:pic>
        <p:nvPicPr>
          <p:cNvPr id="13" name="Image 12"/>
          <p:cNvPicPr>
            <a:picLocks noChangeAspect="1"/>
          </p:cNvPicPr>
          <p:nvPr/>
        </p:nvPicPr>
        <p:blipFill rotWithShape="1">
          <a:blip r:embed="rId15" cstate="print">
            <a:extLst>
              <a:ext uri="{28A0092B-C50C-407E-A947-70E740481C1C}">
                <a14:useLocalDpi xmlns:a14="http://schemas.microsoft.com/office/drawing/2010/main" xmlns="" val="0"/>
              </a:ext>
            </a:extLst>
          </a:blip>
          <a:srcRect/>
          <a:stretch/>
        </p:blipFill>
        <p:spPr>
          <a:xfrm>
            <a:off x="-13501" y="1098617"/>
            <a:ext cx="10105377" cy="77334"/>
          </a:xfrm>
          <a:prstGeom prst="rect">
            <a:avLst/>
          </a:prstGeom>
        </p:spPr>
      </p:pic>
      <p:pic>
        <p:nvPicPr>
          <p:cNvPr id="10" name="Picture 8"/>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b="53554"/>
          <a:stretch>
            <a:fillRect/>
          </a:stretch>
        </p:blipFill>
        <p:spPr bwMode="auto">
          <a:xfrm>
            <a:off x="-141918" y="7112696"/>
            <a:ext cx="10364461" cy="437336"/>
          </a:xfrm>
          <a:prstGeom prst="rect">
            <a:avLst/>
          </a:prstGeom>
          <a:noFill/>
          <a:ln>
            <a:noFill/>
          </a:ln>
          <a:effectLst/>
          <a:extLst>
            <a:ext uri="{909E8E84-426E-40DD-AFC4-6F175D3DCCD1}">
              <a14:hiddenFill xmlns:a14="http://schemas.microsoft.com/office/drawing/2010/main" xmlns="">
                <a:blipFill dpi="0" rotWithShape="0">
                  <a:blip/>
                  <a:srcRect b="53554"/>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 name="Image 13"/>
          <p:cNvPicPr>
            <a:picLocks noChangeAspect="1"/>
          </p:cNvPicPr>
          <p:nvPr userDrawn="1"/>
        </p:nvPicPr>
        <p:blipFill rotWithShape="1">
          <a:blip r:embed="rId17" cstate="print">
            <a:extLst>
              <a:ext uri="{28A0092B-C50C-407E-A947-70E740481C1C}">
                <a14:useLocalDpi xmlns:a14="http://schemas.microsoft.com/office/drawing/2010/main" xmlns="" val="0"/>
              </a:ext>
            </a:extLst>
          </a:blip>
          <a:srcRect t="15300"/>
          <a:stretch/>
        </p:blipFill>
        <p:spPr>
          <a:xfrm>
            <a:off x="0" y="2"/>
            <a:ext cx="10080625" cy="1224772"/>
          </a:xfrm>
          <a:prstGeom prst="rect">
            <a:avLst/>
          </a:prstGeom>
        </p:spPr>
      </p:pic>
    </p:spTree>
    <p:extLst>
      <p:ext uri="{BB962C8B-B14F-4D97-AF65-F5344CB8AC3E}">
        <p14:creationId xmlns:p14="http://schemas.microsoft.com/office/powerpoint/2010/main" xmlns="" val="30148416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756026" rtl="0" eaLnBrk="1" latinLnBrk="0" hangingPunct="1">
        <a:lnSpc>
          <a:spcPct val="90000"/>
        </a:lnSpc>
        <a:spcBef>
          <a:spcPct val="0"/>
        </a:spcBef>
        <a:buNone/>
        <a:defRPr sz="1984"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756026" rtl="0" eaLnBrk="1" latinLnBrk="0" hangingPunct="1">
        <a:lnSpc>
          <a:spcPct val="90000"/>
        </a:lnSpc>
        <a:spcBef>
          <a:spcPts val="827"/>
        </a:spcBef>
        <a:buFontTx/>
        <a:buNone/>
        <a:defRPr sz="1654"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67019" indent="-189006" algn="l" defTabSz="756026" rtl="0" eaLnBrk="1" latinLnBrk="0" hangingPunct="1">
        <a:lnSpc>
          <a:spcPct val="90000"/>
        </a:lnSpc>
        <a:spcBef>
          <a:spcPts val="413"/>
        </a:spcBef>
        <a:buFont typeface="Verdana" panose="020B0604030504040204" pitchFamily="34" charset="0"/>
        <a:buChar char="‒"/>
        <a:defRPr sz="1654"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5032"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23045" indent="-189006" algn="l" defTabSz="756026" rtl="0" eaLnBrk="1" latinLnBrk="0" hangingPunct="1">
        <a:lnSpc>
          <a:spcPct val="90000"/>
        </a:lnSpc>
        <a:spcBef>
          <a:spcPts val="413"/>
        </a:spcBef>
        <a:buFont typeface="Wingdings" panose="05000000000000000000" pitchFamily="2" charset="2"/>
        <a:buChar char="ü"/>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701058" indent="-189006" algn="l" defTabSz="756026" rtl="0" eaLnBrk="1" latinLnBrk="0" hangingPunct="1">
        <a:lnSpc>
          <a:spcPct val="90000"/>
        </a:lnSpc>
        <a:spcBef>
          <a:spcPts val="413"/>
        </a:spcBef>
        <a:buFont typeface="Wingdings 3" panose="05040102010807070707" pitchFamily="18" charset="2"/>
        <a:buChar char=""/>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02484"/>
            <a:ext cx="869453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93043" y="7006700"/>
            <a:ext cx="2268141"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756026" eaLnBrk="1" fontAlgn="auto" hangingPunct="1">
              <a:spcBef>
                <a:spcPts val="0"/>
              </a:spcBef>
              <a:spcAft>
                <a:spcPts val="0"/>
              </a:spcAft>
            </a:pPr>
            <a:fld id="{BE331987-F2DA-418D-AF67-AEB59DE5139A}" type="datetimeFigureOut">
              <a:rPr lang="fr-FR" smtClean="0">
                <a:solidFill>
                  <a:prstClr val="black">
                    <a:tint val="75000"/>
                  </a:prstClr>
                </a:solidFill>
                <a:latin typeface="Verdana" panose="020B0604030504040204"/>
              </a:rPr>
              <a:pPr defTabSz="756026" eaLnBrk="1" fontAlgn="auto" hangingPunct="1">
                <a:spcBef>
                  <a:spcPts val="0"/>
                </a:spcBef>
                <a:spcAft>
                  <a:spcPts val="0"/>
                </a:spcAft>
              </a:pPr>
              <a:t>02/01/2024</a:t>
            </a:fld>
            <a:endParaRPr lang="fr-FR" dirty="0">
              <a:solidFill>
                <a:prstClr val="black">
                  <a:tint val="75000"/>
                </a:prstClr>
              </a:solidFill>
              <a:latin typeface="Verdana" panose="020B0604030504040204"/>
            </a:endParaRPr>
          </a:p>
        </p:txBody>
      </p:sp>
      <p:sp>
        <p:nvSpPr>
          <p:cNvPr id="5" name="Footer Placeholder 4"/>
          <p:cNvSpPr>
            <a:spLocks noGrp="1"/>
          </p:cNvSpPr>
          <p:nvPr>
            <p:ph type="ftr" sz="quarter" idx="3"/>
          </p:nvPr>
        </p:nvSpPr>
        <p:spPr>
          <a:xfrm>
            <a:off x="3339207" y="7006700"/>
            <a:ext cx="340221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756026" eaLnBrk="1" fontAlgn="auto" hangingPunct="1">
              <a:spcBef>
                <a:spcPts val="0"/>
              </a:spcBef>
              <a:spcAft>
                <a:spcPts val="0"/>
              </a:spcAft>
            </a:pPr>
            <a:endParaRPr lang="fr-FR" dirty="0">
              <a:solidFill>
                <a:prstClr val="black">
                  <a:tint val="75000"/>
                </a:prstClr>
              </a:solidFill>
              <a:latin typeface="Verdana" panose="020B0604030504040204"/>
            </a:endParaRPr>
          </a:p>
        </p:txBody>
      </p:sp>
      <p:sp>
        <p:nvSpPr>
          <p:cNvPr id="6" name="Slide Number Placeholder 5"/>
          <p:cNvSpPr>
            <a:spLocks noGrp="1"/>
          </p:cNvSpPr>
          <p:nvPr>
            <p:ph type="sldNum" sz="quarter" idx="4"/>
          </p:nvPr>
        </p:nvSpPr>
        <p:spPr>
          <a:xfrm>
            <a:off x="7119441" y="7006700"/>
            <a:ext cx="2268141"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756026" eaLnBrk="1" fontAlgn="auto" hangingPunct="1">
              <a:spcBef>
                <a:spcPts val="0"/>
              </a:spcBef>
              <a:spcAft>
                <a:spcPts val="0"/>
              </a:spcAft>
            </a:pPr>
            <a:fld id="{981BFE9C-E69F-4AE9-814E-60E9F69DE966}" type="slidenum">
              <a:rPr lang="fr-FR" smtClean="0">
                <a:solidFill>
                  <a:prstClr val="black">
                    <a:tint val="75000"/>
                  </a:prstClr>
                </a:solidFill>
                <a:latin typeface="Verdana" panose="020B0604030504040204"/>
              </a:rPr>
              <a:pPr defTabSz="756026" eaLnBrk="1" fontAlgn="auto" hangingPunct="1">
                <a:spcBef>
                  <a:spcPts val="0"/>
                </a:spcBef>
                <a:spcAft>
                  <a:spcPts val="0"/>
                </a:spcAft>
              </a:pPr>
              <a:t>‹N°›</a:t>
            </a:fld>
            <a:endParaRPr lang="fr-FR" dirty="0">
              <a:solidFill>
                <a:prstClr val="black">
                  <a:tint val="75000"/>
                </a:prstClr>
              </a:solidFill>
              <a:latin typeface="Verdana" panose="020B0604030504040204"/>
            </a:endParaRPr>
          </a:p>
        </p:txBody>
      </p:sp>
    </p:spTree>
    <p:extLst>
      <p:ext uri="{BB962C8B-B14F-4D97-AF65-F5344CB8AC3E}">
        <p14:creationId xmlns:p14="http://schemas.microsoft.com/office/powerpoint/2010/main" xmlns="" val="21600748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16" y="1224773"/>
            <a:ext cx="9564593" cy="695144"/>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258018" y="1967166"/>
            <a:ext cx="9564590" cy="484179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454897" y="7159943"/>
            <a:ext cx="226814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pPr defTabSz="756026" eaLnBrk="1" fontAlgn="auto" hangingPunct="1">
              <a:spcBef>
                <a:spcPts val="0"/>
              </a:spcBef>
              <a:spcAft>
                <a:spcPts val="0"/>
              </a:spcAft>
            </a:pPr>
            <a:fld id="{BE331987-F2DA-418D-AF67-AEB59DE5139A}" type="datetimeFigureOut">
              <a:rPr lang="fr-FR" smtClean="0">
                <a:solidFill>
                  <a:prstClr val="black">
                    <a:tint val="75000"/>
                  </a:prstClr>
                </a:solidFill>
                <a:latin typeface="Verdana" panose="020B0604030504040204"/>
                <a:ea typeface="+mn-ea"/>
                <a:cs typeface="+mn-cs"/>
              </a:rPr>
              <a:pPr defTabSz="756026" eaLnBrk="1" fontAlgn="auto" hangingPunct="1">
                <a:spcBef>
                  <a:spcPts val="0"/>
                </a:spcBef>
                <a:spcAft>
                  <a:spcPts val="0"/>
                </a:spcAft>
              </a:pPr>
              <a:t>02/01/2024</a:t>
            </a:fld>
            <a:endParaRPr lang="fr-FR" dirty="0">
              <a:solidFill>
                <a:prstClr val="black">
                  <a:tint val="75000"/>
                </a:prstClr>
              </a:solidFill>
              <a:latin typeface="Verdana" panose="020B0604030504040204"/>
              <a:ea typeface="+mn-ea"/>
              <a:cs typeface="+mn-cs"/>
            </a:endParaRPr>
          </a:p>
        </p:txBody>
      </p:sp>
      <p:sp>
        <p:nvSpPr>
          <p:cNvPr id="5" name="Footer Placeholder 4"/>
          <p:cNvSpPr>
            <a:spLocks noGrp="1"/>
          </p:cNvSpPr>
          <p:nvPr>
            <p:ph type="ftr" sz="quarter" idx="3"/>
          </p:nvPr>
        </p:nvSpPr>
        <p:spPr>
          <a:xfrm>
            <a:off x="258017" y="7159943"/>
            <a:ext cx="6196881"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defTabSz="756026" eaLnBrk="1" fontAlgn="auto" hangingPunct="1">
              <a:spcBef>
                <a:spcPts val="0"/>
              </a:spcBef>
              <a:spcAft>
                <a:spcPts val="0"/>
              </a:spcAft>
            </a:pPr>
            <a:endParaRPr lang="fr-FR" dirty="0">
              <a:solidFill>
                <a:prstClr val="black">
                  <a:tint val="75000"/>
                </a:prstClr>
              </a:solidFill>
              <a:latin typeface="Verdana" panose="020B0604030504040204"/>
              <a:ea typeface="+mn-ea"/>
              <a:cs typeface="+mn-cs"/>
            </a:endParaRPr>
          </a:p>
        </p:txBody>
      </p:sp>
      <p:sp>
        <p:nvSpPr>
          <p:cNvPr id="6" name="Slide Number Placeholder 5"/>
          <p:cNvSpPr>
            <a:spLocks noGrp="1"/>
          </p:cNvSpPr>
          <p:nvPr>
            <p:ph type="sldNum" sz="quarter" idx="4"/>
          </p:nvPr>
        </p:nvSpPr>
        <p:spPr>
          <a:xfrm>
            <a:off x="8736542" y="7159943"/>
            <a:ext cx="1086065"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defTabSz="756026" eaLnBrk="1" fontAlgn="auto" hangingPunct="1">
              <a:spcBef>
                <a:spcPts val="0"/>
              </a:spcBef>
              <a:spcAft>
                <a:spcPts val="0"/>
              </a:spcAft>
            </a:pPr>
            <a:fld id="{981BFE9C-E69F-4AE9-814E-60E9F69DE966}" type="slidenum">
              <a:rPr lang="fr-FR" smtClean="0">
                <a:solidFill>
                  <a:prstClr val="black">
                    <a:tint val="75000"/>
                  </a:prstClr>
                </a:solidFill>
                <a:latin typeface="Verdana" panose="020B0604030504040204"/>
                <a:ea typeface="+mn-ea"/>
                <a:cs typeface="+mn-cs"/>
              </a:rPr>
              <a:pPr defTabSz="756026" eaLnBrk="1" fontAlgn="auto" hangingPunct="1">
                <a:spcBef>
                  <a:spcPts val="0"/>
                </a:spcBef>
                <a:spcAft>
                  <a:spcPts val="0"/>
                </a:spcAft>
              </a:pPr>
              <a:t>‹N°›</a:t>
            </a:fld>
            <a:endParaRPr lang="fr-FR" dirty="0">
              <a:solidFill>
                <a:prstClr val="black">
                  <a:tint val="75000"/>
                </a:prstClr>
              </a:solidFill>
              <a:latin typeface="Verdana" panose="020B0604030504040204"/>
              <a:ea typeface="+mn-ea"/>
              <a:cs typeface="+mn-cs"/>
            </a:endParaRPr>
          </a:p>
        </p:txBody>
      </p:sp>
      <p:pic>
        <p:nvPicPr>
          <p:cNvPr id="11" name="Image 10"/>
          <p:cNvPicPr>
            <a:picLocks noChangeAspect="1"/>
          </p:cNvPicPr>
          <p:nvPr/>
        </p:nvPicPr>
        <p:blipFill rotWithShape="1">
          <a:blip r:embed="rId13" cstate="print">
            <a:extLst>
              <a:ext uri="{28A0092B-C50C-407E-A947-70E740481C1C}">
                <a14:useLocalDpi xmlns:a14="http://schemas.microsoft.com/office/drawing/2010/main" xmlns="" val="0"/>
              </a:ext>
            </a:extLst>
          </a:blip>
          <a:srcRect/>
          <a:stretch/>
        </p:blipFill>
        <p:spPr>
          <a:xfrm>
            <a:off x="-13501" y="7112697"/>
            <a:ext cx="10105377" cy="474978"/>
          </a:xfrm>
          <a:prstGeom prst="rect">
            <a:avLst/>
          </a:prstGeom>
        </p:spPr>
      </p:pic>
      <p:pic>
        <p:nvPicPr>
          <p:cNvPr id="12" name="Image 1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78301" y="-102333"/>
            <a:ext cx="1078942" cy="1438438"/>
          </a:xfrm>
          <a:prstGeom prst="rect">
            <a:avLst/>
          </a:prstGeom>
          <a:noFill/>
        </p:spPr>
      </p:pic>
      <p:pic>
        <p:nvPicPr>
          <p:cNvPr id="13" name="Image 12"/>
          <p:cNvPicPr>
            <a:picLocks noChangeAspect="1"/>
          </p:cNvPicPr>
          <p:nvPr/>
        </p:nvPicPr>
        <p:blipFill rotWithShape="1">
          <a:blip r:embed="rId15" cstate="print">
            <a:extLst>
              <a:ext uri="{28A0092B-C50C-407E-A947-70E740481C1C}">
                <a14:useLocalDpi xmlns:a14="http://schemas.microsoft.com/office/drawing/2010/main" xmlns="" val="0"/>
              </a:ext>
            </a:extLst>
          </a:blip>
          <a:srcRect/>
          <a:stretch/>
        </p:blipFill>
        <p:spPr>
          <a:xfrm>
            <a:off x="-13501" y="1098617"/>
            <a:ext cx="10105377" cy="77334"/>
          </a:xfrm>
          <a:prstGeom prst="rect">
            <a:avLst/>
          </a:prstGeom>
        </p:spPr>
      </p:pic>
      <p:pic>
        <p:nvPicPr>
          <p:cNvPr id="10" name="Picture 8"/>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b="53554"/>
          <a:stretch>
            <a:fillRect/>
          </a:stretch>
        </p:blipFill>
        <p:spPr bwMode="auto">
          <a:xfrm>
            <a:off x="-141918" y="7112696"/>
            <a:ext cx="10364461" cy="437336"/>
          </a:xfrm>
          <a:prstGeom prst="rect">
            <a:avLst/>
          </a:prstGeom>
          <a:noFill/>
          <a:ln>
            <a:noFill/>
          </a:ln>
          <a:effectLst/>
          <a:extLst>
            <a:ext uri="{909E8E84-426E-40DD-AFC4-6F175D3DCCD1}">
              <a14:hiddenFill xmlns:a14="http://schemas.microsoft.com/office/drawing/2010/main" xmlns="">
                <a:blipFill dpi="0" rotWithShape="0">
                  <a:blip/>
                  <a:srcRect b="53554"/>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 name="Image 13"/>
          <p:cNvPicPr>
            <a:picLocks noChangeAspect="1"/>
          </p:cNvPicPr>
          <p:nvPr userDrawn="1"/>
        </p:nvPicPr>
        <p:blipFill rotWithShape="1">
          <a:blip r:embed="rId17" cstate="print">
            <a:extLst>
              <a:ext uri="{28A0092B-C50C-407E-A947-70E740481C1C}">
                <a14:useLocalDpi xmlns:a14="http://schemas.microsoft.com/office/drawing/2010/main" xmlns="" val="0"/>
              </a:ext>
            </a:extLst>
          </a:blip>
          <a:srcRect t="15300"/>
          <a:stretch/>
        </p:blipFill>
        <p:spPr>
          <a:xfrm>
            <a:off x="0" y="2"/>
            <a:ext cx="10080625" cy="1224772"/>
          </a:xfrm>
          <a:prstGeom prst="rect">
            <a:avLst/>
          </a:prstGeom>
        </p:spPr>
      </p:pic>
    </p:spTree>
    <p:extLst>
      <p:ext uri="{BB962C8B-B14F-4D97-AF65-F5344CB8AC3E}">
        <p14:creationId xmlns:p14="http://schemas.microsoft.com/office/powerpoint/2010/main" xmlns="" val="147202254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756026" rtl="0" eaLnBrk="1" latinLnBrk="0" hangingPunct="1">
        <a:lnSpc>
          <a:spcPct val="90000"/>
        </a:lnSpc>
        <a:spcBef>
          <a:spcPct val="0"/>
        </a:spcBef>
        <a:buNone/>
        <a:defRPr sz="1984"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756026" rtl="0" eaLnBrk="1" latinLnBrk="0" hangingPunct="1">
        <a:lnSpc>
          <a:spcPct val="90000"/>
        </a:lnSpc>
        <a:spcBef>
          <a:spcPts val="827"/>
        </a:spcBef>
        <a:buFontTx/>
        <a:buNone/>
        <a:defRPr sz="1654"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67019" indent="-189006" algn="l" defTabSz="756026" rtl="0" eaLnBrk="1" latinLnBrk="0" hangingPunct="1">
        <a:lnSpc>
          <a:spcPct val="90000"/>
        </a:lnSpc>
        <a:spcBef>
          <a:spcPts val="413"/>
        </a:spcBef>
        <a:buFont typeface="Verdana" panose="020B0604030504040204" pitchFamily="34" charset="0"/>
        <a:buChar char="‒"/>
        <a:defRPr sz="1654"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5032"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23045" indent="-189006" algn="l" defTabSz="756026" rtl="0" eaLnBrk="1" latinLnBrk="0" hangingPunct="1">
        <a:lnSpc>
          <a:spcPct val="90000"/>
        </a:lnSpc>
        <a:spcBef>
          <a:spcPts val="413"/>
        </a:spcBef>
        <a:buFont typeface="Wingdings" panose="05000000000000000000" pitchFamily="2" charset="2"/>
        <a:buChar char="ü"/>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701058" indent="-189006" algn="l" defTabSz="756026" rtl="0" eaLnBrk="1" latinLnBrk="0" hangingPunct="1">
        <a:lnSpc>
          <a:spcPct val="90000"/>
        </a:lnSpc>
        <a:spcBef>
          <a:spcPts val="413"/>
        </a:spcBef>
        <a:buFont typeface="Wingdings 3" panose="05040102010807070707" pitchFamily="18" charset="2"/>
        <a:buChar char=""/>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16" y="1224773"/>
            <a:ext cx="9564593" cy="695144"/>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258018" y="1967166"/>
            <a:ext cx="9564590" cy="484179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454897" y="7159943"/>
            <a:ext cx="226814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pPr defTabSz="756026" eaLnBrk="1" fontAlgn="auto" hangingPunct="1">
              <a:spcBef>
                <a:spcPts val="0"/>
              </a:spcBef>
              <a:spcAft>
                <a:spcPts val="0"/>
              </a:spcAft>
            </a:pPr>
            <a:fld id="{BE331987-F2DA-418D-AF67-AEB59DE5139A}" type="datetimeFigureOut">
              <a:rPr lang="fr-FR" smtClean="0">
                <a:solidFill>
                  <a:prstClr val="black">
                    <a:tint val="75000"/>
                  </a:prstClr>
                </a:solidFill>
                <a:latin typeface="Verdana" panose="020B0604030504040204"/>
                <a:ea typeface="+mn-ea"/>
                <a:cs typeface="+mn-cs"/>
              </a:rPr>
              <a:pPr defTabSz="756026" eaLnBrk="1" fontAlgn="auto" hangingPunct="1">
                <a:spcBef>
                  <a:spcPts val="0"/>
                </a:spcBef>
                <a:spcAft>
                  <a:spcPts val="0"/>
                </a:spcAft>
              </a:pPr>
              <a:t>02/01/2024</a:t>
            </a:fld>
            <a:endParaRPr lang="fr-FR" dirty="0">
              <a:solidFill>
                <a:prstClr val="black">
                  <a:tint val="75000"/>
                </a:prstClr>
              </a:solidFill>
              <a:latin typeface="Verdana" panose="020B0604030504040204"/>
              <a:ea typeface="+mn-ea"/>
              <a:cs typeface="+mn-cs"/>
            </a:endParaRPr>
          </a:p>
        </p:txBody>
      </p:sp>
      <p:sp>
        <p:nvSpPr>
          <p:cNvPr id="5" name="Footer Placeholder 4"/>
          <p:cNvSpPr>
            <a:spLocks noGrp="1"/>
          </p:cNvSpPr>
          <p:nvPr>
            <p:ph type="ftr" sz="quarter" idx="3"/>
          </p:nvPr>
        </p:nvSpPr>
        <p:spPr>
          <a:xfrm>
            <a:off x="258017" y="7159943"/>
            <a:ext cx="6196881"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defTabSz="756026" eaLnBrk="1" fontAlgn="auto" hangingPunct="1">
              <a:spcBef>
                <a:spcPts val="0"/>
              </a:spcBef>
              <a:spcAft>
                <a:spcPts val="0"/>
              </a:spcAft>
            </a:pPr>
            <a:endParaRPr lang="fr-FR" dirty="0">
              <a:solidFill>
                <a:prstClr val="black">
                  <a:tint val="75000"/>
                </a:prstClr>
              </a:solidFill>
              <a:latin typeface="Verdana" panose="020B0604030504040204"/>
              <a:ea typeface="+mn-ea"/>
              <a:cs typeface="+mn-cs"/>
            </a:endParaRPr>
          </a:p>
        </p:txBody>
      </p:sp>
      <p:sp>
        <p:nvSpPr>
          <p:cNvPr id="6" name="Slide Number Placeholder 5"/>
          <p:cNvSpPr>
            <a:spLocks noGrp="1"/>
          </p:cNvSpPr>
          <p:nvPr>
            <p:ph type="sldNum" sz="quarter" idx="4"/>
          </p:nvPr>
        </p:nvSpPr>
        <p:spPr>
          <a:xfrm>
            <a:off x="8736542" y="7159943"/>
            <a:ext cx="1086065"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defTabSz="756026" eaLnBrk="1" fontAlgn="auto" hangingPunct="1">
              <a:spcBef>
                <a:spcPts val="0"/>
              </a:spcBef>
              <a:spcAft>
                <a:spcPts val="0"/>
              </a:spcAft>
            </a:pPr>
            <a:fld id="{981BFE9C-E69F-4AE9-814E-60E9F69DE966}" type="slidenum">
              <a:rPr lang="fr-FR" smtClean="0">
                <a:solidFill>
                  <a:prstClr val="black">
                    <a:tint val="75000"/>
                  </a:prstClr>
                </a:solidFill>
                <a:latin typeface="Verdana" panose="020B0604030504040204"/>
                <a:ea typeface="+mn-ea"/>
                <a:cs typeface="+mn-cs"/>
              </a:rPr>
              <a:pPr defTabSz="756026" eaLnBrk="1" fontAlgn="auto" hangingPunct="1">
                <a:spcBef>
                  <a:spcPts val="0"/>
                </a:spcBef>
                <a:spcAft>
                  <a:spcPts val="0"/>
                </a:spcAft>
              </a:pPr>
              <a:t>‹N°›</a:t>
            </a:fld>
            <a:endParaRPr lang="fr-FR" dirty="0">
              <a:solidFill>
                <a:prstClr val="black">
                  <a:tint val="75000"/>
                </a:prstClr>
              </a:solidFill>
              <a:latin typeface="Verdana" panose="020B0604030504040204"/>
              <a:ea typeface="+mn-ea"/>
              <a:cs typeface="+mn-cs"/>
            </a:endParaRPr>
          </a:p>
        </p:txBody>
      </p:sp>
      <p:pic>
        <p:nvPicPr>
          <p:cNvPr id="11" name="Image 10"/>
          <p:cNvPicPr>
            <a:picLocks noChangeAspect="1"/>
          </p:cNvPicPr>
          <p:nvPr/>
        </p:nvPicPr>
        <p:blipFill rotWithShape="1">
          <a:blip r:embed="rId13" cstate="print">
            <a:extLst>
              <a:ext uri="{28A0092B-C50C-407E-A947-70E740481C1C}">
                <a14:useLocalDpi xmlns:a14="http://schemas.microsoft.com/office/drawing/2010/main" xmlns="" val="0"/>
              </a:ext>
            </a:extLst>
          </a:blip>
          <a:srcRect/>
          <a:stretch/>
        </p:blipFill>
        <p:spPr>
          <a:xfrm>
            <a:off x="-13501" y="7112697"/>
            <a:ext cx="10105377" cy="474978"/>
          </a:xfrm>
          <a:prstGeom prst="rect">
            <a:avLst/>
          </a:prstGeom>
        </p:spPr>
      </p:pic>
      <p:pic>
        <p:nvPicPr>
          <p:cNvPr id="12" name="Image 1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78301" y="-102333"/>
            <a:ext cx="1078942" cy="1438438"/>
          </a:xfrm>
          <a:prstGeom prst="rect">
            <a:avLst/>
          </a:prstGeom>
          <a:noFill/>
        </p:spPr>
      </p:pic>
      <p:pic>
        <p:nvPicPr>
          <p:cNvPr id="13" name="Image 12"/>
          <p:cNvPicPr>
            <a:picLocks noChangeAspect="1"/>
          </p:cNvPicPr>
          <p:nvPr/>
        </p:nvPicPr>
        <p:blipFill rotWithShape="1">
          <a:blip r:embed="rId15" cstate="print">
            <a:extLst>
              <a:ext uri="{28A0092B-C50C-407E-A947-70E740481C1C}">
                <a14:useLocalDpi xmlns:a14="http://schemas.microsoft.com/office/drawing/2010/main" xmlns="" val="0"/>
              </a:ext>
            </a:extLst>
          </a:blip>
          <a:srcRect/>
          <a:stretch/>
        </p:blipFill>
        <p:spPr>
          <a:xfrm>
            <a:off x="-13501" y="1098617"/>
            <a:ext cx="10105377" cy="77334"/>
          </a:xfrm>
          <a:prstGeom prst="rect">
            <a:avLst/>
          </a:prstGeom>
        </p:spPr>
      </p:pic>
      <p:pic>
        <p:nvPicPr>
          <p:cNvPr id="10" name="Picture 8"/>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b="53554"/>
          <a:stretch>
            <a:fillRect/>
          </a:stretch>
        </p:blipFill>
        <p:spPr bwMode="auto">
          <a:xfrm>
            <a:off x="-141918" y="7112696"/>
            <a:ext cx="10364461" cy="437336"/>
          </a:xfrm>
          <a:prstGeom prst="rect">
            <a:avLst/>
          </a:prstGeom>
          <a:noFill/>
          <a:ln>
            <a:noFill/>
          </a:ln>
          <a:effectLst/>
          <a:extLst>
            <a:ext uri="{909E8E84-426E-40DD-AFC4-6F175D3DCCD1}">
              <a14:hiddenFill xmlns:a14="http://schemas.microsoft.com/office/drawing/2010/main" xmlns="">
                <a:blipFill dpi="0" rotWithShape="0">
                  <a:blip/>
                  <a:srcRect b="53554"/>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 name="Image 13"/>
          <p:cNvPicPr>
            <a:picLocks noChangeAspect="1"/>
          </p:cNvPicPr>
          <p:nvPr userDrawn="1"/>
        </p:nvPicPr>
        <p:blipFill rotWithShape="1">
          <a:blip r:embed="rId17" cstate="print">
            <a:extLst>
              <a:ext uri="{28A0092B-C50C-407E-A947-70E740481C1C}">
                <a14:useLocalDpi xmlns:a14="http://schemas.microsoft.com/office/drawing/2010/main" xmlns="" val="0"/>
              </a:ext>
            </a:extLst>
          </a:blip>
          <a:srcRect t="15300"/>
          <a:stretch/>
        </p:blipFill>
        <p:spPr>
          <a:xfrm>
            <a:off x="0" y="2"/>
            <a:ext cx="10080625" cy="1224772"/>
          </a:xfrm>
          <a:prstGeom prst="rect">
            <a:avLst/>
          </a:prstGeom>
        </p:spPr>
      </p:pic>
    </p:spTree>
    <p:extLst>
      <p:ext uri="{BB962C8B-B14F-4D97-AF65-F5344CB8AC3E}">
        <p14:creationId xmlns:p14="http://schemas.microsoft.com/office/powerpoint/2010/main" xmlns="" val="427295569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756026" rtl="0" eaLnBrk="1" latinLnBrk="0" hangingPunct="1">
        <a:lnSpc>
          <a:spcPct val="90000"/>
        </a:lnSpc>
        <a:spcBef>
          <a:spcPct val="0"/>
        </a:spcBef>
        <a:buNone/>
        <a:defRPr sz="1984"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756026" rtl="0" eaLnBrk="1" latinLnBrk="0" hangingPunct="1">
        <a:lnSpc>
          <a:spcPct val="90000"/>
        </a:lnSpc>
        <a:spcBef>
          <a:spcPts val="827"/>
        </a:spcBef>
        <a:buFontTx/>
        <a:buNone/>
        <a:defRPr sz="1654"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67019" indent="-189006" algn="l" defTabSz="756026" rtl="0" eaLnBrk="1" latinLnBrk="0" hangingPunct="1">
        <a:lnSpc>
          <a:spcPct val="90000"/>
        </a:lnSpc>
        <a:spcBef>
          <a:spcPts val="413"/>
        </a:spcBef>
        <a:buFont typeface="Verdana" panose="020B0604030504040204" pitchFamily="34" charset="0"/>
        <a:buChar char="‒"/>
        <a:defRPr sz="1654"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5032"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23045" indent="-189006" algn="l" defTabSz="756026" rtl="0" eaLnBrk="1" latinLnBrk="0" hangingPunct="1">
        <a:lnSpc>
          <a:spcPct val="90000"/>
        </a:lnSpc>
        <a:spcBef>
          <a:spcPts val="413"/>
        </a:spcBef>
        <a:buFont typeface="Wingdings" panose="05000000000000000000" pitchFamily="2" charset="2"/>
        <a:buChar char="ü"/>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701058" indent="-189006" algn="l" defTabSz="756026" rtl="0" eaLnBrk="1" latinLnBrk="0" hangingPunct="1">
        <a:lnSpc>
          <a:spcPct val="90000"/>
        </a:lnSpc>
        <a:spcBef>
          <a:spcPts val="413"/>
        </a:spcBef>
        <a:buFont typeface="Wingdings 3" panose="05040102010807070707" pitchFamily="18" charset="2"/>
        <a:buChar char=""/>
        <a:defRPr sz="1488"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mairistem.jvs.fr/hc/fr/article_attachments/7573023139729/NC_GP_HWEB_Param_trer_l__tat_de_charge_pour_le_pr_l_vement___la_source.pdf" TargetMode="External"/><Relationship Id="rId2" Type="http://schemas.openxmlformats.org/officeDocument/2006/relationships/hyperlink" Target="https://atd16.sharepoint.com/:b:/s/assistancelogicielsmetiers/EY4hJzc7W9hCibT2In2W6AYBHfpb5v1Z6kDfKjONJC3kig?e=6aPvU3" TargetMode="External"/><Relationship Id="rId1" Type="http://schemas.openxmlformats.org/officeDocument/2006/relationships/slideLayout" Target="../slideLayouts/slideLayout13.xml"/><Relationship Id="rId4" Type="http://schemas.openxmlformats.org/officeDocument/2006/relationships/hyperlink" Target="http://odm-budgetair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2339677"/>
            <a:ext cx="9433618" cy="1221895"/>
          </a:xfrm>
        </p:spPr>
        <p:txBody>
          <a:bodyPr>
            <a:noAutofit/>
          </a:bodyPr>
          <a:lstStyle/>
          <a:p>
            <a:pPr algn="ctr"/>
            <a:r>
              <a:rPr lang="fr-FR" sz="32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32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4400" b="1" dirty="0">
                <a:latin typeface="Bahnschrift" panose="020B0502040204020203" pitchFamily="34" charset="0"/>
                <a:ea typeface="Verdana" panose="020B0604030504040204" pitchFamily="34" charset="0"/>
                <a:cs typeface="Verdana" panose="020B0604030504040204" pitchFamily="34" charset="0"/>
              </a:rPr>
              <a:t>Le Passage à la M57</a:t>
            </a:r>
            <a:r>
              <a:rPr lang="fr-FR" sz="36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36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36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3600" b="1" cap="sm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fr-FR" sz="3600" b="1" cap="small" dirty="0">
                <a:solidFill>
                  <a:srgbClr val="98BF0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4000" b="1" cap="small" dirty="0">
                <a:latin typeface="Verdana" panose="020B0604030504040204" pitchFamily="34" charset="0"/>
                <a:ea typeface="Verdana" panose="020B0604030504040204" pitchFamily="34" charset="0"/>
                <a:cs typeface="Verdana" panose="020B0604030504040204" pitchFamily="34" charset="0"/>
              </a:rPr>
              <a:t/>
            </a:r>
            <a:br>
              <a:rPr lang="fr-FR" sz="4000" b="1" cap="small" dirty="0">
                <a:latin typeface="Verdana" panose="020B0604030504040204" pitchFamily="34" charset="0"/>
                <a:ea typeface="Verdana" panose="020B0604030504040204" pitchFamily="34" charset="0"/>
                <a:cs typeface="Verdana" panose="020B0604030504040204" pitchFamily="34" charset="0"/>
              </a:rPr>
            </a:br>
            <a:endParaRPr lang="fr-FR" sz="4000" b="1" cap="small"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431169" y="5868069"/>
            <a:ext cx="5038725" cy="369332"/>
          </a:xfrm>
          <a:prstGeom prst="rect">
            <a:avLst/>
          </a:prstGeom>
        </p:spPr>
        <p:txBody>
          <a:bodyPr>
            <a:spAutoFit/>
          </a:bodyPr>
          <a:lstStyle/>
          <a:p>
            <a:pPr lvl="0" algn="ctr" defTabSz="914400"/>
            <a:r>
              <a:rPr lang="fr-FR" b="1" dirty="0">
                <a:latin typeface="Verdana" panose="020B0604030504040204" pitchFamily="34" charset="0"/>
                <a:ea typeface="Verdana" panose="020B0604030504040204" pitchFamily="34" charset="0"/>
                <a:cs typeface="Verdana" panose="020B0604030504040204" pitchFamily="34" charset="0"/>
              </a:rPr>
              <a:t>Décembre 2023</a:t>
            </a:r>
          </a:p>
        </p:txBody>
      </p:sp>
    </p:spTree>
    <p:extLst>
      <p:ext uri="{BB962C8B-B14F-4D97-AF65-F5344CB8AC3E}">
        <p14:creationId xmlns:p14="http://schemas.microsoft.com/office/powerpoint/2010/main" xmlns="" val="51440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776" y="1198588"/>
            <a:ext cx="9361040" cy="5262979"/>
          </a:xfrm>
          <a:prstGeom prst="rect">
            <a:avLst/>
          </a:prstGeom>
        </p:spPr>
        <p:txBody>
          <a:bodyPr wrap="square" lIns="91440" tIns="45720" rIns="91440" bIns="45720" anchor="t">
            <a:spAutoFit/>
          </a:bodyPr>
          <a:lstStyle/>
          <a:p>
            <a:pPr algn="just"/>
            <a:endParaRPr lang="fr-FR" sz="2800" dirty="0">
              <a:solidFill>
                <a:srgbClr val="000000"/>
              </a:solidFill>
              <a:latin typeface="Calibri Light"/>
            </a:endParaRPr>
          </a:p>
          <a:p>
            <a:pPr marL="457200" indent="-457200" algn="just">
              <a:buFont typeface="Arial" panose="020B0604020202020204" pitchFamily="34" charset="0"/>
              <a:buChar char="•"/>
            </a:pPr>
            <a:r>
              <a:rPr lang="fr-FR" sz="2800" dirty="0">
                <a:latin typeface="Calibri Light"/>
                <a:ea typeface="+mn-ea"/>
                <a:cs typeface="Calibri Light"/>
              </a:rPr>
              <a:t>Transposition possible même si des écritures sont encore à passer en M14 sur 2023 (ex : PFA). Une </a:t>
            </a:r>
            <a:r>
              <a:rPr lang="fr-FR" sz="2800" dirty="0">
                <a:solidFill>
                  <a:schemeClr val="accent6">
                    <a:lumMod val="75000"/>
                  </a:schemeClr>
                </a:solidFill>
                <a:latin typeface="Calibri Light"/>
                <a:ea typeface="+mn-ea"/>
                <a:cs typeface="Calibri Light"/>
              </a:rPr>
              <a:t>transposition complémentaire</a:t>
            </a:r>
            <a:r>
              <a:rPr lang="fr-FR" sz="2800" dirty="0">
                <a:latin typeface="Calibri Light"/>
                <a:ea typeface="+mn-ea"/>
                <a:cs typeface="Calibri Light"/>
              </a:rPr>
              <a:t> sera proposée via les alertes de la comptabilité.</a:t>
            </a:r>
          </a:p>
          <a:p>
            <a:pPr marL="457200" indent="-457200" algn="just">
              <a:buFont typeface="Arial" panose="020B0604020202020204" pitchFamily="34" charset="0"/>
              <a:buChar char="•"/>
            </a:pPr>
            <a:endParaRPr lang="fr-FR" sz="2800" dirty="0">
              <a:latin typeface="Calibri Light"/>
              <a:ea typeface="+mn-ea"/>
              <a:cs typeface="Calibri"/>
            </a:endParaRPr>
          </a:p>
          <a:p>
            <a:pPr marL="457200" indent="-457200" algn="just">
              <a:buFont typeface="Arial" panose="020B0604020202020204" pitchFamily="34" charset="0"/>
              <a:buChar char="•"/>
            </a:pPr>
            <a:r>
              <a:rPr lang="fr-FR" sz="2800" dirty="0">
                <a:latin typeface="Calibri Light"/>
                <a:ea typeface="+mn-ea"/>
                <a:cs typeface="Calibri Light"/>
              </a:rPr>
              <a:t>Transposition dans les autres logiciels (Gestion du Personnel, Gestion des biens) possible à partir du </a:t>
            </a:r>
            <a:r>
              <a:rPr lang="fr-FR" sz="2800" b="1" dirty="0">
                <a:latin typeface="Calibri Light"/>
                <a:ea typeface="+mn-ea"/>
                <a:cs typeface="Calibri Light"/>
              </a:rPr>
              <a:t>10 janvier 2024.</a:t>
            </a:r>
          </a:p>
          <a:p>
            <a:pPr marL="457200" indent="-457200" algn="just">
              <a:buFont typeface="Arial" panose="020B0604020202020204" pitchFamily="34" charset="0"/>
              <a:buChar char="•"/>
            </a:pPr>
            <a:endParaRPr lang="fr-FR" sz="2800" b="1" dirty="0">
              <a:latin typeface="Calibri Light"/>
              <a:ea typeface="+mn-ea"/>
              <a:cs typeface="Calibri"/>
            </a:endParaRPr>
          </a:p>
          <a:p>
            <a:pPr marL="457200" indent="-457200" algn="just">
              <a:buFont typeface="Arial" panose="020B0604020202020204" pitchFamily="34" charset="0"/>
              <a:buChar char="•"/>
            </a:pPr>
            <a:r>
              <a:rPr lang="fr-FR" sz="2800" dirty="0">
                <a:solidFill>
                  <a:schemeClr val="accent6">
                    <a:lumMod val="75000"/>
                  </a:schemeClr>
                </a:solidFill>
                <a:latin typeface="Calibri Light"/>
                <a:ea typeface="+mn-ea"/>
                <a:cs typeface="Calibri Light"/>
              </a:rPr>
              <a:t>CLOUD</a:t>
            </a:r>
            <a:r>
              <a:rPr lang="fr-FR" sz="2800" dirty="0">
                <a:latin typeface="Calibri Light"/>
                <a:ea typeface="+mn-ea"/>
                <a:cs typeface="Calibri Light"/>
              </a:rPr>
              <a:t>: une alerte est mise en place si toutes les ressources serveurs sont sollicitées, la procédure de transposition pourra être relancée ultérieurement</a:t>
            </a:r>
            <a:r>
              <a:rPr lang="fr-FR" sz="2800" dirty="0">
                <a:solidFill>
                  <a:srgbClr val="000000"/>
                </a:solidFill>
                <a:latin typeface="Calibri Light"/>
                <a:ea typeface="Arial Unicode MS"/>
                <a:cs typeface="Arial Unicode MS"/>
              </a:rPr>
              <a:t>.​</a:t>
            </a:r>
          </a:p>
        </p:txBody>
      </p:sp>
      <p:sp>
        <p:nvSpPr>
          <p:cNvPr id="5" name="Titre 1"/>
          <p:cNvSpPr>
            <a:spLocks noGrp="1"/>
          </p:cNvSpPr>
          <p:nvPr>
            <p:ph type="title"/>
          </p:nvPr>
        </p:nvSpPr>
        <p:spPr>
          <a:xfrm>
            <a:off x="693043" y="402484"/>
            <a:ext cx="8694539" cy="1217113"/>
          </a:xfrm>
        </p:spPr>
        <p:txBody>
          <a:bodyPr>
            <a:normAutofit fontScale="90000"/>
          </a:bodyPr>
          <a:lstStyle/>
          <a:p>
            <a:r>
              <a:rPr lang="fr-FR" sz="3200" dirty="0"/>
              <a:t/>
            </a:r>
            <a:br>
              <a:rPr lang="fr-FR" sz="3200" dirty="0"/>
            </a:br>
            <a:r>
              <a:rPr lang="fr-FR" sz="3200" b="1" dirty="0"/>
              <a:t> 	</a:t>
            </a:r>
            <a:r>
              <a:rPr lang="fr-FR" sz="3400" dirty="0">
                <a:solidFill>
                  <a:schemeClr val="accent6">
                    <a:lumMod val="75000"/>
                  </a:schemeClr>
                </a:solidFill>
                <a:latin typeface="+mn-lt"/>
                <a:ea typeface="+mn-ea"/>
                <a:cs typeface="+mn-cs"/>
              </a:rPr>
              <a:t>M57 : l’outil de transposition : Quand ?</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863848" y="523537"/>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pic>
        <p:nvPicPr>
          <p:cNvPr id="3" name="Image 2">
            <a:extLst>
              <a:ext uri="{FF2B5EF4-FFF2-40B4-BE49-F238E27FC236}">
                <a16:creationId xmlns:a16="http://schemas.microsoft.com/office/drawing/2014/main" xmlns="" id="{7A686FBF-5331-08B9-4979-649F357F53D6}"/>
              </a:ext>
            </a:extLst>
          </p:cNvPr>
          <p:cNvPicPr>
            <a:picLocks noChangeAspect="1"/>
          </p:cNvPicPr>
          <p:nvPr/>
        </p:nvPicPr>
        <p:blipFill>
          <a:blip r:embed="rId2"/>
          <a:stretch>
            <a:fillRect/>
          </a:stretch>
        </p:blipFill>
        <p:spPr>
          <a:xfrm>
            <a:off x="2787478" y="3044737"/>
            <a:ext cx="2266950" cy="733425"/>
          </a:xfrm>
          <a:prstGeom prst="rect">
            <a:avLst/>
          </a:prstGeom>
        </p:spPr>
      </p:pic>
    </p:spTree>
    <p:extLst>
      <p:ext uri="{BB962C8B-B14F-4D97-AF65-F5344CB8AC3E}">
        <p14:creationId xmlns:p14="http://schemas.microsoft.com/office/powerpoint/2010/main" xmlns="" val="277822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808" y="1475581"/>
            <a:ext cx="8640960" cy="6480720"/>
          </a:xfrm>
        </p:spPr>
        <p:txBody>
          <a:bodyPr vert="horz" lIns="91440" tIns="45720" rIns="91440" bIns="45720" rtlCol="0" anchor="t">
            <a:normAutofit/>
          </a:bodyPr>
          <a:lstStyle/>
          <a:p>
            <a:pPr marL="251460" indent="-251460" algn="just"/>
            <a:r>
              <a:rPr lang="fr-FR" sz="2800" dirty="0">
                <a:latin typeface="Calibri Light"/>
                <a:cs typeface="Calibri Light"/>
              </a:rPr>
              <a:t>Lancement à partir de l’entité M14 (exercice 2024)</a:t>
            </a:r>
            <a:endParaRPr lang="en-US" sz="2800" dirty="0">
              <a:latin typeface="Calibri Light"/>
              <a:cs typeface="Calibri Light"/>
            </a:endParaRPr>
          </a:p>
        </p:txBody>
      </p:sp>
      <p:pic>
        <p:nvPicPr>
          <p:cNvPr id="4" name="Image 3"/>
          <p:cNvPicPr>
            <a:picLocks noChangeAspect="1"/>
          </p:cNvPicPr>
          <p:nvPr/>
        </p:nvPicPr>
        <p:blipFill>
          <a:blip r:embed="rId2"/>
          <a:stretch>
            <a:fillRect/>
          </a:stretch>
        </p:blipFill>
        <p:spPr>
          <a:xfrm>
            <a:off x="1583848" y="2411685"/>
            <a:ext cx="5616624" cy="3958743"/>
          </a:xfrm>
          <a:prstGeom prst="rect">
            <a:avLst/>
          </a:prstGeom>
        </p:spPr>
      </p:pic>
      <p:sp>
        <p:nvSpPr>
          <p:cNvPr id="5" name="Titre 1"/>
          <p:cNvSpPr>
            <a:spLocks noGrp="1"/>
          </p:cNvSpPr>
          <p:nvPr>
            <p:ph type="title"/>
          </p:nvPr>
        </p:nvSpPr>
        <p:spPr>
          <a:xfrm>
            <a:off x="693043" y="402484"/>
            <a:ext cx="8694539" cy="1217113"/>
          </a:xfrm>
        </p:spPr>
        <p:txBody>
          <a:bodyPr>
            <a:normAutofit fontScale="90000"/>
          </a:bodyPr>
          <a:lstStyle/>
          <a:p>
            <a:r>
              <a:rPr lang="fr-FR" sz="3200" dirty="0"/>
              <a:t/>
            </a:r>
            <a:br>
              <a:rPr lang="fr-FR" sz="3200" dirty="0"/>
            </a:br>
            <a:r>
              <a:rPr lang="fr-FR" sz="3200" b="1" dirty="0"/>
              <a:t> 	</a:t>
            </a:r>
            <a:r>
              <a:rPr lang="fr-FR" sz="3400" dirty="0">
                <a:solidFill>
                  <a:schemeClr val="accent6">
                    <a:lumMod val="75000"/>
                  </a:schemeClr>
                </a:solidFill>
                <a:latin typeface="+mn-lt"/>
                <a:ea typeface="+mn-ea"/>
                <a:cs typeface="+mn-cs"/>
              </a:rPr>
              <a:t>M57 : l’outil de transposition : Utilisation</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863848" y="523537"/>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353580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007864" y="1475581"/>
            <a:ext cx="7478029" cy="4795838"/>
          </a:xfrm>
          <a:prstGeom prst="rect">
            <a:avLst/>
          </a:prstGeom>
        </p:spPr>
      </p:pic>
      <p:sp>
        <p:nvSpPr>
          <p:cNvPr id="5" name="Titre 1"/>
          <p:cNvSpPr>
            <a:spLocks noGrp="1"/>
          </p:cNvSpPr>
          <p:nvPr>
            <p:ph type="title"/>
          </p:nvPr>
        </p:nvSpPr>
        <p:spPr/>
        <p:txBody>
          <a:bodyPr>
            <a:normAutofit fontScale="90000"/>
          </a:bodyPr>
          <a:lstStyle/>
          <a:p>
            <a:r>
              <a:rPr lang="fr-FR" sz="3200" dirty="0"/>
              <a:t/>
            </a:r>
            <a:br>
              <a:rPr lang="fr-FR" sz="3200" dirty="0"/>
            </a:br>
            <a:r>
              <a:rPr lang="fr-FR" sz="3200" b="1" dirty="0"/>
              <a:t> 	</a:t>
            </a:r>
            <a:r>
              <a:rPr lang="fr-FR" sz="3400" dirty="0">
                <a:solidFill>
                  <a:schemeClr val="accent6">
                    <a:lumMod val="75000"/>
                  </a:schemeClr>
                </a:solidFill>
                <a:latin typeface="+mn-lt"/>
                <a:ea typeface="+mn-ea"/>
                <a:cs typeface="+mn-cs"/>
              </a:rPr>
              <a:t>M57 : l’outil de transposition : Utilisation</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863848" y="662034"/>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231649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0156" y="1431342"/>
            <a:ext cx="8694539" cy="4796544"/>
          </a:xfrm>
        </p:spPr>
        <p:txBody>
          <a:bodyPr>
            <a:normAutofit/>
          </a:bodyPr>
          <a:lstStyle/>
          <a:p>
            <a:r>
              <a:rPr lang="fr-FR" sz="2800" dirty="0">
                <a:latin typeface="+mj-lt"/>
                <a:cs typeface="Calibri Light"/>
              </a:rPr>
              <a:t>Contrôle de cohérence avec</a:t>
            </a:r>
            <a:r>
              <a:rPr lang="fr-FR" sz="2800" dirty="0">
                <a:latin typeface="+mj-lt"/>
                <a:ea typeface="+mn-ea"/>
                <a:cs typeface="Calibri Light"/>
              </a:rPr>
              <a:t> </a:t>
            </a:r>
            <a:r>
              <a:rPr lang="fr-FR" sz="2800" b="1" dirty="0">
                <a:latin typeface="+mj-lt"/>
                <a:ea typeface="+mn-ea"/>
                <a:cs typeface="Calibri Light"/>
              </a:rPr>
              <a:t>alerte sur choix de nomenclature M57</a:t>
            </a:r>
            <a:r>
              <a:rPr lang="fr-FR" sz="2800" dirty="0">
                <a:latin typeface="+mj-lt"/>
                <a:ea typeface="+mn-ea"/>
                <a:cs typeface="Calibri Light"/>
              </a:rPr>
              <a:t> </a:t>
            </a:r>
            <a:r>
              <a:rPr lang="fr-FR" sz="2800" dirty="0">
                <a:solidFill>
                  <a:schemeClr val="accent6">
                    <a:lumMod val="75000"/>
                  </a:schemeClr>
                </a:solidFill>
                <a:latin typeface="+mj-lt"/>
                <a:ea typeface="+mn-ea"/>
                <a:cs typeface="Calibri Light"/>
              </a:rPr>
              <a:t>(abrégée </a:t>
            </a:r>
            <a:r>
              <a:rPr lang="fr-FR" sz="2800" dirty="0">
                <a:latin typeface="+mj-lt"/>
                <a:ea typeface="+mn-ea"/>
                <a:cs typeface="Calibri Light"/>
              </a:rPr>
              <a:t>ou</a:t>
            </a:r>
            <a:r>
              <a:rPr lang="fr-FR" sz="2800" dirty="0">
                <a:solidFill>
                  <a:schemeClr val="accent6">
                    <a:lumMod val="75000"/>
                  </a:schemeClr>
                </a:solidFill>
                <a:latin typeface="+mj-lt"/>
                <a:ea typeface="+mn-ea"/>
                <a:cs typeface="Calibri Light"/>
              </a:rPr>
              <a:t> développée) </a:t>
            </a:r>
            <a:r>
              <a:rPr lang="fr-FR" sz="2800" dirty="0">
                <a:latin typeface="+mj-lt"/>
                <a:ea typeface="+mn-ea"/>
                <a:cs typeface="Calibri Light"/>
              </a:rPr>
              <a:t>et présence ou non de la </a:t>
            </a:r>
            <a:r>
              <a:rPr lang="fr-FR" sz="2800" dirty="0">
                <a:solidFill>
                  <a:schemeClr val="accent6">
                    <a:lumMod val="75000"/>
                  </a:schemeClr>
                </a:solidFill>
                <a:latin typeface="+mj-lt"/>
                <a:ea typeface="+mn-ea"/>
                <a:cs typeface="Calibri Light"/>
              </a:rPr>
              <a:t>nomenclature fonctionnelle.</a:t>
            </a:r>
          </a:p>
          <a:p>
            <a:endParaRPr lang="fr-FR" sz="2800" dirty="0">
              <a:latin typeface="+mj-lt"/>
            </a:endParaRPr>
          </a:p>
        </p:txBody>
      </p:sp>
      <p:sp>
        <p:nvSpPr>
          <p:cNvPr id="5" name="Titre 1"/>
          <p:cNvSpPr>
            <a:spLocks noGrp="1"/>
          </p:cNvSpPr>
          <p:nvPr>
            <p:ph type="title"/>
          </p:nvPr>
        </p:nvSpPr>
        <p:spPr>
          <a:xfrm>
            <a:off x="685930" y="240931"/>
            <a:ext cx="8694539" cy="1461188"/>
          </a:xfrm>
        </p:spPr>
        <p:txBody>
          <a:bodyPr>
            <a:normAutofit fontScale="90000"/>
          </a:bodyPr>
          <a:lstStyle/>
          <a:p>
            <a:r>
              <a:rPr lang="fr-FR" sz="3200" dirty="0"/>
              <a:t/>
            </a:r>
            <a:br>
              <a:rPr lang="fr-FR" sz="3200" dirty="0"/>
            </a:br>
            <a:r>
              <a:rPr lang="fr-FR" sz="3200" b="1" dirty="0"/>
              <a:t> 	</a:t>
            </a:r>
            <a:r>
              <a:rPr lang="fr-FR" sz="3400" dirty="0">
                <a:solidFill>
                  <a:schemeClr val="accent6">
                    <a:lumMod val="75000"/>
                  </a:schemeClr>
                </a:solidFill>
                <a:latin typeface="+mn-lt"/>
                <a:ea typeface="+mn-ea"/>
                <a:cs typeface="+mn-cs"/>
              </a:rPr>
              <a:t>M57 : l’outil de transposition : Utilisation</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693043" y="550412"/>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pic>
        <p:nvPicPr>
          <p:cNvPr id="10" name="Image 9">
            <a:extLst>
              <a:ext uri="{FF2B5EF4-FFF2-40B4-BE49-F238E27FC236}">
                <a16:creationId xmlns:a16="http://schemas.microsoft.com/office/drawing/2014/main" xmlns="" id="{4CF532CC-73D3-3433-213D-66B61242EDC3}"/>
              </a:ext>
            </a:extLst>
          </p:cNvPr>
          <p:cNvPicPr>
            <a:picLocks noChangeAspect="1"/>
          </p:cNvPicPr>
          <p:nvPr/>
        </p:nvPicPr>
        <p:blipFill>
          <a:blip r:embed="rId2"/>
          <a:stretch>
            <a:fillRect/>
          </a:stretch>
        </p:blipFill>
        <p:spPr>
          <a:xfrm>
            <a:off x="1151880" y="2627709"/>
            <a:ext cx="7000875" cy="4229100"/>
          </a:xfrm>
          <a:prstGeom prst="rect">
            <a:avLst/>
          </a:prstGeom>
        </p:spPr>
      </p:pic>
    </p:spTree>
    <p:extLst>
      <p:ext uri="{BB962C8B-B14F-4D97-AF65-F5344CB8AC3E}">
        <p14:creationId xmlns:p14="http://schemas.microsoft.com/office/powerpoint/2010/main" xmlns="" val="82388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1</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935856" y="683493"/>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
        <p:nvSpPr>
          <p:cNvPr id="3" name="Espace réservé du contenu 2">
            <a:extLst>
              <a:ext uri="{FF2B5EF4-FFF2-40B4-BE49-F238E27FC236}">
                <a16:creationId xmlns:a16="http://schemas.microsoft.com/office/drawing/2014/main" xmlns="" id="{A2EA0BDD-0222-80BC-26F6-0C0CBC7D0B49}"/>
              </a:ext>
            </a:extLst>
          </p:cNvPr>
          <p:cNvSpPr>
            <a:spLocks noGrp="1"/>
          </p:cNvSpPr>
          <p:nvPr>
            <p:ph idx="1"/>
          </p:nvPr>
        </p:nvSpPr>
        <p:spPr/>
        <p:txBody>
          <a:bodyPr/>
          <a:lstStyle/>
          <a:p>
            <a:endParaRPr lang="fr-FR"/>
          </a:p>
        </p:txBody>
      </p:sp>
      <p:pic>
        <p:nvPicPr>
          <p:cNvPr id="8" name="Image 7">
            <a:extLst>
              <a:ext uri="{FF2B5EF4-FFF2-40B4-BE49-F238E27FC236}">
                <a16:creationId xmlns:a16="http://schemas.microsoft.com/office/drawing/2014/main" xmlns="" id="{80B7EEC1-39B9-1112-D9F2-84FF78C9C663}"/>
              </a:ext>
            </a:extLst>
          </p:cNvPr>
          <p:cNvPicPr>
            <a:picLocks noChangeAspect="1"/>
          </p:cNvPicPr>
          <p:nvPr/>
        </p:nvPicPr>
        <p:blipFill>
          <a:blip r:embed="rId2"/>
          <a:stretch>
            <a:fillRect/>
          </a:stretch>
        </p:blipFill>
        <p:spPr>
          <a:xfrm>
            <a:off x="718233" y="2012414"/>
            <a:ext cx="7248525" cy="4676775"/>
          </a:xfrm>
          <a:prstGeom prst="rect">
            <a:avLst/>
          </a:prstGeom>
        </p:spPr>
      </p:pic>
    </p:spTree>
    <p:extLst>
      <p:ext uri="{BB962C8B-B14F-4D97-AF65-F5344CB8AC3E}">
        <p14:creationId xmlns:p14="http://schemas.microsoft.com/office/powerpoint/2010/main" xmlns="" val="4181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5" name="Titre 1"/>
          <p:cNvSpPr>
            <a:spLocks noGrp="1"/>
          </p:cNvSpPr>
          <p:nvPr>
            <p:ph type="title"/>
          </p:nvPr>
        </p:nvSpPr>
        <p:spPr>
          <a:xfrm>
            <a:off x="683980" y="107429"/>
            <a:ext cx="8694539" cy="1461188"/>
          </a:xfrm>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2</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1295896" y="382409"/>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pic>
        <p:nvPicPr>
          <p:cNvPr id="6" name="Image 5">
            <a:extLst>
              <a:ext uri="{FF2B5EF4-FFF2-40B4-BE49-F238E27FC236}">
                <a16:creationId xmlns:a16="http://schemas.microsoft.com/office/drawing/2014/main" xmlns="" id="{A35FC02D-BFBC-C6A8-F6C8-CEE8AF8B3DA7}"/>
              </a:ext>
            </a:extLst>
          </p:cNvPr>
          <p:cNvPicPr>
            <a:picLocks noChangeAspect="1"/>
          </p:cNvPicPr>
          <p:nvPr/>
        </p:nvPicPr>
        <p:blipFill>
          <a:blip r:embed="rId2"/>
          <a:stretch>
            <a:fillRect/>
          </a:stretch>
        </p:blipFill>
        <p:spPr>
          <a:xfrm>
            <a:off x="683980" y="1380204"/>
            <a:ext cx="8343900" cy="5257800"/>
          </a:xfrm>
          <a:prstGeom prst="rect">
            <a:avLst/>
          </a:prstGeom>
        </p:spPr>
      </p:pic>
    </p:spTree>
    <p:extLst>
      <p:ext uri="{BB962C8B-B14F-4D97-AF65-F5344CB8AC3E}">
        <p14:creationId xmlns:p14="http://schemas.microsoft.com/office/powerpoint/2010/main" xmlns="" val="50082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3768" y="1475581"/>
            <a:ext cx="8496944" cy="5364500"/>
          </a:xfrm>
          <a:prstGeom prst="rect">
            <a:avLst/>
          </a:prstGeom>
        </p:spPr>
      </p:pic>
      <p:sp>
        <p:nvSpPr>
          <p:cNvPr id="5" name="Titre 1"/>
          <p:cNvSpPr>
            <a:spLocks noGrp="1"/>
          </p:cNvSpPr>
          <p:nvPr>
            <p:ph type="title"/>
          </p:nvPr>
        </p:nvSpPr>
        <p:spPr>
          <a:xfrm>
            <a:off x="693043" y="181660"/>
            <a:ext cx="8694539" cy="1461188"/>
          </a:xfrm>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2</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1295896" y="382409"/>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354794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253255" y="2012950"/>
            <a:ext cx="7574116" cy="4795838"/>
          </a:xfrm>
          <a:prstGeom prst="rect">
            <a:avLst/>
          </a:prstGeom>
        </p:spPr>
      </p:pic>
      <p:sp>
        <p:nvSpPr>
          <p:cNvPr id="5" name="Titre 1"/>
          <p:cNvSpPr>
            <a:spLocks noGrp="1"/>
          </p:cNvSpPr>
          <p:nvPr>
            <p:ph type="title"/>
          </p:nvPr>
        </p:nvSpPr>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3</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1367904" y="683493"/>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192867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1" t="-2523" r="8841" b="2523"/>
          <a:stretch/>
        </p:blipFill>
        <p:spPr>
          <a:xfrm>
            <a:off x="670593" y="1403573"/>
            <a:ext cx="7704856" cy="5708347"/>
          </a:xfrm>
          <a:prstGeom prst="rect">
            <a:avLst/>
          </a:prstGeom>
        </p:spPr>
      </p:pic>
      <p:sp>
        <p:nvSpPr>
          <p:cNvPr id="5" name="Titre 1"/>
          <p:cNvSpPr>
            <a:spLocks noGrp="1"/>
          </p:cNvSpPr>
          <p:nvPr>
            <p:ph type="title"/>
          </p:nvPr>
        </p:nvSpPr>
        <p:spPr>
          <a:xfrm>
            <a:off x="791840" y="172435"/>
            <a:ext cx="8694539" cy="1375154"/>
          </a:xfrm>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3 </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1439912" y="501162"/>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188479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791840" y="172435"/>
            <a:ext cx="8694539" cy="1461188"/>
          </a:xfrm>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3 </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1439912" y="501162"/>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
        <p:nvSpPr>
          <p:cNvPr id="7" name="Espace réservé du contenu 6">
            <a:extLst>
              <a:ext uri="{FF2B5EF4-FFF2-40B4-BE49-F238E27FC236}">
                <a16:creationId xmlns:a16="http://schemas.microsoft.com/office/drawing/2014/main" xmlns="" id="{E88C37CA-D31F-1A9F-7D44-EED0D4873C4D}"/>
              </a:ext>
            </a:extLst>
          </p:cNvPr>
          <p:cNvSpPr>
            <a:spLocks noGrp="1"/>
          </p:cNvSpPr>
          <p:nvPr>
            <p:ph idx="1"/>
          </p:nvPr>
        </p:nvSpPr>
        <p:spPr>
          <a:xfrm>
            <a:off x="693043" y="1547589"/>
            <a:ext cx="8694539" cy="5261369"/>
          </a:xfrm>
        </p:spPr>
        <p:txBody>
          <a:bodyPr>
            <a:normAutofit/>
          </a:bodyPr>
          <a:lstStyle/>
          <a:p>
            <a:pPr marL="0" indent="0" algn="ctr">
              <a:buNone/>
            </a:pPr>
            <a:r>
              <a:rPr lang="fr-FR" sz="2800" dirty="0"/>
              <a:t>ATTENTION AVANT LES PAIES DE JANVIER :</a:t>
            </a:r>
          </a:p>
          <a:p>
            <a:pPr marL="0" indent="0">
              <a:buNone/>
            </a:pPr>
            <a:r>
              <a:rPr lang="fr-FR" sz="2400" b="0" i="0" u="none" strike="noStrike" baseline="0" dirty="0">
                <a:solidFill>
                  <a:srgbClr val="000000"/>
                </a:solidFill>
                <a:latin typeface="+mj-lt"/>
              </a:rPr>
              <a:t>En 2023, vous étiez en </a:t>
            </a:r>
            <a:r>
              <a:rPr lang="fr-FR" sz="2400" b="1" i="0" u="none" strike="noStrike" baseline="0" dirty="0">
                <a:solidFill>
                  <a:srgbClr val="000000"/>
                </a:solidFill>
                <a:latin typeface="+mj-lt"/>
              </a:rPr>
              <a:t>M14 500-3500 habitants</a:t>
            </a:r>
            <a:r>
              <a:rPr lang="fr-FR" sz="2400" b="0" i="0" u="none" strike="noStrike" baseline="0" dirty="0">
                <a:solidFill>
                  <a:srgbClr val="000000"/>
                </a:solidFill>
                <a:latin typeface="+mj-lt"/>
              </a:rPr>
              <a:t>, le passage en </a:t>
            </a:r>
            <a:r>
              <a:rPr lang="fr-FR" sz="2400" b="1" i="0" u="none" strike="noStrike" baseline="0" dirty="0">
                <a:solidFill>
                  <a:srgbClr val="000000"/>
                </a:solidFill>
                <a:latin typeface="+mj-lt"/>
              </a:rPr>
              <a:t>M57 développé</a:t>
            </a:r>
            <a:r>
              <a:rPr lang="fr-FR" sz="2400" b="0" i="0" u="none" strike="noStrike" baseline="0" dirty="0">
                <a:solidFill>
                  <a:srgbClr val="000000"/>
                </a:solidFill>
                <a:latin typeface="+mj-lt"/>
              </a:rPr>
              <a:t> vous oblige à changer le type de mandatement selon </a:t>
            </a:r>
            <a:r>
              <a:rPr lang="fr-FR" sz="2400" b="0" i="1" u="none" strike="noStrike" baseline="0" dirty="0">
                <a:solidFill>
                  <a:schemeClr val="accent6">
                    <a:lumMod val="75000"/>
                  </a:schemeClr>
                </a:solidFill>
                <a:latin typeface="+mj-lt"/>
              </a:rPr>
              <a:t>le plan de compte</a:t>
            </a:r>
            <a:r>
              <a:rPr lang="fr-FR" sz="2400" b="0" i="0" u="none" strike="noStrike" baseline="0" dirty="0">
                <a:solidFill>
                  <a:srgbClr val="000000"/>
                </a:solidFill>
                <a:latin typeface="+mj-lt"/>
              </a:rPr>
              <a:t>. </a:t>
            </a:r>
          </a:p>
          <a:p>
            <a:pPr marL="0" indent="0">
              <a:buNone/>
            </a:pPr>
            <a:r>
              <a:rPr lang="fr-FR" sz="2400" b="0" i="0" u="none" strike="noStrike" baseline="0" dirty="0">
                <a:solidFill>
                  <a:srgbClr val="000000"/>
                </a:solidFill>
                <a:latin typeface="+mj-lt"/>
              </a:rPr>
              <a:t>1 - Vous devez passer d’un mandatement non détaillé à détaillé. </a:t>
            </a:r>
          </a:p>
          <a:p>
            <a:pPr marL="0" indent="0">
              <a:buNone/>
            </a:pPr>
            <a:r>
              <a:rPr lang="fr-FR" sz="2400" b="0" i="0" u="none" strike="noStrike" baseline="0" dirty="0">
                <a:solidFill>
                  <a:srgbClr val="000000"/>
                </a:solidFill>
                <a:latin typeface="+mj-lt"/>
              </a:rPr>
              <a:t>2 - Vous devez changer les imputations du prélèvement à la source.</a:t>
            </a:r>
          </a:p>
          <a:p>
            <a:pPr marL="0" indent="0">
              <a:buNone/>
            </a:pPr>
            <a:r>
              <a:rPr lang="fr-FR" sz="2400" i="1" u="sng" dirty="0">
                <a:latin typeface="+mj-lt"/>
              </a:rPr>
              <a:t>Liens utiles vers les notices</a:t>
            </a:r>
            <a:r>
              <a:rPr lang="fr-FR" sz="2400" i="1" dirty="0">
                <a:latin typeface="+mj-lt"/>
              </a:rPr>
              <a:t>: </a:t>
            </a:r>
          </a:p>
          <a:p>
            <a:pPr marL="0" indent="0">
              <a:buNone/>
            </a:pPr>
            <a:r>
              <a:rPr lang="fr-FR" sz="2400" i="1" dirty="0">
                <a:solidFill>
                  <a:schemeClr val="accent6">
                    <a:lumMod val="75000"/>
                  </a:schemeClr>
                </a:solidFill>
                <a:latin typeface="+mj-lt"/>
                <a:hlinkClick r:id="rId2">
                  <a:extLst>
                    <a:ext uri="{A12FA001-AC4F-418D-AE19-62706E023703}">
                      <ahyp:hlinkClr xmlns:ahyp="http://schemas.microsoft.com/office/drawing/2018/hyperlinkcolor" xmlns="" val="tx"/>
                    </a:ext>
                  </a:extLst>
                </a:hlinkClick>
              </a:rPr>
              <a:t>1- Passer d’un mandatement non détaillé à détaillé</a:t>
            </a:r>
            <a:endParaRPr lang="fr-FR" sz="2400" i="1" dirty="0">
              <a:solidFill>
                <a:schemeClr val="accent6">
                  <a:lumMod val="75000"/>
                </a:schemeClr>
              </a:solidFill>
              <a:latin typeface="+mj-lt"/>
            </a:endParaRPr>
          </a:p>
          <a:p>
            <a:pPr marL="0" indent="0">
              <a:buNone/>
            </a:pPr>
            <a:r>
              <a:rPr lang="fr-FR" sz="2400" i="1" dirty="0">
                <a:solidFill>
                  <a:schemeClr val="accent6">
                    <a:lumMod val="75000"/>
                  </a:schemeClr>
                </a:solidFill>
                <a:latin typeface="+mj-lt"/>
                <a:hlinkClick r:id="rId3">
                  <a:extLst>
                    <a:ext uri="{A12FA001-AC4F-418D-AE19-62706E023703}">
                      <ahyp:hlinkClr xmlns:ahyp="http://schemas.microsoft.com/office/drawing/2018/hyperlinkcolor" xmlns="" val="tx"/>
                    </a:ext>
                  </a:extLst>
                </a:hlinkClick>
              </a:rPr>
              <a:t>2 - Paramétrer l'Etat de charges PAS</a:t>
            </a:r>
            <a:endParaRPr lang="fr-FR" sz="2400" i="1" dirty="0">
              <a:solidFill>
                <a:schemeClr val="accent6">
                  <a:lumMod val="75000"/>
                </a:schemeClr>
              </a:solidFill>
              <a:latin typeface="+mj-lt"/>
            </a:endParaRPr>
          </a:p>
          <a:p>
            <a:pPr marL="0" indent="0">
              <a:buNone/>
            </a:pPr>
            <a:r>
              <a:rPr lang="fr-FR" sz="2400" i="1" dirty="0">
                <a:latin typeface="+mj-lt"/>
              </a:rPr>
              <a:t>Imputations des maquettes officielles : </a:t>
            </a:r>
            <a:r>
              <a:rPr lang="fr-FR" sz="2400" i="1" dirty="0">
                <a:solidFill>
                  <a:schemeClr val="accent6">
                    <a:lumMod val="75000"/>
                  </a:schemeClr>
                </a:solidFill>
                <a:latin typeface="+mj-lt"/>
                <a:hlinkClick r:id="rId4">
                  <a:extLst>
                    <a:ext uri="{A12FA001-AC4F-418D-AE19-62706E023703}">
                      <ahyp:hlinkClr xmlns:ahyp="http://schemas.microsoft.com/office/drawing/2018/hyperlinkcolor" xmlns="" val="tx"/>
                    </a:ext>
                  </a:extLst>
                </a:hlinkClick>
              </a:rPr>
              <a:t>http://odm-budgetaire.org/</a:t>
            </a:r>
            <a:endParaRPr lang="fr-FR" sz="2400" b="0" i="1" u="none" strike="noStrike" baseline="0" dirty="0">
              <a:solidFill>
                <a:schemeClr val="accent6">
                  <a:lumMod val="75000"/>
                </a:schemeClr>
              </a:solidFill>
              <a:latin typeface="+mj-lt"/>
            </a:endParaRPr>
          </a:p>
          <a:p>
            <a:pPr marL="0" indent="0">
              <a:buNone/>
            </a:pPr>
            <a:endParaRPr lang="fr-FR" sz="1800" b="0" i="0" u="none" strike="noStrike" baseline="0" dirty="0">
              <a:solidFill>
                <a:srgbClr val="000000"/>
              </a:solidFill>
              <a:latin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xmlns="" val="39546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56" y="323453"/>
            <a:ext cx="10009112" cy="1256913"/>
          </a:xfrm>
        </p:spPr>
        <p:txBody>
          <a:bodyPr>
            <a:noAutofit/>
          </a:bodyPr>
          <a:lstStyle/>
          <a:p>
            <a:r>
              <a:rPr lang="fr-FR" sz="4400" b="1" dirty="0">
                <a:latin typeface="Bahnschrift" panose="020B0502040204020203" pitchFamily="34" charset="0"/>
                <a:ea typeface="Verdana" panose="020B0604030504040204" pitchFamily="34" charset="0"/>
                <a:cs typeface="Verdana" panose="020B0604030504040204" pitchFamily="34" charset="0"/>
              </a:rPr>
              <a:t>	Le passage à la M57 : </a:t>
            </a:r>
            <a:br>
              <a:rPr lang="fr-FR" sz="4400" b="1" dirty="0">
                <a:latin typeface="Bahnschrift" panose="020B0502040204020203" pitchFamily="34" charset="0"/>
                <a:ea typeface="Verdana" panose="020B0604030504040204" pitchFamily="34" charset="0"/>
                <a:cs typeface="Verdana" panose="020B0604030504040204" pitchFamily="34" charset="0"/>
              </a:rPr>
            </a:br>
            <a:r>
              <a:rPr lang="fr-FR" sz="4400" b="1" dirty="0">
                <a:latin typeface="Bahnschrift" panose="020B0502040204020203" pitchFamily="34" charset="0"/>
                <a:ea typeface="Verdana" panose="020B0604030504040204" pitchFamily="34" charset="0"/>
                <a:cs typeface="Verdana" panose="020B0604030504040204" pitchFamily="34" charset="0"/>
              </a:rPr>
              <a:t>			Le plan du webinaire</a:t>
            </a:r>
            <a:r>
              <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rPr>
              <a:t/>
            </a:r>
            <a:br>
              <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rPr>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834960" y="1331565"/>
            <a:ext cx="9936856" cy="5616623"/>
          </a:xfrm>
        </p:spPr>
        <p:txBody>
          <a:bodyPr>
            <a:normAutofit lnSpcReduction="10000"/>
          </a:bodyPr>
          <a:lstStyle/>
          <a:p>
            <a:endParaRPr lang="fr-FR" dirty="0"/>
          </a:p>
          <a:p>
            <a:pPr marL="0" indent="0">
              <a:buNone/>
            </a:pPr>
            <a:r>
              <a:rPr lang="fr-FR" dirty="0">
                <a:solidFill>
                  <a:schemeClr val="accent2"/>
                </a:solidFill>
              </a:rPr>
              <a:t>	Contexte</a:t>
            </a:r>
          </a:p>
          <a:p>
            <a:pPr marL="0" indent="0">
              <a:buNone/>
            </a:pPr>
            <a:endParaRPr lang="fr-FR" dirty="0">
              <a:solidFill>
                <a:schemeClr val="accent2"/>
              </a:solidFill>
            </a:endParaRPr>
          </a:p>
          <a:p>
            <a:pPr marL="0" indent="0">
              <a:buNone/>
            </a:pPr>
            <a:r>
              <a:rPr lang="fr-FR" b="1" dirty="0"/>
              <a:t> 	</a:t>
            </a:r>
            <a:r>
              <a:rPr lang="fr-FR" dirty="0">
                <a:solidFill>
                  <a:schemeClr val="accent4">
                    <a:lumMod val="60000"/>
                    <a:lumOff val="40000"/>
                  </a:schemeClr>
                </a:solidFill>
              </a:rPr>
              <a:t>Principes et règles budgétaires</a:t>
            </a:r>
          </a:p>
          <a:p>
            <a:pPr marL="0" indent="0">
              <a:buNone/>
            </a:pPr>
            <a:endParaRPr lang="fr-FR" dirty="0">
              <a:solidFill>
                <a:schemeClr val="accent4">
                  <a:lumMod val="60000"/>
                  <a:lumOff val="40000"/>
                </a:schemeClr>
              </a:solidFill>
            </a:endParaRPr>
          </a:p>
          <a:p>
            <a:pPr marL="0" indent="0">
              <a:buNone/>
            </a:pPr>
            <a:r>
              <a:rPr lang="fr-FR" b="1" dirty="0"/>
              <a:t>	</a:t>
            </a:r>
            <a:r>
              <a:rPr lang="fr-FR" dirty="0">
                <a:solidFill>
                  <a:schemeClr val="accent5">
                    <a:lumMod val="75000"/>
                  </a:schemeClr>
                </a:solidFill>
              </a:rPr>
              <a:t>Les prérequis au passage à la M57</a:t>
            </a:r>
          </a:p>
          <a:p>
            <a:pPr marL="0" indent="0">
              <a:buNone/>
            </a:pPr>
            <a:endParaRPr lang="fr-FR" dirty="0"/>
          </a:p>
          <a:p>
            <a:pPr marL="0" indent="0">
              <a:buNone/>
            </a:pPr>
            <a:r>
              <a:rPr lang="fr-FR" b="1" dirty="0"/>
              <a:t>       	</a:t>
            </a:r>
            <a:r>
              <a:rPr lang="fr-FR" dirty="0">
                <a:solidFill>
                  <a:schemeClr val="accent6">
                    <a:lumMod val="75000"/>
                  </a:schemeClr>
                </a:solidFill>
              </a:rPr>
              <a:t>L’outil de transposition et traitements     	complémentaires</a:t>
            </a:r>
          </a:p>
          <a:p>
            <a:pPr marL="0" indent="0">
              <a:buNone/>
            </a:pPr>
            <a:endParaRPr lang="fr-FR" dirty="0">
              <a:solidFill>
                <a:schemeClr val="accent6">
                  <a:lumMod val="75000"/>
                </a:schemeClr>
              </a:solidFill>
            </a:endParaRPr>
          </a:p>
          <a:p>
            <a:pPr marL="0" indent="0">
              <a:buNone/>
            </a:pPr>
            <a:r>
              <a:rPr lang="fr-FR" dirty="0"/>
              <a:t>	 </a:t>
            </a:r>
            <a:r>
              <a:rPr lang="fr-FR" dirty="0">
                <a:solidFill>
                  <a:schemeClr val="tx2"/>
                </a:solidFill>
              </a:rPr>
              <a:t>Questions-Réponses</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6" name="ZoneTexte 5"/>
          <p:cNvSpPr txBox="1"/>
          <p:nvPr/>
        </p:nvSpPr>
        <p:spPr>
          <a:xfrm>
            <a:off x="368176" y="1988021"/>
            <a:ext cx="477267" cy="504056"/>
          </a:xfrm>
          <a:prstGeom prst="rect">
            <a:avLst/>
          </a:prstGeom>
          <a:noFill/>
        </p:spPr>
        <p:txBody>
          <a:bodyPr wrap="square" rtlCol="0">
            <a:spAutoFit/>
          </a:bodyPr>
          <a:lstStyle/>
          <a:p>
            <a:endParaRPr lang="fr-FR" dirty="0"/>
          </a:p>
        </p:txBody>
      </p:sp>
      <p:sp>
        <p:nvSpPr>
          <p:cNvPr id="7" name="ZoneTexte 6"/>
          <p:cNvSpPr txBox="1"/>
          <p:nvPr/>
        </p:nvSpPr>
        <p:spPr>
          <a:xfrm>
            <a:off x="959855" y="1802068"/>
            <a:ext cx="720000" cy="553998"/>
          </a:xfrm>
          <a:prstGeom prst="rect">
            <a:avLst/>
          </a:prstGeom>
          <a:solidFill>
            <a:schemeClr val="accent2"/>
          </a:solidFill>
        </p:spPr>
        <p:txBody>
          <a:bodyPr wrap="square" rtlCol="0">
            <a:spAutoFit/>
          </a:bodyPr>
          <a:lstStyle/>
          <a:p>
            <a:pPr algn="ctr"/>
            <a:r>
              <a:rPr lang="fr-FR" sz="3000" b="1" dirty="0">
                <a:solidFill>
                  <a:schemeClr val="bg1"/>
                </a:solidFill>
              </a:rPr>
              <a:t>1</a:t>
            </a:r>
            <a:endParaRPr lang="fr-FR" sz="3000" dirty="0">
              <a:solidFill>
                <a:schemeClr val="bg1"/>
              </a:solidFill>
            </a:endParaRPr>
          </a:p>
        </p:txBody>
      </p:sp>
      <p:sp>
        <p:nvSpPr>
          <p:cNvPr id="8" name="ZoneTexte 7"/>
          <p:cNvSpPr txBox="1"/>
          <p:nvPr/>
        </p:nvSpPr>
        <p:spPr>
          <a:xfrm>
            <a:off x="959855" y="2850944"/>
            <a:ext cx="720000" cy="553998"/>
          </a:xfrm>
          <a:prstGeom prst="rect">
            <a:avLst/>
          </a:prstGeom>
          <a:solidFill>
            <a:schemeClr val="accent4">
              <a:lumMod val="60000"/>
              <a:lumOff val="40000"/>
            </a:schemeClr>
          </a:solidFill>
        </p:spPr>
        <p:txBody>
          <a:bodyPr wrap="square" rtlCol="0">
            <a:spAutoFit/>
          </a:bodyPr>
          <a:lstStyle/>
          <a:p>
            <a:pPr algn="ctr"/>
            <a:r>
              <a:rPr lang="fr-FR" sz="3000" b="1" dirty="0">
                <a:solidFill>
                  <a:schemeClr val="bg1"/>
                </a:solidFill>
              </a:rPr>
              <a:t>2</a:t>
            </a:r>
            <a:endParaRPr lang="fr-FR" sz="3000" dirty="0">
              <a:solidFill>
                <a:schemeClr val="bg1"/>
              </a:solidFill>
            </a:endParaRPr>
          </a:p>
        </p:txBody>
      </p:sp>
      <p:sp>
        <p:nvSpPr>
          <p:cNvPr id="9" name="ZoneTexte 8"/>
          <p:cNvSpPr txBox="1"/>
          <p:nvPr/>
        </p:nvSpPr>
        <p:spPr>
          <a:xfrm>
            <a:off x="959855" y="3890839"/>
            <a:ext cx="720000" cy="553998"/>
          </a:xfrm>
          <a:prstGeom prst="rect">
            <a:avLst/>
          </a:prstGeom>
          <a:solidFill>
            <a:schemeClr val="accent1">
              <a:lumMod val="75000"/>
            </a:schemeClr>
          </a:solidFill>
        </p:spPr>
        <p:txBody>
          <a:bodyPr wrap="square" rtlCol="0">
            <a:spAutoFit/>
          </a:bodyPr>
          <a:lstStyle/>
          <a:p>
            <a:pPr algn="ctr"/>
            <a:r>
              <a:rPr lang="fr-FR" sz="3000" b="1" dirty="0">
                <a:solidFill>
                  <a:schemeClr val="bg1"/>
                </a:solidFill>
              </a:rPr>
              <a:t>3</a:t>
            </a:r>
            <a:endParaRPr lang="fr-FR" sz="3000" dirty="0">
              <a:solidFill>
                <a:schemeClr val="bg1"/>
              </a:solidFill>
            </a:endParaRPr>
          </a:p>
        </p:txBody>
      </p:sp>
      <p:sp>
        <p:nvSpPr>
          <p:cNvPr id="10" name="ZoneTexte 9"/>
          <p:cNvSpPr txBox="1"/>
          <p:nvPr/>
        </p:nvSpPr>
        <p:spPr>
          <a:xfrm>
            <a:off x="956143" y="4995101"/>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
        <p:nvSpPr>
          <p:cNvPr id="11" name="ZoneTexte 10"/>
          <p:cNvSpPr txBox="1"/>
          <p:nvPr/>
        </p:nvSpPr>
        <p:spPr>
          <a:xfrm>
            <a:off x="956143" y="6311995"/>
            <a:ext cx="720000" cy="553998"/>
          </a:xfrm>
          <a:prstGeom prst="rect">
            <a:avLst/>
          </a:prstGeom>
          <a:solidFill>
            <a:schemeClr val="tx2"/>
          </a:solidFill>
        </p:spPr>
        <p:txBody>
          <a:bodyPr wrap="square" rtlCol="0">
            <a:spAutoFit/>
          </a:bodyPr>
          <a:lstStyle/>
          <a:p>
            <a:pPr algn="ctr"/>
            <a:r>
              <a:rPr lang="fr-FR" sz="3000" b="1" dirty="0">
                <a:solidFill>
                  <a:schemeClr val="bg1"/>
                </a:solidFill>
              </a:rPr>
              <a:t>5</a:t>
            </a:r>
            <a:endParaRPr lang="fr-FR" sz="3000" dirty="0">
              <a:solidFill>
                <a:schemeClr val="bg1"/>
              </a:solidFill>
            </a:endParaRPr>
          </a:p>
        </p:txBody>
      </p:sp>
    </p:spTree>
    <p:extLst>
      <p:ext uri="{BB962C8B-B14F-4D97-AF65-F5344CB8AC3E}">
        <p14:creationId xmlns:p14="http://schemas.microsoft.com/office/powerpoint/2010/main" xmlns="" val="636153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r="5582" b="2968"/>
          <a:stretch/>
        </p:blipFill>
        <p:spPr>
          <a:xfrm>
            <a:off x="503808" y="1403573"/>
            <a:ext cx="8189897" cy="5411827"/>
          </a:xfrm>
          <a:prstGeom prst="rect">
            <a:avLst/>
          </a:prstGeom>
        </p:spPr>
      </p:pic>
      <p:sp>
        <p:nvSpPr>
          <p:cNvPr id="5" name="Titre 1"/>
          <p:cNvSpPr>
            <a:spLocks noGrp="1"/>
          </p:cNvSpPr>
          <p:nvPr>
            <p:ph type="title"/>
          </p:nvPr>
        </p:nvSpPr>
        <p:spPr>
          <a:xfrm>
            <a:off x="719832" y="218692"/>
            <a:ext cx="8694539" cy="1461188"/>
          </a:xfrm>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4 - Gestion des Biens</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1439912" y="564524"/>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2702549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431801" y="1878810"/>
            <a:ext cx="8424936" cy="4671021"/>
          </a:xfrm>
          <a:prstGeom prst="rect">
            <a:avLst/>
          </a:prstGeom>
        </p:spPr>
      </p:pic>
      <p:sp>
        <p:nvSpPr>
          <p:cNvPr id="5" name="Titre 1"/>
          <p:cNvSpPr>
            <a:spLocks noGrp="1"/>
          </p:cNvSpPr>
          <p:nvPr>
            <p:ph type="title"/>
          </p:nvPr>
        </p:nvSpPr>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4 - Gestion des Biens</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1655936" y="612769"/>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152927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75817" y="1619597"/>
            <a:ext cx="8424936" cy="5213981"/>
          </a:xfrm>
          <a:prstGeom prst="rect">
            <a:avLst/>
          </a:prstGeom>
        </p:spPr>
      </p:pic>
      <p:sp>
        <p:nvSpPr>
          <p:cNvPr id="5" name="Titre 1"/>
          <p:cNvSpPr>
            <a:spLocks noGrp="1"/>
          </p:cNvSpPr>
          <p:nvPr>
            <p:ph type="title"/>
          </p:nvPr>
        </p:nvSpPr>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5 - Historique</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1655936" y="612769"/>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357972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240695" y="2012950"/>
            <a:ext cx="7599236" cy="4795838"/>
          </a:xfrm>
          <a:prstGeom prst="rect">
            <a:avLst/>
          </a:prstGeom>
        </p:spPr>
      </p:pic>
      <p:sp>
        <p:nvSpPr>
          <p:cNvPr id="5" name="Titre 1"/>
          <p:cNvSpPr>
            <a:spLocks noGrp="1"/>
          </p:cNvSpPr>
          <p:nvPr>
            <p:ph type="title"/>
          </p:nvPr>
        </p:nvSpPr>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l’outil de transposition : </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Etape 6 - Fin</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1655936" y="612769"/>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74765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266652" y="1745213"/>
            <a:ext cx="6997533" cy="4795838"/>
          </a:xfrm>
          <a:prstGeom prst="rect">
            <a:avLst/>
          </a:prstGeom>
        </p:spPr>
      </p:pic>
      <p:sp>
        <p:nvSpPr>
          <p:cNvPr id="7" name="Titre 1"/>
          <p:cNvSpPr>
            <a:spLocks noGrp="1"/>
          </p:cNvSpPr>
          <p:nvPr>
            <p:ph type="title"/>
          </p:nvPr>
        </p:nvSpPr>
        <p:spPr>
          <a:xfrm>
            <a:off x="791840" y="107429"/>
            <a:ext cx="8694539" cy="1461188"/>
          </a:xfrm>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Les traitements complémentaires</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Gestion des emprunts</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ZoneTexte 7"/>
          <p:cNvSpPr txBox="1"/>
          <p:nvPr/>
        </p:nvSpPr>
        <p:spPr>
          <a:xfrm>
            <a:off x="935856" y="284025"/>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1420948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5776" y="1475581"/>
            <a:ext cx="8136904" cy="5684795"/>
          </a:xfrm>
          <a:prstGeom prst="rect">
            <a:avLst/>
          </a:prstGeom>
        </p:spPr>
      </p:pic>
      <p:sp>
        <p:nvSpPr>
          <p:cNvPr id="5" name="Titre 1"/>
          <p:cNvSpPr>
            <a:spLocks noGrp="1"/>
          </p:cNvSpPr>
          <p:nvPr>
            <p:ph type="title"/>
          </p:nvPr>
        </p:nvSpPr>
        <p:spPr>
          <a:xfrm>
            <a:off x="647824" y="14393"/>
            <a:ext cx="8694539" cy="1461188"/>
          </a:xfrm>
        </p:spPr>
        <p:txBody>
          <a:bodyPr>
            <a:normAutofit fontScale="90000"/>
          </a:bodyPr>
          <a:lstStyle/>
          <a:p>
            <a:pPr algn="ctr"/>
            <a:r>
              <a:rPr lang="fr-FR" sz="3200" dirty="0"/>
              <a:t/>
            </a:r>
            <a:br>
              <a:rPr lang="fr-FR" sz="3200" dirty="0"/>
            </a:br>
            <a:r>
              <a:rPr lang="fr-FR" sz="3200" b="1" dirty="0"/>
              <a:t> 	</a:t>
            </a:r>
            <a:br>
              <a:rPr lang="fr-FR" sz="3200" b="1" dirty="0"/>
            </a:br>
            <a:r>
              <a:rPr lang="fr-FR" sz="3400" dirty="0">
                <a:solidFill>
                  <a:schemeClr val="accent6">
                    <a:lumMod val="75000"/>
                  </a:schemeClr>
                </a:solidFill>
                <a:latin typeface="+mn-lt"/>
                <a:ea typeface="+mn-ea"/>
                <a:cs typeface="+mn-cs"/>
              </a:rPr>
              <a:t>M57 : Les traitements complémentaires</a:t>
            </a:r>
            <a:br>
              <a:rPr lang="fr-FR" sz="3400" dirty="0">
                <a:solidFill>
                  <a:schemeClr val="accent6">
                    <a:lumMod val="75000"/>
                  </a:schemeClr>
                </a:solidFill>
                <a:latin typeface="+mn-lt"/>
                <a:ea typeface="+mn-ea"/>
                <a:cs typeface="+mn-cs"/>
              </a:rPr>
            </a:br>
            <a:r>
              <a:rPr lang="fr-FR" sz="3400" dirty="0">
                <a:solidFill>
                  <a:schemeClr val="accent6">
                    <a:lumMod val="75000"/>
                  </a:schemeClr>
                </a:solidFill>
                <a:latin typeface="+mn-lt"/>
                <a:ea typeface="+mn-ea"/>
                <a:cs typeface="+mn-cs"/>
              </a:rPr>
              <a:t>Multi-facturation</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863848" y="251445"/>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174553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5">
                    <a:lumMod val="75000"/>
                  </a:schemeClr>
                </a:solidFill>
              </a:rPr>
              <a:t>M57 : les atouts de l’outil</a:t>
            </a:r>
          </a:p>
        </p:txBody>
      </p:sp>
      <p:sp>
        <p:nvSpPr>
          <p:cNvPr id="5" name="Espace réservé du contenu 4">
            <a:extLst>
              <a:ext uri="{FF2B5EF4-FFF2-40B4-BE49-F238E27FC236}">
                <a16:creationId xmlns:a16="http://schemas.microsoft.com/office/drawing/2014/main" xmlns="" id="{DB3B8CB3-10BC-DD84-BA18-670A50401A48}"/>
              </a:ext>
            </a:extLst>
          </p:cNvPr>
          <p:cNvSpPr>
            <a:spLocks noGrp="1"/>
          </p:cNvSpPr>
          <p:nvPr>
            <p:ph idx="1"/>
          </p:nvPr>
        </p:nvSpPr>
        <p:spPr>
          <a:xfrm>
            <a:off x="693043" y="1863672"/>
            <a:ext cx="8307709" cy="3860382"/>
          </a:xfrm>
        </p:spPr>
        <p:txBody>
          <a:bodyPr/>
          <a:lstStyle/>
          <a:p>
            <a:endParaRPr lang="fr-FR" dirty="0"/>
          </a:p>
        </p:txBody>
      </p:sp>
      <p:pic>
        <p:nvPicPr>
          <p:cNvPr id="9" name="Image 8">
            <a:extLst>
              <a:ext uri="{FF2B5EF4-FFF2-40B4-BE49-F238E27FC236}">
                <a16:creationId xmlns:a16="http://schemas.microsoft.com/office/drawing/2014/main" xmlns="" id="{6CE7B54C-E872-3D2D-AA68-80BC5EE0E3DE}"/>
              </a:ext>
            </a:extLst>
          </p:cNvPr>
          <p:cNvPicPr>
            <a:picLocks noChangeAspect="1"/>
          </p:cNvPicPr>
          <p:nvPr/>
        </p:nvPicPr>
        <p:blipFill>
          <a:blip r:embed="rId2"/>
          <a:stretch>
            <a:fillRect/>
          </a:stretch>
        </p:blipFill>
        <p:spPr>
          <a:xfrm>
            <a:off x="684832" y="1475581"/>
            <a:ext cx="8459936" cy="4697885"/>
          </a:xfrm>
          <a:prstGeom prst="rect">
            <a:avLst/>
          </a:prstGeom>
        </p:spPr>
      </p:pic>
    </p:spTree>
    <p:extLst>
      <p:ext uri="{BB962C8B-B14F-4D97-AF65-F5344CB8AC3E}">
        <p14:creationId xmlns:p14="http://schemas.microsoft.com/office/powerpoint/2010/main" xmlns="" val="1148894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44546A"/>
                </a:solidFill>
              </a:rPr>
              <a:t>	Questions / Réponses</a:t>
            </a:r>
          </a:p>
        </p:txBody>
      </p:sp>
      <p:sp>
        <p:nvSpPr>
          <p:cNvPr id="3" name="Espace réservé du contenu 2"/>
          <p:cNvSpPr>
            <a:spLocks noGrp="1"/>
          </p:cNvSpPr>
          <p:nvPr>
            <p:ph idx="1"/>
          </p:nvPr>
        </p:nvSpPr>
        <p:spPr/>
        <p:txBody>
          <a:bodyPr/>
          <a:lstStyle/>
          <a:p>
            <a:endParaRPr lang="fr-FR" dirty="0"/>
          </a:p>
        </p:txBody>
      </p:sp>
      <p:sp>
        <p:nvSpPr>
          <p:cNvPr id="4" name="ZoneTexte 3"/>
          <p:cNvSpPr txBox="1"/>
          <p:nvPr/>
        </p:nvSpPr>
        <p:spPr>
          <a:xfrm>
            <a:off x="791840" y="856079"/>
            <a:ext cx="720000" cy="553998"/>
          </a:xfrm>
          <a:prstGeom prst="rect">
            <a:avLst/>
          </a:prstGeom>
          <a:solidFill>
            <a:schemeClr val="tx2"/>
          </a:solidFill>
        </p:spPr>
        <p:txBody>
          <a:bodyPr wrap="square" rtlCol="0">
            <a:spAutoFit/>
          </a:bodyPr>
          <a:lstStyle/>
          <a:p>
            <a:pPr algn="ctr"/>
            <a:r>
              <a:rPr lang="fr-FR" sz="3000" b="1" dirty="0">
                <a:solidFill>
                  <a:schemeClr val="bg1"/>
                </a:solidFill>
              </a:rPr>
              <a:t>5</a:t>
            </a:r>
            <a:endParaRPr lang="fr-FR" sz="3000" dirty="0">
              <a:solidFill>
                <a:schemeClr val="bg1"/>
              </a:solidFill>
            </a:endParaRPr>
          </a:p>
        </p:txBody>
      </p:sp>
    </p:spTree>
    <p:extLst>
      <p:ext uri="{BB962C8B-B14F-4D97-AF65-F5344CB8AC3E}">
        <p14:creationId xmlns:p14="http://schemas.microsoft.com/office/powerpoint/2010/main" xmlns="" val="228532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8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9832" y="251445"/>
            <a:ext cx="8694539" cy="1461188"/>
          </a:xfrm>
        </p:spPr>
        <p:txBody>
          <a:bodyPr>
            <a:normAutofit fontScale="90000"/>
          </a:bodyPr>
          <a:lstStyle/>
          <a:p>
            <a:r>
              <a:rPr lang="fr-FR" sz="3200" dirty="0"/>
              <a:t/>
            </a:r>
            <a:br>
              <a:rPr lang="fr-FR" sz="3200" dirty="0"/>
            </a:br>
            <a:r>
              <a:rPr lang="fr-FR" sz="3200" b="1" dirty="0"/>
              <a:t> 	</a:t>
            </a:r>
            <a:r>
              <a:rPr lang="fr-FR" sz="4000" b="1" dirty="0">
                <a:solidFill>
                  <a:schemeClr val="accent4">
                    <a:lumMod val="60000"/>
                    <a:lumOff val="40000"/>
                  </a:schemeClr>
                </a:solidFill>
              </a:rPr>
              <a:t>Principes et règles budgétaires</a:t>
            </a:r>
            <a:r>
              <a:rPr lang="fr-FR" sz="3600" b="1" dirty="0">
                <a:solidFill>
                  <a:schemeClr val="accent4">
                    <a:lumMod val="60000"/>
                    <a:lumOff val="40000"/>
                  </a:schemeClr>
                </a:solidFill>
              </a:rPr>
              <a:t/>
            </a:r>
            <a:br>
              <a:rPr lang="fr-FR" sz="3600" b="1" dirty="0">
                <a:solidFill>
                  <a:schemeClr val="accent4">
                    <a:lumMod val="60000"/>
                    <a:lumOff val="40000"/>
                  </a:schemeClr>
                </a:solidFill>
              </a:rPr>
            </a:br>
            <a:endParaRPr lang="fr-FR" sz="3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575816" y="1547589"/>
            <a:ext cx="8694539" cy="4796544"/>
          </a:xfrm>
        </p:spPr>
        <p:txBody>
          <a:bodyPr vert="horz" lIns="91440" tIns="45720" rIns="91440" bIns="45720" rtlCol="0" anchor="t">
            <a:normAutofit/>
          </a:bodyPr>
          <a:lstStyle/>
          <a:p>
            <a:pPr marL="251460" indent="-251460" algn="just"/>
            <a:r>
              <a:rPr lang="fr-FR" sz="2800" dirty="0">
                <a:latin typeface="Calibri Light"/>
                <a:cs typeface="Calibri Light"/>
              </a:rPr>
              <a:t>Seules les </a:t>
            </a:r>
            <a:r>
              <a:rPr lang="fr-FR" sz="2800" dirty="0">
                <a:solidFill>
                  <a:schemeClr val="accent4">
                    <a:lumMod val="60000"/>
                    <a:lumOff val="40000"/>
                  </a:schemeClr>
                </a:solidFill>
                <a:latin typeface="Calibri Light"/>
                <a:cs typeface="Calibri Light"/>
              </a:rPr>
              <a:t>opérations</a:t>
            </a:r>
            <a:r>
              <a:rPr lang="fr-FR" sz="2800" dirty="0">
                <a:latin typeface="Calibri Light"/>
                <a:cs typeface="Calibri Light"/>
              </a:rPr>
              <a:t> votées sont transmises et affichées dans les maquettes budgétaires.</a:t>
            </a:r>
            <a:endParaRPr lang="en-US" sz="2800">
              <a:latin typeface="Calibri Light"/>
              <a:cs typeface="Calibri Light"/>
            </a:endParaRPr>
          </a:p>
          <a:p>
            <a:pPr marL="251460" indent="-251460" algn="just"/>
            <a:r>
              <a:rPr lang="fr-FR" sz="2800" dirty="0">
                <a:solidFill>
                  <a:schemeClr val="accent4">
                    <a:lumMod val="60000"/>
                    <a:lumOff val="40000"/>
                  </a:schemeClr>
                </a:solidFill>
                <a:latin typeface="Calibri Light"/>
                <a:cs typeface="Calibri Light"/>
              </a:rPr>
              <a:t>Dépenses imprévues </a:t>
            </a:r>
            <a:r>
              <a:rPr lang="fr-FR" sz="2800" dirty="0">
                <a:latin typeface="Calibri Light"/>
                <a:cs typeface="Calibri Light"/>
              </a:rPr>
              <a:t>interdites, remplacées par la fongibilité des crédits (limitée à 7.5% des dépenses de la section).</a:t>
            </a:r>
          </a:p>
          <a:p>
            <a:pPr marL="251460" indent="-251460" algn="just"/>
            <a:r>
              <a:rPr lang="fr-FR" sz="2800" dirty="0">
                <a:solidFill>
                  <a:schemeClr val="accent4">
                    <a:lumMod val="60000"/>
                    <a:lumOff val="40000"/>
                  </a:schemeClr>
                </a:solidFill>
                <a:latin typeface="Calibri Light"/>
                <a:cs typeface="Calibri Light"/>
              </a:rPr>
              <a:t>Nomenclature fonctionnelle </a:t>
            </a:r>
            <a:r>
              <a:rPr lang="fr-FR" sz="2800" dirty="0">
                <a:latin typeface="Calibri Light"/>
                <a:cs typeface="Calibri Light"/>
              </a:rPr>
              <a:t>obligatoire pour les EPCI et SIVOM avec 3500+ ha bau total. Nouvelle obligation impactant notre activité.</a:t>
            </a:r>
          </a:p>
          <a:p>
            <a:pPr marL="251460" indent="-251460" algn="just"/>
            <a:r>
              <a:rPr lang="fr-FR" sz="2800" dirty="0">
                <a:solidFill>
                  <a:schemeClr val="accent4">
                    <a:lumMod val="60000"/>
                    <a:lumOff val="40000"/>
                  </a:schemeClr>
                </a:solidFill>
                <a:latin typeface="Calibri Light"/>
                <a:cs typeface="Calibri Light"/>
              </a:rPr>
              <a:t>Amortissement des biens </a:t>
            </a:r>
            <a:r>
              <a:rPr lang="fr-FR" sz="2800" dirty="0">
                <a:latin typeface="Calibri Light"/>
                <a:cs typeface="Calibri Light"/>
              </a:rPr>
              <a:t>au prorata </a:t>
            </a:r>
            <a:r>
              <a:rPr lang="fr-FR" sz="2800" dirty="0" err="1">
                <a:latin typeface="Calibri Light"/>
                <a:cs typeface="Calibri Light"/>
              </a:rPr>
              <a:t>temporis</a:t>
            </a:r>
            <a:r>
              <a:rPr lang="fr-FR" sz="2800" dirty="0">
                <a:latin typeface="Calibri Light"/>
                <a:cs typeface="Calibri Light"/>
              </a:rPr>
              <a:t> pour les nouvelles acquisitions.</a:t>
            </a:r>
          </a:p>
        </p:txBody>
      </p:sp>
      <p:sp>
        <p:nvSpPr>
          <p:cNvPr id="5" name="ZoneTexte 4"/>
          <p:cNvSpPr txBox="1"/>
          <p:nvPr/>
        </p:nvSpPr>
        <p:spPr>
          <a:xfrm>
            <a:off x="935856" y="705040"/>
            <a:ext cx="720000" cy="553998"/>
          </a:xfrm>
          <a:prstGeom prst="rect">
            <a:avLst/>
          </a:prstGeom>
          <a:solidFill>
            <a:schemeClr val="accent4">
              <a:lumMod val="60000"/>
              <a:lumOff val="40000"/>
            </a:schemeClr>
          </a:solidFill>
        </p:spPr>
        <p:txBody>
          <a:bodyPr wrap="square" rtlCol="0">
            <a:spAutoFit/>
          </a:bodyPr>
          <a:lstStyle/>
          <a:p>
            <a:pPr algn="ctr"/>
            <a:r>
              <a:rPr lang="fr-FR" sz="3000" b="1" dirty="0">
                <a:solidFill>
                  <a:schemeClr val="bg1"/>
                </a:solidFill>
              </a:rPr>
              <a:t>2</a:t>
            </a:r>
            <a:endParaRPr lang="fr-FR" sz="3000" dirty="0">
              <a:solidFill>
                <a:schemeClr val="bg1"/>
              </a:solidFill>
            </a:endParaRPr>
          </a:p>
        </p:txBody>
      </p:sp>
    </p:spTree>
    <p:extLst>
      <p:ext uri="{BB962C8B-B14F-4D97-AF65-F5344CB8AC3E}">
        <p14:creationId xmlns:p14="http://schemas.microsoft.com/office/powerpoint/2010/main" xmlns="" val="19374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043" y="196602"/>
            <a:ext cx="8694539" cy="1001089"/>
          </a:xfrm>
        </p:spPr>
        <p:txBody>
          <a:bodyPr>
            <a:noAutofit/>
          </a:bodyPr>
          <a:lstStyle/>
          <a:p>
            <a:r>
              <a:rPr lang="fr-FR" sz="3200" dirty="0"/>
              <a:t/>
            </a:r>
            <a:br>
              <a:rPr lang="fr-FR" sz="3200" dirty="0"/>
            </a:br>
            <a:r>
              <a:rPr lang="fr-FR" sz="3200" dirty="0">
                <a:solidFill>
                  <a:schemeClr val="accent2"/>
                </a:solidFill>
              </a:rPr>
              <a:t>	</a:t>
            </a:r>
            <a:r>
              <a:rPr lang="fr-FR" sz="3600" b="1" dirty="0">
                <a:solidFill>
                  <a:schemeClr val="accent2"/>
                </a:solidFill>
              </a:rPr>
              <a:t>Contexte</a:t>
            </a:r>
          </a:p>
        </p:txBody>
      </p:sp>
      <p:sp>
        <p:nvSpPr>
          <p:cNvPr id="3" name="Espace réservé du contenu 2"/>
          <p:cNvSpPr>
            <a:spLocks noGrp="1"/>
          </p:cNvSpPr>
          <p:nvPr>
            <p:ph idx="1"/>
          </p:nvPr>
        </p:nvSpPr>
        <p:spPr>
          <a:xfrm>
            <a:off x="503808" y="1644782"/>
            <a:ext cx="8694539" cy="4796544"/>
          </a:xfrm>
        </p:spPr>
        <p:txBody>
          <a:bodyPr vert="horz" lIns="91440" tIns="45720" rIns="91440" bIns="45720" rtlCol="0" anchor="t">
            <a:normAutofit/>
          </a:bodyPr>
          <a:lstStyle/>
          <a:p>
            <a:pPr marL="251460" indent="-251460" algn="just"/>
            <a:endParaRPr lang="fr-FR" sz="2800" dirty="0">
              <a:latin typeface="Calibri Light"/>
              <a:cs typeface="Calibri Light"/>
            </a:endParaRPr>
          </a:p>
          <a:p>
            <a:pPr marL="251460" indent="-251460" algn="just"/>
            <a:r>
              <a:rPr lang="fr-FR" sz="2800" dirty="0">
                <a:latin typeface="Calibri Light"/>
                <a:cs typeface="Calibri Light"/>
              </a:rPr>
              <a:t>Il remplace les référentiels </a:t>
            </a:r>
            <a:r>
              <a:rPr lang="fr-FR" sz="2800" dirty="0">
                <a:solidFill>
                  <a:schemeClr val="accent2"/>
                </a:solidFill>
                <a:latin typeface="Calibri Light"/>
                <a:cs typeface="Calibri Light"/>
              </a:rPr>
              <a:t>M14, M52 et M71</a:t>
            </a:r>
            <a:r>
              <a:rPr lang="fr-FR" sz="2800" dirty="0">
                <a:latin typeface="Calibri Light"/>
                <a:cs typeface="Calibri Light"/>
              </a:rPr>
              <a:t>. les référentiels M4x et M2x sont exclus de la réforme.</a:t>
            </a:r>
          </a:p>
          <a:p>
            <a:pPr marL="251460" indent="-251460" algn="just"/>
            <a:endParaRPr lang="fr-FR" sz="2800" dirty="0">
              <a:latin typeface="Calibri Light"/>
              <a:cs typeface="Calibri Light"/>
            </a:endParaRPr>
          </a:p>
          <a:p>
            <a:pPr marL="251460" indent="-251460" algn="just"/>
            <a:r>
              <a:rPr lang="fr-FR" sz="2800" dirty="0">
                <a:latin typeface="Calibri Light"/>
                <a:cs typeface="Calibri Light"/>
              </a:rPr>
              <a:t>Depuis 2022, il connait une déclinaison simplifiée pour les communes de moins 3500 hab. : </a:t>
            </a:r>
            <a:r>
              <a:rPr lang="fr-FR" sz="2800" dirty="0">
                <a:solidFill>
                  <a:schemeClr val="accent2"/>
                </a:solidFill>
                <a:latin typeface="Calibri Light"/>
                <a:cs typeface="Calibri Light"/>
              </a:rPr>
              <a:t>la M57 abrégée</a:t>
            </a:r>
          </a:p>
          <a:p>
            <a:pPr marL="0" indent="0" algn="just">
              <a:buNone/>
            </a:pPr>
            <a:endParaRPr lang="fr-FR" sz="2800" dirty="0">
              <a:latin typeface="Calibri Light"/>
              <a:cs typeface="Calibri Light"/>
            </a:endParaRPr>
          </a:p>
        </p:txBody>
      </p:sp>
      <p:sp>
        <p:nvSpPr>
          <p:cNvPr id="6" name="ZoneTexte 5"/>
          <p:cNvSpPr txBox="1"/>
          <p:nvPr/>
        </p:nvSpPr>
        <p:spPr>
          <a:xfrm>
            <a:off x="575816" y="643693"/>
            <a:ext cx="720000" cy="553998"/>
          </a:xfrm>
          <a:prstGeom prst="rect">
            <a:avLst/>
          </a:prstGeom>
          <a:solidFill>
            <a:schemeClr val="accent2"/>
          </a:solidFill>
        </p:spPr>
        <p:txBody>
          <a:bodyPr wrap="square" rtlCol="0">
            <a:spAutoFit/>
          </a:bodyPr>
          <a:lstStyle/>
          <a:p>
            <a:pPr algn="ctr"/>
            <a:r>
              <a:rPr lang="fr-FR" sz="3000" b="1" dirty="0">
                <a:solidFill>
                  <a:schemeClr val="bg1"/>
                </a:solidFill>
              </a:rPr>
              <a:t>1</a:t>
            </a:r>
            <a:endParaRPr lang="fr-FR" sz="3000" dirty="0">
              <a:solidFill>
                <a:schemeClr val="bg1"/>
              </a:solidFill>
            </a:endParaRPr>
          </a:p>
        </p:txBody>
      </p:sp>
    </p:spTree>
    <p:extLst>
      <p:ext uri="{BB962C8B-B14F-4D97-AF65-F5344CB8AC3E}">
        <p14:creationId xmlns:p14="http://schemas.microsoft.com/office/powerpoint/2010/main" xmlns="" val="37453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043" y="179438"/>
            <a:ext cx="9171805" cy="1080120"/>
          </a:xfrm>
        </p:spPr>
        <p:txBody>
          <a:bodyPr>
            <a:normAutofit fontScale="90000"/>
          </a:bodyPr>
          <a:lstStyle/>
          <a:p>
            <a:r>
              <a:rPr lang="fr-FR" sz="3200" dirty="0"/>
              <a:t/>
            </a:r>
            <a:br>
              <a:rPr lang="fr-FR" sz="3200" dirty="0"/>
            </a:br>
            <a:r>
              <a:rPr lang="fr-FR" sz="3200" dirty="0"/>
              <a:t>	</a:t>
            </a:r>
            <a:br>
              <a:rPr lang="fr-FR" sz="3200" dirty="0"/>
            </a:br>
            <a:r>
              <a:rPr lang="fr-FR" sz="3200" dirty="0"/>
              <a:t>	</a:t>
            </a:r>
            <a:r>
              <a:rPr lang="fr-FR" sz="3600" b="1" dirty="0">
                <a:solidFill>
                  <a:schemeClr val="accent5">
                    <a:lumMod val="75000"/>
                  </a:schemeClr>
                </a:solidFill>
              </a:rPr>
              <a:t>Les prérequis au passage à la M57</a:t>
            </a:r>
            <a:br>
              <a:rPr lang="fr-FR" sz="3600" b="1" dirty="0">
                <a:solidFill>
                  <a:schemeClr val="accent5">
                    <a:lumMod val="75000"/>
                  </a:schemeClr>
                </a:solidFill>
              </a:rPr>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359792" y="1402781"/>
            <a:ext cx="9505056" cy="5905448"/>
          </a:xfrm>
        </p:spPr>
        <p:txBody>
          <a:bodyPr vert="horz" lIns="91440" tIns="45720" rIns="91440" bIns="45720" rtlCol="0" anchor="t">
            <a:normAutofit/>
          </a:bodyPr>
          <a:lstStyle/>
          <a:p>
            <a:pPr marL="0" indent="0" algn="just">
              <a:buNone/>
            </a:pPr>
            <a:r>
              <a:rPr lang="fr-FR" sz="2800" dirty="0">
                <a:latin typeface="Calibri Light"/>
                <a:cs typeface="Calibri Light"/>
              </a:rPr>
              <a:t>Les choix possibles</a:t>
            </a:r>
          </a:p>
          <a:p>
            <a:pPr marL="251460" indent="-251460" algn="just"/>
            <a:r>
              <a:rPr lang="fr-FR" sz="2800" dirty="0">
                <a:latin typeface="Calibri Light"/>
                <a:cs typeface="Calibri Light"/>
              </a:rPr>
              <a:t>En fonction </a:t>
            </a:r>
            <a:r>
              <a:rPr lang="fr-FR" sz="2800" dirty="0">
                <a:solidFill>
                  <a:schemeClr val="accent5">
                    <a:lumMod val="75000"/>
                  </a:schemeClr>
                </a:solidFill>
                <a:latin typeface="Calibri Light"/>
                <a:cs typeface="Calibri Light"/>
              </a:rPr>
              <a:t>du choix de gestion</a:t>
            </a:r>
            <a:r>
              <a:rPr lang="fr-FR" sz="2800" dirty="0">
                <a:latin typeface="Calibri Light"/>
                <a:cs typeface="Calibri Light"/>
              </a:rPr>
              <a:t>, en concertation avec la Trésorerie, entre nomenclature M57 </a:t>
            </a:r>
            <a:r>
              <a:rPr lang="fr-FR" sz="2800" b="1" dirty="0">
                <a:latin typeface="Calibri Light"/>
                <a:cs typeface="Calibri Light"/>
              </a:rPr>
              <a:t>abrégée</a:t>
            </a:r>
            <a:r>
              <a:rPr lang="fr-FR" sz="2800" dirty="0">
                <a:latin typeface="Calibri Light"/>
                <a:cs typeface="Calibri Light"/>
              </a:rPr>
              <a:t> ou </a:t>
            </a:r>
            <a:r>
              <a:rPr lang="fr-FR" sz="2800" b="1" dirty="0">
                <a:latin typeface="Calibri Light"/>
                <a:cs typeface="Calibri Light"/>
              </a:rPr>
              <a:t>développée</a:t>
            </a:r>
            <a:r>
              <a:rPr lang="fr-FR" sz="2800" dirty="0">
                <a:latin typeface="Calibri Light"/>
                <a:cs typeface="Calibri Light"/>
              </a:rPr>
              <a:t>.</a:t>
            </a:r>
          </a:p>
          <a:p>
            <a:pPr marL="251460" indent="-251460" algn="just"/>
            <a:r>
              <a:rPr lang="fr-FR" sz="2800" dirty="0">
                <a:latin typeface="Calibri Light"/>
                <a:cs typeface="Calibri Light"/>
              </a:rPr>
              <a:t>En fonction de la M14 d’origine</a:t>
            </a:r>
          </a:p>
          <a:p>
            <a:pPr marL="0" indent="0" algn="just">
              <a:buNone/>
            </a:pPr>
            <a:endParaRPr lang="fr-FR" sz="2800" dirty="0">
              <a:latin typeface="Calibri Light"/>
              <a:cs typeface="Calibri Light"/>
            </a:endParaRPr>
          </a:p>
        </p:txBody>
      </p:sp>
      <p:pic>
        <p:nvPicPr>
          <p:cNvPr id="4" name="Image 3"/>
          <p:cNvPicPr>
            <a:picLocks noChangeAspect="1"/>
          </p:cNvPicPr>
          <p:nvPr/>
        </p:nvPicPr>
        <p:blipFill>
          <a:blip r:embed="rId2"/>
          <a:stretch>
            <a:fillRect/>
          </a:stretch>
        </p:blipFill>
        <p:spPr>
          <a:xfrm>
            <a:off x="1943968" y="3419797"/>
            <a:ext cx="5668447" cy="3312368"/>
          </a:xfrm>
          <a:prstGeom prst="rect">
            <a:avLst/>
          </a:prstGeom>
        </p:spPr>
      </p:pic>
      <p:sp>
        <p:nvSpPr>
          <p:cNvPr id="6" name="ZoneTexte 5"/>
          <p:cNvSpPr txBox="1"/>
          <p:nvPr/>
        </p:nvSpPr>
        <p:spPr>
          <a:xfrm>
            <a:off x="693043" y="356033"/>
            <a:ext cx="720000" cy="553998"/>
          </a:xfrm>
          <a:prstGeom prst="rect">
            <a:avLst/>
          </a:prstGeom>
          <a:solidFill>
            <a:schemeClr val="accent1">
              <a:lumMod val="75000"/>
            </a:schemeClr>
          </a:solidFill>
        </p:spPr>
        <p:txBody>
          <a:bodyPr wrap="square" rtlCol="0">
            <a:spAutoFit/>
          </a:bodyPr>
          <a:lstStyle/>
          <a:p>
            <a:pPr algn="ctr"/>
            <a:r>
              <a:rPr lang="fr-FR" sz="3000" b="1" dirty="0">
                <a:solidFill>
                  <a:schemeClr val="bg1"/>
                </a:solidFill>
              </a:rPr>
              <a:t>3</a:t>
            </a:r>
            <a:endParaRPr lang="fr-FR" sz="3000" dirty="0">
              <a:solidFill>
                <a:schemeClr val="bg1"/>
              </a:solidFill>
            </a:endParaRPr>
          </a:p>
        </p:txBody>
      </p:sp>
    </p:spTree>
    <p:extLst>
      <p:ext uri="{BB962C8B-B14F-4D97-AF65-F5344CB8AC3E}">
        <p14:creationId xmlns:p14="http://schemas.microsoft.com/office/powerpoint/2010/main" xmlns="" val="39745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3445" y="1380910"/>
            <a:ext cx="8694539" cy="4796544"/>
          </a:xfrm>
        </p:spPr>
        <p:txBody>
          <a:bodyPr vert="horz" lIns="91440" tIns="45720" rIns="91440" bIns="45720" rtlCol="0" anchor="t">
            <a:normAutofit/>
          </a:bodyPr>
          <a:lstStyle/>
          <a:p>
            <a:pPr marL="251460" indent="-251460" algn="just"/>
            <a:endParaRPr lang="fr-FR" sz="2800" dirty="0">
              <a:latin typeface="Calibri Light"/>
              <a:cs typeface="Calibri"/>
            </a:endParaRPr>
          </a:p>
          <a:p>
            <a:pPr marL="251460" indent="-251460" algn="just"/>
            <a:r>
              <a:rPr lang="fr-FR" sz="2800" dirty="0">
                <a:latin typeface="Calibri Light"/>
                <a:cs typeface="Calibri Light"/>
              </a:rPr>
              <a:t>Un </a:t>
            </a:r>
            <a:r>
              <a:rPr lang="fr-FR" sz="2800" dirty="0">
                <a:solidFill>
                  <a:schemeClr val="accent5">
                    <a:lumMod val="75000"/>
                  </a:schemeClr>
                </a:solidFill>
                <a:latin typeface="Calibri Light"/>
                <a:cs typeface="Calibri Light"/>
              </a:rPr>
              <a:t>état de l’actif</a:t>
            </a:r>
            <a:r>
              <a:rPr lang="fr-FR" sz="2800" dirty="0">
                <a:latin typeface="Calibri Light"/>
                <a:cs typeface="Calibri Light"/>
              </a:rPr>
              <a:t> à jour et concordant avec celui de la Trésorerie </a:t>
            </a:r>
            <a:r>
              <a:rPr lang="fr-FR" sz="2800" b="1" dirty="0">
                <a:latin typeface="Calibri Light"/>
                <a:cs typeface="Calibri Light"/>
              </a:rPr>
              <a:t>n’est pas obligatoire </a:t>
            </a:r>
            <a:r>
              <a:rPr lang="fr-FR" sz="2800" dirty="0">
                <a:latin typeface="Calibri Light"/>
                <a:cs typeface="Calibri Light"/>
              </a:rPr>
              <a:t>pour passer à la M57.</a:t>
            </a:r>
          </a:p>
          <a:p>
            <a:pPr marL="251460" indent="-251460" algn="just"/>
            <a:r>
              <a:rPr lang="fr-FR" sz="2800" dirty="0">
                <a:latin typeface="Calibri Light"/>
                <a:cs typeface="Calibri Light"/>
              </a:rPr>
              <a:t>Tous les mouvements d’inventaire 2023 doivent être intégrés en Gestion des Biens avant le passage en M57 avec l’outil de transposition. </a:t>
            </a:r>
          </a:p>
          <a:p>
            <a:pPr marL="251460" indent="-251460" algn="just"/>
            <a:r>
              <a:rPr lang="fr-FR" sz="2800" dirty="0">
                <a:latin typeface="Calibri Light"/>
                <a:cs typeface="Calibri Light"/>
              </a:rPr>
              <a:t>Si les mouvements ne sont pas intégrés avant la      transposition, il faudra procéder à des corrections   manuelles dans les imputations d’acquisition des biens.</a:t>
            </a:r>
          </a:p>
          <a:p>
            <a:pPr marL="0" indent="0" algn="just">
              <a:buNone/>
            </a:pPr>
            <a:endParaRPr lang="fr-FR" sz="2800" dirty="0">
              <a:latin typeface="Calibri Light"/>
              <a:cs typeface="Calibri Light"/>
            </a:endParaRPr>
          </a:p>
        </p:txBody>
      </p:sp>
      <p:sp>
        <p:nvSpPr>
          <p:cNvPr id="4" name="Titre 1"/>
          <p:cNvSpPr>
            <a:spLocks noGrp="1"/>
          </p:cNvSpPr>
          <p:nvPr>
            <p:ph type="title"/>
          </p:nvPr>
        </p:nvSpPr>
        <p:spPr>
          <a:xfrm>
            <a:off x="693738" y="403225"/>
            <a:ext cx="8693150" cy="1216025"/>
          </a:xfrm>
        </p:spPr>
        <p:txBody>
          <a:bodyPr>
            <a:normAutofit fontScale="90000"/>
          </a:bodyPr>
          <a:lstStyle/>
          <a:p>
            <a:r>
              <a:rPr lang="fr-FR" sz="3200" dirty="0"/>
              <a:t/>
            </a:r>
            <a:br>
              <a:rPr lang="fr-FR" sz="3200" dirty="0"/>
            </a:br>
            <a:r>
              <a:rPr lang="fr-FR" sz="3200" dirty="0"/>
              <a:t>	</a:t>
            </a:r>
            <a:br>
              <a:rPr lang="fr-FR" sz="3200" dirty="0"/>
            </a:br>
            <a:r>
              <a:rPr lang="fr-FR" sz="3200" dirty="0"/>
              <a:t>	</a:t>
            </a:r>
            <a:r>
              <a:rPr lang="fr-FR" sz="4000" b="1" dirty="0">
                <a:solidFill>
                  <a:schemeClr val="accent5">
                    <a:lumMod val="75000"/>
                  </a:schemeClr>
                </a:solidFill>
              </a:rPr>
              <a:t>Les prérequis au passage à la M57</a:t>
            </a:r>
            <a:br>
              <a:rPr lang="fr-FR" sz="4000" b="1" dirty="0">
                <a:solidFill>
                  <a:schemeClr val="accent5">
                    <a:lumMod val="75000"/>
                  </a:schemeClr>
                </a:solidFill>
              </a:rPr>
            </a:br>
            <a:r>
              <a:rPr lang="fr-FR" sz="4000" dirty="0"/>
              <a:t/>
            </a:r>
            <a:br>
              <a:rPr lang="fr-FR" sz="4000" dirty="0"/>
            </a:br>
            <a:endParaRPr lang="fr-FR" sz="4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ZoneTexte 4"/>
          <p:cNvSpPr txBox="1"/>
          <p:nvPr/>
        </p:nvSpPr>
        <p:spPr>
          <a:xfrm>
            <a:off x="703445" y="611485"/>
            <a:ext cx="720000" cy="553998"/>
          </a:xfrm>
          <a:prstGeom prst="rect">
            <a:avLst/>
          </a:prstGeom>
          <a:solidFill>
            <a:schemeClr val="accent1">
              <a:lumMod val="75000"/>
            </a:schemeClr>
          </a:solidFill>
        </p:spPr>
        <p:txBody>
          <a:bodyPr wrap="square" rtlCol="0">
            <a:spAutoFit/>
          </a:bodyPr>
          <a:lstStyle/>
          <a:p>
            <a:pPr algn="ctr"/>
            <a:r>
              <a:rPr lang="fr-FR" sz="3000" b="1" dirty="0">
                <a:solidFill>
                  <a:schemeClr val="bg1"/>
                </a:solidFill>
              </a:rPr>
              <a:t>3</a:t>
            </a:r>
            <a:endParaRPr lang="fr-FR" sz="3000" dirty="0">
              <a:solidFill>
                <a:schemeClr val="bg1"/>
              </a:solidFill>
            </a:endParaRPr>
          </a:p>
        </p:txBody>
      </p:sp>
    </p:spTree>
    <p:extLst>
      <p:ext uri="{BB962C8B-B14F-4D97-AF65-F5344CB8AC3E}">
        <p14:creationId xmlns:p14="http://schemas.microsoft.com/office/powerpoint/2010/main" xmlns="" val="317303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7825" y="1619251"/>
            <a:ext cx="8784976" cy="4241796"/>
          </a:xfrm>
        </p:spPr>
        <p:txBody>
          <a:bodyPr vert="horz" lIns="91440" tIns="45720" rIns="91440" bIns="45720" rtlCol="0" anchor="ctr">
            <a:noAutofit/>
          </a:bodyPr>
          <a:lstStyle/>
          <a:p>
            <a:r>
              <a:rPr lang="fr-FR" sz="2800" dirty="0"/>
              <a:t>Scénario préconisé :</a:t>
            </a:r>
            <a:br>
              <a:rPr lang="fr-FR" sz="2800" dirty="0"/>
            </a:br>
            <a:r>
              <a:rPr lang="fr-FR" sz="2800" dirty="0"/>
              <a:t/>
            </a:r>
            <a:br>
              <a:rPr lang="fr-FR" sz="2800" dirty="0"/>
            </a:br>
            <a:r>
              <a:rPr lang="fr-FR" sz="2800" dirty="0"/>
              <a:t>La transposition vers la M57 devra être lancée avant la </a:t>
            </a:r>
            <a:r>
              <a:rPr lang="fr-FR" sz="2800" dirty="0">
                <a:solidFill>
                  <a:schemeClr val="accent5">
                    <a:lumMod val="75000"/>
                  </a:schemeClr>
                </a:solidFill>
              </a:rPr>
              <a:t>saisie du budget primitif 2024</a:t>
            </a:r>
            <a:r>
              <a:rPr lang="fr-FR" sz="2800" dirty="0"/>
              <a:t>.</a:t>
            </a:r>
            <a:br>
              <a:rPr lang="fr-FR" sz="2800" dirty="0"/>
            </a:br>
            <a:r>
              <a:rPr lang="fr-FR" sz="2800" dirty="0"/>
              <a:t/>
            </a:r>
            <a:br>
              <a:rPr lang="fr-FR" sz="2800" dirty="0"/>
            </a:br>
            <a:r>
              <a:rPr lang="fr-FR" sz="2800" dirty="0"/>
              <a:t>Le </a:t>
            </a:r>
            <a:r>
              <a:rPr lang="fr-FR" sz="2800" dirty="0">
                <a:solidFill>
                  <a:schemeClr val="accent5">
                    <a:lumMod val="75000"/>
                  </a:schemeClr>
                </a:solidFill>
              </a:rPr>
              <a:t>budget primitif 2024 </a:t>
            </a:r>
            <a:r>
              <a:rPr lang="fr-FR" sz="2800" dirty="0"/>
              <a:t>devra être saisi directement en M57.</a:t>
            </a:r>
            <a:br>
              <a:rPr lang="fr-FR" sz="2800" dirty="0"/>
            </a:br>
            <a:r>
              <a:rPr lang="fr-FR" sz="2800" dirty="0"/>
              <a:t/>
            </a:r>
            <a:br>
              <a:rPr lang="fr-FR" sz="2800" dirty="0"/>
            </a:br>
            <a:r>
              <a:rPr lang="fr-FR" sz="2800" dirty="0"/>
              <a:t>Si la collectivité ne le fait pas, elle devra ressaisir son budget sur l’exercice 2024 en M57.</a:t>
            </a:r>
            <a:br>
              <a:rPr lang="fr-FR" sz="2800" dirty="0"/>
            </a:br>
            <a:endParaRPr lang="fr-FR" sz="2800" b="1" dirty="0">
              <a:solidFill>
                <a:schemeClr val="tx2"/>
              </a:solidFill>
              <a:latin typeface="Calibri Light"/>
              <a:ea typeface="Verdana" panose="020B0604030504040204" pitchFamily="34" charset="0"/>
              <a:cs typeface="Verdana" panose="020B0604030504040204" pitchFamily="34" charset="0"/>
            </a:endParaRPr>
          </a:p>
        </p:txBody>
      </p:sp>
      <p:sp>
        <p:nvSpPr>
          <p:cNvPr id="4" name="Titre 1"/>
          <p:cNvSpPr txBox="1">
            <a:spLocks/>
          </p:cNvSpPr>
          <p:nvPr/>
        </p:nvSpPr>
        <p:spPr>
          <a:xfrm>
            <a:off x="693738" y="403225"/>
            <a:ext cx="8693150" cy="1216025"/>
          </a:xfrm>
          <a:prstGeom prst="rect">
            <a:avLst/>
          </a:prstGeom>
        </p:spPr>
        <p:txBody>
          <a:bodyPr vert="horz" lIns="91440" tIns="45720" rIns="91440" bIns="45720" rtlCol="0" anchor="ctr">
            <a:normAutofit fontScale="30000" lnSpcReduction="200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fontAlgn="auto">
              <a:spcAft>
                <a:spcPts val="0"/>
              </a:spcAft>
            </a:pPr>
            <a:r>
              <a:rPr lang="fr-FR" sz="3200" dirty="0"/>
              <a:t/>
            </a:r>
            <a:br>
              <a:rPr lang="fr-FR" sz="3200" dirty="0"/>
            </a:br>
            <a:r>
              <a:rPr lang="fr-FR" sz="3200" dirty="0"/>
              <a:t>	</a:t>
            </a:r>
            <a:br>
              <a:rPr lang="fr-FR" sz="3200" dirty="0"/>
            </a:br>
            <a:r>
              <a:rPr lang="fr-FR" sz="3200" dirty="0"/>
              <a:t>	</a:t>
            </a:r>
            <a:r>
              <a:rPr lang="fr-FR" sz="12000" b="1" dirty="0">
                <a:solidFill>
                  <a:schemeClr val="accent5">
                    <a:lumMod val="75000"/>
                  </a:schemeClr>
                </a:solidFill>
              </a:rPr>
              <a:t>Les prérequis au passage à la M57</a:t>
            </a:r>
            <a:r>
              <a:rPr lang="fr-FR" sz="6000" b="1" dirty="0">
                <a:solidFill>
                  <a:schemeClr val="accent5">
                    <a:lumMod val="75000"/>
                  </a:schemeClr>
                </a:solidFill>
              </a:rPr>
              <a:t/>
            </a:r>
            <a:br>
              <a:rPr lang="fr-FR" sz="6000" b="1" dirty="0">
                <a:solidFill>
                  <a:schemeClr val="accent5">
                    <a:lumMod val="75000"/>
                  </a:schemeClr>
                </a:solidFill>
              </a:rPr>
            </a:br>
            <a:r>
              <a:rPr lang="fr-FR" sz="6000" dirty="0"/>
              <a:t/>
            </a:r>
            <a:br>
              <a:rPr lang="fr-FR" sz="6000" dirty="0"/>
            </a:br>
            <a:endParaRPr lang="fr-FR" sz="6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ZoneTexte 4"/>
          <p:cNvSpPr txBox="1"/>
          <p:nvPr/>
        </p:nvSpPr>
        <p:spPr>
          <a:xfrm>
            <a:off x="791840" y="611485"/>
            <a:ext cx="720000" cy="553998"/>
          </a:xfrm>
          <a:prstGeom prst="rect">
            <a:avLst/>
          </a:prstGeom>
          <a:solidFill>
            <a:schemeClr val="accent1">
              <a:lumMod val="75000"/>
            </a:schemeClr>
          </a:solidFill>
        </p:spPr>
        <p:txBody>
          <a:bodyPr wrap="square" rtlCol="0">
            <a:spAutoFit/>
          </a:bodyPr>
          <a:lstStyle/>
          <a:p>
            <a:pPr algn="ctr"/>
            <a:r>
              <a:rPr lang="fr-FR" sz="3000" b="1" dirty="0">
                <a:solidFill>
                  <a:schemeClr val="bg1"/>
                </a:solidFill>
              </a:rPr>
              <a:t>3</a:t>
            </a:r>
            <a:endParaRPr lang="fr-FR" sz="3000" dirty="0">
              <a:solidFill>
                <a:schemeClr val="bg1"/>
              </a:solidFill>
            </a:endParaRPr>
          </a:p>
        </p:txBody>
      </p:sp>
    </p:spTree>
    <p:extLst>
      <p:ext uri="{BB962C8B-B14F-4D97-AF65-F5344CB8AC3E}">
        <p14:creationId xmlns:p14="http://schemas.microsoft.com/office/powerpoint/2010/main" xmlns="" val="244669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043" y="402484"/>
            <a:ext cx="8694539" cy="1217113"/>
          </a:xfrm>
        </p:spPr>
        <p:txBody>
          <a:bodyPr>
            <a:normAutofit fontScale="90000"/>
          </a:bodyPr>
          <a:lstStyle/>
          <a:p>
            <a:r>
              <a:rPr lang="fr-FR" sz="3200" dirty="0"/>
              <a:t/>
            </a:r>
            <a:br>
              <a:rPr lang="fr-FR" sz="3200" dirty="0"/>
            </a:br>
            <a:r>
              <a:rPr lang="fr-FR" sz="3200" b="1" dirty="0"/>
              <a:t> 	</a:t>
            </a:r>
            <a:r>
              <a:rPr lang="fr-FR" sz="3400" dirty="0">
                <a:solidFill>
                  <a:schemeClr val="accent6">
                    <a:lumMod val="75000"/>
                  </a:schemeClr>
                </a:solidFill>
                <a:latin typeface="+mn-lt"/>
                <a:ea typeface="+mn-ea"/>
                <a:cs typeface="+mn-cs"/>
              </a:rPr>
              <a:t>M57 : l’outil de transposition : Principes</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contenu 2"/>
          <p:cNvSpPr txBox="1">
            <a:spLocks/>
          </p:cNvSpPr>
          <p:nvPr/>
        </p:nvSpPr>
        <p:spPr>
          <a:xfrm>
            <a:off x="1007824" y="1868113"/>
            <a:ext cx="8694539" cy="4796544"/>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fr-FR" dirty="0"/>
          </a:p>
        </p:txBody>
      </p:sp>
      <p:sp>
        <p:nvSpPr>
          <p:cNvPr id="10" name="ZoneTexte 9"/>
          <p:cNvSpPr txBox="1"/>
          <p:nvPr/>
        </p:nvSpPr>
        <p:spPr>
          <a:xfrm>
            <a:off x="191676" y="1465971"/>
            <a:ext cx="9070673" cy="5232202"/>
          </a:xfrm>
          <a:prstGeom prst="rect">
            <a:avLst/>
          </a:prstGeom>
          <a:noFill/>
        </p:spPr>
        <p:txBody>
          <a:bodyPr wrap="square" lIns="91440" tIns="45720" rIns="91440" bIns="45720" rtlCol="0" anchor="t">
            <a:spAutoFit/>
          </a:bodyPr>
          <a:lstStyle/>
          <a:p>
            <a:pPr algn="just"/>
            <a:endParaRPr lang="fr-FR" dirty="0">
              <a:latin typeface="Calibri Light"/>
            </a:endParaRPr>
          </a:p>
          <a:p>
            <a:pPr marL="457200" indent="-457200" algn="just">
              <a:buFont typeface="Arial" panose="020B0604020202020204" pitchFamily="34" charset="0"/>
              <a:buChar char="•"/>
            </a:pPr>
            <a:r>
              <a:rPr lang="fr-FR" sz="2800" dirty="0">
                <a:latin typeface="Calibri Light"/>
                <a:ea typeface="+mn-ea"/>
                <a:cs typeface="Calibri Light"/>
              </a:rPr>
              <a:t>Outil disponible uniquement en ligne WEB.</a:t>
            </a:r>
          </a:p>
          <a:p>
            <a:pPr marL="457200" indent="-457200" algn="just">
              <a:buFont typeface="Arial" panose="020B0604020202020204" pitchFamily="34" charset="0"/>
              <a:buChar char="•"/>
            </a:pPr>
            <a:endParaRPr lang="fr-FR" sz="2800" dirty="0">
              <a:latin typeface="Calibri Light"/>
              <a:ea typeface="+mn-ea"/>
              <a:cs typeface="Calibri Light"/>
            </a:endParaRPr>
          </a:p>
          <a:p>
            <a:pPr marL="457200" indent="-457200" algn="just">
              <a:buFont typeface="Arial" panose="020B0604020202020204" pitchFamily="34" charset="0"/>
              <a:buChar char="•"/>
            </a:pPr>
            <a:r>
              <a:rPr lang="fr-FR" sz="2800" dirty="0">
                <a:latin typeface="Calibri Light"/>
                <a:ea typeface="+mn-ea"/>
                <a:cs typeface="Calibri Light"/>
              </a:rPr>
              <a:t>L’outil de transposition créer une nouvelle </a:t>
            </a:r>
            <a:r>
              <a:rPr lang="fr-FR" sz="2800" dirty="0">
                <a:solidFill>
                  <a:schemeClr val="accent6">
                    <a:lumMod val="75000"/>
                  </a:schemeClr>
                </a:solidFill>
                <a:latin typeface="Calibri Light"/>
                <a:ea typeface="+mn-ea"/>
                <a:cs typeface="Calibri Light"/>
              </a:rPr>
              <a:t>entité comptable </a:t>
            </a:r>
            <a:r>
              <a:rPr lang="fr-FR" sz="2800" dirty="0">
                <a:latin typeface="Calibri Light"/>
                <a:ea typeface="+mn-ea"/>
                <a:cs typeface="Calibri Light"/>
              </a:rPr>
              <a:t>sur 2024 pour chaque budget M14 qui passe en M57.</a:t>
            </a:r>
          </a:p>
          <a:p>
            <a:pPr marL="457200" indent="-457200" algn="just">
              <a:buFont typeface="Arial" panose="020B0604020202020204" pitchFamily="34" charset="0"/>
              <a:buChar char="•"/>
            </a:pPr>
            <a:endParaRPr lang="fr-FR" sz="2800" dirty="0">
              <a:latin typeface="Calibri Light"/>
              <a:ea typeface="+mn-ea"/>
              <a:cs typeface="Calibri Light"/>
            </a:endParaRPr>
          </a:p>
          <a:p>
            <a:pPr marL="457200" indent="-457200" algn="just">
              <a:buFont typeface="Arial" panose="020B0604020202020204" pitchFamily="34" charset="0"/>
              <a:buChar char="•"/>
            </a:pPr>
            <a:r>
              <a:rPr lang="fr-FR" sz="2800" dirty="0">
                <a:latin typeface="Calibri Light"/>
                <a:ea typeface="+mn-ea"/>
                <a:cs typeface="Calibri Light"/>
              </a:rPr>
              <a:t>Transposition des imputations et écritures comptables</a:t>
            </a:r>
          </a:p>
          <a:p>
            <a:pPr marL="857250" algn="just"/>
            <a:r>
              <a:rPr lang="fr-FR" sz="2800" dirty="0">
                <a:latin typeface="Calibri Light"/>
                <a:ea typeface="+mn-ea"/>
                <a:cs typeface="Calibri Light"/>
              </a:rPr>
              <a:t> -Exercices 2023 et 2024 </a:t>
            </a:r>
            <a:r>
              <a:rPr lang="fr-FR" sz="2800" dirty="0">
                <a:solidFill>
                  <a:schemeClr val="accent6">
                    <a:lumMod val="75000"/>
                  </a:schemeClr>
                </a:solidFill>
                <a:latin typeface="Calibri Light"/>
                <a:ea typeface="+mn-ea"/>
                <a:cs typeface="Calibri Light"/>
              </a:rPr>
              <a:t>immédiatement</a:t>
            </a:r>
            <a:endParaRPr lang="fr-FR" dirty="0">
              <a:solidFill>
                <a:schemeClr val="accent6">
                  <a:lumMod val="75000"/>
                </a:schemeClr>
              </a:solidFill>
              <a:ea typeface="+mn-ea"/>
            </a:endParaRPr>
          </a:p>
          <a:p>
            <a:pPr marL="857250" algn="just"/>
            <a:r>
              <a:rPr lang="fr-FR" sz="2800" dirty="0">
                <a:solidFill>
                  <a:srgbClr val="000000"/>
                </a:solidFill>
                <a:latin typeface="Calibri Light"/>
                <a:ea typeface="+mn-ea"/>
                <a:cs typeface="Calibri Light"/>
              </a:rPr>
              <a:t> -</a:t>
            </a:r>
            <a:r>
              <a:rPr lang="fr-FR" sz="2800" dirty="0">
                <a:latin typeface="Calibri Light"/>
                <a:ea typeface="+mn-ea"/>
                <a:cs typeface="Calibri Light"/>
              </a:rPr>
              <a:t>Exercices 2021 et 2022 en décalé pour ne pas 	surcharger les serveurs </a:t>
            </a:r>
            <a:endParaRPr lang="fr-FR" dirty="0">
              <a:solidFill>
                <a:srgbClr val="548235"/>
              </a:solidFill>
              <a:ea typeface="+mn-ea"/>
            </a:endParaRPr>
          </a:p>
          <a:p>
            <a:pPr marL="857250" algn="just"/>
            <a:endParaRPr lang="fr-FR" dirty="0">
              <a:latin typeface="Calibri Light"/>
            </a:endParaRPr>
          </a:p>
          <a:p>
            <a:pPr marL="857250" algn="just"/>
            <a:endParaRPr lang="fr-FR" dirty="0">
              <a:latin typeface="Calibri Light"/>
            </a:endParaRPr>
          </a:p>
        </p:txBody>
      </p:sp>
      <p:sp>
        <p:nvSpPr>
          <p:cNvPr id="6" name="ZoneTexte 5"/>
          <p:cNvSpPr txBox="1"/>
          <p:nvPr/>
        </p:nvSpPr>
        <p:spPr>
          <a:xfrm>
            <a:off x="647824" y="436173"/>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43117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3043" y="1619597"/>
            <a:ext cx="8694539" cy="4796544"/>
          </a:xfrm>
        </p:spPr>
        <p:txBody>
          <a:bodyPr vert="horz" lIns="91440" tIns="45720" rIns="91440" bIns="45720" rtlCol="0" anchor="t">
            <a:normAutofit/>
          </a:bodyPr>
          <a:lstStyle/>
          <a:p>
            <a:pPr marL="251460" indent="-251460" algn="just"/>
            <a:endParaRPr lang="fr-FR" sz="2800" dirty="0">
              <a:latin typeface="Calibri Light"/>
              <a:cs typeface="Calibri Light"/>
            </a:endParaRPr>
          </a:p>
          <a:p>
            <a:pPr marL="251460" indent="-251460" algn="just"/>
            <a:r>
              <a:rPr lang="fr-FR" sz="2800" dirty="0">
                <a:latin typeface="Calibri Light"/>
                <a:cs typeface="Calibri Light"/>
              </a:rPr>
              <a:t>Transposition en comptabilité possible </a:t>
            </a:r>
            <a:r>
              <a:rPr lang="fr-FR" sz="2800" dirty="0">
                <a:solidFill>
                  <a:schemeClr val="accent6">
                    <a:lumMod val="75000"/>
                  </a:schemeClr>
                </a:solidFill>
                <a:latin typeface="Calibri Light"/>
                <a:cs typeface="Calibri Light"/>
              </a:rPr>
              <a:t>dès à présent.</a:t>
            </a:r>
          </a:p>
          <a:p>
            <a:pPr marL="251460" indent="-251460" algn="just"/>
            <a:r>
              <a:rPr lang="fr-FR" sz="2800" dirty="0">
                <a:latin typeface="Calibri Light"/>
                <a:cs typeface="Calibri Light"/>
              </a:rPr>
              <a:t>Préconisations : </a:t>
            </a:r>
          </a:p>
          <a:p>
            <a:pPr marL="0" indent="0" algn="just">
              <a:buNone/>
            </a:pPr>
            <a:r>
              <a:rPr lang="fr-FR" sz="2800" dirty="0">
                <a:latin typeface="Calibri Light"/>
                <a:cs typeface="Calibri Light"/>
              </a:rPr>
              <a:t>	1. Créer </a:t>
            </a:r>
            <a:r>
              <a:rPr lang="fr-FR" sz="2800" dirty="0">
                <a:solidFill>
                  <a:schemeClr val="accent6">
                    <a:lumMod val="75000"/>
                  </a:schemeClr>
                </a:solidFill>
                <a:latin typeface="Calibri Light"/>
                <a:cs typeface="Calibri Light"/>
              </a:rPr>
              <a:t>l’exercice 2024 </a:t>
            </a:r>
            <a:r>
              <a:rPr lang="fr-FR" sz="2800" dirty="0">
                <a:latin typeface="Calibri Light"/>
                <a:cs typeface="Calibri Light"/>
              </a:rPr>
              <a:t>sur les budgets M14 à passer en M57.</a:t>
            </a:r>
          </a:p>
          <a:p>
            <a:pPr marL="0" indent="0" algn="just">
              <a:buNone/>
            </a:pPr>
            <a:r>
              <a:rPr lang="fr-FR" sz="2800" dirty="0">
                <a:latin typeface="Calibri Light"/>
                <a:cs typeface="Calibri Light"/>
              </a:rPr>
              <a:t>	2. ​Lancer la transposition </a:t>
            </a:r>
          </a:p>
          <a:p>
            <a:pPr marL="0" indent="0" algn="just">
              <a:buNone/>
            </a:pPr>
            <a:r>
              <a:rPr lang="fr-FR" sz="2800" dirty="0">
                <a:latin typeface="Calibri Light"/>
                <a:cs typeface="Calibri Light"/>
              </a:rPr>
              <a:t>	- </a:t>
            </a:r>
            <a:r>
              <a:rPr lang="fr-FR" sz="2800" dirty="0">
                <a:solidFill>
                  <a:schemeClr val="accent6">
                    <a:lumMod val="75000"/>
                  </a:schemeClr>
                </a:solidFill>
                <a:latin typeface="Calibri Light"/>
                <a:cs typeface="Calibri Light"/>
              </a:rPr>
              <a:t>avant l'historisation </a:t>
            </a:r>
            <a:r>
              <a:rPr lang="fr-FR" sz="2800" dirty="0">
                <a:latin typeface="Calibri Light"/>
                <a:cs typeface="Calibri Light"/>
              </a:rPr>
              <a:t>de la </a:t>
            </a:r>
            <a:r>
              <a:rPr lang="fr-FR" sz="2800" b="1" dirty="0">
                <a:latin typeface="Calibri Light"/>
                <a:cs typeface="Calibri Light"/>
              </a:rPr>
              <a:t>1ère écriture comptable </a:t>
            </a:r>
            <a:r>
              <a:rPr lang="fr-FR" sz="2800" dirty="0">
                <a:latin typeface="Calibri Light"/>
                <a:cs typeface="Calibri Light"/>
              </a:rPr>
              <a:t>sur 2024.​</a:t>
            </a:r>
          </a:p>
          <a:p>
            <a:pPr marL="0" indent="0" algn="just">
              <a:buNone/>
            </a:pPr>
            <a:r>
              <a:rPr lang="fr-FR" sz="2800" dirty="0">
                <a:latin typeface="Calibri Light"/>
                <a:cs typeface="Calibri Light"/>
              </a:rPr>
              <a:t>	- </a:t>
            </a:r>
            <a:r>
              <a:rPr lang="fr-FR" sz="2800" dirty="0">
                <a:solidFill>
                  <a:schemeClr val="accent6">
                    <a:lumMod val="75000"/>
                  </a:schemeClr>
                </a:solidFill>
                <a:latin typeface="Calibri Light"/>
                <a:cs typeface="Calibri Light"/>
              </a:rPr>
              <a:t>avant la saisie </a:t>
            </a:r>
            <a:r>
              <a:rPr lang="fr-FR" sz="2800" dirty="0">
                <a:latin typeface="Calibri Light"/>
                <a:cs typeface="Calibri Light"/>
              </a:rPr>
              <a:t>du </a:t>
            </a:r>
            <a:r>
              <a:rPr lang="fr-FR" sz="2800" b="1" dirty="0">
                <a:latin typeface="Calibri Light"/>
                <a:cs typeface="Calibri Light"/>
              </a:rPr>
              <a:t>budget primitif 2024 </a:t>
            </a:r>
            <a:r>
              <a:rPr lang="fr-FR" sz="2800" dirty="0">
                <a:latin typeface="Calibri Light"/>
                <a:cs typeface="Calibri Light"/>
              </a:rPr>
              <a:t>(si préparé avant fin 2023)</a:t>
            </a:r>
          </a:p>
          <a:p>
            <a:pPr marL="251460" indent="-251460" algn="just"/>
            <a:endParaRPr lang="fr-FR" sz="2800" dirty="0">
              <a:latin typeface="Calibri Light"/>
              <a:cs typeface="Calibri Light"/>
            </a:endParaRPr>
          </a:p>
          <a:p>
            <a:pPr marL="251460" indent="-251460" algn="just"/>
            <a:endParaRPr lang="fr-FR" sz="2800" dirty="0">
              <a:latin typeface="Calibri Light"/>
              <a:cs typeface="Calibri Light"/>
            </a:endParaRPr>
          </a:p>
          <a:p>
            <a:pPr marL="251460" indent="-251460" algn="just"/>
            <a:endParaRPr lang="fr-FR" sz="2800" dirty="0">
              <a:latin typeface="Calibri Light"/>
              <a:cs typeface="Calibri Light"/>
            </a:endParaRPr>
          </a:p>
        </p:txBody>
      </p:sp>
      <p:sp>
        <p:nvSpPr>
          <p:cNvPr id="5" name="Titre 1"/>
          <p:cNvSpPr>
            <a:spLocks noGrp="1"/>
          </p:cNvSpPr>
          <p:nvPr>
            <p:ph type="title"/>
          </p:nvPr>
        </p:nvSpPr>
        <p:spPr>
          <a:xfrm>
            <a:off x="693043" y="402484"/>
            <a:ext cx="8694539" cy="1217113"/>
          </a:xfrm>
        </p:spPr>
        <p:txBody>
          <a:bodyPr>
            <a:normAutofit fontScale="90000"/>
          </a:bodyPr>
          <a:lstStyle/>
          <a:p>
            <a:r>
              <a:rPr lang="fr-FR" sz="3200" dirty="0"/>
              <a:t/>
            </a:r>
            <a:br>
              <a:rPr lang="fr-FR" sz="3200" dirty="0"/>
            </a:br>
            <a:r>
              <a:rPr lang="fr-FR" sz="3200" b="1" dirty="0"/>
              <a:t> 	</a:t>
            </a:r>
            <a:r>
              <a:rPr lang="fr-FR" sz="3400" dirty="0">
                <a:solidFill>
                  <a:schemeClr val="accent6">
                    <a:lumMod val="75000"/>
                  </a:schemeClr>
                </a:solidFill>
                <a:latin typeface="+mn-lt"/>
                <a:ea typeface="+mn-ea"/>
                <a:cs typeface="+mn-cs"/>
              </a:rPr>
              <a:t>M57 : l’outil de transposition : Quand ?</a:t>
            </a:r>
            <a:r>
              <a:rPr lang="fr-FR" sz="3200" dirty="0"/>
              <a:t/>
            </a:r>
            <a:br>
              <a:rPr lang="fr-FR" sz="3200" dirty="0"/>
            </a:br>
            <a:r>
              <a:rPr lang="fr-FR" sz="3200" dirty="0"/>
              <a:t/>
            </a:r>
            <a:br>
              <a:rPr lang="fr-FR" sz="3200" dirty="0"/>
            </a:br>
            <a:endParaRPr lang="fr-FR" sz="3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ZoneTexte 5"/>
          <p:cNvSpPr txBox="1"/>
          <p:nvPr/>
        </p:nvSpPr>
        <p:spPr>
          <a:xfrm>
            <a:off x="863848" y="523537"/>
            <a:ext cx="720000" cy="553998"/>
          </a:xfrm>
          <a:prstGeom prst="rect">
            <a:avLst/>
          </a:prstGeom>
          <a:solidFill>
            <a:schemeClr val="accent6">
              <a:lumMod val="75000"/>
            </a:schemeClr>
          </a:solidFill>
        </p:spPr>
        <p:txBody>
          <a:bodyPr wrap="square" rtlCol="0">
            <a:spAutoFit/>
          </a:bodyPr>
          <a:lstStyle/>
          <a:p>
            <a:pPr algn="ctr"/>
            <a:r>
              <a:rPr lang="fr-FR" sz="3000" b="1" dirty="0">
                <a:solidFill>
                  <a:schemeClr val="bg1"/>
                </a:solidFill>
              </a:rPr>
              <a:t>4</a:t>
            </a:r>
            <a:endParaRPr lang="fr-FR" sz="3000" dirty="0">
              <a:solidFill>
                <a:schemeClr val="bg1"/>
              </a:solidFill>
            </a:endParaRPr>
          </a:p>
        </p:txBody>
      </p:sp>
    </p:spTree>
    <p:extLst>
      <p:ext uri="{BB962C8B-B14F-4D97-AF65-F5344CB8AC3E}">
        <p14:creationId xmlns:p14="http://schemas.microsoft.com/office/powerpoint/2010/main" xmlns="" val="771022159"/>
      </p:ext>
    </p:extLst>
  </p:cSld>
  <p:clrMapOvr>
    <a:masterClrMapping/>
  </p:clrMapOvr>
</p:sld>
</file>

<file path=ppt/theme/theme1.xml><?xml version="1.0" encoding="utf-8"?>
<a:theme xmlns:a="http://schemas.openxmlformats.org/drawingml/2006/main" name="1_Solidarité  MDPH">
  <a:themeElements>
    <a:clrScheme name="charte institutionnelle imp">
      <a:dk1>
        <a:sysClr val="windowText" lastClr="000000"/>
      </a:dk1>
      <a:lt1>
        <a:sysClr val="window" lastClr="FFFFFF"/>
      </a:lt1>
      <a:dk2>
        <a:srgbClr val="44546A"/>
      </a:dk2>
      <a:lt2>
        <a:srgbClr val="FFFFFF"/>
      </a:lt2>
      <a:accent1>
        <a:srgbClr val="D3A219"/>
      </a:accent1>
      <a:accent2>
        <a:srgbClr val="5B9BD5"/>
      </a:accent2>
      <a:accent3>
        <a:srgbClr val="A5A5A5"/>
      </a:accent3>
      <a:accent4>
        <a:srgbClr val="FFC000"/>
      </a:accent4>
      <a:accent5>
        <a:srgbClr val="4472C4"/>
      </a:accent5>
      <a:accent6>
        <a:srgbClr val="70AD47"/>
      </a:accent6>
      <a:hlink>
        <a:srgbClr val="5B9BD5"/>
      </a:hlink>
      <a:folHlink>
        <a:srgbClr val="5B9BD5"/>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olidarité  MDPH" id="{7E2FDD4F-A867-473A-B0DA-4074EB77DAF2}" vid="{DFE407A1-EBBC-4D55-876E-FCFD0A3FFD2B}"/>
    </a:ext>
  </a:extLst>
</a:theme>
</file>

<file path=ppt/theme/theme2.xml><?xml version="1.0" encoding="utf-8"?>
<a:theme xmlns:a="http://schemas.openxmlformats.org/drawingml/2006/main" name="ThèmePerrin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Perrine" id="{637F3813-C9DA-4A5B-8C87-AB69E9288BF7}" vid="{09C641B2-2CC6-475C-AC51-3CFF8E1CCD43}"/>
    </a:ext>
  </a:extLst>
</a:theme>
</file>

<file path=ppt/theme/theme3.xml><?xml version="1.0" encoding="utf-8"?>
<a:theme xmlns:a="http://schemas.openxmlformats.org/drawingml/2006/main" name="2_Solidarité  MDPH">
  <a:themeElements>
    <a:clrScheme name="charte institutionnelle imp">
      <a:dk1>
        <a:sysClr val="windowText" lastClr="000000"/>
      </a:dk1>
      <a:lt1>
        <a:sysClr val="window" lastClr="FFFFFF"/>
      </a:lt1>
      <a:dk2>
        <a:srgbClr val="44546A"/>
      </a:dk2>
      <a:lt2>
        <a:srgbClr val="FFFFFF"/>
      </a:lt2>
      <a:accent1>
        <a:srgbClr val="D3A219"/>
      </a:accent1>
      <a:accent2>
        <a:srgbClr val="5B9BD5"/>
      </a:accent2>
      <a:accent3>
        <a:srgbClr val="A5A5A5"/>
      </a:accent3>
      <a:accent4>
        <a:srgbClr val="FFC000"/>
      </a:accent4>
      <a:accent5>
        <a:srgbClr val="4472C4"/>
      </a:accent5>
      <a:accent6>
        <a:srgbClr val="70AD47"/>
      </a:accent6>
      <a:hlink>
        <a:srgbClr val="5B9BD5"/>
      </a:hlink>
      <a:folHlink>
        <a:srgbClr val="5B9BD5"/>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olidarité  MDPH" id="{7E2FDD4F-A867-473A-B0DA-4074EB77DAF2}" vid="{DFE407A1-EBBC-4D55-876E-FCFD0A3FFD2B}"/>
    </a:ext>
  </a:extLst>
</a:theme>
</file>

<file path=ppt/theme/theme4.xml><?xml version="1.0" encoding="utf-8"?>
<a:theme xmlns:a="http://schemas.openxmlformats.org/drawingml/2006/main" name="3_Solidarité  MDPH">
  <a:themeElements>
    <a:clrScheme name="charte institutionnelle imp">
      <a:dk1>
        <a:sysClr val="windowText" lastClr="000000"/>
      </a:dk1>
      <a:lt1>
        <a:sysClr val="window" lastClr="FFFFFF"/>
      </a:lt1>
      <a:dk2>
        <a:srgbClr val="44546A"/>
      </a:dk2>
      <a:lt2>
        <a:srgbClr val="FFFFFF"/>
      </a:lt2>
      <a:accent1>
        <a:srgbClr val="D3A219"/>
      </a:accent1>
      <a:accent2>
        <a:srgbClr val="5B9BD5"/>
      </a:accent2>
      <a:accent3>
        <a:srgbClr val="A5A5A5"/>
      </a:accent3>
      <a:accent4>
        <a:srgbClr val="FFC000"/>
      </a:accent4>
      <a:accent5>
        <a:srgbClr val="4472C4"/>
      </a:accent5>
      <a:accent6>
        <a:srgbClr val="70AD47"/>
      </a:accent6>
      <a:hlink>
        <a:srgbClr val="5B9BD5"/>
      </a:hlink>
      <a:folHlink>
        <a:srgbClr val="5B9BD5"/>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olidarité  MDPH" id="{7E2FDD4F-A867-473A-B0DA-4074EB77DAF2}" vid="{DFE407A1-EBBC-4D55-876E-FCFD0A3FFD2B}"/>
    </a:ext>
  </a:ext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C6BA30D6150D40BB7EF9BCFBF68146" ma:contentTypeVersion="17" ma:contentTypeDescription="Crée un document." ma:contentTypeScope="" ma:versionID="dbf2c43fc809de912f7748e7dae2b6e8">
  <xsd:schema xmlns:xsd="http://www.w3.org/2001/XMLSchema" xmlns:xs="http://www.w3.org/2001/XMLSchema" xmlns:p="http://schemas.microsoft.com/office/2006/metadata/properties" xmlns:ns2="4b3872e5-ade9-4a4a-9242-8df78b9ad1d0" xmlns:ns3="97f75696-cb01-4a03-85f7-cb8ddd329457" targetNamespace="http://schemas.microsoft.com/office/2006/metadata/properties" ma:root="true" ma:fieldsID="0769870055cda3462ecfbc5ca0fe04be" ns2:_="" ns3:_="">
    <xsd:import namespace="4b3872e5-ade9-4a4a-9242-8df78b9ad1d0"/>
    <xsd:import namespace="97f75696-cb01-4a03-85f7-cb8ddd3294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872e5-ade9-4a4a-9242-8df78b9ad1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Flow_SignoffStatus" ma:index="15" nillable="true" ma:displayName="État de validation" ma:internalName="_x00c9_tat_x0020_de_x0020_validation">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95ca1e39-6f56-4811-9f2f-2b87492da3cd"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f75696-cb01-4a03-85f7-cb8ddd329457"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a9705a6e-3286-4aae-80b2-0aab1b875cf3}" ma:internalName="TaxCatchAll" ma:showField="CatchAllData" ma:web="97f75696-cb01-4a03-85f7-cb8ddd3294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b3872e5-ade9-4a4a-9242-8df78b9ad1d0" xsi:nil="true"/>
    <lcf76f155ced4ddcb4097134ff3c332f xmlns="4b3872e5-ade9-4a4a-9242-8df78b9ad1d0">
      <Terms xmlns="http://schemas.microsoft.com/office/infopath/2007/PartnerControls"/>
    </lcf76f155ced4ddcb4097134ff3c332f>
    <TaxCatchAll xmlns="97f75696-cb01-4a03-85f7-cb8ddd329457" xsi:nil="true"/>
  </documentManagement>
</p:properties>
</file>

<file path=customXml/itemProps1.xml><?xml version="1.0" encoding="utf-8"?>
<ds:datastoreItem xmlns:ds="http://schemas.openxmlformats.org/officeDocument/2006/customXml" ds:itemID="{C18AB4AE-623C-41B3-9AFA-44F669FB6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3872e5-ade9-4a4a-9242-8df78b9ad1d0"/>
    <ds:schemaRef ds:uri="97f75696-cb01-4a03-85f7-cb8ddd3294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E1E90D-7F35-4C3E-B127-C5AE56DD3EE2}">
  <ds:schemaRefs>
    <ds:schemaRef ds:uri="http://schemas.microsoft.com/sharepoint/v3/contenttype/forms"/>
  </ds:schemaRefs>
</ds:datastoreItem>
</file>

<file path=customXml/itemProps3.xml><?xml version="1.0" encoding="utf-8"?>
<ds:datastoreItem xmlns:ds="http://schemas.openxmlformats.org/officeDocument/2006/customXml" ds:itemID="{80BFDAB0-D9F4-43A9-BA24-E9F3A9EC66F0}">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97f75696-cb01-4a03-85f7-cb8ddd329457"/>
    <ds:schemaRef ds:uri="4b3872e5-ade9-4a4a-9242-8df78b9ad1d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Réunion d'ouverture</Template>
  <TotalTime>9969</TotalTime>
  <Words>466</Words>
  <Application>Microsoft Office PowerPoint</Application>
  <PresentationFormat>Personnalisé</PresentationFormat>
  <Paragraphs>117</Paragraphs>
  <Slides>27</Slides>
  <Notes>0</Notes>
  <HiddenSlides>0</HiddenSlides>
  <MMClips>0</MMClips>
  <ScaleCrop>false</ScaleCrop>
  <HeadingPairs>
    <vt:vector size="4" baseType="variant">
      <vt:variant>
        <vt:lpstr>Thème</vt:lpstr>
      </vt:variant>
      <vt:variant>
        <vt:i4>4</vt:i4>
      </vt:variant>
      <vt:variant>
        <vt:lpstr>Titres des diapositives</vt:lpstr>
      </vt:variant>
      <vt:variant>
        <vt:i4>27</vt:i4>
      </vt:variant>
    </vt:vector>
  </HeadingPairs>
  <TitlesOfParts>
    <vt:vector size="31" baseType="lpstr">
      <vt:lpstr>1_Solidarité  MDPH</vt:lpstr>
      <vt:lpstr>ThèmePerrine</vt:lpstr>
      <vt:lpstr>2_Solidarité  MDPH</vt:lpstr>
      <vt:lpstr>3_Solidarité  MDPH</vt:lpstr>
      <vt:lpstr>    Le Passage à la M57    </vt:lpstr>
      <vt:lpstr> Le passage à la M57 :     Le plan du webinaire </vt:lpstr>
      <vt:lpstr>   Principes et règles budgétaires </vt:lpstr>
      <vt:lpstr>  Contexte</vt:lpstr>
      <vt:lpstr>    Les prérequis au passage à la M57  </vt:lpstr>
      <vt:lpstr>    Les prérequis au passage à la M57  </vt:lpstr>
      <vt:lpstr>Scénario préconisé :  La transposition vers la M57 devra être lancée avant la saisie du budget primitif 2024.  Le budget primitif 2024 devra être saisi directement en M57.  Si la collectivité ne le fait pas, elle devra ressaisir son budget sur l’exercice 2024 en M57. </vt:lpstr>
      <vt:lpstr>   M57 : l’outil de transposition : Principes  </vt:lpstr>
      <vt:lpstr>   M57 : l’outil de transposition : Quand ?  </vt:lpstr>
      <vt:lpstr>   M57 : l’outil de transposition : Quand ?  </vt:lpstr>
      <vt:lpstr>   M57 : l’outil de transposition : Utilisation  </vt:lpstr>
      <vt:lpstr>   M57 : l’outil de transposition : Utilisation  </vt:lpstr>
      <vt:lpstr>   M57 : l’outil de transposition : Utilisation  </vt:lpstr>
      <vt:lpstr>    M57 : l’outil de transposition :  Etape 1  </vt:lpstr>
      <vt:lpstr>    M57 : l’outil de transposition :  Etape 2  </vt:lpstr>
      <vt:lpstr>    M57 : l’outil de transposition :  Etape 2  </vt:lpstr>
      <vt:lpstr>    M57 : l’outil de transposition :  Etape 3  </vt:lpstr>
      <vt:lpstr>    M57 : l’outil de transposition :  Etape 3   </vt:lpstr>
      <vt:lpstr>    M57 : l’outil de transposition :  Etape 3   </vt:lpstr>
      <vt:lpstr>    M57 : l’outil de transposition :  Etape 4 - Gestion des Biens  </vt:lpstr>
      <vt:lpstr>    M57 : l’outil de transposition :  Etape 4 - Gestion des Biens  </vt:lpstr>
      <vt:lpstr>    M57 : l’outil de transposition :  Etape 5 - Historique  </vt:lpstr>
      <vt:lpstr>    M57 : l’outil de transposition :  Etape 6 - Fin  </vt:lpstr>
      <vt:lpstr>    M57 : Les traitements complémentaires Gestion des emprunts  </vt:lpstr>
      <vt:lpstr>    M57 : Les traitements complémentaires Multi-facturation  </vt:lpstr>
      <vt:lpstr>M57 : les atouts de l’outil</vt:lpstr>
      <vt:lpstr> Questions / Réponses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Ouverture de l’ATD16 L’agence technique de la Charente</dc:title>
  <dc:creator>Direction ATD16</dc:creator>
  <cp:lastModifiedBy>Utilisateur</cp:lastModifiedBy>
  <cp:revision>989</cp:revision>
  <cp:lastPrinted>2018-06-28T08:25:25Z</cp:lastPrinted>
  <dcterms:created xsi:type="dcterms:W3CDTF">2014-08-27T12:42:44Z</dcterms:created>
  <dcterms:modified xsi:type="dcterms:W3CDTF">2024-01-02T12:58:01Z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0x010100E2C6BA30D6150D40BB7EF9BCFBF68146</vt:lpwstr>
  </property>
  <property fmtid="{D5CDD505-2E9C-101B-9397-08002B2CF9AE}" pid="3" name="MediaServiceImageTags">
    <vt:lpwstr/>
  </property>
</Properties>
</file>