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7" r:id="rId4"/>
    <p:sldId id="261" r:id="rId5"/>
    <p:sldId id="262" r:id="rId6"/>
    <p:sldId id="301" r:id="rId7"/>
    <p:sldId id="263" r:id="rId8"/>
    <p:sldId id="260" r:id="rId9"/>
    <p:sldId id="267" r:id="rId10"/>
    <p:sldId id="266" r:id="rId11"/>
    <p:sldId id="268" r:id="rId12"/>
    <p:sldId id="265" r:id="rId13"/>
    <p:sldId id="264" r:id="rId14"/>
    <p:sldId id="270" r:id="rId15"/>
    <p:sldId id="269" r:id="rId16"/>
    <p:sldId id="273" r:id="rId17"/>
    <p:sldId id="272" r:id="rId18"/>
    <p:sldId id="271" r:id="rId19"/>
    <p:sldId id="277" r:id="rId20"/>
    <p:sldId id="259" r:id="rId21"/>
    <p:sldId id="276" r:id="rId22"/>
    <p:sldId id="275" r:id="rId23"/>
    <p:sldId id="279" r:id="rId24"/>
    <p:sldId id="278" r:id="rId25"/>
    <p:sldId id="291" r:id="rId26"/>
    <p:sldId id="293" r:id="rId27"/>
    <p:sldId id="292" r:id="rId28"/>
    <p:sldId id="274" r:id="rId29"/>
    <p:sldId id="282" r:id="rId30"/>
    <p:sldId id="281" r:id="rId31"/>
    <p:sldId id="280" r:id="rId32"/>
    <p:sldId id="294" r:id="rId33"/>
    <p:sldId id="283" r:id="rId34"/>
    <p:sldId id="284" r:id="rId35"/>
    <p:sldId id="287" r:id="rId36"/>
    <p:sldId id="286" r:id="rId37"/>
    <p:sldId id="288" r:id="rId38"/>
    <p:sldId id="285" r:id="rId39"/>
    <p:sldId id="289" r:id="rId40"/>
    <p:sldId id="296" r:id="rId41"/>
    <p:sldId id="295" r:id="rId42"/>
    <p:sldId id="300" r:id="rId43"/>
    <p:sldId id="299" r:id="rId44"/>
    <p:sldId id="298" r:id="rId45"/>
    <p:sldId id="297" r:id="rId46"/>
    <p:sldId id="290" r:id="rId4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69" d="100"/>
          <a:sy n="69" d="100"/>
        </p:scale>
        <p:origin x="-1710"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3BEB25F-4934-4C06-B81F-3E8B3756EB14}" type="datetimeFigureOut">
              <a:rPr lang="fr-FR" smtClean="0"/>
              <a:pPr/>
              <a:t>16/09/2021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63D6FF-C761-4DF3-93D2-83D57F617C3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BEB25F-4934-4C06-B81F-3E8B3756EB14}" type="datetimeFigureOut">
              <a:rPr lang="fr-FR" smtClean="0"/>
              <a:pPr/>
              <a:t>16/09/2021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3D6FF-C761-4DF3-93D2-83D57F617C3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31720045&amp;dateTexte=&amp;categorieLien=ci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9897&amp;dateTexte=&amp;categorieLien=cid"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4075&amp;idArticle=LEGIARTI000006815947&amp;dateTexte=&amp;categorieLien=cid" TargetMode="External"/><Relationship Id="rId2" Type="http://schemas.openxmlformats.org/officeDocument/2006/relationships/hyperlink" Target="https://www.legifrance.gouv.fr/affichCodeArticle.do?cidTexte=LEGITEXT000006070633&amp;idArticle=LEGIARTI000006393379&amp;dateTexte=&amp;categorieLien=cid" TargetMode="External"/><Relationship Id="rId1" Type="http://schemas.openxmlformats.org/officeDocument/2006/relationships/slideLayout" Target="../slideLayouts/slideLayout2.xml"/><Relationship Id="rId4" Type="http://schemas.openxmlformats.org/officeDocument/2006/relationships/hyperlink" Target="https://www.legifrance.gouv.fr/affichCodeArticle.do?cidTexte=LEGITEXT000006074075&amp;idArticle=LEGIARTI000025947802&amp;dateTexte=&amp;categorieLien=cid"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9953&amp;dateTexte=&amp;categorieLien=ci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9955&amp;dateTexte=&amp;categorieLien=cid"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4075&amp;idArticle=LEGIARTI000006819963&amp;dateTexte=&amp;categorieLien=cid" TargetMode="External"/><Relationship Id="rId2" Type="http://schemas.openxmlformats.org/officeDocument/2006/relationships/hyperlink" Target="https://www.legifrance.gouv.fr/affichCodeArticle.do?cidTexte=LEGITEXT000006074075&amp;idArticle=LEGIARTI000006819962&amp;dateTexte=&amp;categorieLien=cid"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4075&amp;idArticle=LEGIARTI000006815617&amp;dateTexte=&amp;categorieLien=cid" TargetMode="External"/><Relationship Id="rId2" Type="http://schemas.openxmlformats.org/officeDocument/2006/relationships/hyperlink" Target="https://www.legifrance.gouv.fr/affichCodeArticle.do?cidTexte=LEGITEXT000006074075&amp;idArticle=LEGIARTI000006815354&amp;dateTexte=&amp;categorieLien=cid" TargetMode="External"/><Relationship Id="rId1" Type="http://schemas.openxmlformats.org/officeDocument/2006/relationships/slideLayout" Target="../slideLayouts/slideLayout2.xml"/><Relationship Id="rId4" Type="http://schemas.openxmlformats.org/officeDocument/2006/relationships/hyperlink" Target="https://www.legifrance.gouv.fr/affichTexte.do?cidTexte=JORFTEXT000023316044&amp;categorieLien=cid"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9658&amp;dateTexte=&amp;categorieLien=cid"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4075&amp;idArticle=LEGIARTI000006815714&amp;dateTexte=&amp;categorieLien=cid" TargetMode="External"/><Relationship Id="rId2" Type="http://schemas.openxmlformats.org/officeDocument/2006/relationships/hyperlink" Target="https://www.legifrance.gouv.fr/affichCodeArticle.do?cidTexte=LEGITEXT000006074075&amp;idArticle=LEGIARTI000006819257&amp;dateTexte=&amp;categorieLien=cid" TargetMode="External"/><Relationship Id="rId1" Type="http://schemas.openxmlformats.org/officeDocument/2006/relationships/slideLayout" Target="../slideLayouts/slideLayout2.xml"/><Relationship Id="rId4" Type="http://schemas.openxmlformats.org/officeDocument/2006/relationships/hyperlink" Target="https://www.legifrance.gouv.fr/affichCodeArticle.do?cidTexte=LEGITEXT000006074075&amp;idArticle=LEGIARTI000006815842&amp;dateTexte=&amp;categorieLien=cid"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0299&amp;idArticle=LEGIARTI000006361254&amp;dateTexte=&amp;categorieLien=cid" TargetMode="External"/><Relationship Id="rId2" Type="http://schemas.openxmlformats.org/officeDocument/2006/relationships/hyperlink" Target="https://www.legifrance.gouv.fr/affichCodeArticle.do?cidTexte=LEGITEXT000006074075&amp;idArticle=LEGIARTI000006819909&amp;dateTexte=&amp;categorieLien=cid" TargetMode="External"/><Relationship Id="rId1" Type="http://schemas.openxmlformats.org/officeDocument/2006/relationships/slideLayout" Target="../slideLayouts/slideLayout2.xml"/><Relationship Id="rId4" Type="http://schemas.openxmlformats.org/officeDocument/2006/relationships/hyperlink" Target="https://www.legifrance.gouv.fr/affichCodeArticle.do?cidTexte=LEGITEXT000006074096&amp;idArticle=LEGIARTI000006824781&amp;dateTexte=&amp;categorieLien=cid"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5846&amp;dateTexte=&amp;categorieLien=cid"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220&amp;idArticle=LEGIARTI000022480203&amp;dateTexte=&amp;categorieLien=cid"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9955&amp;dateTexte=&amp;categorieLien=cid"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8943&amp;dateTexte=&amp;categorieLien=cid"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0633&amp;idArticle=LEGIARTI000006390075&amp;dateTexte=&amp;categorieLien=cid"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service-public.f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5652&amp;dateTexte=&amp;categorieLien=cid"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4075&amp;idArticle=LEGIARTI000006815714&amp;dateTexte=&amp;categorieLien=ci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legifrance.gouv.fr/affichTexte.do?cidTexte=JORFTEXT000028772256&amp;categorieLien=ci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052737"/>
            <a:ext cx="7772400" cy="1872207"/>
          </a:xfrm>
        </p:spPr>
        <p:txBody>
          <a:bodyPr/>
          <a:lstStyle/>
          <a:p>
            <a:r>
              <a:rPr lang="fr-FR" dirty="0" err="1" smtClean="0"/>
              <a:t>CUa</a:t>
            </a:r>
            <a:r>
              <a:rPr lang="fr-FR" dirty="0" smtClean="0"/>
              <a:t> &amp; </a:t>
            </a:r>
            <a:r>
              <a:rPr lang="fr-FR" dirty="0" err="1" smtClean="0"/>
              <a:t>Cub</a:t>
            </a:r>
            <a:r>
              <a:rPr lang="fr-FR" dirty="0" smtClean="0"/>
              <a:t/>
            </a:r>
            <a:br>
              <a:rPr lang="fr-FR" dirty="0" smtClean="0"/>
            </a:br>
            <a:r>
              <a:rPr lang="fr-FR" dirty="0" smtClean="0"/>
              <a:t>LES TEXTES</a:t>
            </a:r>
            <a:endParaRPr lang="fr-FR" dirty="0"/>
          </a:p>
        </p:txBody>
      </p:sp>
      <p:sp>
        <p:nvSpPr>
          <p:cNvPr id="3" name="Sous-titre 2"/>
          <p:cNvSpPr>
            <a:spLocks noGrp="1"/>
          </p:cNvSpPr>
          <p:nvPr>
            <p:ph type="subTitle" idx="1"/>
          </p:nvPr>
        </p:nvSpPr>
        <p:spPr>
          <a:xfrm>
            <a:off x="1403648" y="3789040"/>
            <a:ext cx="6400800" cy="1752600"/>
          </a:xfrm>
        </p:spPr>
        <p:txBody>
          <a:bodyPr/>
          <a:lstStyle/>
          <a:p>
            <a:r>
              <a:rPr lang="fr-FR" dirty="0" smtClean="0"/>
              <a:t>.</a:t>
            </a:r>
            <a:endParaRPr lang="fr-FR" dirty="0"/>
          </a:p>
        </p:txBody>
      </p:sp>
      <p:pic>
        <p:nvPicPr>
          <p:cNvPr id="5" name="Picture 2"/>
          <p:cNvPicPr>
            <a:picLocks noChangeAspect="1" noChangeArrowheads="1"/>
          </p:cNvPicPr>
          <p:nvPr/>
        </p:nvPicPr>
        <p:blipFill>
          <a:blip r:embed="rId2" cstate="print"/>
          <a:srcRect/>
          <a:stretch>
            <a:fillRect/>
          </a:stretch>
        </p:blipFill>
        <p:spPr bwMode="auto">
          <a:xfrm>
            <a:off x="3275856" y="3573016"/>
            <a:ext cx="2376264" cy="16561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a:bodyPr>
          <a:lstStyle/>
          <a:p>
            <a:pPr>
              <a:buNone/>
            </a:pPr>
            <a:r>
              <a:rPr lang="fr-FR" b="1" dirty="0"/>
              <a:t>Article R*410-1 </a:t>
            </a:r>
            <a:r>
              <a:rPr lang="fr-FR" dirty="0"/>
              <a:t> </a:t>
            </a:r>
            <a:r>
              <a:rPr lang="fr-FR" dirty="0" smtClean="0"/>
              <a:t>(1/2)</a:t>
            </a:r>
            <a:endParaRPr lang="fr-FR" dirty="0"/>
          </a:p>
          <a:p>
            <a:pPr>
              <a:buNone/>
            </a:pPr>
            <a:endParaRPr lang="fr-FR" dirty="0"/>
          </a:p>
          <a:p>
            <a:r>
              <a:rPr lang="fr-FR" dirty="0"/>
              <a:t>La demande de certificat d'urbanisme précise l'identité du demandeur, la localisation, la superficie et les références cadastrales du terrain ainsi que l'objet de la demande. Un plan de situation permettant de localiser le terrain dans la commune est joint à la demande.</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20000"/>
          </a:bodyPr>
          <a:lstStyle/>
          <a:p>
            <a:pPr>
              <a:buNone/>
            </a:pPr>
            <a:r>
              <a:rPr lang="fr-FR" b="1" dirty="0"/>
              <a:t>Article R*410-1 </a:t>
            </a:r>
            <a:r>
              <a:rPr lang="fr-FR" dirty="0"/>
              <a:t> </a:t>
            </a:r>
            <a:r>
              <a:rPr lang="fr-FR" dirty="0" smtClean="0"/>
              <a:t>(2/2)</a:t>
            </a:r>
            <a:endParaRPr lang="fr-FR" dirty="0"/>
          </a:p>
          <a:p>
            <a:pPr>
              <a:buNone/>
            </a:pPr>
            <a:endParaRPr lang="fr-FR" dirty="0"/>
          </a:p>
          <a:p>
            <a:r>
              <a:rPr lang="fr-FR" dirty="0" smtClean="0"/>
              <a:t> Dans </a:t>
            </a:r>
            <a:r>
              <a:rPr lang="fr-FR" dirty="0"/>
              <a:t>le cas prévu au b de l'article L. 410-1, la demande est accompagnée d'une note descriptive succincte de l'opération indiquant, lorsque le projet concerne un ou plusieurs bâtiments, leur destination et leur sous-destination définies aux articles </a:t>
            </a:r>
            <a:r>
              <a:rPr lang="fr-FR" dirty="0">
                <a:hlinkClick r:id="rId2"/>
              </a:rPr>
              <a:t>R. 151-27 et R. 151-28</a:t>
            </a:r>
            <a:r>
              <a:rPr lang="fr-FR" dirty="0"/>
              <a:t> et leur localisation approximative dans l'unité foncière ainsi que, lorsque des constructions existent sur le terrain, un plan du terrain indiquant l'emplacement de ces constructions.</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a:t>Article R*410-2  </a:t>
            </a:r>
            <a:endParaRPr lang="fr-FR" dirty="0"/>
          </a:p>
          <a:p>
            <a:r>
              <a:rPr lang="fr-FR" dirty="0"/>
              <a:t>La demande de certificat d'urbanisme et le dossier qui l'accompagne sont établis :</a:t>
            </a:r>
          </a:p>
          <a:p>
            <a:r>
              <a:rPr lang="fr-FR" dirty="0"/>
              <a:t>a) En deux exemplaires dans le cas prévu au</a:t>
            </a:r>
            <a:r>
              <a:rPr lang="fr-FR" b="1" dirty="0"/>
              <a:t> a </a:t>
            </a:r>
            <a:r>
              <a:rPr lang="fr-FR" dirty="0"/>
              <a:t>de l'article L. 410-1 ;</a:t>
            </a:r>
          </a:p>
          <a:p>
            <a:r>
              <a:rPr lang="fr-FR" dirty="0"/>
              <a:t>b) En quatre exemplaires dans les cas prévus au</a:t>
            </a:r>
            <a:r>
              <a:rPr lang="fr-FR" b="1" dirty="0"/>
              <a:t> b </a:t>
            </a:r>
            <a:r>
              <a:rPr lang="fr-FR" dirty="0"/>
              <a:t>de l'article L. 410-1.</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10000"/>
          </a:bodyPr>
          <a:lstStyle/>
          <a:p>
            <a:pPr>
              <a:buNone/>
            </a:pPr>
            <a:r>
              <a:rPr lang="fr-FR" b="1" dirty="0"/>
              <a:t>Article R*410-3  </a:t>
            </a:r>
            <a:endParaRPr lang="fr-FR" dirty="0"/>
          </a:p>
          <a:p>
            <a:r>
              <a:rPr lang="fr-FR" dirty="0"/>
              <a:t>Le dossier de la demande de certificat d'urbanisme est adressé au maire de la commune dans laquelle le terrain est situé.</a:t>
            </a:r>
          </a:p>
          <a:p>
            <a:r>
              <a:rPr lang="fr-FR" dirty="0"/>
              <a:t>Le maire affecte un numéro d'enregistrement à la demande dans des conditions prévues par arrêté du ministre chargé de l'urbanisme.</a:t>
            </a:r>
          </a:p>
          <a:p>
            <a:r>
              <a:rPr lang="fr-FR" dirty="0"/>
              <a:t>Dans les cas prévus au </a:t>
            </a:r>
            <a:r>
              <a:rPr lang="fr-FR" b="1" dirty="0"/>
              <a:t>b</a:t>
            </a:r>
            <a:r>
              <a:rPr lang="fr-FR" dirty="0"/>
              <a:t> de l'article L. 410-1, les exemplaires du dossier de demande font l'objet des transmissions prévues aux articles </a:t>
            </a:r>
            <a:r>
              <a:rPr lang="fr-FR" dirty="0">
                <a:hlinkClick r:id="rId2"/>
              </a:rPr>
              <a:t>R. 423-7 à R. 423-13</a:t>
            </a:r>
            <a:r>
              <a:rPr lang="fr-FR" dirty="0"/>
              <a:t>.</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a:t>Article R*410-4  </a:t>
            </a:r>
            <a:endParaRPr lang="fr-FR" dirty="0"/>
          </a:p>
          <a:p>
            <a:r>
              <a:rPr lang="fr-FR" dirty="0"/>
              <a:t>Lorsque la décision est prise au nom de la commune ou de l'établissement public de coopération intercommunale, l'instruction est effectuée au nom et sous l'autorité du maire ou du président de l'établissement public.</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251520" y="1124744"/>
            <a:ext cx="8445624" cy="5328592"/>
          </a:xfrm>
        </p:spPr>
        <p:txBody>
          <a:bodyPr>
            <a:normAutofit fontScale="62500" lnSpcReduction="20000"/>
          </a:bodyPr>
          <a:lstStyle/>
          <a:p>
            <a:pPr>
              <a:buNone/>
            </a:pPr>
            <a:r>
              <a:rPr lang="fr-FR" sz="3800" b="1" dirty="0"/>
              <a:t>Article R*410-5 </a:t>
            </a:r>
            <a:r>
              <a:rPr lang="fr-FR" sz="3800" dirty="0"/>
              <a:t> </a:t>
            </a:r>
          </a:p>
          <a:p>
            <a:pPr>
              <a:buNone/>
            </a:pPr>
            <a:r>
              <a:rPr lang="fr-FR" dirty="0"/>
              <a:t> </a:t>
            </a:r>
          </a:p>
          <a:p>
            <a:r>
              <a:rPr lang="fr-FR" sz="3800" dirty="0"/>
              <a:t>Dans le cas prévu à l'article précédent, l'autorité compétente peut charger des actes d'instruction :</a:t>
            </a:r>
          </a:p>
          <a:p>
            <a:r>
              <a:rPr lang="fr-FR" sz="3800" dirty="0"/>
              <a:t>a) Les services de la commune ;</a:t>
            </a:r>
          </a:p>
          <a:p>
            <a:r>
              <a:rPr lang="fr-FR" sz="3800" dirty="0"/>
              <a:t>b) Les services d'une collectivité territoriale ou d'un groupement de collectivités ;</a:t>
            </a:r>
          </a:p>
          <a:p>
            <a:r>
              <a:rPr lang="fr-FR" sz="3800" dirty="0"/>
              <a:t>c) Les services d'un syndicat mixte ne constituant pas un groupement de collectivités ;</a:t>
            </a:r>
          </a:p>
          <a:p>
            <a:r>
              <a:rPr lang="fr-FR" sz="3800" dirty="0"/>
              <a:t>d) Une agence départementale créée en application de l'article </a:t>
            </a:r>
            <a:r>
              <a:rPr lang="fr-FR" sz="3800" dirty="0">
                <a:hlinkClick r:id="rId2"/>
              </a:rPr>
              <a:t>L. 5511-1 </a:t>
            </a:r>
            <a:r>
              <a:rPr lang="fr-FR" sz="3800" dirty="0"/>
              <a:t>du code général des collectivités territoriales ;</a:t>
            </a:r>
          </a:p>
          <a:p>
            <a:r>
              <a:rPr lang="fr-FR" sz="3800" dirty="0"/>
              <a:t>e) Les services de l'Etat, lorsque la commune ou l'établissement public de coopération intercommunale remplit les conditions fixées à l'article L. 422-8</a:t>
            </a:r>
            <a:r>
              <a:rPr lang="fr-FR" dirty="0"/>
              <a:t>.</a:t>
            </a:r>
          </a:p>
          <a:p>
            <a:r>
              <a:rPr lang="fr-FR" sz="2600" dirty="0"/>
              <a:t>Pour l'application à Mayotte du d du présent article, les mots : ", lorsque la commune ou l'établissement public de coopération intercommunale remplit les conditions fixées à l'article </a:t>
            </a:r>
            <a:r>
              <a:rPr lang="fr-FR" sz="2600" dirty="0">
                <a:hlinkClick r:id="rId3"/>
              </a:rPr>
              <a:t>L. 422-8 </a:t>
            </a:r>
            <a:r>
              <a:rPr lang="fr-FR" sz="2600" dirty="0"/>
              <a:t>" sont remplacés par les mots : " dans les conditions prévues à l'article </a:t>
            </a:r>
            <a:r>
              <a:rPr lang="fr-FR" sz="2600" dirty="0">
                <a:hlinkClick r:id="rId4"/>
              </a:rPr>
              <a:t>L. 427-1</a:t>
            </a:r>
            <a:r>
              <a:rPr lang="fr-FR" sz="2600" dirty="0"/>
              <a:t> ".</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179512" y="1052736"/>
            <a:ext cx="8712968" cy="5616624"/>
          </a:xfrm>
        </p:spPr>
        <p:txBody>
          <a:bodyPr>
            <a:normAutofit fontScale="47500" lnSpcReduction="20000"/>
          </a:bodyPr>
          <a:lstStyle/>
          <a:p>
            <a:pPr>
              <a:buNone/>
            </a:pPr>
            <a:r>
              <a:rPr lang="fr-FR" sz="5100" b="1" dirty="0"/>
              <a:t>Article </a:t>
            </a:r>
            <a:r>
              <a:rPr lang="fr-FR" sz="5100" b="1" dirty="0" smtClean="0"/>
              <a:t>L422-8</a:t>
            </a:r>
            <a:endParaRPr lang="fr-FR" sz="5100" b="1" dirty="0"/>
          </a:p>
          <a:p>
            <a:r>
              <a:rPr lang="fr-FR" sz="3400" dirty="0" smtClean="0"/>
              <a:t>Lorsque </a:t>
            </a:r>
            <a:r>
              <a:rPr lang="fr-FR" sz="3400" dirty="0"/>
              <a:t>la commune comprend moins de 10 000 habitants et ne fait pas partie d'un établissement public de coopération intercommunale regroupant 10 000 habitants ou plus, ou lorsque l'établissement public de coopération intercommunale compétent regroupe des communes dont la population totale est inférieure à 10 000 habitants, le maire ou le président de l'établissement public compétent peut disposer gratuitement des services déconcentrés de l'Etat pour l'étude technique de celles des demandes de permis ou des déclarations préalables qui lui paraissent justifier l'assistance technique de ces services. Pendant la durée de cette mise à disposition, les services et les personnels agissent en concertation avec le maire ou le président de l'établissement public qui leur adresse toutes instructions nécessaires pour l'exécution des tâches qu'il leur confie.</a:t>
            </a:r>
          </a:p>
          <a:p>
            <a:r>
              <a:rPr lang="fr-FR" sz="3400" dirty="0"/>
              <a:t>En outre, une assistance juridique et technique ponctuelle peut être gratuitement apportée par les services déconcentrés de l'Etat, pour l'instruction des demandes de permis, à toutes les communes et établissements publics de coopération intercommunale compétents.</a:t>
            </a:r>
          </a:p>
          <a:p>
            <a:r>
              <a:rPr lang="fr-FR" sz="3400" i="1" dirty="0"/>
              <a:t>NOTA : Aux termes de l'article 134 III de la loi n° 2014-366 du 24 mars 2014, ces dispositions entrent en vigueur le 1er juillet 2015. Toutefois, lorsque les seuils mentionnés au même premier alinéa sont dépassés en raison de la création, après le 1er juillet 2015, d'un nouvel établissement de coopération intercommunale de 10 000 habitants ou plus, la mise à disposition ne peut pas prendre fin avant un délai d'un an à compter de la création de cet établissement.</a:t>
            </a:r>
            <a:br>
              <a:rPr lang="fr-FR" sz="3400" i="1" dirty="0"/>
            </a:br>
            <a:r>
              <a:rPr lang="fr-FR" sz="3400" i="1" dirty="0"/>
              <a:t>Une convention entre l'Etat et la collectivité territoriale définit l'étendue et les modalités de cette mise à disposition des services déconcentrés de l'Etat. Pour les collectivités qui sont tenues de mettre fin au recours à la mise à disposition des services de l'Etat, une convention de transition peut être établie pour définir les modalités d'accompagnement de l'Etat. </a:t>
            </a:r>
            <a:br>
              <a:rPr lang="fr-FR" sz="3400" i="1" dirty="0"/>
            </a:br>
            <a:endParaRPr lang="fr-FR" sz="3400" i="1" dirty="0"/>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400600"/>
          </a:xfrm>
        </p:spPr>
        <p:txBody>
          <a:bodyPr>
            <a:normAutofit fontScale="77500" lnSpcReduction="20000"/>
          </a:bodyPr>
          <a:lstStyle/>
          <a:p>
            <a:pPr>
              <a:buNone/>
            </a:pPr>
            <a:r>
              <a:rPr lang="fr-FR" b="1" dirty="0"/>
              <a:t>Article R*410-6 </a:t>
            </a:r>
            <a:r>
              <a:rPr lang="fr-FR" dirty="0"/>
              <a:t>  </a:t>
            </a:r>
          </a:p>
          <a:p>
            <a:r>
              <a:rPr lang="fr-FR" dirty="0"/>
              <a:t>Lorsque le certificat d'urbanisme est délivré au nom de l'Etat, l'instruction est effectuée par le service de l'Etat dans le département chargé de l'urbanisme.</a:t>
            </a:r>
          </a:p>
          <a:p>
            <a:r>
              <a:rPr lang="fr-FR" dirty="0"/>
              <a:t>Le maire adresse son avis au chef du service de l'Etat dans le département chargé de l'urbanisme dans un délai de quinze jours à compter du dépôt de la demande, dans le cas prévu au a de l'article L. 410-1, et dans un délai d'un mois dans les autres cas. Passé ce délai, il est réputé n'avoir à formuler aucune observation.</a:t>
            </a:r>
          </a:p>
          <a:p>
            <a:r>
              <a:rPr lang="fr-FR" dirty="0"/>
              <a:t>Lorsque la commune a délégué sa compétence à un établissement public de coopération intercommunale en application de l'article L. 422-3, le président de cet établissement adresse son avis au chef du service l'Etat dans le département chargé de l'urbanisme dans les mêmes conditions et délais.</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10000"/>
          </a:bodyPr>
          <a:lstStyle/>
          <a:p>
            <a:pPr>
              <a:buNone/>
            </a:pPr>
            <a:r>
              <a:rPr lang="fr-FR" b="1" dirty="0"/>
              <a:t>Article R*410-7 </a:t>
            </a:r>
            <a:r>
              <a:rPr lang="fr-FR" dirty="0"/>
              <a:t>  </a:t>
            </a:r>
          </a:p>
          <a:p>
            <a:r>
              <a:rPr lang="fr-FR" dirty="0"/>
              <a:t>Lorsque la commune a délégué sa compétence à un établissement public de coopération intercommunale, le maire fait connaître au président de cet établissement ses observations.</a:t>
            </a:r>
          </a:p>
          <a:p>
            <a:r>
              <a:rPr lang="fr-FR" dirty="0"/>
              <a:t>Ces observations doivent être émises dans un délai de quinze jours à compter du dépôt de la demande, dans le cas prévu au a de l'article L. 410-1, et dans un délai d'un mois dans les autres cas. Passé ce délai, le maire est réputé n'avoir à formuler aucune observation.</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a:t>Article R*410-8 </a:t>
            </a:r>
            <a:endParaRPr lang="fr-FR" dirty="0"/>
          </a:p>
          <a:p>
            <a:r>
              <a:rPr lang="fr-FR" dirty="0"/>
              <a:t>Les actes de procédure sont notifiés dans les conditions prévues aux articles </a:t>
            </a:r>
            <a:r>
              <a:rPr lang="fr-FR" dirty="0">
                <a:hlinkClick r:id="rId2"/>
              </a:rPr>
              <a:t>R. 423-46 à R. 423-49</a:t>
            </a:r>
            <a:r>
              <a:rPr lang="fr-FR" dirty="0"/>
              <a:t>.</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lgn="ctr"/>
            <a:endParaRPr lang="fr-FR" dirty="0" smtClean="0"/>
          </a:p>
          <a:p>
            <a:pPr algn="ctr"/>
            <a:endParaRPr lang="fr-FR" dirty="0"/>
          </a:p>
          <a:p>
            <a:pPr algn="ctr"/>
            <a:r>
              <a:rPr lang="fr-FR" dirty="0" smtClean="0"/>
              <a:t>LES TEXTES</a:t>
            </a:r>
          </a:p>
          <a:p>
            <a:pPr algn="ctr"/>
            <a:r>
              <a:rPr lang="fr-FR" dirty="0" smtClean="0"/>
              <a:t>LA PRATIQUE</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052736"/>
            <a:ext cx="8280920" cy="5544616"/>
          </a:xfrm>
        </p:spPr>
        <p:txBody>
          <a:bodyPr>
            <a:normAutofit fontScale="62500" lnSpcReduction="20000"/>
          </a:bodyPr>
          <a:lstStyle/>
          <a:p>
            <a:r>
              <a:rPr lang="fr-FR" b="1" dirty="0">
                <a:solidFill>
                  <a:schemeClr val="accent2">
                    <a:lumMod val="50000"/>
                  </a:schemeClr>
                </a:solidFill>
              </a:rPr>
              <a:t>Article R*423-46 </a:t>
            </a:r>
          </a:p>
          <a:p>
            <a:pPr>
              <a:buNone/>
            </a:pPr>
            <a:r>
              <a:rPr lang="fr-FR" b="1" dirty="0" smtClean="0">
                <a:solidFill>
                  <a:schemeClr val="accent2">
                    <a:lumMod val="50000"/>
                  </a:schemeClr>
                </a:solidFill>
              </a:rPr>
              <a:t>      Les </a:t>
            </a:r>
            <a:r>
              <a:rPr lang="fr-FR" b="1" dirty="0">
                <a:solidFill>
                  <a:schemeClr val="accent2">
                    <a:lumMod val="50000"/>
                  </a:schemeClr>
                </a:solidFill>
              </a:rPr>
              <a:t>notifications </a:t>
            </a:r>
            <a:r>
              <a:rPr lang="fr-FR" dirty="0">
                <a:solidFill>
                  <a:schemeClr val="accent2">
                    <a:lumMod val="50000"/>
                  </a:schemeClr>
                </a:solidFill>
              </a:rPr>
              <a:t>et courriers prévus par les sous-sections 1 et 2 ci-dessus </a:t>
            </a:r>
            <a:r>
              <a:rPr lang="fr-FR" b="1" dirty="0">
                <a:solidFill>
                  <a:schemeClr val="accent2">
                    <a:lumMod val="50000"/>
                  </a:schemeClr>
                </a:solidFill>
              </a:rPr>
              <a:t>sont adressés par lettre recommandée </a:t>
            </a:r>
            <a:r>
              <a:rPr lang="fr-FR" dirty="0">
                <a:solidFill>
                  <a:schemeClr val="accent2">
                    <a:lumMod val="50000"/>
                  </a:schemeClr>
                </a:solidFill>
              </a:rPr>
              <a:t>avec demande d'avis de réception ou, dans le cas prévu par l'article </a:t>
            </a:r>
            <a:r>
              <a:rPr lang="fr-FR" u="sng" dirty="0">
                <a:solidFill>
                  <a:schemeClr val="accent2">
                    <a:lumMod val="50000"/>
                  </a:schemeClr>
                </a:solidFill>
                <a:hlinkClick r:id="rId2"/>
              </a:rPr>
              <a:t>R. 423-48</a:t>
            </a:r>
            <a:r>
              <a:rPr lang="fr-FR" dirty="0">
                <a:solidFill>
                  <a:schemeClr val="accent2">
                    <a:lumMod val="50000"/>
                  </a:schemeClr>
                </a:solidFill>
              </a:rPr>
              <a:t>, par échange électronique</a:t>
            </a:r>
            <a:r>
              <a:rPr lang="fr-FR" dirty="0" smtClean="0">
                <a:solidFill>
                  <a:schemeClr val="accent2">
                    <a:lumMod val="50000"/>
                  </a:schemeClr>
                </a:solidFill>
              </a:rPr>
              <a:t>.</a:t>
            </a:r>
          </a:p>
          <a:p>
            <a:endParaRPr lang="fr-FR" dirty="0">
              <a:solidFill>
                <a:schemeClr val="accent2">
                  <a:lumMod val="50000"/>
                </a:schemeClr>
              </a:solidFill>
            </a:endParaRPr>
          </a:p>
          <a:p>
            <a:r>
              <a:rPr lang="fr-FR" b="1" dirty="0" smtClean="0">
                <a:solidFill>
                  <a:schemeClr val="accent2">
                    <a:lumMod val="50000"/>
                  </a:schemeClr>
                </a:solidFill>
              </a:rPr>
              <a:t>Article </a:t>
            </a:r>
            <a:r>
              <a:rPr lang="fr-FR" b="1" dirty="0">
                <a:solidFill>
                  <a:schemeClr val="accent2">
                    <a:lumMod val="50000"/>
                  </a:schemeClr>
                </a:solidFill>
              </a:rPr>
              <a:t>R*423-47 </a:t>
            </a:r>
          </a:p>
          <a:p>
            <a:pPr>
              <a:buNone/>
            </a:pPr>
            <a:r>
              <a:rPr lang="fr-FR" dirty="0" smtClean="0">
                <a:solidFill>
                  <a:schemeClr val="accent2">
                    <a:lumMod val="50000"/>
                  </a:schemeClr>
                </a:solidFill>
              </a:rPr>
              <a:t>      Lorsque </a:t>
            </a:r>
            <a:r>
              <a:rPr lang="fr-FR" dirty="0">
                <a:solidFill>
                  <a:schemeClr val="accent2">
                    <a:lumMod val="50000"/>
                  </a:schemeClr>
                </a:solidFill>
              </a:rPr>
              <a:t>les courriers sont adressés au demandeur par lettre recommandée avec demande d'avis de réception, l</a:t>
            </a:r>
            <a:r>
              <a:rPr lang="fr-FR" b="1" dirty="0">
                <a:solidFill>
                  <a:schemeClr val="accent2">
                    <a:lumMod val="50000"/>
                  </a:schemeClr>
                </a:solidFill>
              </a:rPr>
              <a:t>'intéressé est réputé en avoir reçu notification à la date de la première présentation du courrier</a:t>
            </a:r>
            <a:r>
              <a:rPr lang="fr-FR" dirty="0" smtClean="0">
                <a:solidFill>
                  <a:schemeClr val="accent2">
                    <a:lumMod val="50000"/>
                  </a:schemeClr>
                </a:solidFill>
              </a:rPr>
              <a:t>.</a:t>
            </a:r>
          </a:p>
          <a:p>
            <a:pPr>
              <a:buNone/>
            </a:pPr>
            <a:endParaRPr lang="fr-FR" dirty="0">
              <a:solidFill>
                <a:schemeClr val="accent2">
                  <a:lumMod val="50000"/>
                </a:schemeClr>
              </a:solidFill>
            </a:endParaRPr>
          </a:p>
          <a:p>
            <a:r>
              <a:rPr lang="fr-FR" b="1" dirty="0">
                <a:solidFill>
                  <a:schemeClr val="accent2">
                    <a:lumMod val="50000"/>
                  </a:schemeClr>
                </a:solidFill>
              </a:rPr>
              <a:t>Article R*423-48 </a:t>
            </a:r>
            <a:endParaRPr lang="fr-FR" b="1" dirty="0" smtClean="0">
              <a:solidFill>
                <a:schemeClr val="accent2">
                  <a:lumMod val="50000"/>
                </a:schemeClr>
              </a:solidFill>
            </a:endParaRPr>
          </a:p>
          <a:p>
            <a:pPr>
              <a:buNone/>
            </a:pPr>
            <a:r>
              <a:rPr lang="fr-FR" b="1" dirty="0">
                <a:solidFill>
                  <a:schemeClr val="accent2">
                    <a:lumMod val="50000"/>
                  </a:schemeClr>
                </a:solidFill>
              </a:rPr>
              <a:t> </a:t>
            </a:r>
            <a:r>
              <a:rPr lang="fr-FR" b="1" dirty="0" smtClean="0">
                <a:solidFill>
                  <a:schemeClr val="accent2">
                    <a:lumMod val="50000"/>
                  </a:schemeClr>
                </a:solidFill>
              </a:rPr>
              <a:t>     Lorsque </a:t>
            </a:r>
            <a:r>
              <a:rPr lang="fr-FR" b="1" dirty="0">
                <a:solidFill>
                  <a:schemeClr val="accent2">
                    <a:lumMod val="50000"/>
                  </a:schemeClr>
                </a:solidFill>
              </a:rPr>
              <a:t>la demande précise que le demandeur accepte </a:t>
            </a:r>
            <a:r>
              <a:rPr lang="fr-FR" dirty="0">
                <a:solidFill>
                  <a:schemeClr val="accent2">
                    <a:lumMod val="50000"/>
                  </a:schemeClr>
                </a:solidFill>
              </a:rPr>
              <a:t>de recevoir à une adresse électronique les réponses de l'autorité compétente, </a:t>
            </a:r>
            <a:r>
              <a:rPr lang="fr-FR" b="1" dirty="0">
                <a:solidFill>
                  <a:schemeClr val="accent2">
                    <a:lumMod val="50000"/>
                  </a:schemeClr>
                </a:solidFill>
              </a:rPr>
              <a:t>les notifications peuvent lui être adressées par échange électronique</a:t>
            </a:r>
            <a:r>
              <a:rPr lang="fr-FR" dirty="0">
                <a:solidFill>
                  <a:schemeClr val="accent2">
                    <a:lumMod val="50000"/>
                  </a:schemeClr>
                </a:solidFill>
              </a:rPr>
              <a:t>.</a:t>
            </a:r>
          </a:p>
          <a:p>
            <a:pPr>
              <a:buNone/>
            </a:pPr>
            <a:r>
              <a:rPr lang="fr-FR" dirty="0" smtClean="0">
                <a:solidFill>
                  <a:schemeClr val="accent2">
                    <a:lumMod val="50000"/>
                  </a:schemeClr>
                </a:solidFill>
              </a:rPr>
              <a:t>      Dans </a:t>
            </a:r>
            <a:r>
              <a:rPr lang="fr-FR" dirty="0">
                <a:solidFill>
                  <a:schemeClr val="accent2">
                    <a:lumMod val="50000"/>
                  </a:schemeClr>
                </a:solidFill>
              </a:rPr>
              <a:t>ce cas, le demandeur est réputé avoir reçu ces notifications à la date à laquelle il les consulte à l'aide de la procédure électronique. Un accusé de réception électronique est adressé à l'autorité compétente au moment de la consultation du document. A défaut de consultation à l'issue d'un délai de huit jours après leur envoi, le demandeur est réputé avoir reçu ces notifications.</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a:t>Article R*410-9  </a:t>
            </a:r>
            <a:endParaRPr lang="fr-FR" dirty="0"/>
          </a:p>
          <a:p>
            <a:r>
              <a:rPr lang="fr-FR" dirty="0"/>
              <a:t>Dans le cas prévu au </a:t>
            </a:r>
            <a:r>
              <a:rPr lang="fr-FR" b="1" dirty="0"/>
              <a:t>a</a:t>
            </a:r>
            <a:r>
              <a:rPr lang="fr-FR" dirty="0"/>
              <a:t> de l'article L. 410-1, le délai d'instruction est d'</a:t>
            </a:r>
            <a:r>
              <a:rPr lang="fr-FR" b="1" dirty="0"/>
              <a:t>un mois à compter de la réception en mairie </a:t>
            </a:r>
            <a:r>
              <a:rPr lang="fr-FR" dirty="0"/>
              <a:t>de la demande.</a:t>
            </a:r>
          </a:p>
          <a:p>
            <a:pPr>
              <a:buNone/>
            </a:pPr>
            <a:endParaRPr lang="fr-FR" dirty="0"/>
          </a:p>
          <a:p>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20000"/>
          </a:bodyPr>
          <a:lstStyle/>
          <a:p>
            <a:pPr>
              <a:buNone/>
            </a:pPr>
            <a:r>
              <a:rPr lang="fr-FR" b="1" dirty="0"/>
              <a:t>Article R*410-10 </a:t>
            </a:r>
            <a:r>
              <a:rPr lang="fr-FR" dirty="0"/>
              <a:t> </a:t>
            </a:r>
          </a:p>
          <a:p>
            <a:r>
              <a:rPr lang="fr-FR" dirty="0"/>
              <a:t>Dans le cas prévu au </a:t>
            </a:r>
            <a:r>
              <a:rPr lang="fr-FR" b="1" dirty="0"/>
              <a:t>b</a:t>
            </a:r>
            <a:r>
              <a:rPr lang="fr-FR" dirty="0"/>
              <a:t> de l'article L. 410-1, le délai d'instruction est de </a:t>
            </a:r>
            <a:r>
              <a:rPr lang="fr-FR" b="1" dirty="0"/>
              <a:t>deux mois à compter de la réception en mairie</a:t>
            </a:r>
            <a:r>
              <a:rPr lang="fr-FR" dirty="0"/>
              <a:t> de la demande.</a:t>
            </a:r>
          </a:p>
          <a:p>
            <a:r>
              <a:rPr lang="fr-FR" dirty="0"/>
              <a:t>L'autorité compétente recueille l'avis des collectivités, établissements publics et services gestionnaires des réseaux mentionnés à l'article L. 111-11 ainsi que les avis prévus par les articles </a:t>
            </a:r>
            <a:r>
              <a:rPr lang="fr-FR" u="sng" dirty="0">
                <a:hlinkClick r:id="rId2"/>
              </a:rPr>
              <a:t>R. 423-52 </a:t>
            </a:r>
            <a:r>
              <a:rPr lang="fr-FR" dirty="0"/>
              <a:t>et </a:t>
            </a:r>
            <a:r>
              <a:rPr lang="fr-FR" u="sng" dirty="0">
                <a:hlinkClick r:id="rId3"/>
              </a:rPr>
              <a:t>R. 423-53</a:t>
            </a:r>
            <a:r>
              <a:rPr lang="fr-FR" dirty="0"/>
              <a:t>.</a:t>
            </a:r>
          </a:p>
          <a:p>
            <a:r>
              <a:rPr lang="fr-FR" dirty="0"/>
              <a:t>Ces avis sont réputés favorables s'ils n'ont pas été émis dans le délai d'un mois à compter de la réception de la demande d'avis.</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052736"/>
            <a:ext cx="8424936" cy="5544616"/>
          </a:xfrm>
        </p:spPr>
        <p:txBody>
          <a:bodyPr>
            <a:normAutofit fontScale="70000" lnSpcReduction="20000"/>
          </a:bodyPr>
          <a:lstStyle/>
          <a:p>
            <a:r>
              <a:rPr lang="fr-FR" b="1" dirty="0">
                <a:solidFill>
                  <a:schemeClr val="accent2">
                    <a:lumMod val="50000"/>
                  </a:schemeClr>
                </a:solidFill>
              </a:rPr>
              <a:t>Article R*423-52 </a:t>
            </a:r>
          </a:p>
          <a:p>
            <a:r>
              <a:rPr lang="fr-FR" dirty="0" smtClean="0">
                <a:solidFill>
                  <a:schemeClr val="accent2">
                    <a:lumMod val="50000"/>
                  </a:schemeClr>
                </a:solidFill>
              </a:rPr>
              <a:t>L'autorité </a:t>
            </a:r>
            <a:r>
              <a:rPr lang="fr-FR" dirty="0">
                <a:solidFill>
                  <a:schemeClr val="accent2">
                    <a:lumMod val="50000"/>
                  </a:schemeClr>
                </a:solidFill>
              </a:rPr>
              <a:t>compétente consulte en tant que de besoin les autorités et services publics habilités à demander que soient prescrites les contributions prévues au 2° de l'article </a:t>
            </a:r>
            <a:r>
              <a:rPr lang="fr-FR" u="sng" dirty="0">
                <a:solidFill>
                  <a:schemeClr val="accent2">
                    <a:lumMod val="50000"/>
                  </a:schemeClr>
                </a:solidFill>
                <a:hlinkClick r:id="rId2"/>
              </a:rPr>
              <a:t>L. 332-6-1 </a:t>
            </a:r>
            <a:r>
              <a:rPr lang="fr-FR" dirty="0">
                <a:solidFill>
                  <a:schemeClr val="accent2">
                    <a:lumMod val="50000"/>
                  </a:schemeClr>
                </a:solidFill>
              </a:rPr>
              <a:t>ou à l'article </a:t>
            </a:r>
            <a:r>
              <a:rPr lang="fr-FR" u="sng" dirty="0">
                <a:solidFill>
                  <a:schemeClr val="accent2">
                    <a:lumMod val="50000"/>
                  </a:schemeClr>
                </a:solidFill>
                <a:hlinkClick r:id="rId3"/>
              </a:rPr>
              <a:t>L. 332-9 </a:t>
            </a:r>
            <a:r>
              <a:rPr lang="fr-FR" dirty="0">
                <a:solidFill>
                  <a:schemeClr val="accent2">
                    <a:lumMod val="50000"/>
                  </a:schemeClr>
                </a:solidFill>
              </a:rPr>
              <a:t>dans sa rédaction antérieure à l'entrée en vigueur de la </a:t>
            </a:r>
            <a:r>
              <a:rPr lang="fr-FR" u="sng" dirty="0">
                <a:solidFill>
                  <a:schemeClr val="accent2">
                    <a:lumMod val="50000"/>
                  </a:schemeClr>
                </a:solidFill>
                <a:hlinkClick r:id="rId4"/>
              </a:rPr>
              <a:t>loi n° 2010-1658 du 29 décembre 2010</a:t>
            </a:r>
            <a:r>
              <a:rPr lang="fr-FR" dirty="0">
                <a:solidFill>
                  <a:schemeClr val="accent2">
                    <a:lumMod val="50000"/>
                  </a:schemeClr>
                </a:solidFill>
              </a:rPr>
              <a:t> de finances rectificative pour 2010.</a:t>
            </a:r>
          </a:p>
          <a:p>
            <a:r>
              <a:rPr lang="fr-FR" i="1" dirty="0">
                <a:solidFill>
                  <a:schemeClr val="accent2">
                    <a:lumMod val="50000"/>
                  </a:schemeClr>
                </a:solidFill>
              </a:rPr>
              <a:t>NOTA : Décret n° 2014-253 du 27 février 2014 article 9 : Les présentes dispositions sont applicables aux demandes d'autorisation déposées à compter du 1er avril 2014</a:t>
            </a:r>
            <a:r>
              <a:rPr lang="fr-FR" i="1" dirty="0" smtClean="0">
                <a:solidFill>
                  <a:schemeClr val="accent2">
                    <a:lumMod val="50000"/>
                  </a:schemeClr>
                </a:solidFill>
              </a:rPr>
              <a:t>.</a:t>
            </a:r>
          </a:p>
          <a:p>
            <a:endParaRPr lang="fr-FR" i="1" dirty="0">
              <a:solidFill>
                <a:schemeClr val="accent2">
                  <a:lumMod val="50000"/>
                </a:schemeClr>
              </a:solidFill>
            </a:endParaRPr>
          </a:p>
          <a:p>
            <a:r>
              <a:rPr lang="fr-FR" b="1" dirty="0">
                <a:solidFill>
                  <a:schemeClr val="accent2">
                    <a:lumMod val="50000"/>
                  </a:schemeClr>
                </a:solidFill>
              </a:rPr>
              <a:t>Article R*423-53 </a:t>
            </a:r>
          </a:p>
          <a:p>
            <a:r>
              <a:rPr lang="fr-FR" dirty="0">
                <a:solidFill>
                  <a:schemeClr val="accent2">
                    <a:lumMod val="50000"/>
                  </a:schemeClr>
                </a:solidFill>
              </a:rPr>
              <a:t>Lorsque le projet aurait pour effet la création ou la modification d'un accès à une voie publique dont la gestion ne relève pas de l'autorité compétente pour délivrer le permis, celle-ci consulte l'autorité ou le service gestionnaire de cette voie, sauf lorsque le plan local d'urbanisme ou le document d'urbanisme en tenant lieu réglemente de façon particulière les conditions d'accès à ladite voie.</a:t>
            </a:r>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a:t>Article </a:t>
            </a:r>
            <a:r>
              <a:rPr lang="fr-FR" b="1" dirty="0" smtClean="0"/>
              <a:t>R*410-11</a:t>
            </a:r>
          </a:p>
          <a:p>
            <a:r>
              <a:rPr lang="fr-FR" dirty="0" smtClean="0"/>
              <a:t>Le </a:t>
            </a:r>
            <a:r>
              <a:rPr lang="fr-FR" dirty="0"/>
              <a:t>certificat d'urbanisme est délivré dans les conditions fixées aux articles </a:t>
            </a:r>
            <a:r>
              <a:rPr lang="fr-FR" dirty="0">
                <a:hlinkClick r:id="rId2"/>
              </a:rPr>
              <a:t>R. 422-1 à R. 422-4</a:t>
            </a:r>
            <a:r>
              <a:rPr lang="fr-FR" dirty="0"/>
              <a:t> pour le permis de construire, d'aménager ou de démolir et la décision prise sur un projet faisant l'objet d'une déclaration préalable</a:t>
            </a:r>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052736"/>
            <a:ext cx="8229600" cy="5544616"/>
          </a:xfrm>
        </p:spPr>
        <p:txBody>
          <a:bodyPr>
            <a:normAutofit fontScale="70000" lnSpcReduction="20000"/>
          </a:bodyPr>
          <a:lstStyle/>
          <a:p>
            <a:r>
              <a:rPr lang="fr-FR" sz="3400" b="1" dirty="0" smtClean="0">
                <a:solidFill>
                  <a:schemeClr val="accent2">
                    <a:lumMod val="50000"/>
                  </a:schemeClr>
                </a:solidFill>
              </a:rPr>
              <a:t>Article R*422-1 </a:t>
            </a:r>
            <a:r>
              <a:rPr lang="fr-FR" sz="3400" dirty="0" smtClean="0">
                <a:solidFill>
                  <a:schemeClr val="accent2">
                    <a:lumMod val="50000"/>
                  </a:schemeClr>
                </a:solidFill>
              </a:rPr>
              <a:t>Lorsque la décision est prise au nom de l'Etat, elle émane du maire, sauf dans les cas mentionnés à l'article </a:t>
            </a:r>
            <a:r>
              <a:rPr lang="fr-FR" sz="3400" u="sng" dirty="0" smtClean="0">
                <a:solidFill>
                  <a:schemeClr val="accent2">
                    <a:lumMod val="50000"/>
                  </a:schemeClr>
                </a:solidFill>
                <a:hlinkClick r:id="rId2"/>
              </a:rPr>
              <a:t>R. 422-2</a:t>
            </a:r>
            <a:r>
              <a:rPr lang="fr-FR" sz="3400" dirty="0" smtClean="0">
                <a:solidFill>
                  <a:schemeClr val="accent2">
                    <a:lumMod val="50000"/>
                  </a:schemeClr>
                </a:solidFill>
              </a:rPr>
              <a:t> où elle émane du préfet.</a:t>
            </a:r>
          </a:p>
          <a:p>
            <a:r>
              <a:rPr lang="fr-FR" sz="3400" b="1" dirty="0" smtClean="0">
                <a:solidFill>
                  <a:schemeClr val="accent2">
                    <a:lumMod val="50000"/>
                  </a:schemeClr>
                </a:solidFill>
              </a:rPr>
              <a:t>Article R*422-2 </a:t>
            </a:r>
            <a:r>
              <a:rPr lang="fr-FR" sz="3400" dirty="0" smtClean="0">
                <a:solidFill>
                  <a:schemeClr val="accent2">
                    <a:lumMod val="50000"/>
                  </a:schemeClr>
                </a:solidFill>
              </a:rPr>
              <a:t>Le préfet est compétent pour délivrer le permis de construire, d'aménager ou de démolir et pour se prononcer sur un projet faisant l'objet d'une déclaration préalable dans les communes visées au b de </a:t>
            </a:r>
            <a:r>
              <a:rPr lang="fr-FR" sz="3400" u="sng" dirty="0" smtClean="0">
                <a:solidFill>
                  <a:schemeClr val="accent2">
                    <a:lumMod val="50000"/>
                  </a:schemeClr>
                </a:solidFill>
                <a:hlinkClick r:id="rId3"/>
              </a:rPr>
              <a:t>l'article L. 422-1 </a:t>
            </a:r>
            <a:r>
              <a:rPr lang="fr-FR" sz="3400" dirty="0" smtClean="0">
                <a:solidFill>
                  <a:schemeClr val="accent2">
                    <a:lumMod val="50000"/>
                  </a:schemeClr>
                </a:solidFill>
              </a:rPr>
              <a:t>et dans les cas prévus par </a:t>
            </a:r>
            <a:r>
              <a:rPr lang="fr-FR" sz="3400" u="sng" dirty="0" smtClean="0">
                <a:solidFill>
                  <a:schemeClr val="accent2">
                    <a:lumMod val="50000"/>
                  </a:schemeClr>
                </a:solidFill>
                <a:hlinkClick r:id="rId4"/>
              </a:rPr>
              <a:t>l'article L. 422-2 </a:t>
            </a:r>
            <a:r>
              <a:rPr lang="fr-FR" sz="3400" dirty="0" smtClean="0">
                <a:solidFill>
                  <a:schemeClr val="accent2">
                    <a:lumMod val="50000"/>
                  </a:schemeClr>
                </a:solidFill>
              </a:rPr>
              <a:t>dans les hypothèses suivantes :</a:t>
            </a:r>
          </a:p>
          <a:p>
            <a:r>
              <a:rPr lang="fr-FR" sz="3400" dirty="0" smtClean="0">
                <a:solidFill>
                  <a:schemeClr val="accent2">
                    <a:lumMod val="50000"/>
                  </a:schemeClr>
                </a:solidFill>
              </a:rPr>
              <a:t>a) Pour les projets réalisés pour le compte d'Etats étrangers ou d'organisations internationales, de l'Etat, de ses établissements publics et concessionnaires ;</a:t>
            </a:r>
          </a:p>
          <a:p>
            <a:r>
              <a:rPr lang="fr-FR" sz="3400" dirty="0" smtClean="0">
                <a:solidFill>
                  <a:schemeClr val="accent2">
                    <a:lumMod val="50000"/>
                  </a:schemeClr>
                </a:solidFill>
              </a:rPr>
              <a:t>b) Pour les ouvrages de production, de transport, de distribution et de stockage d'énergie lorsque cette énergie n'est pas destinée, principalement, à une utilisation directe par le demandeur ;</a:t>
            </a:r>
          </a:p>
          <a:p>
            <a:r>
              <a:rPr lang="fr-FR" sz="3400" dirty="0" smtClean="0">
                <a:solidFill>
                  <a:schemeClr val="accent2">
                    <a:lumMod val="50000"/>
                  </a:schemeClr>
                </a:solidFill>
              </a:rPr>
              <a:t>c) Pour les installations nucléaires de base ;</a:t>
            </a:r>
          </a:p>
          <a:p>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251520" y="1052736"/>
            <a:ext cx="8568952" cy="5616624"/>
          </a:xfrm>
        </p:spPr>
        <p:txBody>
          <a:bodyPr>
            <a:normAutofit fontScale="55000" lnSpcReduction="20000"/>
          </a:bodyPr>
          <a:lstStyle/>
          <a:p>
            <a:r>
              <a:rPr lang="fr-FR" sz="3600" dirty="0" smtClean="0">
                <a:solidFill>
                  <a:schemeClr val="accent2">
                    <a:lumMod val="50000"/>
                  </a:schemeClr>
                </a:solidFill>
              </a:rPr>
              <a:t>d) Pour les travaux qui sont soumis à l'autorisation du ministre de la défense ou du ministre chargé des sites ou en cas d'évocation par le ministre chargé de la protection de la nature ou par le ministre chargé des monuments historiques et des espaces protégés ;</a:t>
            </a:r>
          </a:p>
          <a:p>
            <a:r>
              <a:rPr lang="fr-FR" sz="3600" dirty="0" smtClean="0">
                <a:solidFill>
                  <a:schemeClr val="accent2">
                    <a:lumMod val="50000"/>
                  </a:schemeClr>
                </a:solidFill>
              </a:rPr>
              <a:t>e) En cas de désaccord entre le maire et le responsable du service de l'Etat dans le département chargé de l'instruction mentionné à </a:t>
            </a:r>
            <a:r>
              <a:rPr lang="fr-FR" sz="3600" u="sng" dirty="0" smtClean="0">
                <a:solidFill>
                  <a:schemeClr val="accent2">
                    <a:lumMod val="50000"/>
                  </a:schemeClr>
                </a:solidFill>
                <a:hlinkClick r:id="rId2"/>
              </a:rPr>
              <a:t>l'article R. 423-16 </a:t>
            </a:r>
            <a:r>
              <a:rPr lang="fr-FR" sz="3600" dirty="0" smtClean="0">
                <a:solidFill>
                  <a:schemeClr val="accent2">
                    <a:lumMod val="50000"/>
                  </a:schemeClr>
                </a:solidFill>
              </a:rPr>
              <a:t>;</a:t>
            </a:r>
          </a:p>
          <a:p>
            <a:r>
              <a:rPr lang="fr-FR" sz="3600" dirty="0" smtClean="0">
                <a:solidFill>
                  <a:schemeClr val="accent2">
                    <a:lumMod val="50000"/>
                  </a:schemeClr>
                </a:solidFill>
              </a:rPr>
              <a:t>f) Pour les ouvrages, constructions ou installations mentionnés à l'article </a:t>
            </a:r>
            <a:r>
              <a:rPr lang="fr-FR" sz="3600" u="sng" dirty="0" smtClean="0">
                <a:solidFill>
                  <a:schemeClr val="accent2">
                    <a:lumMod val="50000"/>
                  </a:schemeClr>
                </a:solidFill>
                <a:hlinkClick r:id="rId3"/>
              </a:rPr>
              <a:t>L. 2124-18 </a:t>
            </a:r>
            <a:r>
              <a:rPr lang="fr-FR" sz="3600" dirty="0" smtClean="0">
                <a:solidFill>
                  <a:schemeClr val="accent2">
                    <a:lumMod val="50000"/>
                  </a:schemeClr>
                </a:solidFill>
              </a:rPr>
              <a:t>du code général de la propriété des personnes publiques ;</a:t>
            </a:r>
          </a:p>
          <a:p>
            <a:r>
              <a:rPr lang="fr-FR" sz="3600" dirty="0" smtClean="0">
                <a:solidFill>
                  <a:schemeClr val="accent2">
                    <a:lumMod val="50000"/>
                  </a:schemeClr>
                </a:solidFill>
              </a:rPr>
              <a:t>g) Pour les constructions à usage de logement situées dans les secteurs arrêtés par le préfet en application du deuxième alinéa de l'article </a:t>
            </a:r>
            <a:r>
              <a:rPr lang="fr-FR" sz="3600" u="sng" dirty="0" smtClean="0">
                <a:solidFill>
                  <a:schemeClr val="accent2">
                    <a:lumMod val="50000"/>
                  </a:schemeClr>
                </a:solidFill>
                <a:hlinkClick r:id="rId4"/>
              </a:rPr>
              <a:t>L. 302-9-1</a:t>
            </a:r>
            <a:r>
              <a:rPr lang="fr-FR" sz="3600" dirty="0" smtClean="0">
                <a:solidFill>
                  <a:schemeClr val="accent2">
                    <a:lumMod val="50000"/>
                  </a:schemeClr>
                </a:solidFill>
              </a:rPr>
              <a:t> du code de la construction et de l'habitation et appartenant aux catégories de constructions ou d'aménagements énumérées dans l'arrêté pris en application du même alinéa, et les opérations ayant fait l'objet, pendant la durée d'application de cet arrêté, d'une convention prise sur le fondement du sixième alinéa du même article.</a:t>
            </a:r>
          </a:p>
          <a:p>
            <a:r>
              <a:rPr lang="fr-FR" sz="3600" dirty="0" smtClean="0">
                <a:solidFill>
                  <a:schemeClr val="accent2">
                    <a:lumMod val="50000"/>
                  </a:schemeClr>
                </a:solidFill>
              </a:rPr>
              <a:t>Le préfet peut déléguer sa signature au responsable du service de l'Etat dans le département chargé de l'instruction ou à ses subordonnés, sauf dans le cas prévu au e ci-dessus.</a:t>
            </a:r>
          </a:p>
          <a:p>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052736"/>
            <a:ext cx="8229600" cy="5472608"/>
          </a:xfrm>
        </p:spPr>
        <p:txBody>
          <a:bodyPr>
            <a:normAutofit fontScale="85000" lnSpcReduction="20000"/>
          </a:bodyPr>
          <a:lstStyle/>
          <a:p>
            <a:r>
              <a:rPr lang="fr-FR" dirty="0" smtClean="0">
                <a:solidFill>
                  <a:schemeClr val="accent2">
                    <a:lumMod val="50000"/>
                  </a:schemeClr>
                </a:solidFill>
              </a:rPr>
              <a:t>Section 2 : Délégation de la compétence communale à un établissement public de coopération intercommunale</a:t>
            </a:r>
          </a:p>
          <a:p>
            <a:pPr>
              <a:buNone/>
            </a:pPr>
            <a:r>
              <a:rPr lang="fr-FR" b="1" dirty="0" smtClean="0">
                <a:solidFill>
                  <a:schemeClr val="accent2">
                    <a:lumMod val="50000"/>
                  </a:schemeClr>
                </a:solidFill>
              </a:rPr>
              <a:t>Article R*422-3 </a:t>
            </a:r>
          </a:p>
          <a:p>
            <a:r>
              <a:rPr lang="fr-FR" dirty="0" smtClean="0">
                <a:solidFill>
                  <a:schemeClr val="accent2">
                    <a:lumMod val="50000"/>
                  </a:schemeClr>
                </a:solidFill>
              </a:rPr>
              <a:t>La délégation à un établissement public de coopération intercommunale prévue à l'article </a:t>
            </a:r>
            <a:r>
              <a:rPr lang="fr-FR" u="sng" dirty="0" smtClean="0">
                <a:solidFill>
                  <a:schemeClr val="accent2">
                    <a:lumMod val="50000"/>
                  </a:schemeClr>
                </a:solidFill>
                <a:hlinkClick r:id="rId2"/>
              </a:rPr>
              <a:t>L. 422-3</a:t>
            </a:r>
            <a:r>
              <a:rPr lang="fr-FR" dirty="0" smtClean="0">
                <a:solidFill>
                  <a:schemeClr val="accent2">
                    <a:lumMod val="50000"/>
                  </a:schemeClr>
                </a:solidFill>
              </a:rPr>
              <a:t> porte sur l'ensemble des autorisations et actes relatifs à l'occupation ou à l'utilisation du sol.</a:t>
            </a:r>
          </a:p>
          <a:p>
            <a:pPr>
              <a:buNone/>
            </a:pPr>
            <a:r>
              <a:rPr lang="fr-FR" b="1" dirty="0" smtClean="0">
                <a:solidFill>
                  <a:schemeClr val="accent2">
                    <a:lumMod val="50000"/>
                  </a:schemeClr>
                </a:solidFill>
              </a:rPr>
              <a:t>Article *R422-4 </a:t>
            </a:r>
          </a:p>
          <a:p>
            <a:r>
              <a:rPr lang="fr-FR" dirty="0" smtClean="0">
                <a:solidFill>
                  <a:schemeClr val="accent2">
                    <a:lumMod val="50000"/>
                  </a:schemeClr>
                </a:solidFill>
              </a:rPr>
              <a:t>Si la confirmation de la délégation mentionnée à l'article </a:t>
            </a:r>
            <a:r>
              <a:rPr lang="fr-FR" u="sng" dirty="0" smtClean="0">
                <a:solidFill>
                  <a:schemeClr val="accent2">
                    <a:lumMod val="50000"/>
                  </a:schemeClr>
                </a:solidFill>
                <a:hlinkClick r:id="rId2"/>
              </a:rPr>
              <a:t>L. 422-3</a:t>
            </a:r>
            <a:r>
              <a:rPr lang="fr-FR" dirty="0" smtClean="0">
                <a:solidFill>
                  <a:schemeClr val="accent2">
                    <a:lumMod val="50000"/>
                  </a:schemeClr>
                </a:solidFill>
              </a:rPr>
              <a:t> n'est pas intervenue dans les six mois qui suivent le renouvellement du conseil municipal ou l'élection du nouveau président de l'établissement public, la commune redevient, à compter de cette date, l'autorité compétente.</a:t>
            </a:r>
          </a:p>
          <a:p>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a:bodyPr>
          <a:lstStyle/>
          <a:p>
            <a:pPr>
              <a:buNone/>
            </a:pPr>
            <a:r>
              <a:rPr lang="fr-FR" b="1" dirty="0"/>
              <a:t>Article R*410-12 </a:t>
            </a:r>
            <a:endParaRPr lang="fr-FR" dirty="0"/>
          </a:p>
          <a:p>
            <a:r>
              <a:rPr lang="fr-FR" dirty="0"/>
              <a:t>A défaut de notification d'un certificat d'urbanisme dans le délai fixé par les articles R. 410-9 et R. 410-10, le silence gardé par l'autorité compétente vaut délivrance d'un certificat d'urbanisme tacite. Celui-ci a exclusivement les effets prévus par le quatrième alinéa de l'article L. 410-1, y compris si la demande portait sur les éléments mentionnés au b de cet article.</a:t>
            </a:r>
          </a:p>
          <a:p>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lnSpcReduction="10000"/>
          </a:bodyPr>
          <a:lstStyle/>
          <a:p>
            <a:pPr>
              <a:buNone/>
            </a:pPr>
            <a:r>
              <a:rPr lang="fr-FR" b="1" dirty="0"/>
              <a:t>Article R*410-13 </a:t>
            </a:r>
            <a:endParaRPr lang="fr-FR" b="1" dirty="0" smtClean="0"/>
          </a:p>
          <a:p>
            <a:r>
              <a:rPr lang="fr-FR" dirty="0" smtClean="0"/>
              <a:t>Lorsque </a:t>
            </a:r>
            <a:r>
              <a:rPr lang="fr-FR" dirty="0"/>
              <a:t>le certificat d'urbanisme exprès indique, dans le cas prévu au</a:t>
            </a:r>
            <a:r>
              <a:rPr lang="fr-FR" b="1" dirty="0"/>
              <a:t> b </a:t>
            </a:r>
            <a:r>
              <a:rPr lang="fr-FR" dirty="0"/>
              <a:t>de l'article L. 410-1, que le terrain peut être utilisé pour la réalisation de l'opération mentionnée dans la demande, cette décision porte exclusivement sur la localisation approximative du ou des bâtiments dans l'unité foncière, leur destination et leur sous-destination et sur les modalités de desserte par les équipements publics existants ou prévus.</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484784"/>
            <a:ext cx="8229600" cy="4896544"/>
          </a:xfrm>
        </p:spPr>
        <p:txBody>
          <a:bodyPr/>
          <a:lstStyle/>
          <a:p>
            <a:r>
              <a:rPr lang="fr-FR" b="1" dirty="0"/>
              <a:t>Livre IV : Régime applicable aux constructions, aménagements et </a:t>
            </a:r>
            <a:r>
              <a:rPr lang="fr-FR" b="1" dirty="0" smtClean="0"/>
              <a:t>démolitions</a:t>
            </a:r>
            <a:endParaRPr lang="fr-FR" dirty="0" smtClean="0"/>
          </a:p>
          <a:p>
            <a:pPr>
              <a:buNone/>
            </a:pPr>
            <a:r>
              <a:rPr lang="fr-FR" dirty="0"/>
              <a:t> </a:t>
            </a:r>
          </a:p>
          <a:p>
            <a:r>
              <a:rPr lang="fr-FR" dirty="0"/>
              <a:t>Titre Ier : Certificat d'urbanisme</a:t>
            </a:r>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a:t>Article R*410-14 </a:t>
            </a:r>
            <a:endParaRPr lang="fr-FR" dirty="0"/>
          </a:p>
          <a:p>
            <a:r>
              <a:rPr lang="fr-FR" dirty="0"/>
              <a:t>Dans les cas prévus au </a:t>
            </a:r>
            <a:r>
              <a:rPr lang="fr-FR" b="1" dirty="0"/>
              <a:t>b</a:t>
            </a:r>
            <a:r>
              <a:rPr lang="fr-FR" dirty="0"/>
              <a:t> de l'article L. 410-1, lorsque la décision indique que le terrain ne peut être utilisé pour la réalisation de l'opération mentionnée dans la demande, ou lorsqu'elle est assortie de prescriptions, elle doit être motivée.</a:t>
            </a:r>
          </a:p>
          <a:p>
            <a:pPr>
              <a:buNone/>
            </a:pP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a:t>Article R*410-15 </a:t>
            </a:r>
            <a:endParaRPr lang="fr-FR" dirty="0"/>
          </a:p>
          <a:p>
            <a:r>
              <a:rPr lang="fr-FR" dirty="0"/>
              <a:t>Le certificat d'urbanisme indique si le bien est situé ou non à l'intérieur du périmètre d'un des droits de préemption définis par le code de l'urbanisme.</a:t>
            </a:r>
          </a:p>
          <a:p>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20000"/>
          </a:bodyPr>
          <a:lstStyle/>
          <a:p>
            <a:pPr>
              <a:buNone/>
            </a:pPr>
            <a:r>
              <a:rPr lang="fr-FR" b="1" dirty="0" smtClean="0"/>
              <a:t>Article R410-15-1 </a:t>
            </a:r>
          </a:p>
          <a:p>
            <a:r>
              <a:rPr lang="fr-FR" dirty="0" smtClean="0"/>
              <a:t>I.-Le certificat d'urbanisme indique si le terrain est situé sur un site répertorié sur la carte des anciens sites industriels et activités de services mentionnée à l'</a:t>
            </a:r>
            <a:r>
              <a:rPr lang="fr-FR" dirty="0" smtClean="0">
                <a:hlinkClick r:id="rId2"/>
              </a:rPr>
              <a:t>article L. 125-6 du code de l'environnement</a:t>
            </a:r>
            <a:r>
              <a:rPr lang="fr-FR" dirty="0" smtClean="0"/>
              <a:t> ou dans un ancien site industriel ou de service dont le service instructeur a connaissance.</a:t>
            </a:r>
          </a:p>
          <a:p>
            <a:r>
              <a:rPr lang="fr-FR" dirty="0" smtClean="0"/>
              <a:t>II.-Le certificat d'urbanisme indique si le terrain est situé sur un secteur d'information sur les sols prévu à l'article L. 125-6 du code de l'environnement.</a:t>
            </a: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smtClean="0"/>
              <a:t>Article R*410-16 </a:t>
            </a:r>
          </a:p>
          <a:p>
            <a:endParaRPr lang="fr-FR" dirty="0" smtClean="0"/>
          </a:p>
          <a:p>
            <a:r>
              <a:rPr lang="fr-FR" dirty="0" smtClean="0"/>
              <a:t>Le certificat d'urbanisme est notifié au demandeur. Dans le cas précisé à l'article </a:t>
            </a:r>
            <a:r>
              <a:rPr lang="fr-FR" dirty="0" smtClean="0">
                <a:hlinkClick r:id="rId2"/>
              </a:rPr>
              <a:t>R. 423-48</a:t>
            </a:r>
            <a:r>
              <a:rPr lang="fr-FR" dirty="0" smtClean="0"/>
              <a:t>, il peut être adressé par courrier électronique.</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20000"/>
          </a:bodyPr>
          <a:lstStyle/>
          <a:p>
            <a:pPr>
              <a:buNone/>
            </a:pPr>
            <a:r>
              <a:rPr lang="fr-FR" b="1" dirty="0" smtClean="0"/>
              <a:t>Article R*410-17 </a:t>
            </a:r>
            <a:endParaRPr lang="fr-FR" dirty="0" smtClean="0"/>
          </a:p>
          <a:p>
            <a:r>
              <a:rPr lang="fr-FR" dirty="0" smtClean="0"/>
              <a:t>Le certificat d'urbanisme peut être prorogé par période</a:t>
            </a:r>
            <a:r>
              <a:rPr lang="fr-FR" b="1" dirty="0" smtClean="0"/>
              <a:t>s</a:t>
            </a:r>
            <a:r>
              <a:rPr lang="fr-FR" dirty="0" smtClean="0"/>
              <a:t> d'une année sur demande présentée deux mois au moins avant l'expiration du délai de validité, si les prescriptions d'urbanisme, les servitudes administratives de tous ordres et le régime des taxes et participations d'urbanisme applicables au terrain n'ont pas changé.</a:t>
            </a:r>
          </a:p>
          <a:p>
            <a:r>
              <a:rPr lang="fr-FR" dirty="0" smtClean="0"/>
              <a:t>La demande de prorogation, formulée en double exemplaire par lettre accompagnée du certificat à proroger, est déposée et transmise dans les conditions prévues à l'article </a:t>
            </a:r>
            <a:r>
              <a:rPr lang="fr-FR" dirty="0" smtClean="0">
                <a:hlinkClick r:id="rId2"/>
              </a:rPr>
              <a:t>R. 410-3</a:t>
            </a:r>
            <a:r>
              <a:rPr lang="fr-FR" dirty="0" smtClean="0"/>
              <a:t>.</a:t>
            </a:r>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a:bodyPr>
          <a:lstStyle/>
          <a:p>
            <a:pPr>
              <a:buNone/>
            </a:pPr>
            <a:r>
              <a:rPr lang="fr-FR" b="1" dirty="0" smtClean="0"/>
              <a:t>Article R*410-17-1</a:t>
            </a:r>
          </a:p>
          <a:p>
            <a:r>
              <a:rPr lang="fr-FR" dirty="0" smtClean="0"/>
              <a:t>A défaut de notification d'une décision expresse portant prorogation du certificat d'urbanisme dans le délai de deux mois suivant la réception en mairie de la demande, le silence gardé par l'autorité compétente vaut prorogation du certificat d'urbanisme. La prorogation prend effet au terme de la validité de la décision initiale.</a:t>
            </a:r>
          </a:p>
          <a:p>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lnSpcReduction="10000"/>
          </a:bodyPr>
          <a:lstStyle/>
          <a:p>
            <a:pPr>
              <a:buNone/>
            </a:pPr>
            <a:r>
              <a:rPr lang="fr-FR" b="1" dirty="0" smtClean="0"/>
              <a:t>Article R*410-18</a:t>
            </a:r>
          </a:p>
          <a:p>
            <a:r>
              <a:rPr lang="fr-FR" dirty="0" smtClean="0"/>
              <a:t>Le certificat d'urbanisme précise les conditions dans lesquelles il devient exécutoire.</a:t>
            </a:r>
          </a:p>
          <a:p>
            <a:r>
              <a:rPr lang="fr-FR" dirty="0" smtClean="0"/>
              <a:t>Le délai de dix-huit mois prévu au quatrième alinéa de l'article L. 410-1 court à compter de la date d'acquisition du certificat d'urbanisme tacitement obtenu en application des dispositions de l'article R*410-12, nonobstant toute délivrance ultérieure d'un certificat d'urbanisme exprès.</a:t>
            </a:r>
          </a:p>
          <a:p>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r>
              <a:rPr lang="fr-FR" b="1" dirty="0" smtClean="0"/>
              <a:t>Article R*410-19 </a:t>
            </a:r>
            <a:endParaRPr lang="fr-FR" dirty="0" smtClean="0"/>
          </a:p>
          <a:p>
            <a:r>
              <a:rPr lang="fr-FR" dirty="0" smtClean="0"/>
              <a:t>Lorsque la décision est de la compétence du maire ou du président de l'établissement public de coopération intercommunale, celui-ci informe le demandeur de la date à laquelle la décision et le dossier ont été transmis au préfet ou à son délégué dans les conditions définies aux articles </a:t>
            </a:r>
            <a:r>
              <a:rPr lang="fr-FR" dirty="0" smtClean="0">
                <a:hlinkClick r:id="rId2"/>
              </a:rPr>
              <a:t>L. 2131-1 et L. 2131-2 du code général des collectivités territoriales</a:t>
            </a:r>
            <a:r>
              <a:rPr lang="fr-FR" dirty="0" smtClean="0"/>
              <a:t>.</a:t>
            </a:r>
          </a:p>
          <a:p>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smtClean="0"/>
              <a:t>Article R*410-20 </a:t>
            </a:r>
            <a:endParaRPr lang="fr-FR" dirty="0" smtClean="0"/>
          </a:p>
          <a:p>
            <a:r>
              <a:rPr lang="fr-FR" dirty="0" smtClean="0"/>
              <a:t>Lorsque le certificat d'urbanisme est délivré au nom d'un établissement public de coopération intercommunale, copie en est adressée au maire de la commune.</a:t>
            </a:r>
          </a:p>
          <a:p>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10000"/>
          </a:bodyPr>
          <a:lstStyle/>
          <a:p>
            <a:pPr>
              <a:buNone/>
            </a:pPr>
            <a:r>
              <a:rPr lang="fr-FR" b="1" dirty="0" smtClean="0"/>
              <a:t>Article A410-1</a:t>
            </a:r>
          </a:p>
          <a:p>
            <a:pPr>
              <a:buNone/>
            </a:pPr>
            <a:r>
              <a:rPr lang="fr-FR" b="1" dirty="0" smtClean="0"/>
              <a:t> </a:t>
            </a:r>
            <a:r>
              <a:rPr lang="fr-FR" dirty="0" smtClean="0"/>
              <a:t>La demande de certificat d'urbanisme prévue à l'article R. 410-1 est établie conformément au formulaire enregistré par le secrétariat général pour la modernisation de l'action publique sous le numéro </a:t>
            </a:r>
            <a:r>
              <a:rPr lang="fr-FR" dirty="0" err="1" smtClean="0"/>
              <a:t>Cerfa</a:t>
            </a:r>
            <a:r>
              <a:rPr lang="fr-FR" dirty="0" smtClean="0"/>
              <a:t> 13410.</a:t>
            </a:r>
          </a:p>
          <a:p>
            <a:pPr>
              <a:buNone/>
            </a:pPr>
            <a:r>
              <a:rPr lang="fr-FR" dirty="0" smtClean="0"/>
              <a:t>Ce modèle de formulaire peut être obtenu auprès des mairies ou des services départementaux de l'Etat chargés de l'urbanisme et est disponible sur le site internet officiel de l'administration française : </a:t>
            </a:r>
            <a:r>
              <a:rPr lang="fr-FR" u="sng" dirty="0" smtClean="0">
                <a:hlinkClick r:id="rId2"/>
              </a:rPr>
              <a:t>http://www.service-public.fr/</a:t>
            </a:r>
            <a:r>
              <a:rPr lang="fr-FR" dirty="0" smtClean="0"/>
              <a:t>.</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85000" lnSpcReduction="20000"/>
          </a:bodyPr>
          <a:lstStyle/>
          <a:p>
            <a:pPr>
              <a:buNone/>
            </a:pPr>
            <a:r>
              <a:rPr lang="fr-FR" b="1" dirty="0" smtClean="0"/>
              <a:t>     Article </a:t>
            </a:r>
            <a:r>
              <a:rPr lang="fr-FR" b="1" dirty="0"/>
              <a:t>L410-1 </a:t>
            </a:r>
            <a:r>
              <a:rPr lang="fr-FR" dirty="0"/>
              <a:t> </a:t>
            </a:r>
            <a:r>
              <a:rPr lang="fr-FR" dirty="0" smtClean="0"/>
              <a:t>       </a:t>
            </a:r>
            <a:r>
              <a:rPr lang="fr-FR" dirty="0" smtClean="0">
                <a:solidFill>
                  <a:srgbClr val="FF0000"/>
                </a:solidFill>
              </a:rPr>
              <a:t>(1/4)</a:t>
            </a:r>
            <a:endParaRPr lang="fr-FR" dirty="0">
              <a:solidFill>
                <a:srgbClr val="FF0000"/>
              </a:solidFill>
            </a:endParaRPr>
          </a:p>
          <a:p>
            <a:pPr>
              <a:buNone/>
            </a:pPr>
            <a:endParaRPr lang="fr-FR" dirty="0"/>
          </a:p>
          <a:p>
            <a:r>
              <a:rPr lang="fr-FR" dirty="0"/>
              <a:t>Le certificat d'urbanisme, en fonction de la demande présentée :</a:t>
            </a:r>
          </a:p>
          <a:p>
            <a:r>
              <a:rPr lang="fr-FR" b="1" dirty="0"/>
              <a:t>a) </a:t>
            </a:r>
            <a:r>
              <a:rPr lang="fr-FR" dirty="0"/>
              <a:t>Indique les dispositions d'urbanisme, les limitations administratives au droit de propriété et la liste des taxes et participations d'urbanisme applicables à un terrain ;</a:t>
            </a:r>
          </a:p>
          <a:p>
            <a:r>
              <a:rPr lang="fr-FR" b="1" dirty="0"/>
              <a:t>b) </a:t>
            </a:r>
            <a:r>
              <a:rPr lang="fr-FR" dirty="0"/>
              <a:t>Indique en outre, lorsque la demande a précisé la nature de l'opération envisagée ainsi que la localisation approximative et la destination des bâtiments projetés, si le terrain peut être utilisé pour la réalisation de cette opération ainsi que l'état des équipements publics existants ou prévus.</a:t>
            </a:r>
          </a:p>
          <a:p>
            <a:endParaRPr lang="fr-FR" dirty="0"/>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pPr>
              <a:buNone/>
            </a:pPr>
            <a:r>
              <a:rPr lang="fr-FR" b="1" dirty="0" smtClean="0"/>
              <a:t>Article A410-2 </a:t>
            </a:r>
          </a:p>
          <a:p>
            <a:pPr>
              <a:buNone/>
            </a:pPr>
            <a:r>
              <a:rPr lang="fr-FR" dirty="0" smtClean="0"/>
              <a:t>   Le plan de situation joint à la demande précise son échelle et l'orientation du terrain par rapport au nord.</a:t>
            </a:r>
          </a:p>
          <a:p>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20000"/>
          </a:bodyPr>
          <a:lstStyle/>
          <a:p>
            <a:pPr>
              <a:buNone/>
            </a:pPr>
            <a:r>
              <a:rPr lang="fr-FR" b="1" dirty="0" smtClean="0"/>
              <a:t>Article A410-3 </a:t>
            </a:r>
            <a:r>
              <a:rPr lang="fr-FR" dirty="0" smtClean="0"/>
              <a:t>Le certificat d'urbanisme :</a:t>
            </a:r>
          </a:p>
          <a:p>
            <a:pPr>
              <a:buNone/>
            </a:pPr>
            <a:r>
              <a:rPr lang="fr-FR" dirty="0" smtClean="0"/>
              <a:t>a) Indique la collectivité au nom de laquelle le certificat est délivré ;</a:t>
            </a:r>
          </a:p>
          <a:p>
            <a:pPr>
              <a:buNone/>
            </a:pPr>
            <a:r>
              <a:rPr lang="fr-FR" dirty="0" smtClean="0"/>
              <a:t>b) Vise la demande de certificat et précise si la demande porte sur un certificat d'urbanisme indiquant, en application du a de l'article </a:t>
            </a:r>
            <a:r>
              <a:rPr lang="fr-FR" u="sng" dirty="0" smtClean="0">
                <a:hlinkClick r:id="rId2"/>
              </a:rPr>
              <a:t>L. 410-1</a:t>
            </a:r>
            <a:r>
              <a:rPr lang="fr-FR" dirty="0" smtClean="0"/>
              <a:t>, les dispositions d'urbanisme, les limitations administratives au droit de propriété et la liste des taxes et participations d'urbanisme applicables au terrain ou sur un certificat d'urbanisme indiquant en outre, en application du b du même article, si le terrain peut être utilisé pour la réalisation d'une opération ;</a:t>
            </a:r>
          </a:p>
          <a:p>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395536" y="1196752"/>
            <a:ext cx="8229600" cy="5184576"/>
          </a:xfrm>
        </p:spPr>
        <p:txBody>
          <a:bodyPr>
            <a:normAutofit lnSpcReduction="10000"/>
          </a:bodyPr>
          <a:lstStyle/>
          <a:p>
            <a:pPr>
              <a:buNone/>
            </a:pPr>
            <a:r>
              <a:rPr lang="fr-FR" b="1" dirty="0" smtClean="0"/>
              <a:t>Article A410-3 </a:t>
            </a:r>
            <a:r>
              <a:rPr lang="fr-FR" dirty="0" smtClean="0"/>
              <a:t>Le certificat d'urbanisme :</a:t>
            </a:r>
          </a:p>
          <a:p>
            <a:pPr>
              <a:buNone/>
            </a:pPr>
            <a:r>
              <a:rPr lang="fr-FR" dirty="0" smtClean="0"/>
              <a:t>c) Rappelle les nom et adresse du demandeur, le numéro d'enregistrement et l'adresse du terrain ;</a:t>
            </a:r>
          </a:p>
          <a:p>
            <a:pPr>
              <a:buNone/>
            </a:pPr>
            <a:r>
              <a:rPr lang="fr-FR" dirty="0" smtClean="0"/>
              <a:t>d) Vise les textes législatifs et réglementaires dont il est fait application ;</a:t>
            </a:r>
          </a:p>
          <a:p>
            <a:pPr>
              <a:buNone/>
            </a:pPr>
            <a:r>
              <a:rPr lang="fr-FR" dirty="0" smtClean="0"/>
              <a:t>e) Vise, s'il y a lieu, les avis recueillis en cours d'instruction et leur sens.</a:t>
            </a:r>
          </a:p>
          <a:p>
            <a:pPr>
              <a:buNone/>
            </a:pPr>
            <a:r>
              <a:rPr lang="fr-FR" dirty="0" smtClean="0"/>
              <a:t>L'arrêté mentionne, en caractères lisibles, le prénom, le nom et la qualité de son signataire.</a:t>
            </a:r>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85000" lnSpcReduction="20000"/>
          </a:bodyPr>
          <a:lstStyle/>
          <a:p>
            <a:pPr>
              <a:buNone/>
            </a:pPr>
            <a:r>
              <a:rPr lang="fr-FR" b="1" dirty="0" smtClean="0"/>
              <a:t>Article A410-4 </a:t>
            </a:r>
            <a:r>
              <a:rPr lang="fr-FR" dirty="0" smtClean="0"/>
              <a:t>Le certificat d'urbanisme précise :</a:t>
            </a:r>
          </a:p>
          <a:p>
            <a:pPr>
              <a:buNone/>
            </a:pPr>
            <a:r>
              <a:rPr lang="fr-FR" dirty="0" smtClean="0"/>
              <a:t>a) Les dispositions d'urbanisme et les servitudes d'utilité publique applicables au terrain ;</a:t>
            </a:r>
          </a:p>
          <a:p>
            <a:pPr>
              <a:buNone/>
            </a:pPr>
            <a:r>
              <a:rPr lang="fr-FR" dirty="0" smtClean="0"/>
              <a:t>b) Si le terrain est situé ou non à l'intérieur du périmètre d'un des droits de préemption définis par le code de l'urbanisme ;</a:t>
            </a:r>
          </a:p>
          <a:p>
            <a:pPr>
              <a:buNone/>
            </a:pPr>
            <a:r>
              <a:rPr lang="fr-FR" dirty="0" smtClean="0"/>
              <a:t>c) La liste des taxes d'urbanisme exigibles ;</a:t>
            </a:r>
          </a:p>
          <a:p>
            <a:pPr>
              <a:buNone/>
            </a:pPr>
            <a:r>
              <a:rPr lang="fr-FR" dirty="0" smtClean="0"/>
              <a:t>d) La liste des participations d'urbanisme qui peuvent être prescrites ;</a:t>
            </a:r>
          </a:p>
          <a:p>
            <a:pPr>
              <a:buNone/>
            </a:pPr>
            <a:r>
              <a:rPr lang="fr-FR" dirty="0" smtClean="0"/>
              <a:t>e) Si un sursis à statuer serait opposable à une déclaration préalable ou à une demande de permis ;</a:t>
            </a:r>
          </a:p>
          <a:p>
            <a:pPr>
              <a:buNone/>
            </a:pPr>
            <a:r>
              <a:rPr lang="fr-FR" dirty="0" smtClean="0"/>
              <a:t>f) Si le projet est soumis à avis ou accord d'un service de l'Etat.</a:t>
            </a:r>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85000" lnSpcReduction="10000"/>
          </a:bodyPr>
          <a:lstStyle/>
          <a:p>
            <a:pPr>
              <a:buNone/>
            </a:pPr>
            <a:r>
              <a:rPr lang="fr-FR" b="1" dirty="0" smtClean="0"/>
              <a:t>Article A410-5 </a:t>
            </a:r>
          </a:p>
          <a:p>
            <a:r>
              <a:rPr lang="fr-FR" dirty="0" smtClean="0"/>
              <a:t>Lorsque la demande porte sur un certificat délivré en application du </a:t>
            </a:r>
            <a:r>
              <a:rPr lang="fr-FR" b="1" dirty="0" smtClean="0"/>
              <a:t>b</a:t>
            </a:r>
            <a:r>
              <a:rPr lang="fr-FR" dirty="0" smtClean="0"/>
              <a:t> de l'article L. 410-1, le certificat d'urbanisme indique :</a:t>
            </a:r>
          </a:p>
          <a:p>
            <a:r>
              <a:rPr lang="fr-FR" dirty="0" smtClean="0"/>
              <a:t>a) Si le terrain peut ou non être utilisé pour la réalisation de l'opération précisée dans la demande ;</a:t>
            </a:r>
          </a:p>
          <a:p>
            <a:r>
              <a:rPr lang="fr-FR" dirty="0" smtClean="0"/>
              <a:t>b) L'état des équipements publics existants ou prévus.</a:t>
            </a:r>
          </a:p>
          <a:p>
            <a:r>
              <a:rPr lang="fr-FR" dirty="0" smtClean="0"/>
              <a:t>Lorsqu'il indique que le terrain ne peut pas être utilisé pour la réalisation de l'opération, le certificat précise les circonstances de droit et de fait qui motivent la décision et indique les voies et délais de recours.</a:t>
            </a:r>
          </a:p>
          <a:p>
            <a:pPr>
              <a:buNone/>
            </a:pPr>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lstStyle/>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20000"/>
          </a:bodyPr>
          <a:lstStyle/>
          <a:p>
            <a:pPr>
              <a:buNone/>
            </a:pPr>
            <a:r>
              <a:rPr lang="fr-FR" b="1" dirty="0"/>
              <a:t>Article L410-1 </a:t>
            </a:r>
            <a:r>
              <a:rPr lang="fr-FR" dirty="0"/>
              <a:t> </a:t>
            </a:r>
            <a:r>
              <a:rPr lang="fr-FR" dirty="0" smtClean="0">
                <a:solidFill>
                  <a:srgbClr val="FF0000"/>
                </a:solidFill>
              </a:rPr>
              <a:t>(2/4)</a:t>
            </a:r>
            <a:endParaRPr lang="fr-FR" dirty="0">
              <a:solidFill>
                <a:srgbClr val="FF0000"/>
              </a:solidFill>
            </a:endParaRPr>
          </a:p>
          <a:p>
            <a:pPr>
              <a:buNone/>
            </a:pPr>
            <a:endParaRPr lang="fr-FR" dirty="0"/>
          </a:p>
          <a:p>
            <a:r>
              <a:rPr lang="fr-FR" dirty="0"/>
              <a:t>Lorsqu'une demande d'autorisation ou une déclaration préalable est </a:t>
            </a:r>
            <a:r>
              <a:rPr lang="fr-FR" u="sng" dirty="0"/>
              <a:t>déposée</a:t>
            </a:r>
            <a:r>
              <a:rPr lang="fr-FR" dirty="0"/>
              <a:t> dans le délai de dix-huit mois à compter de la délivrance d'un certificat d'urbanisme, les dispositions d'urbanisme, le régime des taxes et participations d'urbanisme ainsi que les limitations administratives au droit de propriété tels qu'ils existaient à la date du certificat ne peuvent être remis en cause à l'exception des dispositions qui ont pour objet la préservation de la sécurité ou de la salubrité publique.</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92500" lnSpcReduction="20000"/>
          </a:bodyPr>
          <a:lstStyle/>
          <a:p>
            <a:pPr>
              <a:buNone/>
            </a:pPr>
            <a:r>
              <a:rPr lang="fr-FR" b="1" dirty="0"/>
              <a:t>Article L410-1 </a:t>
            </a:r>
            <a:r>
              <a:rPr lang="fr-FR" b="1" dirty="0" smtClean="0"/>
              <a:t>      </a:t>
            </a:r>
            <a:r>
              <a:rPr lang="fr-FR" dirty="0" smtClean="0">
                <a:solidFill>
                  <a:srgbClr val="FF0000"/>
                </a:solidFill>
              </a:rPr>
              <a:t>(3/4)</a:t>
            </a:r>
            <a:endParaRPr lang="fr-FR" dirty="0">
              <a:solidFill>
                <a:srgbClr val="FF0000"/>
              </a:solidFill>
            </a:endParaRPr>
          </a:p>
          <a:p>
            <a:pPr>
              <a:buNone/>
            </a:pPr>
            <a:endParaRPr lang="fr-FR" dirty="0"/>
          </a:p>
          <a:p>
            <a:r>
              <a:rPr lang="fr-FR" dirty="0"/>
              <a:t>Lorsque le projet est soumis à avis ou accord d'un service de l'Etat, les certificats d'urbanisme le mentionnent expressément. Il en est de même lorsqu'un sursis à statuer serait opposable à une déclaration préalable ou à une demande de permis</a:t>
            </a:r>
            <a:r>
              <a:rPr lang="fr-FR" dirty="0" smtClean="0"/>
              <a:t>. Le certificat d'urbanisme précise alors expressément laquelle ou lesquelles des circonstances prévues aux deuxième à sixième alinéas de l'article L. 424-1 permettraient d'opposer le sursis à statuer..</a:t>
            </a:r>
            <a:endParaRPr lang="fr-FR" dirty="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a:bodyPr>
          <a:lstStyle/>
          <a:p>
            <a:pPr>
              <a:buNone/>
            </a:pPr>
            <a:r>
              <a:rPr lang="fr-FR" b="1" dirty="0"/>
              <a:t>Article L410-1 </a:t>
            </a:r>
            <a:r>
              <a:rPr lang="fr-FR" b="1" dirty="0" smtClean="0"/>
              <a:t>      </a:t>
            </a:r>
            <a:r>
              <a:rPr lang="fr-FR" dirty="0" smtClean="0">
                <a:solidFill>
                  <a:srgbClr val="FF0000"/>
                </a:solidFill>
              </a:rPr>
              <a:t>(4/4)</a:t>
            </a:r>
            <a:endParaRPr lang="fr-FR" dirty="0">
              <a:solidFill>
                <a:srgbClr val="FF0000"/>
              </a:solidFill>
            </a:endParaRPr>
          </a:p>
          <a:p>
            <a:pPr>
              <a:buNone/>
            </a:pPr>
            <a:endParaRPr lang="fr-FR" dirty="0"/>
          </a:p>
          <a:p>
            <a:r>
              <a:rPr lang="fr-FR" dirty="0" smtClean="0"/>
              <a:t>Le </a:t>
            </a:r>
            <a:r>
              <a:rPr lang="fr-FR" dirty="0"/>
              <a:t>certificat d'urbanisme est délivré dans les formes, conditions et délais déterminés par décret en Conseil d'Etat par l'autorité compétente mentionnée au a et au b de l'article </a:t>
            </a:r>
            <a:r>
              <a:rPr lang="fr-FR" dirty="0">
                <a:hlinkClick r:id="rId2"/>
              </a:rPr>
              <a:t>L. 422-1</a:t>
            </a:r>
            <a:r>
              <a:rPr lang="fr-FR" dirty="0"/>
              <a:t> du présent code.</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fontScale="70000" lnSpcReduction="20000"/>
          </a:bodyPr>
          <a:lstStyle/>
          <a:p>
            <a:pPr>
              <a:buNone/>
            </a:pPr>
            <a:r>
              <a:rPr lang="fr-FR" sz="3400" b="1" dirty="0">
                <a:solidFill>
                  <a:schemeClr val="accent2">
                    <a:lumMod val="50000"/>
                  </a:schemeClr>
                </a:solidFill>
              </a:rPr>
              <a:t>Article </a:t>
            </a:r>
            <a:r>
              <a:rPr lang="fr-FR" sz="3400" b="1" dirty="0" smtClean="0">
                <a:solidFill>
                  <a:schemeClr val="accent2">
                    <a:lumMod val="50000"/>
                  </a:schemeClr>
                </a:solidFill>
              </a:rPr>
              <a:t>L422-1     </a:t>
            </a:r>
            <a:r>
              <a:rPr lang="fr-FR" sz="3400" dirty="0" smtClean="0">
                <a:solidFill>
                  <a:schemeClr val="accent2">
                    <a:lumMod val="50000"/>
                  </a:schemeClr>
                </a:solidFill>
              </a:rPr>
              <a:t>(1/2)</a:t>
            </a:r>
            <a:endParaRPr lang="fr-FR" sz="3400" dirty="0">
              <a:solidFill>
                <a:schemeClr val="accent2">
                  <a:lumMod val="50000"/>
                </a:schemeClr>
              </a:solidFill>
            </a:endParaRPr>
          </a:p>
          <a:p>
            <a:r>
              <a:rPr lang="fr-FR" sz="3400" dirty="0">
                <a:solidFill>
                  <a:schemeClr val="accent2">
                    <a:lumMod val="50000"/>
                  </a:schemeClr>
                </a:solidFill>
              </a:rPr>
              <a:t>L'autorité compétente pour délivrer le permis de construire, d'aménager ou de démolir et pour se prononcer sur un projet faisant l'objet d'une déclaration préalable est :</a:t>
            </a:r>
          </a:p>
          <a:p>
            <a:r>
              <a:rPr lang="fr-FR" sz="3400" dirty="0">
                <a:solidFill>
                  <a:schemeClr val="accent2">
                    <a:lumMod val="50000"/>
                  </a:schemeClr>
                </a:solidFill>
              </a:rPr>
              <a:t>a) Le maire, au nom de la commune, dans les communes qui se sont dotées d'un plan local d'urbanisme ou d'un document d'urbanisme en tenant lieu, ainsi que dans les communes qui se sont dotées d'une carte communale après la date de publication de la </a:t>
            </a:r>
            <a:r>
              <a:rPr lang="fr-FR" sz="3400" dirty="0">
                <a:solidFill>
                  <a:schemeClr val="accent2">
                    <a:lumMod val="50000"/>
                  </a:schemeClr>
                </a:solidFill>
                <a:hlinkClick r:id="rId2"/>
              </a:rPr>
              <a:t>loi n° 2014-366</a:t>
            </a:r>
            <a:r>
              <a:rPr lang="fr-FR" sz="3400" dirty="0">
                <a:solidFill>
                  <a:schemeClr val="accent2">
                    <a:lumMod val="50000"/>
                  </a:schemeClr>
                </a:solidFill>
              </a:rPr>
              <a:t> du 24 mars 2014 pour l'accès au logement et un urbanisme rénové. Dans les communes qui se sont dotées d'une carte communale avant cette date, le maire est compétent, au nom de la commune, après délibération du conseil municipal. En l'absence de décision du conseil municipal, le maire est compétent, au nom de la commune, à compter du 1er janvier 2017. Lorsque le transfert de compétence à la commune est intervenu, il est définitif </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err="1" smtClean="0"/>
              <a:t>CUa</a:t>
            </a:r>
            <a:r>
              <a:rPr lang="fr-FR" dirty="0" smtClean="0"/>
              <a:t> </a:t>
            </a:r>
            <a:r>
              <a:rPr lang="fr-FR" sz="2400" dirty="0" smtClean="0"/>
              <a:t>&amp;</a:t>
            </a:r>
            <a:r>
              <a:rPr lang="fr-FR" dirty="0" smtClean="0"/>
              <a:t> </a:t>
            </a:r>
            <a:r>
              <a:rPr lang="fr-FR" dirty="0" err="1" smtClean="0"/>
              <a:t>CUb</a:t>
            </a:r>
            <a:endParaRPr lang="fr-FR" dirty="0"/>
          </a:p>
        </p:txBody>
      </p:sp>
      <p:sp>
        <p:nvSpPr>
          <p:cNvPr id="3" name="Espace réservé du contenu 2"/>
          <p:cNvSpPr>
            <a:spLocks noGrp="1"/>
          </p:cNvSpPr>
          <p:nvPr>
            <p:ph idx="1"/>
          </p:nvPr>
        </p:nvSpPr>
        <p:spPr>
          <a:xfrm>
            <a:off x="467544" y="1196752"/>
            <a:ext cx="8229600" cy="5184576"/>
          </a:xfrm>
        </p:spPr>
        <p:txBody>
          <a:bodyPr>
            <a:normAutofit/>
          </a:bodyPr>
          <a:lstStyle/>
          <a:p>
            <a:pPr>
              <a:buNone/>
            </a:pPr>
            <a:r>
              <a:rPr lang="fr-FR" b="1" dirty="0">
                <a:solidFill>
                  <a:schemeClr val="accent2">
                    <a:lumMod val="50000"/>
                  </a:schemeClr>
                </a:solidFill>
              </a:rPr>
              <a:t>Article </a:t>
            </a:r>
            <a:r>
              <a:rPr lang="fr-FR" b="1" dirty="0" smtClean="0">
                <a:solidFill>
                  <a:schemeClr val="accent2">
                    <a:lumMod val="50000"/>
                  </a:schemeClr>
                </a:solidFill>
              </a:rPr>
              <a:t>L422-1    </a:t>
            </a:r>
            <a:r>
              <a:rPr lang="fr-FR" dirty="0" smtClean="0">
                <a:solidFill>
                  <a:schemeClr val="accent2">
                    <a:lumMod val="50000"/>
                  </a:schemeClr>
                </a:solidFill>
              </a:rPr>
              <a:t>(2/2)</a:t>
            </a:r>
            <a:endParaRPr lang="fr-FR" dirty="0">
              <a:solidFill>
                <a:schemeClr val="accent2">
                  <a:lumMod val="50000"/>
                </a:schemeClr>
              </a:solidFill>
            </a:endParaRPr>
          </a:p>
          <a:p>
            <a:r>
              <a:rPr lang="fr-FR" dirty="0" smtClean="0">
                <a:solidFill>
                  <a:schemeClr val="accent2">
                    <a:lumMod val="50000"/>
                  </a:schemeClr>
                </a:solidFill>
              </a:rPr>
              <a:t>b</a:t>
            </a:r>
            <a:r>
              <a:rPr lang="fr-FR" dirty="0">
                <a:solidFill>
                  <a:schemeClr val="accent2">
                    <a:lumMod val="50000"/>
                  </a:schemeClr>
                </a:solidFill>
              </a:rPr>
              <a:t>) Le préfet ou le maire au nom de l'Etat dans les autres communes.</a:t>
            </a:r>
          </a:p>
          <a:p>
            <a:r>
              <a:rPr lang="fr-FR" dirty="0">
                <a:solidFill>
                  <a:schemeClr val="accent2">
                    <a:lumMod val="50000"/>
                  </a:schemeClr>
                </a:solidFill>
              </a:rPr>
              <a:t>Les demandes de permis de construire, d'aménager ou de démolir ainsi que les déclarations préalables sur lesquelles il n'a pas été statué à la date du transfert de compétence restent soumises aux règles d'instruction et de compétence applicables à la date de leur dépôt.</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600</TotalTime>
  <Words>735</Words>
  <Application>Microsoft Office PowerPoint</Application>
  <PresentationFormat>Affichage à l'écran (4:3)</PresentationFormat>
  <Paragraphs>201</Paragraphs>
  <Slides>46</Slides>
  <Notes>0</Notes>
  <HiddenSlides>0</HiddenSlides>
  <MMClips>0</MMClips>
  <ScaleCrop>false</ScaleCrop>
  <HeadingPairs>
    <vt:vector size="4" baseType="variant">
      <vt:variant>
        <vt:lpstr>Thème</vt:lpstr>
      </vt:variant>
      <vt:variant>
        <vt:i4>1</vt:i4>
      </vt:variant>
      <vt:variant>
        <vt:lpstr>Titres des diapositives</vt:lpstr>
      </vt:variant>
      <vt:variant>
        <vt:i4>46</vt:i4>
      </vt:variant>
    </vt:vector>
  </HeadingPairs>
  <TitlesOfParts>
    <vt:vector size="47" baseType="lpstr">
      <vt:lpstr>Thème Office</vt:lpstr>
      <vt:lpstr>CUa &amp; Cub LES TEXTES</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lpstr>CUa &amp; CUb</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CUa &amp; CUb</dc:title>
  <dc:creator>Chloé</dc:creator>
  <cp:lastModifiedBy>Margot</cp:lastModifiedBy>
  <cp:revision>63</cp:revision>
  <dcterms:created xsi:type="dcterms:W3CDTF">2018-05-28T16:29:56Z</dcterms:created>
  <dcterms:modified xsi:type="dcterms:W3CDTF">2021-09-16T09:02:52Z</dcterms:modified>
</cp:coreProperties>
</file>