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2" r:id="rId6"/>
    <p:sldId id="264" r:id="rId7"/>
    <p:sldId id="261" r:id="rId8"/>
    <p:sldId id="263" r:id="rId9"/>
    <p:sldId id="260" r:id="rId10"/>
    <p:sldId id="265" r:id="rId11"/>
    <p:sldId id="267" r:id="rId12"/>
    <p:sldId id="270" r:id="rId13"/>
    <p:sldId id="268" r:id="rId14"/>
    <p:sldId id="269" r:id="rId15"/>
    <p:sldId id="272" r:id="rId16"/>
    <p:sldId id="266" r:id="rId17"/>
    <p:sldId id="271" r:id="rId18"/>
    <p:sldId id="274" r:id="rId19"/>
    <p:sldId id="273" r:id="rId20"/>
    <p:sldId id="288" r:id="rId21"/>
    <p:sldId id="289" r:id="rId22"/>
    <p:sldId id="290" r:id="rId23"/>
    <p:sldId id="275" r:id="rId24"/>
    <p:sldId id="277" r:id="rId25"/>
    <p:sldId id="278" r:id="rId26"/>
    <p:sldId id="280" r:id="rId27"/>
    <p:sldId id="279" r:id="rId28"/>
    <p:sldId id="281" r:id="rId29"/>
    <p:sldId id="282" r:id="rId30"/>
    <p:sldId id="283" r:id="rId31"/>
    <p:sldId id="284" r:id="rId32"/>
    <p:sldId id="287"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1F00028-C7D2-4AE6-B118-A7126E67B4E6}" type="datetimeFigureOut">
              <a:rPr lang="fr-FR" smtClean="0"/>
              <a:pPr/>
              <a:t>07/06/2018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7C086E-ED1A-47B8-8D70-C3C69D131E2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F00028-C7D2-4AE6-B118-A7126E67B4E6}" type="datetimeFigureOut">
              <a:rPr lang="fr-FR" smtClean="0"/>
              <a:pPr/>
              <a:t>07/06/2018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7C086E-ED1A-47B8-8D70-C3C69D131E2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F00028-C7D2-4AE6-B118-A7126E67B4E6}" type="datetimeFigureOut">
              <a:rPr lang="fr-FR" smtClean="0"/>
              <a:pPr/>
              <a:t>07/06/2018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7C086E-ED1A-47B8-8D70-C3C69D131E2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F00028-C7D2-4AE6-B118-A7126E67B4E6}" type="datetimeFigureOut">
              <a:rPr lang="fr-FR" smtClean="0"/>
              <a:pPr/>
              <a:t>07/06/2018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7C086E-ED1A-47B8-8D70-C3C69D131E2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1F00028-C7D2-4AE6-B118-A7126E67B4E6}" type="datetimeFigureOut">
              <a:rPr lang="fr-FR" smtClean="0"/>
              <a:pPr/>
              <a:t>07/06/2018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7C086E-ED1A-47B8-8D70-C3C69D131E2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1F00028-C7D2-4AE6-B118-A7126E67B4E6}" type="datetimeFigureOut">
              <a:rPr lang="fr-FR" smtClean="0"/>
              <a:pPr/>
              <a:t>07/06/2018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7C086E-ED1A-47B8-8D70-C3C69D131E2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1F00028-C7D2-4AE6-B118-A7126E67B4E6}" type="datetimeFigureOut">
              <a:rPr lang="fr-FR" smtClean="0"/>
              <a:pPr/>
              <a:t>07/06/2018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F7C086E-ED1A-47B8-8D70-C3C69D131E2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1F00028-C7D2-4AE6-B118-A7126E67B4E6}" type="datetimeFigureOut">
              <a:rPr lang="fr-FR" smtClean="0"/>
              <a:pPr/>
              <a:t>07/06/2018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7C086E-ED1A-47B8-8D70-C3C69D131E2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F00028-C7D2-4AE6-B118-A7126E67B4E6}" type="datetimeFigureOut">
              <a:rPr lang="fr-FR" smtClean="0"/>
              <a:pPr/>
              <a:t>07/06/2018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F7C086E-ED1A-47B8-8D70-C3C69D131E2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1F00028-C7D2-4AE6-B118-A7126E67B4E6}" type="datetimeFigureOut">
              <a:rPr lang="fr-FR" smtClean="0"/>
              <a:pPr/>
              <a:t>07/06/2018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7C086E-ED1A-47B8-8D70-C3C69D131E2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1F00028-C7D2-4AE6-B118-A7126E67B4E6}" type="datetimeFigureOut">
              <a:rPr lang="fr-FR" smtClean="0"/>
              <a:pPr/>
              <a:t>07/06/2018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7C086E-ED1A-47B8-8D70-C3C69D131E2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00028-C7D2-4AE6-B118-A7126E67B4E6}" type="datetimeFigureOut">
              <a:rPr lang="fr-FR" smtClean="0"/>
              <a:pPr/>
              <a:t>07/06/2018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C086E-ED1A-47B8-8D70-C3C69D131E2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00809"/>
            <a:ext cx="7772400" cy="1440159"/>
          </a:xfrm>
        </p:spPr>
        <p:txBody>
          <a:bodyPr/>
          <a:lstStyle/>
          <a:p>
            <a:r>
              <a:rPr lang="fr-FR" dirty="0" err="1" smtClean="0"/>
              <a:t>CUa</a:t>
            </a:r>
            <a:r>
              <a:rPr lang="fr-FR" dirty="0" smtClean="0"/>
              <a:t> </a:t>
            </a:r>
            <a:r>
              <a:rPr lang="fr-FR" dirty="0" err="1" smtClean="0"/>
              <a:t>CUb</a:t>
            </a:r>
            <a:r>
              <a:rPr lang="fr-FR" dirty="0" smtClean="0"/>
              <a:t> réponse</a:t>
            </a:r>
            <a:endParaRPr lang="fr-FR" dirty="0"/>
          </a:p>
        </p:txBody>
      </p:sp>
      <p:sp>
        <p:nvSpPr>
          <p:cNvPr id="3" name="Sous-titre 2"/>
          <p:cNvSpPr>
            <a:spLocks noGrp="1"/>
          </p:cNvSpPr>
          <p:nvPr>
            <p:ph type="subTitle" idx="1"/>
          </p:nvPr>
        </p:nvSpPr>
        <p:spPr/>
        <p:txBody>
          <a:bodyPr/>
          <a:lstStyle/>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3275856" y="3573016"/>
            <a:ext cx="2376264" cy="165618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712968" cy="922114"/>
          </a:xfrm>
        </p:spPr>
        <p:txBody>
          <a:bodyPr>
            <a:normAutofit/>
          </a:bodyPr>
          <a:lstStyle/>
          <a:p>
            <a:r>
              <a:rPr lang="fr-FR" sz="3200" dirty="0" smtClean="0"/>
              <a:t>Certaines observation doivent être mentionnées</a:t>
            </a:r>
            <a:endParaRPr lang="fr-FR" sz="32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611560" y="1556792"/>
            <a:ext cx="7513980" cy="2016224"/>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95536" y="3645024"/>
            <a:ext cx="8352928" cy="295232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60648"/>
            <a:ext cx="8712968" cy="3154362"/>
          </a:xfrm>
        </p:spPr>
        <p:txBody>
          <a:bodyPr>
            <a:normAutofit/>
          </a:bodyPr>
          <a:lstStyle/>
          <a:p>
            <a:pPr algn="just"/>
            <a:r>
              <a:rPr lang="fr-FR" sz="3200" dirty="0" smtClean="0"/>
              <a:t>D’autres ne sont là que pour calmer les notaires </a:t>
            </a:r>
            <a:br>
              <a:rPr lang="fr-FR" sz="3200" dirty="0" smtClean="0"/>
            </a:br>
            <a:r>
              <a:rPr lang="fr-FR" sz="3200" dirty="0" smtClean="0"/>
              <a:t>il n’est pas illégal de certifier que le terrain n’est pas en zone d’architecture imposée car cette contrainte n’existe pas</a:t>
            </a:r>
            <a:endParaRPr lang="fr-FR" sz="3200" dirty="0"/>
          </a:p>
        </p:txBody>
      </p:sp>
      <p:pic>
        <p:nvPicPr>
          <p:cNvPr id="10243" name="Picture 3"/>
          <p:cNvPicPr>
            <a:picLocks noGrp="1" noChangeAspect="1" noChangeArrowheads="1"/>
          </p:cNvPicPr>
          <p:nvPr>
            <p:ph idx="1"/>
          </p:nvPr>
        </p:nvPicPr>
        <p:blipFill>
          <a:blip r:embed="rId2" cstate="print"/>
          <a:srcRect/>
          <a:stretch>
            <a:fillRect/>
          </a:stretch>
        </p:blipFill>
        <p:spPr bwMode="auto">
          <a:xfrm>
            <a:off x="827584" y="3789040"/>
            <a:ext cx="7416824" cy="273630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70186"/>
          </a:xfrm>
        </p:spPr>
        <p:txBody>
          <a:bodyPr/>
          <a:lstStyle/>
          <a:p>
            <a:r>
              <a:rPr lang="fr-FR" dirty="0" smtClean="0"/>
              <a:t>VRD: </a:t>
            </a:r>
            <a:r>
              <a:rPr lang="fr-FR" dirty="0" err="1" smtClean="0"/>
              <a:t>CUa</a:t>
            </a:r>
            <a:r>
              <a:rPr lang="fr-FR" dirty="0" smtClean="0"/>
              <a:t> pas besoin d’en dire plus</a:t>
            </a:r>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51520" y="1628801"/>
            <a:ext cx="8712968" cy="396044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11560" y="5661248"/>
            <a:ext cx="8031733" cy="93610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smtClean="0"/>
              <a:t>.</a:t>
            </a:r>
            <a:endParaRPr lang="fr-F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95536" y="1628800"/>
            <a:ext cx="8424935" cy="489654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362274"/>
          </a:xfrm>
        </p:spPr>
        <p:txBody>
          <a:bodyPr>
            <a:normAutofit/>
          </a:bodyPr>
          <a:lstStyle/>
          <a:p>
            <a:r>
              <a:rPr lang="fr-FR" sz="3200" dirty="0" smtClean="0"/>
              <a:t>Rappel des règles du recours à l’architecte,</a:t>
            </a:r>
            <a:br>
              <a:rPr lang="fr-FR" sz="3200" dirty="0" smtClean="0"/>
            </a:br>
            <a:r>
              <a:rPr lang="fr-FR" sz="3200" dirty="0" smtClean="0"/>
              <a:t>attention les termes de la loi ELAN vont peut être les changer</a:t>
            </a:r>
            <a:endParaRPr lang="fr-FR" sz="32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79512" y="2996953"/>
            <a:ext cx="8784976" cy="252028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642194"/>
          </a:xfrm>
        </p:spPr>
        <p:txBody>
          <a:bodyPr/>
          <a:lstStyle/>
          <a:p>
            <a:r>
              <a:rPr lang="fr-FR" dirty="0" smtClean="0"/>
              <a:t>En plus des taxes listées ici, si un vieux PAE subsiste il vaut l’inclure</a:t>
            </a:r>
            <a:endParaRPr lang="fr-F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23528" y="2053656"/>
            <a:ext cx="8496944" cy="454369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r>
              <a:rPr lang="fr-FR" b="1" u="sng" dirty="0" smtClean="0"/>
              <a:t>Taxe sur la cession à titre onéreux de terrains nus devenus constructibles perçue au profit de l'Agence de services et de paiement – Modalités de détermination</a:t>
            </a:r>
          </a:p>
          <a:p>
            <a:r>
              <a:rPr lang="fr-FR" b="1" dirty="0" smtClean="0"/>
              <a:t>I. Fait générateur</a:t>
            </a:r>
          </a:p>
          <a:p>
            <a:r>
              <a:rPr lang="fr-FR" b="1" dirty="0" smtClean="0"/>
              <a:t>1</a:t>
            </a:r>
          </a:p>
          <a:p>
            <a:r>
              <a:rPr lang="fr-FR" dirty="0" smtClean="0"/>
              <a:t>Le fait générateur de la taxe est constitué par la première cession à titre onéreux de terrains nus rendus constructibles postérieurement au 13 janvier 2010. Les cessions à titre onéreux ultérieures ne donnent pas lieu à imposition à la taxe.</a:t>
            </a: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r>
              <a:rPr lang="fr-FR" b="1" dirty="0" smtClean="0"/>
              <a:t>► Champ d'application</a:t>
            </a:r>
          </a:p>
          <a:p>
            <a:r>
              <a:rPr lang="fr-FR" dirty="0" smtClean="0"/>
              <a:t>(article 1529 du CGI)</a:t>
            </a:r>
          </a:p>
          <a:p>
            <a:r>
              <a:rPr lang="fr-FR" i="1" dirty="0" smtClean="0"/>
              <a:t>"La taxe forfaitaire sur la cession à titre onéreux de terrains nus qui ont été rendus constructibles du fait de leur classement par un plan local d’urbanisme ou par un document d’urbanisme en tenant lieu dans une zone urbaine ou dans une zone à urbaniser ouverte à l’urbanisation ou par une carte communale dans une zone constructible"</a:t>
            </a:r>
            <a:endParaRPr lang="fr-FR" dirty="0" smtClean="0"/>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Mention obligatoire</a:t>
            </a:r>
            <a:endParaRPr lang="fr-F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0" y="1628801"/>
            <a:ext cx="9143999" cy="230425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0" y="4077072"/>
            <a:ext cx="9143999" cy="244827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650306"/>
          </a:xfrm>
        </p:spPr>
        <p:txBody>
          <a:bodyPr>
            <a:normAutofit fontScale="90000"/>
          </a:bodyPr>
          <a:lstStyle/>
          <a:p>
            <a:r>
              <a:rPr lang="fr-FR" dirty="0" smtClean="0"/>
              <a:t>Le </a:t>
            </a:r>
            <a:r>
              <a:rPr lang="fr-FR" dirty="0" err="1" smtClean="0"/>
              <a:t>CUa</a:t>
            </a:r>
            <a:r>
              <a:rPr lang="fr-FR" dirty="0" smtClean="0"/>
              <a:t> n’est pas « une décision pouvant faire grief » donc la clause délais et droit de recours peut être omise</a:t>
            </a:r>
            <a:endParaRPr lang="fr-F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0" y="3225086"/>
            <a:ext cx="9144000" cy="229214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Conseil: Bien numéroter les pages</a:t>
            </a:r>
            <a:br>
              <a:rPr lang="fr-FR" dirty="0" smtClean="0"/>
            </a:br>
            <a:r>
              <a:rPr lang="fr-FR" dirty="0" smtClean="0"/>
              <a:t>rappel du N°dossier</a:t>
            </a:r>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37464" y="2401276"/>
            <a:ext cx="8555016" cy="3632628"/>
          </a:xfrm>
          <a:prstGeom prst="rect">
            <a:avLst/>
          </a:prstGeom>
          <a:noFill/>
          <a:ln w="9525">
            <a:noFill/>
            <a:miter lim="800000"/>
            <a:headEnd/>
            <a:tailEnd/>
          </a:ln>
        </p:spPr>
      </p:pic>
      <p:sp>
        <p:nvSpPr>
          <p:cNvPr id="5" name="Flèche vers le bas 4"/>
          <p:cNvSpPr/>
          <p:nvPr/>
        </p:nvSpPr>
        <p:spPr>
          <a:xfrm>
            <a:off x="7596336" y="1124744"/>
            <a:ext cx="216024"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bas 5"/>
          <p:cNvSpPr/>
          <p:nvPr/>
        </p:nvSpPr>
        <p:spPr>
          <a:xfrm>
            <a:off x="1619672" y="1196752"/>
            <a:ext cx="288032"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signature</a:t>
            </a:r>
            <a:endParaRPr lang="fr-FR" dirty="0"/>
          </a:p>
        </p:txBody>
      </p:sp>
      <p:sp>
        <p:nvSpPr>
          <p:cNvPr id="3" name="Espace réservé du contenu 2"/>
          <p:cNvSpPr>
            <a:spLocks noGrp="1"/>
          </p:cNvSpPr>
          <p:nvPr>
            <p:ph idx="1"/>
          </p:nvPr>
        </p:nvSpPr>
        <p:spPr>
          <a:xfrm>
            <a:off x="457200" y="2420888"/>
            <a:ext cx="8229600" cy="3705275"/>
          </a:xfrm>
        </p:spPr>
        <p:txBody>
          <a:bodyPr/>
          <a:lstStyle/>
          <a:p>
            <a:pPr>
              <a:buNone/>
            </a:pPr>
            <a:r>
              <a:rPr lang="fr-FR" dirty="0" smtClean="0"/>
              <a:t>Les nom, prénom et qualité du signataire doivent être clairement indiqué.</a:t>
            </a:r>
          </a:p>
          <a:p>
            <a:pPr>
              <a:buNone/>
            </a:pP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normAutofit/>
          </a:bodyPr>
          <a:lstStyle/>
          <a:p>
            <a:r>
              <a:rPr lang="fr-FR" dirty="0" smtClean="0"/>
              <a:t>Transmission</a:t>
            </a:r>
            <a:endParaRPr lang="fr-FR" dirty="0"/>
          </a:p>
        </p:txBody>
      </p:sp>
      <p:sp>
        <p:nvSpPr>
          <p:cNvPr id="3" name="Espace réservé du contenu 2"/>
          <p:cNvSpPr>
            <a:spLocks noGrp="1"/>
          </p:cNvSpPr>
          <p:nvPr>
            <p:ph idx="4294967295"/>
          </p:nvPr>
        </p:nvSpPr>
        <p:spPr>
          <a:xfrm>
            <a:off x="323528" y="1600200"/>
            <a:ext cx="8352928" cy="4525963"/>
          </a:xfrm>
        </p:spPr>
        <p:txBody>
          <a:bodyPr/>
          <a:lstStyle/>
          <a:p>
            <a:pPr>
              <a:buNone/>
            </a:pPr>
            <a:r>
              <a:rPr lang="fr-FR" dirty="0" smtClean="0"/>
              <a:t>L’article R 410-16 indique que le CU est notifié au demandeur.</a:t>
            </a:r>
          </a:p>
          <a:p>
            <a:pPr>
              <a:buNone/>
            </a:pPr>
            <a:endParaRPr lang="fr-FR" dirty="0" smtClean="0"/>
          </a:p>
          <a:p>
            <a:pPr>
              <a:buNone/>
            </a:pPr>
            <a:r>
              <a:rPr lang="fr-FR" dirty="0" smtClean="0"/>
              <a:t>Si le demandeur a coché la case cette </a:t>
            </a:r>
            <a:r>
              <a:rPr lang="fr-FR" dirty="0" err="1" smtClean="0"/>
              <a:t>notif</a:t>
            </a:r>
            <a:r>
              <a:rPr lang="fr-FR" dirty="0" smtClean="0"/>
              <a:t> peut être faite par mail</a:t>
            </a:r>
            <a:endParaRPr lang="fr-FR" dirty="0"/>
          </a:p>
        </p:txBody>
      </p:sp>
      <p:pic>
        <p:nvPicPr>
          <p:cNvPr id="1027" name="Picture 3"/>
          <p:cNvPicPr>
            <a:picLocks noChangeAspect="1" noChangeArrowheads="1"/>
          </p:cNvPicPr>
          <p:nvPr/>
        </p:nvPicPr>
        <p:blipFill>
          <a:blip r:embed="rId2" cstate="print"/>
          <a:srcRect/>
          <a:stretch>
            <a:fillRect/>
          </a:stretch>
        </p:blipFill>
        <p:spPr bwMode="auto">
          <a:xfrm>
            <a:off x="1403648" y="4365104"/>
            <a:ext cx="7438579" cy="2118742"/>
          </a:xfrm>
          <a:prstGeom prst="rect">
            <a:avLst/>
          </a:prstGeom>
          <a:noFill/>
          <a:ln w="9525">
            <a:noFill/>
            <a:miter lim="800000"/>
            <a:headEnd/>
            <a:tailEnd/>
          </a:ln>
        </p:spPr>
      </p:pic>
      <p:sp>
        <p:nvSpPr>
          <p:cNvPr id="6" name="Flèche droite 5"/>
          <p:cNvSpPr/>
          <p:nvPr/>
        </p:nvSpPr>
        <p:spPr>
          <a:xfrm>
            <a:off x="323528" y="5373216"/>
            <a:ext cx="115212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Transmission</a:t>
            </a:r>
            <a:endParaRPr lang="fr-FR" dirty="0"/>
          </a:p>
        </p:txBody>
      </p:sp>
      <p:sp>
        <p:nvSpPr>
          <p:cNvPr id="3" name="Espace réservé du contenu 2"/>
          <p:cNvSpPr>
            <a:spLocks noGrp="1"/>
          </p:cNvSpPr>
          <p:nvPr>
            <p:ph idx="1"/>
          </p:nvPr>
        </p:nvSpPr>
        <p:spPr>
          <a:xfrm>
            <a:off x="457200" y="1484784"/>
            <a:ext cx="8229600" cy="4641379"/>
          </a:xfrm>
        </p:spPr>
        <p:txBody>
          <a:bodyPr/>
          <a:lstStyle/>
          <a:p>
            <a:pPr>
              <a:buNone/>
            </a:pPr>
            <a:endParaRPr lang="fr-FR" dirty="0" smtClean="0"/>
          </a:p>
          <a:p>
            <a:pPr>
              <a:buNone/>
            </a:pPr>
            <a:r>
              <a:rPr lang="fr-FR" dirty="0" smtClean="0"/>
              <a:t>Mais attention l’article R 410-19 précise que les CU sont soumis au contrôle de légalité. Et que le demandeur doit s’avoir à quand à eu lieux la transmission du CU aux services préfectoraux. </a:t>
            </a:r>
          </a:p>
          <a:p>
            <a:pPr>
              <a:buNone/>
            </a:pPr>
            <a:r>
              <a:rPr lang="fr-FR" dirty="0" smtClean="0"/>
              <a:t>Idem que pour le PC/DP , problème les services préfectoraux nous écrits pour ne demander de pas transmettre les </a:t>
            </a:r>
            <a:r>
              <a:rPr lang="fr-FR" dirty="0" err="1" smtClean="0"/>
              <a:t>CUa</a:t>
            </a:r>
            <a:r>
              <a:rPr lang="fr-FR" dirty="0" smtClean="0"/>
              <a:t> car ils sont submergés</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CUb</a:t>
            </a:r>
            <a:r>
              <a:rPr lang="fr-FR" dirty="0" smtClean="0"/>
              <a:t> </a:t>
            </a:r>
            <a:br>
              <a:rPr lang="fr-FR" dirty="0" smtClean="0"/>
            </a:br>
            <a:endParaRPr lang="fr-FR" dirty="0"/>
          </a:p>
        </p:txBody>
      </p:sp>
      <p:sp>
        <p:nvSpPr>
          <p:cNvPr id="3" name="Espace réservé du contenu 2"/>
          <p:cNvSpPr>
            <a:spLocks noGrp="1"/>
          </p:cNvSpPr>
          <p:nvPr>
            <p:ph idx="1"/>
          </p:nvPr>
        </p:nvSpPr>
        <p:spPr/>
        <p:txBody>
          <a:bodyPr/>
          <a:lstStyle/>
          <a:p>
            <a:r>
              <a:rPr lang="fr-FR" dirty="0" smtClean="0"/>
              <a:t>Deux possibilités</a:t>
            </a:r>
          </a:p>
          <a:p>
            <a:r>
              <a:rPr lang="fr-FR" dirty="0" smtClean="0"/>
              <a:t>1/ on va répondre</a:t>
            </a:r>
          </a:p>
          <a:p>
            <a:r>
              <a:rPr lang="fr-FR" dirty="0" smtClean="0"/>
              <a:t>2/ on va générer un tacite</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CU b on va répondre</a:t>
            </a:r>
            <a:endParaRPr lang="fr-FR" dirty="0"/>
          </a:p>
        </p:txBody>
      </p:sp>
      <p:sp>
        <p:nvSpPr>
          <p:cNvPr id="3" name="Espace réservé du contenu 2"/>
          <p:cNvSpPr>
            <a:spLocks noGrp="1"/>
          </p:cNvSpPr>
          <p:nvPr>
            <p:ph idx="1"/>
          </p:nvPr>
        </p:nvSpPr>
        <p:spPr/>
        <p:txBody>
          <a:bodyPr/>
          <a:lstStyle/>
          <a:p>
            <a:pPr>
              <a:buNone/>
            </a:pPr>
            <a:r>
              <a:rPr lang="fr-FR" dirty="0" smtClean="0"/>
              <a:t>Il faut lancer les consultations</a:t>
            </a:r>
          </a:p>
          <a:p>
            <a:pPr marL="514350" indent="-514350">
              <a:buFont typeface="+mj-lt"/>
              <a:buAutoNum type="arabicPeriod"/>
            </a:pPr>
            <a:r>
              <a:rPr lang="fr-FR" dirty="0" smtClean="0"/>
              <a:t> ENEDIS</a:t>
            </a:r>
          </a:p>
          <a:p>
            <a:pPr marL="514350" indent="-514350">
              <a:buFont typeface="+mj-lt"/>
              <a:buAutoNum type="arabicPeriod"/>
            </a:pPr>
            <a:r>
              <a:rPr lang="fr-FR" dirty="0" smtClean="0"/>
              <a:t> VOIRIE ( communale ou départementale)</a:t>
            </a:r>
          </a:p>
          <a:p>
            <a:pPr marL="514350" indent="-514350">
              <a:buFont typeface="+mj-lt"/>
              <a:buAutoNum type="arabicPeriod"/>
            </a:pPr>
            <a:r>
              <a:rPr lang="fr-FR" dirty="0" smtClean="0"/>
              <a:t>EAUX et ASSAINISSEMENT</a:t>
            </a:r>
          </a:p>
          <a:p>
            <a:pPr marL="514350" indent="-514350">
              <a:buFont typeface="+mj-lt"/>
              <a:buAutoNum type="arabicPeriod"/>
            </a:pPr>
            <a:r>
              <a:rPr lang="fr-FR" dirty="0" smtClean="0"/>
              <a:t>ABF si dans Ø de 500m ou AVAP, PSMV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CU b on va répondre</a:t>
            </a:r>
            <a:endParaRPr lang="fr-FR" dirty="0"/>
          </a:p>
        </p:txBody>
      </p:sp>
      <p:sp>
        <p:nvSpPr>
          <p:cNvPr id="3" name="Espace réservé du contenu 2"/>
          <p:cNvSpPr>
            <a:spLocks noGrp="1"/>
          </p:cNvSpPr>
          <p:nvPr>
            <p:ph idx="1"/>
          </p:nvPr>
        </p:nvSpPr>
        <p:spPr/>
        <p:txBody>
          <a:bodyPr/>
          <a:lstStyle/>
          <a:p>
            <a:pPr algn="ctr">
              <a:buNone/>
            </a:pPr>
            <a:r>
              <a:rPr lang="fr-FR" dirty="0" smtClean="0"/>
              <a:t>Ces services ont 1 mois à partir de la réception chez eux pour nous répondre.</a:t>
            </a:r>
          </a:p>
          <a:p>
            <a:pPr algn="ctr">
              <a:buNone/>
            </a:pPr>
            <a:endParaRPr lang="fr-FR" dirty="0" smtClean="0"/>
          </a:p>
          <a:p>
            <a:pPr algn="ctr">
              <a:buNone/>
            </a:pPr>
            <a:r>
              <a:rPr lang="fr-FR" dirty="0" smtClean="0"/>
              <a:t>D’autre part on vérifie si l’opération projetée est possible vis-à-vis du PLU.</a:t>
            </a:r>
          </a:p>
          <a:p>
            <a:pPr algn="ctr">
              <a:buNone/>
            </a:pPr>
            <a:r>
              <a:rPr lang="fr-FR" dirty="0" smtClean="0"/>
              <a:t>Rappel on doit se contenter des éléments fournis par le demandeur  pas de demande de pièces complémentaires possible.</a:t>
            </a:r>
          </a:p>
          <a:p>
            <a:pPr>
              <a:buNone/>
            </a:pPr>
            <a:endParaRPr lang="fr-FR" dirty="0" smtClean="0"/>
          </a:p>
          <a:p>
            <a:pPr>
              <a:buNone/>
            </a:pP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CU b on va répondre</a:t>
            </a:r>
            <a:endParaRPr lang="fr-FR" dirty="0"/>
          </a:p>
        </p:txBody>
      </p:sp>
      <p:sp>
        <p:nvSpPr>
          <p:cNvPr id="3" name="Espace réservé du contenu 2"/>
          <p:cNvSpPr>
            <a:spLocks noGrp="1"/>
          </p:cNvSpPr>
          <p:nvPr>
            <p:ph idx="1"/>
          </p:nvPr>
        </p:nvSpPr>
        <p:spPr/>
        <p:txBody>
          <a:bodyPr/>
          <a:lstStyle/>
          <a:p>
            <a:pPr algn="ctr">
              <a:buNone/>
            </a:pPr>
            <a:r>
              <a:rPr lang="fr-FR" dirty="0" smtClean="0"/>
              <a:t>1</a:t>
            </a:r>
            <a:r>
              <a:rPr lang="fr-FR" baseline="30000" dirty="0" smtClean="0"/>
              <a:t>er</a:t>
            </a:r>
            <a:r>
              <a:rPr lang="fr-FR" dirty="0" smtClean="0"/>
              <a:t> cas : </a:t>
            </a:r>
          </a:p>
          <a:p>
            <a:pPr algn="ctr">
              <a:buNone/>
            </a:pPr>
            <a:r>
              <a:rPr lang="fr-FR" dirty="0" smtClean="0"/>
              <a:t>aucun service n’a émis d’avis défavorable </a:t>
            </a:r>
          </a:p>
          <a:p>
            <a:pPr algn="ctr">
              <a:buNone/>
            </a:pPr>
            <a:r>
              <a:rPr lang="fr-FR" dirty="0" smtClean="0"/>
              <a:t>et aucun moyen de conclure que l’opération n’est pas réalisable vis-à-vis du PLU.</a:t>
            </a:r>
          </a:p>
          <a:p>
            <a:pPr algn="ctr">
              <a:buNone/>
            </a:pPr>
            <a:r>
              <a:rPr lang="fr-FR" dirty="0" smtClean="0"/>
              <a:t>On peut répondre que l’opération est réalisable</a:t>
            </a:r>
          </a:p>
          <a:p>
            <a:pPr>
              <a:buNone/>
            </a:pPr>
            <a:endParaRPr lang="fr-FR" dirty="0" smtClean="0"/>
          </a:p>
          <a:p>
            <a:pPr>
              <a:buNone/>
            </a:pP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CU b on va répondre</a:t>
            </a:r>
            <a:endParaRPr lang="fr-FR" dirty="0"/>
          </a:p>
        </p:txBody>
      </p:sp>
      <p:sp>
        <p:nvSpPr>
          <p:cNvPr id="3" name="Espace réservé du contenu 2"/>
          <p:cNvSpPr>
            <a:spLocks noGrp="1"/>
          </p:cNvSpPr>
          <p:nvPr>
            <p:ph idx="1"/>
          </p:nvPr>
        </p:nvSpPr>
        <p:spPr/>
        <p:txBody>
          <a:bodyPr/>
          <a:lstStyle/>
          <a:p>
            <a:pPr algn="ctr">
              <a:buNone/>
            </a:pPr>
            <a:r>
              <a:rPr lang="fr-FR" dirty="0" smtClean="0"/>
              <a:t>2eme cas:</a:t>
            </a:r>
          </a:p>
          <a:p>
            <a:pPr algn="ctr">
              <a:buNone/>
            </a:pPr>
            <a:r>
              <a:rPr lang="fr-FR" dirty="0" smtClean="0"/>
              <a:t>L’ABF a émis un avis défavorable.</a:t>
            </a:r>
          </a:p>
          <a:p>
            <a:pPr algn="ctr">
              <a:buNone/>
            </a:pPr>
            <a:r>
              <a:rPr lang="fr-FR" dirty="0" smtClean="0"/>
              <a:t>Ou </a:t>
            </a:r>
          </a:p>
          <a:p>
            <a:pPr algn="ctr">
              <a:buNone/>
            </a:pPr>
            <a:r>
              <a:rPr lang="fr-FR" dirty="0" smtClean="0"/>
              <a:t>des éléments du dossiers montrent que l’opération n’est pas réalisable</a:t>
            </a:r>
          </a:p>
          <a:p>
            <a:pPr algn="ctr">
              <a:buNone/>
            </a:pPr>
            <a:endParaRPr lang="fr-FR" dirty="0" smtClean="0"/>
          </a:p>
          <a:p>
            <a:pPr algn="ctr">
              <a:buNone/>
            </a:pPr>
            <a:r>
              <a:rPr lang="fr-FR" dirty="0" smtClean="0"/>
              <a:t>On peut répondre que l’opération n’est pas réalisable</a:t>
            </a: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CU b on va répondre</a:t>
            </a:r>
            <a:endParaRPr lang="fr-F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0" y="1340768"/>
            <a:ext cx="9144000" cy="504056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CU b on va répondre</a:t>
            </a:r>
            <a:endParaRPr lang="fr-FR" dirty="0"/>
          </a:p>
        </p:txBody>
      </p:sp>
      <p:sp>
        <p:nvSpPr>
          <p:cNvPr id="3" name="Espace réservé du contenu 2"/>
          <p:cNvSpPr>
            <a:spLocks noGrp="1"/>
          </p:cNvSpPr>
          <p:nvPr>
            <p:ph idx="1"/>
          </p:nvPr>
        </p:nvSpPr>
        <p:spPr/>
        <p:txBody>
          <a:bodyPr/>
          <a:lstStyle/>
          <a:p>
            <a:pPr algn="ctr">
              <a:buNone/>
            </a:pPr>
            <a:r>
              <a:rPr lang="fr-FR" dirty="0" smtClean="0"/>
              <a:t>Attention </a:t>
            </a:r>
          </a:p>
          <a:p>
            <a:pPr algn="ctr">
              <a:buNone/>
            </a:pPr>
            <a:r>
              <a:rPr lang="fr-FR" dirty="0" smtClean="0"/>
              <a:t>cette réponse engage l’administration pendant 18 mois</a:t>
            </a:r>
          </a:p>
          <a:p>
            <a:pPr algn="ctr">
              <a:buNone/>
            </a:pPr>
            <a:endParaRPr lang="fr-FR" dirty="0" smtClean="0"/>
          </a:p>
          <a:p>
            <a:pPr algn="ctr">
              <a:buNone/>
            </a:pPr>
            <a:r>
              <a:rPr lang="fr-FR" dirty="0" smtClean="0"/>
              <a:t>NB: les éléments fournis sont souvent sommaires et lors du dépôt du PC il peut s’avérer que l’opération déclarée réalisable ne </a:t>
            </a:r>
            <a:r>
              <a:rPr lang="fr-FR" smtClean="0"/>
              <a:t>l</a:t>
            </a:r>
            <a:r>
              <a:rPr lang="fr-FR" smtClean="0"/>
              <a:t>e soit</a:t>
            </a:r>
            <a:r>
              <a:rPr lang="fr-FR" smtClean="0"/>
              <a:t> </a:t>
            </a:r>
            <a:r>
              <a:rPr lang="fr-FR" dirty="0" smtClean="0"/>
              <a:t>finalement pas</a:t>
            </a:r>
          </a:p>
          <a:p>
            <a:pPr algn="ctr">
              <a:buNone/>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18258"/>
          </a:xfrm>
        </p:spPr>
        <p:txBody>
          <a:bodyPr>
            <a:noAutofit/>
          </a:bodyPr>
          <a:lstStyle/>
          <a:p>
            <a:r>
              <a:rPr lang="fr-FR" sz="3600" dirty="0" smtClean="0"/>
              <a:t>On vise les textes.</a:t>
            </a:r>
            <a:br>
              <a:rPr lang="fr-FR" sz="3600" dirty="0" smtClean="0"/>
            </a:br>
            <a:r>
              <a:rPr lang="fr-FR" sz="3600" dirty="0" smtClean="0"/>
              <a:t>Si des </a:t>
            </a:r>
            <a:r>
              <a:rPr lang="fr-FR" sz="3600" dirty="0" err="1" smtClean="0"/>
              <a:t>délib</a:t>
            </a:r>
            <a:r>
              <a:rPr lang="fr-FR" sz="3600" dirty="0" smtClean="0"/>
              <a:t> sont utiles , on les citent</a:t>
            </a:r>
            <a:br>
              <a:rPr lang="fr-FR" sz="3600" dirty="0" smtClean="0"/>
            </a:br>
            <a:r>
              <a:rPr lang="fr-FR" sz="3600" dirty="0" smtClean="0"/>
              <a:t>par exemple transfert de l’instruction a la com. de com. </a:t>
            </a:r>
            <a:endParaRPr lang="fr-FR" sz="36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95536" y="3048894"/>
            <a:ext cx="8424935" cy="2756369"/>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lstStyle/>
          <a:p>
            <a:r>
              <a:rPr lang="fr-FR" dirty="0" smtClean="0"/>
              <a:t>on va générer un tacite</a:t>
            </a:r>
            <a:endParaRPr lang="fr-FR" dirty="0"/>
          </a:p>
        </p:txBody>
      </p:sp>
      <p:sp>
        <p:nvSpPr>
          <p:cNvPr id="3" name="Espace réservé du contenu 2"/>
          <p:cNvSpPr>
            <a:spLocks noGrp="1"/>
          </p:cNvSpPr>
          <p:nvPr>
            <p:ph idx="1"/>
          </p:nvPr>
        </p:nvSpPr>
        <p:spPr>
          <a:xfrm>
            <a:off x="457200" y="1772816"/>
            <a:ext cx="8229600" cy="4353347"/>
          </a:xfrm>
        </p:spPr>
        <p:txBody>
          <a:bodyPr/>
          <a:lstStyle/>
          <a:p>
            <a:r>
              <a:rPr lang="fr-FR" dirty="0" smtClean="0"/>
              <a:t>Pour éviter d’être en porte-à-faux il peut être rusé de générer un tacite.</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smtClean="0"/>
              <a:t>on va générer un tacite</a:t>
            </a:r>
            <a:endParaRPr lang="fr-FR"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251520" y="1268760"/>
            <a:ext cx="8568952" cy="5400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err="1" smtClean="0"/>
              <a:t>CUa</a:t>
            </a:r>
            <a:r>
              <a:rPr lang="fr-FR" dirty="0" smtClean="0"/>
              <a:t> </a:t>
            </a:r>
            <a:r>
              <a:rPr lang="fr-FR" sz="2400" dirty="0" smtClean="0"/>
              <a:t>&amp;</a:t>
            </a:r>
            <a:r>
              <a:rPr lang="fr-FR" dirty="0" smtClean="0"/>
              <a:t> </a:t>
            </a:r>
            <a:r>
              <a:rPr lang="fr-FR" dirty="0" err="1" smtClean="0"/>
              <a:t>CUb</a:t>
            </a:r>
            <a:endParaRPr lang="fr-FR" dirty="0"/>
          </a:p>
        </p:txBody>
      </p:sp>
      <p:sp>
        <p:nvSpPr>
          <p:cNvPr id="3" name="Espace réservé du contenu 2"/>
          <p:cNvSpPr>
            <a:spLocks noGrp="1"/>
          </p:cNvSpPr>
          <p:nvPr>
            <p:ph idx="1"/>
          </p:nvPr>
        </p:nvSpPr>
        <p:spPr>
          <a:xfrm>
            <a:off x="467544" y="1196752"/>
            <a:ext cx="8229600" cy="5184576"/>
          </a:xfrm>
        </p:spPr>
        <p:txBody>
          <a:bodyPr>
            <a:normAutofit/>
          </a:bodyPr>
          <a:lstStyle/>
          <a:p>
            <a:pPr>
              <a:buNone/>
            </a:pPr>
            <a:r>
              <a:rPr lang="fr-FR" b="1" dirty="0"/>
              <a:t>Article R*410-12 </a:t>
            </a:r>
            <a:endParaRPr lang="fr-FR" dirty="0"/>
          </a:p>
          <a:p>
            <a:r>
              <a:rPr lang="fr-FR" dirty="0"/>
              <a:t>A défaut de notification d'un certificat d'urbanisme dans le délai fixé par les articles R. 410-9 et R. 410-10, le silence gardé par l'autorité compétente vaut délivrance d'un certificat d'urbanisme tacite. Celui-ci a exclusivement les effets prévus par le quatrième alinéa de l'article L. 410-1, y compris si la demande portait sur les éléments mentionnés au</a:t>
            </a:r>
            <a:r>
              <a:rPr lang="fr-FR" b="1" dirty="0"/>
              <a:t> b </a:t>
            </a:r>
            <a:r>
              <a:rPr lang="fr-FR" dirty="0"/>
              <a:t>de cet article.</a:t>
            </a:r>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362274"/>
          </a:xfrm>
        </p:spPr>
        <p:txBody>
          <a:bodyPr>
            <a:noAutofit/>
          </a:bodyPr>
          <a:lstStyle/>
          <a:p>
            <a:r>
              <a:rPr lang="fr-FR" sz="3600" dirty="0" smtClean="0"/>
              <a:t>Si la superficie des parcelles ne vient pas du cadastre mais est déclarée par le demandeur=&gt; conseil; utilisez la formule « superficie déclarée du terrain »</a:t>
            </a:r>
            <a:endParaRPr lang="fr-FR" sz="3600"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395536" y="3068960"/>
            <a:ext cx="8496944" cy="2880320"/>
          </a:xfrm>
          <a:prstGeom prst="rect">
            <a:avLst/>
          </a:prstGeom>
          <a:noFill/>
          <a:ln w="9525">
            <a:noFill/>
            <a:miter lim="800000"/>
            <a:headEnd/>
            <a:tailEnd/>
          </a:ln>
        </p:spPr>
      </p:pic>
      <p:sp>
        <p:nvSpPr>
          <p:cNvPr id="7" name="Flèche vers le bas 6"/>
          <p:cNvSpPr/>
          <p:nvPr/>
        </p:nvSpPr>
        <p:spPr>
          <a:xfrm>
            <a:off x="899592" y="2276872"/>
            <a:ext cx="360040" cy="2376264"/>
          </a:xfrm>
          <a:prstGeom prst="downArrow">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506290"/>
          </a:xfrm>
        </p:spPr>
        <p:txBody>
          <a:bodyPr>
            <a:normAutofit fontScale="90000"/>
          </a:bodyPr>
          <a:lstStyle/>
          <a:p>
            <a:r>
              <a:rPr lang="fr-FR" dirty="0" smtClean="0"/>
              <a:t>Un CU est déposé sur une unité foncière qui peut être soumis pour une partie au DPU simple une autre au DPU renforcé</a:t>
            </a:r>
            <a:endParaRPr lang="fr-F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23528" y="2996952"/>
            <a:ext cx="8424936" cy="316835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B/Disposition d’urbanisme</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Sur la trame « check-list »</a:t>
            </a:r>
          </a:p>
          <a:p>
            <a:r>
              <a:rPr lang="fr-FR" dirty="0" smtClean="0"/>
              <a:t>Pensez bien sur aux zones du PLU</a:t>
            </a:r>
          </a:p>
          <a:p>
            <a:r>
              <a:rPr lang="fr-FR" dirty="0" smtClean="0"/>
              <a:t>Mais aussi aux OAP</a:t>
            </a:r>
          </a:p>
          <a:p>
            <a:r>
              <a:rPr lang="fr-FR" dirty="0" smtClean="0"/>
              <a:t>Au patrimoine bâti protégé L 151-19</a:t>
            </a:r>
          </a:p>
          <a:p>
            <a:r>
              <a:rPr lang="fr-FR" dirty="0" smtClean="0"/>
              <a:t>Au patrimoine naturel protégé L 151-23</a:t>
            </a:r>
            <a:endParaRPr lang="fr-FR" dirty="0"/>
          </a:p>
        </p:txBody>
      </p:sp>
      <p:pic>
        <p:nvPicPr>
          <p:cNvPr id="6146" name="Picture 2"/>
          <p:cNvPicPr>
            <a:picLocks noChangeAspect="1" noChangeArrowheads="1"/>
          </p:cNvPicPr>
          <p:nvPr/>
        </p:nvPicPr>
        <p:blipFill>
          <a:blip r:embed="rId2" cstate="print"/>
          <a:srcRect/>
          <a:stretch>
            <a:fillRect/>
          </a:stretch>
        </p:blipFill>
        <p:spPr bwMode="auto">
          <a:xfrm>
            <a:off x="755576" y="1700808"/>
            <a:ext cx="6884987" cy="4381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endParaRPr lang="fr-F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539552" y="1412776"/>
            <a:ext cx="7920880" cy="252028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39552" y="3933056"/>
            <a:ext cx="7848872" cy="273630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435280" cy="2650306"/>
          </a:xfrm>
        </p:spPr>
        <p:txBody>
          <a:bodyPr/>
          <a:lstStyle/>
          <a:p>
            <a:r>
              <a:rPr lang="fr-FR" dirty="0" smtClean="0"/>
              <a:t>Si le PLU est en MODIF/REVISION</a:t>
            </a:r>
            <a:br>
              <a:rPr lang="fr-FR" dirty="0" smtClean="0"/>
            </a:br>
            <a:r>
              <a:rPr lang="fr-FR" dirty="0" smtClean="0"/>
              <a:t>ou autre évolution (permis de louer)</a:t>
            </a:r>
            <a:br>
              <a:rPr lang="fr-FR" dirty="0" smtClean="0"/>
            </a:br>
            <a:r>
              <a:rPr lang="fr-FR" dirty="0" smtClean="0"/>
              <a:t>=&gt; sursis à statuer possible</a:t>
            </a:r>
            <a:endParaRPr lang="fr-F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611560" y="4077072"/>
            <a:ext cx="7992887" cy="187220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467544" y="1484784"/>
            <a:ext cx="8173067" cy="46085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1448</TotalTime>
  <Words>610</Words>
  <Application>Microsoft Office PowerPoint</Application>
  <PresentationFormat>Affichage à l'écran (4:3)</PresentationFormat>
  <Paragraphs>77</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CUa CUb réponse</vt:lpstr>
      <vt:lpstr>Conseil: Bien numéroter les pages rappel du N°dossier</vt:lpstr>
      <vt:lpstr>On vise les textes. Si des délib sont utiles , on les citent par exemple transfert de l’instruction a la com. de com. </vt:lpstr>
      <vt:lpstr>Si la superficie des parcelles ne vient pas du cadastre mais est déclarée par le demandeur=&gt; conseil; utilisez la formule « superficie déclarée du terrain »</vt:lpstr>
      <vt:lpstr>Un CU est déposé sur une unité foncière qui peut être soumis pour une partie au DPU simple une autre au DPU renforcé</vt:lpstr>
      <vt:lpstr>B/Disposition d’urbanisme</vt:lpstr>
      <vt:lpstr>Diapositive 7</vt:lpstr>
      <vt:lpstr>Si le PLU est en MODIF/REVISION ou autre évolution (permis de louer) =&gt; sursis à statuer possible</vt:lpstr>
      <vt:lpstr>Diapositive 9</vt:lpstr>
      <vt:lpstr>Certaines observation doivent être mentionnées</vt:lpstr>
      <vt:lpstr>D’autres ne sont là que pour calmer les notaires  il n’est pas illégal de certifier que le terrain n’est pas en zone d’architecture imposée car cette contrainte n’existe pas</vt:lpstr>
      <vt:lpstr>VRD: CUa pas besoin d’en dire plus</vt:lpstr>
      <vt:lpstr>.</vt:lpstr>
      <vt:lpstr>Rappel des règles du recours à l’architecte, attention les termes de la loi ELAN vont peut être les changer</vt:lpstr>
      <vt:lpstr>En plus des taxes listées ici, si un vieux PAE subsiste il vaut l’inclure</vt:lpstr>
      <vt:lpstr>Diapositive 16</vt:lpstr>
      <vt:lpstr>Diapositive 17</vt:lpstr>
      <vt:lpstr>Mention obligatoire</vt:lpstr>
      <vt:lpstr>Le CUa n’est pas « une décision pouvant faire grief » donc la clause délais et droit de recours peut être omise</vt:lpstr>
      <vt:lpstr>La signature</vt:lpstr>
      <vt:lpstr>Transmission</vt:lpstr>
      <vt:lpstr>Transmission</vt:lpstr>
      <vt:lpstr>CUb  </vt:lpstr>
      <vt:lpstr>CU b on va répondre</vt:lpstr>
      <vt:lpstr>CU b on va répondre</vt:lpstr>
      <vt:lpstr>CU b on va répondre</vt:lpstr>
      <vt:lpstr>CU b on va répondre</vt:lpstr>
      <vt:lpstr>CU b on va répondre</vt:lpstr>
      <vt:lpstr>CU b on va répondre</vt:lpstr>
      <vt:lpstr>on va générer un tacite</vt:lpstr>
      <vt:lpstr>on va générer un tacite</vt:lpstr>
      <vt:lpstr>CUa &amp; CUb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 CUb reponse</dc:title>
  <dc:creator>Chloé</dc:creator>
  <cp:lastModifiedBy>Chloé</cp:lastModifiedBy>
  <cp:revision>66</cp:revision>
  <dcterms:created xsi:type="dcterms:W3CDTF">2018-06-02T19:44:13Z</dcterms:created>
  <dcterms:modified xsi:type="dcterms:W3CDTF">2018-06-07T16:44:09Z</dcterms:modified>
</cp:coreProperties>
</file>