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62" r:id="rId6"/>
    <p:sldId id="269" r:id="rId7"/>
    <p:sldId id="270" r:id="rId8"/>
    <p:sldId id="271" r:id="rId9"/>
    <p:sldId id="272" r:id="rId10"/>
    <p:sldId id="273" r:id="rId11"/>
    <p:sldId id="274" r:id="rId12"/>
    <p:sldId id="275" r:id="rId13"/>
    <p:sldId id="277" r:id="rId14"/>
    <p:sldId id="278" r:id="rId15"/>
    <p:sldId id="279" r:id="rId16"/>
    <p:sldId id="263" r:id="rId17"/>
    <p:sldId id="261" r:id="rId18"/>
    <p:sldId id="265" r:id="rId19"/>
    <p:sldId id="267" r:id="rId20"/>
    <p:sldId id="268" r:id="rId21"/>
    <p:sldId id="264" r:id="rId22"/>
    <p:sldId id="280" r:id="rId23"/>
    <p:sldId id="283" r:id="rId24"/>
    <p:sldId id="282" r:id="rId25"/>
    <p:sldId id="285" r:id="rId26"/>
    <p:sldId id="326" r:id="rId27"/>
    <p:sldId id="281" r:id="rId28"/>
    <p:sldId id="311" r:id="rId29"/>
    <p:sldId id="286" r:id="rId30"/>
    <p:sldId id="312" r:id="rId31"/>
    <p:sldId id="314" r:id="rId32"/>
    <p:sldId id="315" r:id="rId33"/>
    <p:sldId id="316" r:id="rId34"/>
    <p:sldId id="313" r:id="rId35"/>
    <p:sldId id="318" r:id="rId36"/>
    <p:sldId id="320" r:id="rId37"/>
    <p:sldId id="319" r:id="rId38"/>
    <p:sldId id="321" r:id="rId39"/>
    <p:sldId id="317" r:id="rId40"/>
    <p:sldId id="322" r:id="rId41"/>
    <p:sldId id="323" r:id="rId42"/>
    <p:sldId id="284" r:id="rId43"/>
    <p:sldId id="259" r:id="rId44"/>
    <p:sldId id="289" r:id="rId45"/>
    <p:sldId id="287" r:id="rId46"/>
    <p:sldId id="295" r:id="rId47"/>
    <p:sldId id="294" r:id="rId48"/>
    <p:sldId id="293" r:id="rId49"/>
    <p:sldId id="292" r:id="rId50"/>
    <p:sldId id="291" r:id="rId51"/>
    <p:sldId id="297" r:id="rId52"/>
    <p:sldId id="300" r:id="rId53"/>
    <p:sldId id="296" r:id="rId54"/>
    <p:sldId id="299" r:id="rId55"/>
    <p:sldId id="298" r:id="rId56"/>
    <p:sldId id="290" r:id="rId57"/>
    <p:sldId id="303" r:id="rId58"/>
    <p:sldId id="304" r:id="rId59"/>
    <p:sldId id="302" r:id="rId60"/>
    <p:sldId id="307" r:id="rId61"/>
    <p:sldId id="309" r:id="rId62"/>
    <p:sldId id="306" r:id="rId63"/>
    <p:sldId id="305" r:id="rId64"/>
    <p:sldId id="310" r:id="rId65"/>
    <p:sldId id="301" r:id="rId66"/>
    <p:sldId id="325" r:id="rId67"/>
    <p:sldId id="324" r:id="rId6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236642A-D11C-439F-A855-859849C0ECC1}" type="datetimeFigureOut">
              <a:rPr lang="fr-FR" smtClean="0"/>
              <a:pPr/>
              <a:t>06/06/2021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4F98C7-9EE2-4CFB-8AC8-CF758F31468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8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6642A-D11C-439F-A855-859849C0ECC1}" type="datetimeFigureOut">
              <a:rPr lang="fr-FR" smtClean="0"/>
              <a:pPr/>
              <a:t>06/06/2021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4F98C7-9EE2-4CFB-8AC8-CF758F31468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9035&amp;dateTexte=&amp;categorieLien=cid"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4075&amp;idArticle=LEGIARTI000031720047&amp;dateTexte=&amp;categorieLien=cid" TargetMode="External"/><Relationship Id="rId2" Type="http://schemas.openxmlformats.org/officeDocument/2006/relationships/hyperlink" Target="https://www.legifrance.gouv.fr/affichCodeArticle.do?cidTexte=LEGITEXT000006074075&amp;idArticle=LEGIARTI000031720045&amp;dateTexte=&amp;categorieLien=ci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31720045&amp;dateTexte=&amp;categorieLien=ci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31720045&amp;dateTexte=&amp;categorieLien=ci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instruction DP</a:t>
            </a:r>
            <a:endParaRPr lang="fr-FR" dirty="0"/>
          </a:p>
        </p:txBody>
      </p:sp>
      <p:sp>
        <p:nvSpPr>
          <p:cNvPr id="3" name="Sous-titre 2"/>
          <p:cNvSpPr>
            <a:spLocks noGrp="1"/>
          </p:cNvSpPr>
          <p:nvPr>
            <p:ph type="subTitle" idx="1"/>
          </p:nvPr>
        </p:nvSpPr>
        <p:spPr/>
        <p:txBody>
          <a:bodyPr/>
          <a:lstStyle/>
          <a:p>
            <a:endParaRPr lang="fr-FR" dirty="0"/>
          </a:p>
        </p:txBody>
      </p:sp>
      <p:pic>
        <p:nvPicPr>
          <p:cNvPr id="4" name="Picture 2"/>
          <p:cNvPicPr>
            <a:picLocks noChangeAspect="1" noChangeArrowheads="1"/>
          </p:cNvPicPr>
          <p:nvPr/>
        </p:nvPicPr>
        <p:blipFill>
          <a:blip r:embed="rId2" cstate="print"/>
          <a:srcRect/>
          <a:stretch>
            <a:fillRect/>
          </a:stretch>
        </p:blipFill>
        <p:spPr bwMode="auto">
          <a:xfrm>
            <a:off x="3275856" y="3861048"/>
            <a:ext cx="2376264" cy="1656184"/>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073427"/>
          </a:xfrm>
        </p:spPr>
        <p:txBody>
          <a:bodyPr>
            <a:normAutofit fontScale="92500" lnSpcReduction="10000"/>
          </a:bodyPr>
          <a:lstStyle/>
          <a:p>
            <a:pPr algn="ctr">
              <a:buNone/>
            </a:pPr>
            <a:r>
              <a:rPr lang="fr-FR" sz="3900" b="1" u="sng" dirty="0" smtClean="0"/>
              <a:t>Travaux sur une construction existante</a:t>
            </a:r>
            <a:endParaRPr lang="fr-FR" sz="3900" dirty="0" smtClean="0"/>
          </a:p>
          <a:p>
            <a:pPr algn="ctr">
              <a:buNone/>
            </a:pPr>
            <a:r>
              <a:rPr lang="fr-FR" dirty="0" smtClean="0"/>
              <a:t> </a:t>
            </a:r>
          </a:p>
          <a:p>
            <a:pPr>
              <a:buNone/>
            </a:pPr>
            <a:r>
              <a:rPr lang="fr-FR" b="1" dirty="0" smtClean="0"/>
              <a:t>CHANGEMENT DE DESTINATION :</a:t>
            </a:r>
            <a:endParaRPr lang="fr-FR" dirty="0" smtClean="0"/>
          </a:p>
          <a:p>
            <a:pPr>
              <a:buNone/>
            </a:pPr>
            <a:r>
              <a:rPr lang="fr-FR" dirty="0" smtClean="0">
                <a:solidFill>
                  <a:srgbClr val="0070C0"/>
                </a:solidFill>
              </a:rPr>
              <a:t>Article *R421-13 suite</a:t>
            </a:r>
          </a:p>
          <a:p>
            <a:r>
              <a:rPr lang="fr-FR" i="1" dirty="0" smtClean="0">
                <a:solidFill>
                  <a:srgbClr val="0070C0"/>
                </a:solidFill>
              </a:rPr>
              <a:t>Les changements de destination ou sous-destination de ces constructions définies aux articles R. 151-27 et R.151-28 sont soumis à </a:t>
            </a:r>
            <a:r>
              <a:rPr lang="fr-FR" b="1" i="1" dirty="0" smtClean="0">
                <a:solidFill>
                  <a:srgbClr val="0070C0"/>
                </a:solidFill>
              </a:rPr>
              <a:t>permis de construire </a:t>
            </a:r>
            <a:r>
              <a:rPr lang="fr-FR" i="1" dirty="0" smtClean="0">
                <a:solidFill>
                  <a:srgbClr val="0070C0"/>
                </a:solidFill>
              </a:rPr>
              <a:t>dans les cas prévus à l'article R. 421-14 et à </a:t>
            </a:r>
            <a:r>
              <a:rPr lang="fr-FR" b="1" i="1" dirty="0" smtClean="0">
                <a:solidFill>
                  <a:srgbClr val="0070C0"/>
                </a:solidFill>
              </a:rPr>
              <a:t>déclaration préalable </a:t>
            </a:r>
            <a:r>
              <a:rPr lang="fr-FR" i="1" dirty="0" smtClean="0">
                <a:solidFill>
                  <a:srgbClr val="0070C0"/>
                </a:solidFill>
              </a:rPr>
              <a:t>dans les cas prévus à l'article R. 421-17. »</a:t>
            </a:r>
          </a:p>
          <a:p>
            <a:pPr>
              <a:buNone/>
            </a:pPr>
            <a:endParaRPr lang="fr-FR" dirty="0" smtClean="0"/>
          </a:p>
          <a:p>
            <a:pPr>
              <a:buNone/>
            </a:pP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1124744"/>
            <a:ext cx="9144000" cy="54005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073427"/>
          </a:xfrm>
        </p:spPr>
        <p:txBody>
          <a:bodyPr>
            <a:normAutofit fontScale="92500" lnSpcReduction="10000"/>
          </a:bodyPr>
          <a:lstStyle/>
          <a:p>
            <a:pPr algn="ctr">
              <a:buNone/>
            </a:pPr>
            <a:r>
              <a:rPr lang="fr-FR" sz="3900" b="1" u="sng" dirty="0" smtClean="0"/>
              <a:t>Travaux sur une construction existante</a:t>
            </a:r>
            <a:endParaRPr lang="fr-FR" sz="3900" dirty="0" smtClean="0"/>
          </a:p>
          <a:p>
            <a:pPr algn="ctr">
              <a:buNone/>
            </a:pPr>
            <a:r>
              <a:rPr lang="fr-FR" dirty="0" smtClean="0"/>
              <a:t> </a:t>
            </a:r>
          </a:p>
          <a:p>
            <a:pPr>
              <a:buNone/>
            </a:pPr>
            <a:r>
              <a:rPr lang="fr-FR" b="1" dirty="0" smtClean="0"/>
              <a:t>CHANGEMENT DE DESTINATION :</a:t>
            </a:r>
            <a:endParaRPr lang="fr-FR" dirty="0" smtClean="0"/>
          </a:p>
          <a:p>
            <a:pPr>
              <a:buNone/>
            </a:pPr>
            <a:r>
              <a:rPr lang="fr-FR" dirty="0" smtClean="0">
                <a:solidFill>
                  <a:srgbClr val="0070C0"/>
                </a:solidFill>
              </a:rPr>
              <a:t>Article *R421-13 suite</a:t>
            </a:r>
          </a:p>
          <a:p>
            <a:r>
              <a:rPr lang="fr-FR" i="1" dirty="0" smtClean="0">
                <a:solidFill>
                  <a:srgbClr val="0070C0"/>
                </a:solidFill>
              </a:rPr>
              <a:t>Les changements de destination ou sous-destination de ces constructions définies aux articles R. 151-27 et R.151-28 sont soumis à </a:t>
            </a:r>
            <a:r>
              <a:rPr lang="fr-FR" b="1" i="1" dirty="0" smtClean="0">
                <a:solidFill>
                  <a:srgbClr val="0070C0"/>
                </a:solidFill>
              </a:rPr>
              <a:t>permis de construire </a:t>
            </a:r>
            <a:r>
              <a:rPr lang="fr-FR" i="1" dirty="0" smtClean="0">
                <a:solidFill>
                  <a:srgbClr val="0070C0"/>
                </a:solidFill>
              </a:rPr>
              <a:t>dans les cas prévus à l'article R. 421-14 et à </a:t>
            </a:r>
            <a:r>
              <a:rPr lang="fr-FR" b="1" i="1" dirty="0" smtClean="0">
                <a:solidFill>
                  <a:srgbClr val="0070C0"/>
                </a:solidFill>
              </a:rPr>
              <a:t>déclaration préalable </a:t>
            </a:r>
            <a:r>
              <a:rPr lang="fr-FR" i="1" dirty="0" smtClean="0">
                <a:solidFill>
                  <a:srgbClr val="0070C0"/>
                </a:solidFill>
              </a:rPr>
              <a:t>dans les cas prévus à l'article R. 421-17. »</a:t>
            </a:r>
          </a:p>
          <a:p>
            <a:pPr>
              <a:buNone/>
            </a:pPr>
            <a:endParaRPr lang="fr-FR" dirty="0" smtClean="0"/>
          </a:p>
          <a:p>
            <a:pPr>
              <a:buNone/>
            </a:pPr>
            <a:endParaRPr lang="fr-FR" dirty="0"/>
          </a:p>
        </p:txBody>
      </p:sp>
      <p:pic>
        <p:nvPicPr>
          <p:cNvPr id="6" name="Picture 2"/>
          <p:cNvPicPr>
            <a:picLocks noChangeAspect="1" noChangeArrowheads="1"/>
          </p:cNvPicPr>
          <p:nvPr/>
        </p:nvPicPr>
        <p:blipFill>
          <a:blip r:embed="rId2" cstate="print"/>
          <a:srcRect/>
          <a:stretch>
            <a:fillRect/>
          </a:stretch>
        </p:blipFill>
        <p:spPr bwMode="auto">
          <a:xfrm>
            <a:off x="179512" y="1124744"/>
            <a:ext cx="8712968" cy="540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251520" y="1052736"/>
            <a:ext cx="8435280" cy="5328592"/>
          </a:xfrm>
        </p:spPr>
        <p:txBody>
          <a:bodyPr>
            <a:normAutofit fontScale="92500" lnSpcReduction="20000"/>
          </a:bodyPr>
          <a:lstStyle/>
          <a:p>
            <a:pPr>
              <a:buNone/>
            </a:pPr>
            <a:endParaRPr lang="fr-FR" dirty="0" smtClean="0"/>
          </a:p>
          <a:p>
            <a:pPr>
              <a:buNone/>
            </a:pPr>
            <a:r>
              <a:rPr lang="fr-FR" dirty="0" smtClean="0">
                <a:solidFill>
                  <a:srgbClr val="0070C0"/>
                </a:solidFill>
              </a:rPr>
              <a:t>Article R*421-14</a:t>
            </a:r>
          </a:p>
          <a:p>
            <a:pPr>
              <a:buNone/>
            </a:pPr>
            <a:r>
              <a:rPr lang="fr-FR" dirty="0" smtClean="0">
                <a:solidFill>
                  <a:srgbClr val="0070C0"/>
                </a:solidFill>
              </a:rPr>
              <a:t>Sont soumis à </a:t>
            </a:r>
            <a:r>
              <a:rPr lang="fr-FR" b="1" dirty="0" smtClean="0">
                <a:solidFill>
                  <a:srgbClr val="0070C0"/>
                </a:solidFill>
              </a:rPr>
              <a:t>permis de construire </a:t>
            </a:r>
            <a:r>
              <a:rPr lang="fr-FR" dirty="0" smtClean="0">
                <a:solidFill>
                  <a:srgbClr val="0070C0"/>
                </a:solidFill>
              </a:rPr>
              <a:t>les travaux suivants, exécutés sur des constructions existantes, </a:t>
            </a:r>
          </a:p>
          <a:p>
            <a:r>
              <a:rPr lang="fr-FR" i="1" dirty="0" smtClean="0">
                <a:solidFill>
                  <a:srgbClr val="0070C0"/>
                </a:solidFill>
              </a:rPr>
              <a:t>c) Les travaux ayant pour effet de modifier les structures porteuses ou la façade du bâtiment, lorsque ces travaux s'accompagnent d'un changement de destination </a:t>
            </a:r>
            <a:r>
              <a:rPr lang="fr-FR" b="1" i="1" dirty="0" smtClean="0">
                <a:solidFill>
                  <a:srgbClr val="0070C0"/>
                </a:solidFill>
              </a:rPr>
              <a:t>entre les différentes destinations et sous-destinations </a:t>
            </a:r>
            <a:r>
              <a:rPr lang="fr-FR" i="1" dirty="0" smtClean="0">
                <a:solidFill>
                  <a:srgbClr val="0070C0"/>
                </a:solidFill>
              </a:rPr>
              <a:t>définies aux articles R. 151-27 et R. 151-28 </a:t>
            </a:r>
          </a:p>
          <a:p>
            <a:r>
              <a:rPr lang="fr-FR" i="1" dirty="0" smtClean="0">
                <a:solidFill>
                  <a:srgbClr val="0070C0"/>
                </a:solidFill>
              </a:rPr>
              <a:t>Pour l'application du c du présent article, les locaux accessoires d'un bâtiment sont réputés avoir la même destination que le local principal.</a:t>
            </a:r>
            <a:endParaRPr lang="fr-FR" i="1" dirty="0">
              <a:solidFill>
                <a:srgbClr val="0070C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400600"/>
          </a:xfrm>
        </p:spPr>
        <p:txBody>
          <a:bodyPr>
            <a:normAutofit fontScale="92500" lnSpcReduction="20000"/>
          </a:bodyPr>
          <a:lstStyle/>
          <a:p>
            <a:pPr>
              <a:buNone/>
            </a:pPr>
            <a:endParaRPr lang="fr-FR" dirty="0" smtClean="0"/>
          </a:p>
          <a:p>
            <a:pPr>
              <a:buNone/>
            </a:pPr>
            <a:r>
              <a:rPr lang="fr-FR" b="1" dirty="0" smtClean="0">
                <a:solidFill>
                  <a:srgbClr val="0070C0"/>
                </a:solidFill>
              </a:rPr>
              <a:t>Article *R421-17 </a:t>
            </a:r>
          </a:p>
          <a:p>
            <a:r>
              <a:rPr lang="fr-FR" dirty="0" smtClean="0">
                <a:solidFill>
                  <a:srgbClr val="0070C0"/>
                </a:solidFill>
              </a:rPr>
              <a:t>Doivent être précédés d'une déclaration préalable lorsqu'ils ne sont pas soumis à permis de construire en application des </a:t>
            </a:r>
            <a:r>
              <a:rPr lang="fr-FR" u="sng" dirty="0" smtClean="0">
                <a:solidFill>
                  <a:srgbClr val="0070C0"/>
                </a:solidFill>
                <a:hlinkClick r:id="rId2"/>
              </a:rPr>
              <a:t>articles R*421-14 à *R. 421-16 </a:t>
            </a:r>
            <a:r>
              <a:rPr lang="fr-FR" dirty="0" smtClean="0">
                <a:solidFill>
                  <a:srgbClr val="0070C0"/>
                </a:solidFill>
              </a:rPr>
              <a:t>les travaux exécutés sur des constructions existantes, à l'exception des travaux d'entretien ou de réparations ordinaires, et les changements de destination des constructions existantes suivants :</a:t>
            </a:r>
          </a:p>
          <a:p>
            <a:r>
              <a:rPr lang="fr-FR" dirty="0" smtClean="0">
                <a:solidFill>
                  <a:srgbClr val="0070C0"/>
                </a:solidFill>
              </a:rPr>
              <a:t>a) Les travaux ayant pour effet de modifier l'aspect extérieur d'un bâtiment existant, à l'exception des travaux de ravalement ;</a:t>
            </a:r>
          </a:p>
          <a:p>
            <a:pPr>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400600"/>
          </a:xfrm>
        </p:spPr>
        <p:txBody>
          <a:bodyPr>
            <a:normAutofit fontScale="92500" lnSpcReduction="10000"/>
          </a:bodyPr>
          <a:lstStyle/>
          <a:p>
            <a:pPr>
              <a:buNone/>
            </a:pPr>
            <a:endParaRPr lang="fr-FR" dirty="0" smtClean="0"/>
          </a:p>
          <a:p>
            <a:pPr algn="just">
              <a:buNone/>
            </a:pPr>
            <a:r>
              <a:rPr lang="fr-FR" sz="3600" b="1" dirty="0" smtClean="0">
                <a:solidFill>
                  <a:srgbClr val="0070C0"/>
                </a:solidFill>
              </a:rPr>
              <a:t>Article *R421-17 suite</a:t>
            </a:r>
          </a:p>
          <a:p>
            <a:r>
              <a:rPr lang="fr-FR" dirty="0" smtClean="0">
                <a:solidFill>
                  <a:srgbClr val="0070C0"/>
                </a:solidFill>
              </a:rPr>
              <a:t>b) Les </a:t>
            </a:r>
            <a:r>
              <a:rPr lang="fr-FR" b="1" dirty="0" smtClean="0">
                <a:solidFill>
                  <a:srgbClr val="0070C0"/>
                </a:solidFill>
              </a:rPr>
              <a:t>changements de destination d'un bâtiment existant entre les différentes destinations </a:t>
            </a:r>
            <a:r>
              <a:rPr lang="fr-FR" dirty="0" smtClean="0">
                <a:solidFill>
                  <a:srgbClr val="0070C0"/>
                </a:solidFill>
              </a:rPr>
              <a:t>définies à l'article </a:t>
            </a:r>
            <a:r>
              <a:rPr lang="fr-FR" u="sng" dirty="0" smtClean="0">
                <a:solidFill>
                  <a:srgbClr val="0070C0"/>
                </a:solidFill>
                <a:hlinkClick r:id="rId2"/>
              </a:rPr>
              <a:t>R. 151-27</a:t>
            </a:r>
            <a:r>
              <a:rPr lang="fr-FR" dirty="0" smtClean="0">
                <a:solidFill>
                  <a:srgbClr val="0070C0"/>
                </a:solidFill>
              </a:rPr>
              <a:t>; pour l'application du présent alinéa, les locaux accessoires d'un bâtiment sont réputés avoir la même destination que le local principal et le </a:t>
            </a:r>
            <a:r>
              <a:rPr lang="fr-FR" b="1" dirty="0" smtClean="0">
                <a:solidFill>
                  <a:srgbClr val="0070C0"/>
                </a:solidFill>
              </a:rPr>
              <a:t>contrôle des changements de destination ne porte pas sur les changements entre sous-destinations d'une même destination prévues à l'article </a:t>
            </a:r>
            <a:r>
              <a:rPr lang="fr-FR" b="1" u="sng" dirty="0" smtClean="0">
                <a:solidFill>
                  <a:srgbClr val="0070C0"/>
                </a:solidFill>
                <a:hlinkClick r:id="rId3"/>
              </a:rPr>
              <a:t>R. 151-28 </a:t>
            </a:r>
            <a:endParaRPr lang="fr-FR" b="1" dirty="0" smtClean="0">
              <a:solidFill>
                <a:srgbClr val="0070C0"/>
              </a:solidFill>
            </a:endParaRPr>
          </a:p>
          <a:p>
            <a:pPr>
              <a:buNone/>
            </a:pP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073427"/>
          </a:xfrm>
        </p:spPr>
        <p:txBody>
          <a:bodyPr>
            <a:normAutofit fontScale="92500" lnSpcReduction="20000"/>
          </a:bodyPr>
          <a:lstStyle/>
          <a:p>
            <a:pPr>
              <a:buNone/>
            </a:pPr>
            <a:endParaRPr lang="fr-FR" dirty="0" smtClean="0"/>
          </a:p>
          <a:p>
            <a:pPr>
              <a:buNone/>
            </a:pPr>
            <a:r>
              <a:rPr lang="fr-FR" dirty="0" smtClean="0"/>
              <a:t>A/ PLU ANCIEN =&gt; 9 DESTINATIONS</a:t>
            </a:r>
          </a:p>
          <a:p>
            <a:r>
              <a:rPr lang="fr-FR" dirty="0" smtClean="0"/>
              <a:t>On change par DP ou PC  entre les 9 destinations</a:t>
            </a:r>
          </a:p>
          <a:p>
            <a:pPr>
              <a:buNone/>
            </a:pPr>
            <a:r>
              <a:rPr lang="fr-FR" dirty="0" smtClean="0"/>
              <a:t>B/ PLU ALURISE</a:t>
            </a:r>
          </a:p>
          <a:p>
            <a:r>
              <a:rPr lang="fr-FR" dirty="0" smtClean="0"/>
              <a:t>5 DESTINATIONS et 20 SOUS DESTINATIONS</a:t>
            </a:r>
          </a:p>
          <a:p>
            <a:pPr>
              <a:buNone/>
            </a:pPr>
            <a:r>
              <a:rPr lang="fr-FR" dirty="0" smtClean="0"/>
              <a:t>1/ si </a:t>
            </a:r>
            <a:r>
              <a:rPr lang="fr-FR" dirty="0" err="1" smtClean="0"/>
              <a:t>modif</a:t>
            </a:r>
            <a:r>
              <a:rPr lang="fr-FR" dirty="0" smtClean="0"/>
              <a:t> structure porteuse ou façade =&gt;  PC</a:t>
            </a:r>
          </a:p>
          <a:p>
            <a:pPr>
              <a:buNone/>
            </a:pPr>
            <a:r>
              <a:rPr lang="fr-FR" dirty="0" smtClean="0"/>
              <a:t>2/ si ni </a:t>
            </a:r>
            <a:r>
              <a:rPr lang="fr-FR" dirty="0" err="1" smtClean="0"/>
              <a:t>modif</a:t>
            </a:r>
            <a:r>
              <a:rPr lang="fr-FR" dirty="0" smtClean="0"/>
              <a:t> structure porteuse ni façade =&gt; 2 cas</a:t>
            </a:r>
          </a:p>
          <a:p>
            <a:pPr>
              <a:buNone/>
            </a:pPr>
            <a:r>
              <a:rPr lang="fr-FR" dirty="0" smtClean="0"/>
              <a:t>* changement entre les 5 destinations =&gt;  DP  cf. R 421-17 b qui renvoi au R 151-27</a:t>
            </a:r>
          </a:p>
          <a:p>
            <a:pPr>
              <a:buNone/>
            </a:pPr>
            <a:r>
              <a:rPr lang="fr-FR" dirty="0" smtClean="0"/>
              <a:t>* changement entre les sous destinations d’une même destination  =&gt; pas de dossier</a:t>
            </a:r>
          </a:p>
          <a:p>
            <a:pPr>
              <a:buNone/>
            </a:pP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073427"/>
          </a:xfrm>
        </p:spPr>
        <p:txBody>
          <a:bodyPr>
            <a:normAutofit fontScale="85000" lnSpcReduction="10000"/>
          </a:bodyPr>
          <a:lstStyle/>
          <a:p>
            <a:pPr algn="ctr">
              <a:buNone/>
            </a:pPr>
            <a:r>
              <a:rPr lang="fr-FR" sz="4600" b="1" u="sng" dirty="0" smtClean="0"/>
              <a:t>Travaux sur une construction existante</a:t>
            </a:r>
            <a:endParaRPr lang="fr-FR" sz="4600" dirty="0" smtClean="0"/>
          </a:p>
          <a:p>
            <a:pPr algn="ctr">
              <a:buNone/>
            </a:pPr>
            <a:r>
              <a:rPr lang="fr-FR" dirty="0" smtClean="0"/>
              <a:t> </a:t>
            </a:r>
          </a:p>
          <a:p>
            <a:r>
              <a:rPr lang="fr-FR" dirty="0" smtClean="0"/>
              <a:t> </a:t>
            </a:r>
            <a:r>
              <a:rPr lang="fr-FR" b="1" dirty="0" smtClean="0"/>
              <a:t>MODIFICATION DE FACADE</a:t>
            </a:r>
            <a:endParaRPr lang="fr-FR" dirty="0" smtClean="0"/>
          </a:p>
          <a:p>
            <a:r>
              <a:rPr lang="fr-FR" dirty="0" smtClean="0"/>
              <a:t>Si que ça = DECLARATION PREALABLE</a:t>
            </a:r>
          </a:p>
          <a:p>
            <a:pPr>
              <a:buNone/>
            </a:pPr>
            <a:endParaRPr lang="fr-FR" dirty="0" smtClean="0"/>
          </a:p>
          <a:p>
            <a:r>
              <a:rPr lang="fr-FR" b="1" dirty="0" smtClean="0"/>
              <a:t>RAVALEMENT.</a:t>
            </a:r>
            <a:endParaRPr lang="fr-FR" dirty="0" smtClean="0"/>
          </a:p>
          <a:p>
            <a:r>
              <a:rPr lang="fr-FR" dirty="0" smtClean="0"/>
              <a:t>déclaration préalable s'ils se situent :</a:t>
            </a:r>
          </a:p>
          <a:p>
            <a:pPr>
              <a:buFontTx/>
              <a:buChar char="-"/>
            </a:pPr>
            <a:r>
              <a:rPr lang="fr-FR" dirty="0" smtClean="0"/>
              <a:t>Dans un espace protégé comme les abords d'un monument historique,</a:t>
            </a:r>
          </a:p>
          <a:p>
            <a:pPr>
              <a:buNone/>
            </a:pPr>
            <a:r>
              <a:rPr lang="fr-FR" dirty="0" smtClean="0"/>
              <a:t> -   Dans une commune où le conseil municipal a pris une </a:t>
            </a:r>
            <a:r>
              <a:rPr lang="fr-FR" dirty="0" err="1" smtClean="0"/>
              <a:t>délib</a:t>
            </a:r>
            <a:r>
              <a:rPr lang="fr-FR" dirty="0" smtClean="0"/>
              <a:t> instituant </a:t>
            </a:r>
            <a:r>
              <a:rPr lang="fr-FR" dirty="0" err="1" smtClean="0"/>
              <a:t>Decla</a:t>
            </a:r>
            <a:r>
              <a:rPr lang="fr-FR" dirty="0" smtClean="0"/>
              <a:t> Pré pour ces travaux</a:t>
            </a:r>
          </a:p>
          <a:p>
            <a:pPr>
              <a:buNone/>
            </a:pPr>
            <a:endParaRPr lang="fr-FR" dirty="0" smtClean="0"/>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t>instruction DP</a:t>
            </a:r>
            <a:r>
              <a:rPr lang="fr-FR" b="1" dirty="0" smtClean="0"/>
              <a:t> champ application </a:t>
            </a:r>
            <a:endParaRPr lang="fr-FR" dirty="0"/>
          </a:p>
        </p:txBody>
      </p:sp>
      <p:sp>
        <p:nvSpPr>
          <p:cNvPr id="5" name="Espace réservé du contenu 4"/>
          <p:cNvSpPr>
            <a:spLocks noGrp="1"/>
          </p:cNvSpPr>
          <p:nvPr>
            <p:ph idx="1"/>
          </p:nvPr>
        </p:nvSpPr>
        <p:spPr>
          <a:xfrm>
            <a:off x="251520" y="1600200"/>
            <a:ext cx="8496944" cy="4525963"/>
          </a:xfrm>
        </p:spPr>
        <p:txBody>
          <a:bodyPr/>
          <a:lstStyle/>
          <a:p>
            <a:pPr algn="ctr">
              <a:buNone/>
            </a:pPr>
            <a:r>
              <a:rPr lang="fr-FR" b="1" u="sng" dirty="0" smtClean="0"/>
              <a:t>AMENAGEMENT </a:t>
            </a:r>
            <a:endParaRPr lang="fr-FR" dirty="0" smtClean="0"/>
          </a:p>
          <a:p>
            <a:pPr algn="ctr">
              <a:buNone/>
            </a:pPr>
            <a:r>
              <a:rPr lang="fr-FR" b="1" dirty="0" smtClean="0"/>
              <a:t>PARKING</a:t>
            </a:r>
            <a:endParaRPr lang="fr-FR" dirty="0" smtClean="0"/>
          </a:p>
          <a:p>
            <a:pPr algn="ctr">
              <a:buNone/>
            </a:pPr>
            <a:r>
              <a:rPr lang="fr-FR" sz="2800" dirty="0" smtClean="0"/>
              <a:t>De 0 à 9 places de PK = RIEN</a:t>
            </a:r>
          </a:p>
          <a:p>
            <a:pPr algn="ctr">
              <a:buNone/>
            </a:pPr>
            <a:r>
              <a:rPr lang="fr-FR" sz="2800" dirty="0" smtClean="0"/>
              <a:t>De 10 à 49 places de PK= DECLARATION PREALABLE</a:t>
            </a:r>
          </a:p>
          <a:p>
            <a:pPr algn="ctr">
              <a:buNone/>
            </a:pPr>
            <a:r>
              <a:rPr lang="fr-FR" sz="2800" dirty="0" smtClean="0"/>
              <a:t>A partir de 50 places de PK = PERMIS DE CONSTRUIRE</a:t>
            </a:r>
          </a:p>
          <a:p>
            <a:pPr>
              <a:buNone/>
            </a:pP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t>instruction DP</a:t>
            </a:r>
            <a:r>
              <a:rPr lang="fr-FR" b="1" dirty="0" smtClean="0"/>
              <a:t> champ application </a:t>
            </a:r>
            <a:endParaRPr lang="fr-FR" dirty="0"/>
          </a:p>
        </p:txBody>
      </p:sp>
      <p:sp>
        <p:nvSpPr>
          <p:cNvPr id="5" name="Espace réservé du contenu 4"/>
          <p:cNvSpPr>
            <a:spLocks noGrp="1"/>
          </p:cNvSpPr>
          <p:nvPr>
            <p:ph idx="1"/>
          </p:nvPr>
        </p:nvSpPr>
        <p:spPr>
          <a:xfrm>
            <a:off x="457200" y="1268760"/>
            <a:ext cx="8229600" cy="4857403"/>
          </a:xfrm>
        </p:spPr>
        <p:txBody>
          <a:bodyPr/>
          <a:lstStyle/>
          <a:p>
            <a:pPr algn="ctr">
              <a:buNone/>
            </a:pPr>
            <a:r>
              <a:rPr lang="fr-FR" b="1" dirty="0" smtClean="0"/>
              <a:t>LOTISSEMENT</a:t>
            </a:r>
            <a:endParaRPr lang="fr-FR" dirty="0" smtClean="0"/>
          </a:p>
          <a:p>
            <a:r>
              <a:rPr lang="fr-FR" dirty="0" smtClean="0"/>
              <a:t>Pas d’équipement commun, pas de voie commune = DECLARATION PREALABLE</a:t>
            </a:r>
          </a:p>
          <a:p>
            <a:r>
              <a:rPr lang="fr-FR" dirty="0" smtClean="0"/>
              <a:t>Si équipement en commun  = PERMIS D’AMENAGER </a:t>
            </a:r>
          </a:p>
          <a:p>
            <a:r>
              <a:rPr lang="fr-FR" dirty="0" smtClean="0"/>
              <a:t>Lotissement en site classé, en SPR =toujours PERMIS D’AMENAGER même si pas d’équipement commun ni de voie commune</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t>instruction DP</a:t>
            </a:r>
            <a:r>
              <a:rPr lang="fr-FR" b="1" dirty="0" smtClean="0"/>
              <a:t> champ application </a:t>
            </a:r>
            <a:endParaRPr lang="fr-FR" dirty="0"/>
          </a:p>
        </p:txBody>
      </p:sp>
      <p:sp>
        <p:nvSpPr>
          <p:cNvPr id="5" name="Espace réservé du contenu 4"/>
          <p:cNvSpPr>
            <a:spLocks noGrp="1"/>
          </p:cNvSpPr>
          <p:nvPr>
            <p:ph idx="1"/>
          </p:nvPr>
        </p:nvSpPr>
        <p:spPr>
          <a:xfrm>
            <a:off x="457200" y="1412776"/>
            <a:ext cx="8229600" cy="4713387"/>
          </a:xfrm>
        </p:spPr>
        <p:txBody>
          <a:bodyPr/>
          <a:lstStyle/>
          <a:p>
            <a:pPr algn="ctr">
              <a:buNone/>
            </a:pPr>
            <a:r>
              <a:rPr lang="fr-FR" b="1" dirty="0" smtClean="0"/>
              <a:t>CARAVANES EN DEHORS DES TERRAINS DE CAMPING AUTORISES</a:t>
            </a:r>
            <a:endParaRPr lang="fr-FR" dirty="0" smtClean="0"/>
          </a:p>
          <a:p>
            <a:r>
              <a:rPr lang="fr-FR" dirty="0" smtClean="0"/>
              <a:t>Gens du voyage : moins de 90 jours consécutifs RIEN ; au-delà = DECLARATION PREALABLE</a:t>
            </a:r>
          </a:p>
          <a:p>
            <a:r>
              <a:rPr lang="fr-FR" dirty="0" smtClean="0"/>
              <a:t>Reste de la population moins de 90 jours par an RIEN au-delà = DECLARATION PREALABLE</a:t>
            </a:r>
          </a:p>
          <a:p>
            <a:pPr>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t>instruction DP</a:t>
            </a:r>
            <a:endParaRPr lang="fr-FR" dirty="0"/>
          </a:p>
        </p:txBody>
      </p:sp>
      <p:sp>
        <p:nvSpPr>
          <p:cNvPr id="5" name="Espace réservé du contenu 4"/>
          <p:cNvSpPr>
            <a:spLocks noGrp="1"/>
          </p:cNvSpPr>
          <p:nvPr>
            <p:ph idx="1"/>
          </p:nvPr>
        </p:nvSpPr>
        <p:spPr/>
        <p:txBody>
          <a:bodyPr/>
          <a:lstStyle/>
          <a:p>
            <a:pPr algn="ctr">
              <a:buNone/>
            </a:pPr>
            <a:r>
              <a:rPr lang="fr-FR" b="1" dirty="0" smtClean="0"/>
              <a:t>Résumé champ application des procédures d’urbanisme</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t>instruction DP</a:t>
            </a:r>
            <a:r>
              <a:rPr lang="fr-FR" b="1" dirty="0" smtClean="0"/>
              <a:t> champ application </a:t>
            </a:r>
            <a:endParaRPr lang="fr-FR" dirty="0"/>
          </a:p>
        </p:txBody>
      </p:sp>
      <p:sp>
        <p:nvSpPr>
          <p:cNvPr id="5" name="Espace réservé du contenu 4"/>
          <p:cNvSpPr>
            <a:spLocks noGrp="1"/>
          </p:cNvSpPr>
          <p:nvPr>
            <p:ph idx="1"/>
          </p:nvPr>
        </p:nvSpPr>
        <p:spPr/>
        <p:txBody>
          <a:bodyPr/>
          <a:lstStyle/>
          <a:p>
            <a:pPr algn="ctr">
              <a:buNone/>
            </a:pPr>
            <a:r>
              <a:rPr lang="fr-FR" b="1" dirty="0" smtClean="0"/>
              <a:t> BATIMENT PROVISOIRE : </a:t>
            </a:r>
          </a:p>
          <a:p>
            <a:pPr algn="ctr">
              <a:buNone/>
            </a:pPr>
            <a:r>
              <a:rPr lang="fr-FR" b="1" dirty="0" smtClean="0"/>
              <a:t>RIEN si on reste en dessous de:</a:t>
            </a:r>
          </a:p>
          <a:p>
            <a:pPr algn="ctr"/>
            <a:r>
              <a:rPr lang="fr-FR" dirty="0" smtClean="0"/>
              <a:t> Salle de classe :1 an</a:t>
            </a:r>
          </a:p>
          <a:p>
            <a:pPr algn="ctr"/>
            <a:r>
              <a:rPr lang="fr-FR" dirty="0" smtClean="0"/>
              <a:t> Cabane de chantier : durée du chantier</a:t>
            </a:r>
          </a:p>
          <a:p>
            <a:pPr algn="ctr"/>
            <a:r>
              <a:rPr lang="fr-FR" dirty="0" smtClean="0"/>
              <a:t>Autre construction : 3  mois</a:t>
            </a:r>
          </a:p>
          <a:p>
            <a:pPr>
              <a:buNone/>
            </a:pP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solidFill>
                  <a:srgbClr val="C00000"/>
                </a:solidFill>
              </a:rPr>
              <a:t>instruction DP</a:t>
            </a:r>
            <a:endParaRPr lang="fr-FR" dirty="0">
              <a:solidFill>
                <a:srgbClr val="C00000"/>
              </a:solidFill>
            </a:endParaRPr>
          </a:p>
        </p:txBody>
      </p:sp>
      <p:sp>
        <p:nvSpPr>
          <p:cNvPr id="5" name="Espace réservé du contenu 4"/>
          <p:cNvSpPr>
            <a:spLocks noGrp="1"/>
          </p:cNvSpPr>
          <p:nvPr>
            <p:ph idx="1"/>
          </p:nvPr>
        </p:nvSpPr>
        <p:spPr>
          <a:xfrm>
            <a:off x="395536" y="1268760"/>
            <a:ext cx="8229600" cy="5145435"/>
          </a:xfrm>
        </p:spPr>
        <p:txBody>
          <a:bodyPr>
            <a:normAutofit fontScale="92500" lnSpcReduction="20000"/>
          </a:bodyPr>
          <a:lstStyle/>
          <a:p>
            <a:pPr marL="514350" indent="-514350">
              <a:buFont typeface="+mj-lt"/>
              <a:buAutoNum type="arabicPeriod"/>
            </a:pPr>
            <a:r>
              <a:rPr lang="fr-FR" dirty="0" smtClean="0">
                <a:solidFill>
                  <a:srgbClr val="C00000"/>
                </a:solidFill>
              </a:rPr>
              <a:t>L’enregistrement</a:t>
            </a:r>
          </a:p>
          <a:p>
            <a:pPr marL="514350" indent="-514350">
              <a:buFont typeface="+mj-lt"/>
              <a:buAutoNum type="arabicPeriod"/>
            </a:pPr>
            <a:r>
              <a:rPr lang="fr-FR" dirty="0" smtClean="0">
                <a:solidFill>
                  <a:srgbClr val="C00000"/>
                </a:solidFill>
              </a:rPr>
              <a:t>L’analyse du dossier</a:t>
            </a:r>
          </a:p>
          <a:p>
            <a:pPr marL="514350" indent="-514350">
              <a:buFont typeface="+mj-lt"/>
              <a:buAutoNum type="arabicPeriod"/>
            </a:pPr>
            <a:r>
              <a:rPr lang="fr-FR" dirty="0" smtClean="0">
                <a:solidFill>
                  <a:srgbClr val="C00000"/>
                </a:solidFill>
              </a:rPr>
              <a:t>Les consultations</a:t>
            </a:r>
          </a:p>
          <a:p>
            <a:pPr marL="514350" indent="-514350">
              <a:buFont typeface="+mj-lt"/>
              <a:buAutoNum type="arabicPeriod"/>
            </a:pPr>
            <a:r>
              <a:rPr lang="fr-FR" dirty="0" smtClean="0">
                <a:solidFill>
                  <a:srgbClr val="C00000"/>
                </a:solidFill>
              </a:rPr>
              <a:t>1</a:t>
            </a:r>
            <a:r>
              <a:rPr lang="fr-FR" baseline="30000" dirty="0" smtClean="0">
                <a:solidFill>
                  <a:srgbClr val="C00000"/>
                </a:solidFill>
              </a:rPr>
              <a:t>er</a:t>
            </a:r>
            <a:r>
              <a:rPr lang="fr-FR" dirty="0" smtClean="0">
                <a:solidFill>
                  <a:srgbClr val="C00000"/>
                </a:solidFill>
              </a:rPr>
              <a:t> mois: Les délais et demandes de pièces</a:t>
            </a:r>
          </a:p>
          <a:p>
            <a:pPr marL="514350" indent="-514350">
              <a:buFont typeface="+mj-lt"/>
              <a:buAutoNum type="arabicPeriod"/>
            </a:pPr>
            <a:r>
              <a:rPr lang="fr-FR" dirty="0" smtClean="0">
                <a:solidFill>
                  <a:srgbClr val="C00000"/>
                </a:solidFill>
              </a:rPr>
              <a:t>Les arrêtés </a:t>
            </a:r>
          </a:p>
          <a:p>
            <a:pPr marL="514350" indent="-514350">
              <a:buFont typeface="+mj-lt"/>
              <a:buAutoNum type="arabicPeriod"/>
            </a:pPr>
            <a:r>
              <a:rPr lang="fr-FR" dirty="0" smtClean="0">
                <a:solidFill>
                  <a:srgbClr val="C00000"/>
                </a:solidFill>
              </a:rPr>
              <a:t>Les taxes et registre</a:t>
            </a:r>
          </a:p>
          <a:p>
            <a:pPr marL="514350" indent="-514350">
              <a:buFont typeface="+mj-lt"/>
              <a:buAutoNum type="arabicPeriod"/>
            </a:pPr>
            <a:r>
              <a:rPr lang="fr-FR" dirty="0" smtClean="0">
                <a:solidFill>
                  <a:srgbClr val="C00000"/>
                </a:solidFill>
              </a:rPr>
              <a:t>Transmission des arrêtés</a:t>
            </a:r>
          </a:p>
          <a:p>
            <a:pPr marL="514350" indent="-514350">
              <a:buFont typeface="+mj-lt"/>
              <a:buAutoNum type="arabicPeriod"/>
            </a:pPr>
            <a:r>
              <a:rPr lang="fr-FR" dirty="0" smtClean="0">
                <a:solidFill>
                  <a:srgbClr val="C00000"/>
                </a:solidFill>
              </a:rPr>
              <a:t>Procédure de retrait</a:t>
            </a:r>
          </a:p>
          <a:p>
            <a:pPr marL="514350" indent="-514350">
              <a:buFont typeface="+mj-lt"/>
              <a:buAutoNum type="arabicPeriod"/>
            </a:pPr>
            <a:r>
              <a:rPr lang="fr-FR" dirty="0" smtClean="0">
                <a:solidFill>
                  <a:srgbClr val="C00000"/>
                </a:solidFill>
              </a:rPr>
              <a:t>Délai validité / prorogation</a:t>
            </a:r>
          </a:p>
          <a:p>
            <a:pPr marL="514350" indent="-514350">
              <a:buFont typeface="+mj-lt"/>
              <a:buAutoNum type="arabicPeriod"/>
            </a:pPr>
            <a:r>
              <a:rPr lang="fr-FR" dirty="0" smtClean="0">
                <a:solidFill>
                  <a:srgbClr val="C00000"/>
                </a:solidFill>
              </a:rPr>
              <a:t>Conformité</a:t>
            </a:r>
          </a:p>
          <a:p>
            <a:pPr marL="514350" indent="-514350">
              <a:buFont typeface="+mj-lt"/>
              <a:buAutoNum type="arabicPeriod"/>
            </a:pPr>
            <a:r>
              <a:rPr lang="fr-FR" dirty="0" smtClean="0">
                <a:solidFill>
                  <a:srgbClr val="C00000"/>
                </a:solidFill>
              </a:rPr>
              <a:t>contentieux</a:t>
            </a:r>
          </a:p>
          <a:p>
            <a:pPr>
              <a:buNone/>
            </a:pP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562074"/>
          </a:xfrm>
        </p:spPr>
        <p:txBody>
          <a:bodyPr>
            <a:normAutofit fontScale="90000"/>
          </a:bodyPr>
          <a:lstStyle/>
          <a:p>
            <a:r>
              <a:rPr lang="fr-FR" dirty="0" smtClean="0">
                <a:solidFill>
                  <a:srgbClr val="C00000"/>
                </a:solidFill>
              </a:rPr>
              <a:t>instruction DP 1 -L’enregistrement</a:t>
            </a:r>
            <a:endParaRPr lang="fr-FR" dirty="0">
              <a:solidFill>
                <a:srgbClr val="C00000"/>
              </a:solidFill>
            </a:endParaRPr>
          </a:p>
        </p:txBody>
      </p:sp>
      <p:sp>
        <p:nvSpPr>
          <p:cNvPr id="5" name="Espace réservé du contenu 4"/>
          <p:cNvSpPr>
            <a:spLocks noGrp="1"/>
          </p:cNvSpPr>
          <p:nvPr>
            <p:ph idx="1"/>
          </p:nvPr>
        </p:nvSpPr>
        <p:spPr>
          <a:xfrm>
            <a:off x="457200" y="908720"/>
            <a:ext cx="8229600" cy="5544616"/>
          </a:xfrm>
        </p:spPr>
        <p:txBody>
          <a:bodyPr>
            <a:normAutofit fontScale="92500" lnSpcReduction="10000"/>
          </a:bodyPr>
          <a:lstStyle/>
          <a:p>
            <a:r>
              <a:rPr lang="fr-FR" dirty="0" smtClean="0"/>
              <a:t>1 -L’enregistrement</a:t>
            </a:r>
          </a:p>
          <a:p>
            <a:pPr marL="514350" indent="-514350">
              <a:buFont typeface="+mj-lt"/>
              <a:buAutoNum type="arabicPeriod"/>
            </a:pPr>
            <a:r>
              <a:rPr lang="fr-FR" dirty="0" smtClean="0"/>
              <a:t>Les numéros </a:t>
            </a:r>
          </a:p>
          <a:p>
            <a:pPr marL="514350" indent="-514350">
              <a:buNone/>
            </a:pPr>
            <a:r>
              <a:rPr lang="fr-FR" dirty="0" smtClean="0"/>
              <a:t> ex PC 33 243 15 F 0001</a:t>
            </a:r>
          </a:p>
          <a:p>
            <a:pPr marL="514350" indent="-514350">
              <a:buNone/>
            </a:pPr>
            <a:r>
              <a:rPr lang="fr-FR" dirty="0" smtClean="0"/>
              <a:t>ex  PC 33 243 12 F 0058 M1  (si </a:t>
            </a:r>
            <a:r>
              <a:rPr lang="fr-FR" dirty="0" err="1" smtClean="0"/>
              <a:t>modif</a:t>
            </a:r>
            <a:r>
              <a:rPr lang="fr-FR" dirty="0" smtClean="0"/>
              <a:t> )</a:t>
            </a:r>
          </a:p>
          <a:p>
            <a:pPr marL="514350" indent="-514350">
              <a:buNone/>
            </a:pPr>
            <a:r>
              <a:rPr lang="fr-FR" dirty="0" smtClean="0"/>
              <a:t>ex  PC 33 243 14 F 0041 T1    ( si transfert)</a:t>
            </a:r>
          </a:p>
          <a:p>
            <a:pPr marL="514350" indent="-514350">
              <a:buNone/>
            </a:pPr>
            <a:r>
              <a:rPr lang="fr-FR" dirty="0" smtClean="0"/>
              <a:t>Attention double numérotation si PC avec ERP</a:t>
            </a:r>
          </a:p>
          <a:p>
            <a:pPr marL="514350" indent="-514350">
              <a:buNone/>
            </a:pPr>
            <a:endParaRPr lang="fr-FR" dirty="0" smtClean="0"/>
          </a:p>
          <a:p>
            <a:pPr marL="514350" indent="-514350">
              <a:buNone/>
            </a:pPr>
            <a:r>
              <a:rPr lang="fr-FR" dirty="0" smtClean="0"/>
              <a:t>2. On fournit un récépissé.</a:t>
            </a:r>
          </a:p>
          <a:p>
            <a:pPr marL="514350" indent="-514350">
              <a:buNone/>
            </a:pPr>
            <a:endParaRPr lang="fr-FR" dirty="0" smtClean="0"/>
          </a:p>
          <a:p>
            <a:pPr marL="514350" indent="-514350">
              <a:buNone/>
            </a:pPr>
            <a:r>
              <a:rPr lang="fr-FR" dirty="0" smtClean="0"/>
              <a:t>3. Durant toute l’instruction Affichage en mairie : Date, N°; Nom; Adresse; objet. (R423-6)</a:t>
            </a:r>
          </a:p>
          <a:p>
            <a:pPr>
              <a:buNone/>
            </a:pP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06090"/>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a:xfrm>
            <a:off x="457200" y="1124744"/>
            <a:ext cx="8229600" cy="5001419"/>
          </a:xfrm>
        </p:spPr>
        <p:txBody>
          <a:bodyPr>
            <a:normAutofit fontScale="85000" lnSpcReduction="10000"/>
          </a:bodyPr>
          <a:lstStyle/>
          <a:p>
            <a:pPr algn="ctr">
              <a:buNone/>
            </a:pPr>
            <a:r>
              <a:rPr lang="fr-FR" sz="4200" dirty="0" smtClean="0"/>
              <a:t>A partir de la réception le chrono est lancé.</a:t>
            </a:r>
          </a:p>
          <a:p>
            <a:pPr>
              <a:buNone/>
            </a:pPr>
            <a:endParaRPr lang="fr-FR" dirty="0" smtClean="0"/>
          </a:p>
          <a:p>
            <a:pPr algn="ctr">
              <a:buNone/>
            </a:pPr>
            <a:r>
              <a:rPr lang="fr-FR" b="1" dirty="0" smtClean="0"/>
              <a:t>Nous avons 30 jours pour que le demandeur  reçoive dans sa boite aux lettres </a:t>
            </a:r>
          </a:p>
          <a:p>
            <a:r>
              <a:rPr lang="fr-FR" dirty="0" smtClean="0"/>
              <a:t>SOIT l’arrêté de DP</a:t>
            </a:r>
          </a:p>
          <a:p>
            <a:r>
              <a:rPr lang="fr-FR" dirty="0" smtClean="0"/>
              <a:t>SOIT le courrier stipulant que dossier est incomplet </a:t>
            </a:r>
          </a:p>
          <a:p>
            <a:r>
              <a:rPr lang="fr-FR" dirty="0" smtClean="0"/>
              <a:t>SOIT le courrier stipulant que le délai d’instruction de base de 1 mois est porté a 2 mois si </a:t>
            </a:r>
            <a:r>
              <a:rPr lang="fr-FR" dirty="0" err="1" smtClean="0"/>
              <a:t>consult</a:t>
            </a:r>
            <a:r>
              <a:rPr lang="fr-FR" dirty="0" smtClean="0"/>
              <a:t> ABF</a:t>
            </a:r>
          </a:p>
          <a:p>
            <a:r>
              <a:rPr lang="fr-FR" dirty="0" smtClean="0"/>
              <a:t>SOIT le courrier stipulant que dossier est incomplet ET que le délai d’instruction de base est modifié.</a:t>
            </a:r>
          </a:p>
          <a:p>
            <a:endParaRPr lang="fr-FR" dirty="0" smtClean="0"/>
          </a:p>
          <a:p>
            <a:endParaRPr lang="fr-FR" dirty="0" smtClean="0"/>
          </a:p>
          <a:p>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a:xfrm>
            <a:off x="0" y="1412776"/>
            <a:ext cx="8964488" cy="4713387"/>
          </a:xfrm>
        </p:spPr>
        <p:txBody>
          <a:bodyPr/>
          <a:lstStyle/>
          <a:p>
            <a:pPr marL="514350" indent="-514350" algn="ctr">
              <a:buNone/>
            </a:pPr>
            <a:r>
              <a:rPr lang="fr-FR" dirty="0" smtClean="0"/>
              <a:t>On vérifie si les pièces de la « liste de course » sont bien là.</a:t>
            </a:r>
          </a:p>
          <a:p>
            <a:pPr marL="514350" indent="-514350" algn="ctr">
              <a:buNone/>
            </a:pPr>
            <a:r>
              <a:rPr lang="fr-FR" dirty="0" smtClean="0"/>
              <a:t>DP1, DP2, Etc.…</a:t>
            </a:r>
          </a:p>
          <a:p>
            <a:pPr marL="514350" indent="-514350" algn="ctr">
              <a:buNone/>
            </a:pPr>
            <a:endParaRPr lang="fr-FR" dirty="0" smtClean="0"/>
          </a:p>
          <a:p>
            <a:pPr marL="514350" indent="-514350" algn="ctr">
              <a:buNone/>
            </a:pPr>
            <a:r>
              <a:rPr lang="fr-FR" dirty="0" smtClean="0"/>
              <a:t>ATTENTION  pour la DP 11,</a:t>
            </a:r>
          </a:p>
          <a:p>
            <a:pPr marL="514350" indent="-514350" algn="ctr">
              <a:buNone/>
            </a:pPr>
            <a:r>
              <a:rPr lang="fr-FR" dirty="0" smtClean="0"/>
              <a:t>il est bon attendre l’avis de l’ABF</a:t>
            </a:r>
          </a:p>
          <a:p>
            <a:pPr>
              <a:buNone/>
            </a:pP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lstStyle/>
          <a:p>
            <a:pPr marL="514350" indent="-514350">
              <a:buNone/>
            </a:pPr>
            <a:r>
              <a:rPr lang="fr-FR" dirty="0" smtClean="0"/>
              <a:t>On vérifie si la « DENCI » est correctement complétée</a:t>
            </a:r>
          </a:p>
          <a:p>
            <a:pPr marL="514350" indent="-514350">
              <a:buNone/>
            </a:pPr>
            <a:endParaRPr lang="fr-FR" dirty="0" smtClean="0"/>
          </a:p>
          <a:p>
            <a:pPr marL="514350" indent="-514350" algn="ctr">
              <a:buNone/>
            </a:pPr>
            <a:r>
              <a:rPr lang="fr-FR" dirty="0" smtClean="0"/>
              <a:t>Surface existante du logement</a:t>
            </a:r>
          </a:p>
          <a:p>
            <a:pPr marL="514350" indent="-514350" algn="ctr">
              <a:buNone/>
            </a:pPr>
            <a:r>
              <a:rPr lang="fr-FR" dirty="0" smtClean="0"/>
              <a:t>Surface créée, celle du garage,</a:t>
            </a:r>
          </a:p>
          <a:p>
            <a:pPr marL="514350" indent="-514350" algn="ctr">
              <a:buNone/>
            </a:pPr>
            <a:r>
              <a:rPr lang="fr-FR" dirty="0" smtClean="0"/>
              <a:t>Et surtout la RAP (archéologie)</a:t>
            </a: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8229600" cy="1654164"/>
          </a:xfrm>
        </p:spPr>
        <p:txBody>
          <a:bodyPr>
            <a:normAutofit fontScale="90000"/>
          </a:bodyPr>
          <a:lstStyle/>
          <a:p>
            <a:r>
              <a:rPr lang="fr-FR" dirty="0" smtClean="0"/>
              <a:t>2.  L’analyse du </a:t>
            </a:r>
            <a:r>
              <a:rPr lang="fr-FR" dirty="0" smtClean="0"/>
              <a:t>dossier</a:t>
            </a:r>
            <a:br>
              <a:rPr lang="fr-FR" dirty="0" smtClean="0"/>
            </a:br>
            <a:r>
              <a:rPr lang="fr-FR" dirty="0" smtClean="0"/>
              <a:t>COMPLETUDE</a:t>
            </a:r>
            <a:r>
              <a:rPr lang="fr-FR" dirty="0" smtClean="0"/>
              <a:t/>
            </a:r>
            <a:br>
              <a:rPr lang="fr-FR" dirty="0" smtClean="0"/>
            </a:br>
            <a:endParaRPr lang="fr-FR" dirty="0"/>
          </a:p>
        </p:txBody>
      </p:sp>
      <p:sp>
        <p:nvSpPr>
          <p:cNvPr id="3" name="Espace réservé du contenu 2"/>
          <p:cNvSpPr>
            <a:spLocks noGrp="1"/>
          </p:cNvSpPr>
          <p:nvPr>
            <p:ph idx="1"/>
          </p:nvPr>
        </p:nvSpPr>
        <p:spPr>
          <a:xfrm>
            <a:off x="323528" y="1556792"/>
            <a:ext cx="8496944" cy="4525963"/>
          </a:xfrm>
        </p:spPr>
        <p:txBody>
          <a:bodyPr/>
          <a:lstStyle/>
          <a:p>
            <a:pPr marL="514350" indent="-514350">
              <a:buNone/>
            </a:pPr>
            <a:endParaRPr lang="fr-FR" dirty="0" smtClean="0"/>
          </a:p>
          <a:p>
            <a:pPr marL="514350" indent="-514350">
              <a:buNone/>
            </a:pPr>
            <a:endParaRPr lang="fr-FR" dirty="0" smtClean="0"/>
          </a:p>
          <a:p>
            <a:pPr marL="514350" indent="-514350">
              <a:buNone/>
            </a:pPr>
            <a:endParaRPr lang="fr-FR" dirty="0" smtClean="0"/>
          </a:p>
          <a:p>
            <a:pPr marL="514350" indent="-514350">
              <a:buNone/>
            </a:pPr>
            <a:endParaRPr lang="fr-FR" dirty="0"/>
          </a:p>
        </p:txBody>
      </p:sp>
      <p:pic>
        <p:nvPicPr>
          <p:cNvPr id="1026" name="Picture 2"/>
          <p:cNvPicPr>
            <a:picLocks noChangeAspect="1" noChangeArrowheads="1"/>
          </p:cNvPicPr>
          <p:nvPr/>
        </p:nvPicPr>
        <p:blipFill>
          <a:blip r:embed="rId2"/>
          <a:srcRect/>
          <a:stretch>
            <a:fillRect/>
          </a:stretch>
        </p:blipFill>
        <p:spPr bwMode="auto">
          <a:xfrm>
            <a:off x="1000100" y="1500174"/>
            <a:ext cx="7286676" cy="510541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lstStyle/>
          <a:p>
            <a:pPr algn="ctr">
              <a:buNone/>
            </a:pPr>
            <a:r>
              <a:rPr lang="fr-FR" sz="4800" dirty="0" smtClean="0"/>
              <a:t>On vérifie la conformité avec </a:t>
            </a:r>
            <a:r>
              <a:rPr lang="fr-FR" sz="4800" dirty="0" smtClean="0"/>
              <a:t>:</a:t>
            </a:r>
          </a:p>
          <a:p>
            <a:pPr>
              <a:buFont typeface="Wingdings" pitchFamily="2" charset="2"/>
              <a:buChar char="Ø"/>
            </a:pPr>
            <a:r>
              <a:rPr lang="fr-FR" sz="4800" dirty="0" smtClean="0"/>
              <a:t>les articles du POS/PLU</a:t>
            </a:r>
          </a:p>
          <a:p>
            <a:pPr>
              <a:buFont typeface="Wingdings" pitchFamily="2" charset="2"/>
              <a:buChar char="Ø"/>
            </a:pPr>
            <a:r>
              <a:rPr lang="fr-FR" sz="4000" dirty="0" smtClean="0"/>
              <a:t>Les articles du RNU qui s’appliquent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400" b="1" dirty="0" smtClean="0"/>
              <a:t>UC1 : OCCUPATIONS ET UTILISATIONS DU SOL INTERDITES </a:t>
            </a:r>
          </a:p>
          <a:p>
            <a:pPr>
              <a:buNone/>
            </a:pPr>
            <a:r>
              <a:rPr lang="fr-FR" sz="2400" b="1" dirty="0" smtClean="0"/>
              <a:t>UC2 :  OCCUPATIONS  ET  UTILISATIONS  DU  SOL  SOUMISES  A  DES CONDITIONS PARTICULIERES </a:t>
            </a:r>
          </a:p>
          <a:p>
            <a:pPr>
              <a:buNone/>
            </a:pPr>
            <a:endParaRPr lang="fr-FR" sz="2400" dirty="0" smtClean="0"/>
          </a:p>
          <a:p>
            <a:pPr>
              <a:buNone/>
            </a:pPr>
            <a:r>
              <a:rPr lang="fr-FR" sz="2400" dirty="0" smtClean="0"/>
              <a:t>Les titres sont clairs =&gt; tout projet qui ne figure pas dans ces deux liste doit être autorisé</a:t>
            </a:r>
          </a:p>
          <a:p>
            <a:pPr>
              <a:buNone/>
            </a:pPr>
            <a:endParaRPr lang="fr-FR" sz="2400" dirty="0" smtClean="0"/>
          </a:p>
          <a:p>
            <a:pPr>
              <a:buNone/>
            </a:pPr>
            <a:r>
              <a:rPr lang="fr-FR" sz="2400" dirty="0" smtClean="0"/>
              <a:t>Un PLU ne peut pas interdire une procédure (lotissement)</a:t>
            </a:r>
          </a:p>
          <a:p>
            <a:pPr>
              <a:buNone/>
            </a:pPr>
            <a:r>
              <a:rPr lang="fr-FR" sz="2400" dirty="0" smtClean="0"/>
              <a:t>Ni en créer une ( autorisation vente à la découpe)</a:t>
            </a:r>
          </a:p>
          <a:p>
            <a:pPr>
              <a:buNone/>
            </a:pPr>
            <a:endParaRPr lang="fr-FR" sz="24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400" b="1" dirty="0" smtClean="0"/>
              <a:t>UC3 : CONDITIONS  DE  DESSERTE  DES  TERRAINS  PAR  LES  VOIES PUBLIQUES  OU  PRIVÉES  ET  D’ACCES  AUX  VOIES  OUVERTES  AU PUBLIC </a:t>
            </a:r>
          </a:p>
          <a:p>
            <a:pPr>
              <a:buNone/>
            </a:pPr>
            <a:endParaRPr lang="fr-FR" sz="2400" b="1" dirty="0" smtClean="0"/>
          </a:p>
          <a:p>
            <a:pPr>
              <a:buNone/>
            </a:pPr>
            <a:r>
              <a:rPr lang="fr-FR" sz="2400" dirty="0" err="1" smtClean="0"/>
              <a:t>Sdis</a:t>
            </a:r>
            <a:endParaRPr lang="fr-FR" sz="2400" dirty="0" smtClean="0"/>
          </a:p>
          <a:p>
            <a:pPr>
              <a:buNone/>
            </a:pPr>
            <a:r>
              <a:rPr lang="fr-FR" sz="2400" dirty="0" smtClean="0"/>
              <a:t>Ordures ménagère</a:t>
            </a:r>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251520" y="1412776"/>
            <a:ext cx="8640960" cy="4713387"/>
          </a:xfrm>
        </p:spPr>
        <p:txBody>
          <a:bodyPr>
            <a:normAutofit fontScale="92500" lnSpcReduction="20000"/>
          </a:bodyPr>
          <a:lstStyle/>
          <a:p>
            <a:pPr algn="ctr">
              <a:buNone/>
            </a:pPr>
            <a:r>
              <a:rPr lang="fr-FR" sz="3900" b="1" u="sng" dirty="0" smtClean="0"/>
              <a:t>Travaux créant une nouvelle construction</a:t>
            </a:r>
            <a:endParaRPr lang="fr-FR" sz="3900" dirty="0" smtClean="0"/>
          </a:p>
          <a:p>
            <a:pPr algn="ctr">
              <a:buNone/>
            </a:pPr>
            <a:r>
              <a:rPr lang="fr-FR" dirty="0" smtClean="0"/>
              <a:t>Les constructions nouvelles sont celles indépendantes de tout bâtiment existant.</a:t>
            </a:r>
          </a:p>
          <a:p>
            <a:pPr algn="ctr">
              <a:buNone/>
            </a:pPr>
            <a:r>
              <a:rPr lang="fr-FR" dirty="0" smtClean="0"/>
              <a:t> </a:t>
            </a:r>
          </a:p>
          <a:p>
            <a:pPr algn="ctr">
              <a:buNone/>
            </a:pPr>
            <a:r>
              <a:rPr lang="fr-FR" dirty="0" smtClean="0"/>
              <a:t>De 0 à 5m² (abri de jardin) et piscine de moins de 10m²  = RIEN</a:t>
            </a:r>
          </a:p>
          <a:p>
            <a:pPr algn="ctr">
              <a:buNone/>
            </a:pPr>
            <a:r>
              <a:rPr lang="fr-FR" dirty="0" smtClean="0"/>
              <a:t>De 5 à 20m² de plancher ou d’emprise au sol    = DECLARATION PREALABLE</a:t>
            </a:r>
          </a:p>
          <a:p>
            <a:pPr algn="ctr">
              <a:buNone/>
            </a:pPr>
            <a:r>
              <a:rPr lang="fr-FR" dirty="0" smtClean="0"/>
              <a:t>A partir de 20m² de plancher ou d’emprise au sol = PERMIS DE CONSTRUIRE  </a:t>
            </a:r>
          </a:p>
          <a:p>
            <a:pPr>
              <a:buNone/>
            </a:pP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UC4 : CONDITIONS DE DESSERTE DES TERRAINS PAR  LES RESEAUX PUBLICS </a:t>
            </a:r>
          </a:p>
          <a:p>
            <a:pPr>
              <a:buNone/>
            </a:pPr>
            <a:r>
              <a:rPr lang="fr-FR" sz="2800" b="1" dirty="0" smtClean="0"/>
              <a:t>Si zone U on les doit</a:t>
            </a:r>
          </a:p>
          <a:p>
            <a:pPr>
              <a:buNone/>
            </a:pPr>
            <a:endParaRPr lang="fr-FR" sz="2800" b="1" dirty="0" smtClean="0"/>
          </a:p>
          <a:p>
            <a:pPr>
              <a:buNone/>
            </a:pPr>
            <a:r>
              <a:rPr lang="fr-FR" sz="2800" b="1" dirty="0" smtClean="0"/>
              <a:t>Si renforcement moyen de faire financer le demandeur = L 332-6-1, L332-8, L332-15</a:t>
            </a:r>
          </a:p>
          <a:p>
            <a:pPr>
              <a:buNone/>
            </a:pPr>
            <a:r>
              <a:rPr lang="fr-FR" sz="2800" b="1" dirty="0" smtClean="0"/>
              <a:t> </a:t>
            </a:r>
            <a:r>
              <a:rPr lang="fr-FR" sz="2800" b="1" dirty="0" err="1" smtClean="0"/>
              <a:t>spanc</a:t>
            </a:r>
            <a:r>
              <a:rPr lang="fr-FR" sz="2800" b="1" dirty="0" smtClean="0"/>
              <a:t> en amont</a:t>
            </a:r>
            <a:endParaRPr lang="fr-FR" sz="28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a:xfrm>
            <a:off x="467544" y="1600200"/>
            <a:ext cx="8352928" cy="4525963"/>
          </a:xfrm>
        </p:spPr>
        <p:txBody>
          <a:bodyPr>
            <a:normAutofit/>
          </a:bodyPr>
          <a:lstStyle/>
          <a:p>
            <a:pPr>
              <a:buNone/>
            </a:pPr>
            <a:r>
              <a:rPr lang="fr-FR" sz="2800" b="1" dirty="0" smtClean="0"/>
              <a:t>UC5 : SUPERFICIE MINIMALE DES TERRAINS CONSTRUCTIBLES </a:t>
            </a:r>
          </a:p>
          <a:p>
            <a:pPr>
              <a:buNone/>
            </a:pPr>
            <a:endParaRPr lang="fr-FR" sz="2800" b="1" dirty="0" smtClean="0"/>
          </a:p>
          <a:p>
            <a:pPr>
              <a:buNone/>
            </a:pPr>
            <a:r>
              <a:rPr lang="fr-FR" sz="2800" dirty="0" smtClean="0"/>
              <a:t>- Supprimé par la loi 2014-366 du 24 mars 2014 ALUR </a:t>
            </a:r>
            <a:endParaRPr lang="fr-FR"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UC6 :  IMPLANTATION  DES  CONSTRUCTIONS  PAR  RAPPORT  AUX VOIES ET EMPRISES PUBLIQUES</a:t>
            </a:r>
            <a:endParaRPr lang="fr-FR" sz="28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UC7 :  IMPLANTATION  DES  CONSTRUCTIONS  PAR  RAPPORT  AUX LIMITES SEPARATIVES</a:t>
            </a:r>
            <a:endParaRPr lang="fr-FR" sz="28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400" b="1" dirty="0" smtClean="0"/>
              <a:t>UC8 :  IMPLANTATION  DES  CONSTRUCTIONS  LES  UNES  PAR RAPPORT AUX AUTRES SUR UNE MEME PROPRIETE</a:t>
            </a:r>
            <a:endParaRPr lang="fr-FR" sz="24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UC9 : EMPRISE AU SOL DES CONSTRUCTIONS</a:t>
            </a:r>
            <a:endParaRPr lang="fr-FR" sz="280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UC10 : HAUTEUR MAXIMALE DES CONSTRUCTIONS</a:t>
            </a:r>
            <a:endParaRPr lang="fr-FR" sz="280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UC11 :  ASPECT  EXTERIEUR  DES  CONSTRUCTIONS  ET AMENAGEMENT DE LEURS ABORDS</a:t>
            </a:r>
            <a:endParaRPr lang="fr-FR" sz="28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UC12 :  OBLIGATIONS  EN  MATIERE  DE  REALISATION  D’AIRES  DE STATIONNEMENT</a:t>
            </a:r>
            <a:endParaRPr lang="fr-FR" sz="28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UC13 :  OBLIGATIONS  EN  MATIERE  DE  REALISATION  D’ESPACES LIBRES ET DE PLANTATIONS</a:t>
            </a:r>
            <a:endParaRPr lang="fr-FR" sz="2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251520" y="1052736"/>
            <a:ext cx="8568952" cy="5073427"/>
          </a:xfrm>
        </p:spPr>
        <p:txBody>
          <a:bodyPr>
            <a:normAutofit fontScale="70000" lnSpcReduction="20000"/>
          </a:bodyPr>
          <a:lstStyle/>
          <a:p>
            <a:pPr algn="ctr">
              <a:buNone/>
            </a:pPr>
            <a:r>
              <a:rPr lang="fr-FR" sz="5100" b="1" u="sng" dirty="0" smtClean="0"/>
              <a:t>Travaux sur une construction existante</a:t>
            </a:r>
            <a:endParaRPr lang="fr-FR" sz="5100" dirty="0" smtClean="0"/>
          </a:p>
          <a:p>
            <a:pPr algn="ctr">
              <a:buNone/>
            </a:pPr>
            <a:r>
              <a:rPr lang="fr-FR" dirty="0" smtClean="0"/>
              <a:t> </a:t>
            </a:r>
          </a:p>
          <a:p>
            <a:pPr algn="ctr">
              <a:buNone/>
            </a:pPr>
            <a:r>
              <a:rPr lang="fr-FR" sz="4600" b="1" dirty="0" smtClean="0"/>
              <a:t>AGRANDISSEMENT :</a:t>
            </a:r>
            <a:endParaRPr lang="fr-FR" sz="4600" dirty="0" smtClean="0"/>
          </a:p>
          <a:p>
            <a:pPr>
              <a:buNone/>
            </a:pPr>
            <a:r>
              <a:rPr lang="fr-FR" dirty="0" smtClean="0"/>
              <a:t> </a:t>
            </a:r>
            <a:endParaRPr lang="fr-FR" sz="2600" dirty="0" smtClean="0"/>
          </a:p>
          <a:p>
            <a:pPr>
              <a:buNone/>
            </a:pPr>
            <a:r>
              <a:rPr lang="fr-FR" dirty="0" smtClean="0"/>
              <a:t>De 0 à 20m² de plancher ou d’emprise au sol   = DECLARATION PREALABLE</a:t>
            </a:r>
          </a:p>
          <a:p>
            <a:pPr>
              <a:buNone/>
            </a:pPr>
            <a:r>
              <a:rPr lang="fr-FR" dirty="0" smtClean="0"/>
              <a:t> </a:t>
            </a:r>
          </a:p>
          <a:p>
            <a:pPr>
              <a:buNone/>
            </a:pPr>
            <a:r>
              <a:rPr lang="fr-FR" dirty="0" smtClean="0"/>
              <a:t>De 20m² à 40m² en zone « U » d’un POS/PLU  = DECLARATION PREALABLE  </a:t>
            </a:r>
          </a:p>
          <a:p>
            <a:pPr>
              <a:buNone/>
            </a:pPr>
            <a:r>
              <a:rPr lang="fr-FR" dirty="0" smtClean="0"/>
              <a:t>Cette hausse du seuil à 40 m² ne s'applique pas si les travaux : ajoutant entre 20 et 40 m² de surface, et portent la surface de la construction initiale à plus de 150 m². Dans ce cas là, un permis de construire est alors nécessaire.</a:t>
            </a:r>
          </a:p>
          <a:p>
            <a:pPr>
              <a:buNone/>
            </a:pPr>
            <a:endParaRPr lang="fr-FR" dirty="0" smtClean="0"/>
          </a:p>
          <a:p>
            <a:pPr>
              <a:buNone/>
            </a:pPr>
            <a:r>
              <a:rPr lang="fr-FR" dirty="0" smtClean="0"/>
              <a:t>De 20m² à 40m² hors zone « U » d’un POS/PLU= PERMIS DECONSTRUIRE</a:t>
            </a:r>
          </a:p>
          <a:p>
            <a:pPr>
              <a:buNone/>
            </a:pPr>
            <a:r>
              <a:rPr lang="fr-FR" dirty="0" smtClean="0"/>
              <a:t>A partir de 40m² ……………………………………= PERMIS DE CONSTRUIRE</a:t>
            </a:r>
          </a:p>
          <a:p>
            <a:pPr>
              <a:buNone/>
            </a:pPr>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p:txBody>
          <a:bodyPr>
            <a:normAutofit/>
          </a:bodyPr>
          <a:lstStyle/>
          <a:p>
            <a:pPr>
              <a:buNone/>
            </a:pPr>
            <a:r>
              <a:rPr lang="fr-FR" sz="2800" b="1" dirty="0" smtClean="0"/>
              <a:t>UC14 : COEFFICIENT D’OCCUPATION DU SOL </a:t>
            </a:r>
          </a:p>
          <a:p>
            <a:pPr>
              <a:buNone/>
            </a:pPr>
            <a:endParaRPr lang="fr-FR" sz="2800" b="1" dirty="0" smtClean="0"/>
          </a:p>
          <a:p>
            <a:pPr>
              <a:buNone/>
            </a:pPr>
            <a:r>
              <a:rPr lang="fr-FR" sz="2800" b="1" dirty="0" smtClean="0"/>
              <a:t>- Supprimé par la loi 2014-366 du 24 mars 2014 ALUR</a:t>
            </a:r>
            <a:endParaRPr lang="fr-FR" sz="2800"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dirty="0" smtClean="0">
                <a:solidFill>
                  <a:srgbClr val="C00000"/>
                </a:solidFill>
              </a:rPr>
              <a:t>instruction DP 2 L’analyse du dossier</a:t>
            </a:r>
            <a:endParaRPr lang="fr-FR" dirty="0">
              <a:solidFill>
                <a:srgbClr val="C00000"/>
              </a:solidFill>
            </a:endParaRPr>
          </a:p>
        </p:txBody>
      </p:sp>
      <p:sp>
        <p:nvSpPr>
          <p:cNvPr id="5" name="Espace réservé du contenu 4"/>
          <p:cNvSpPr>
            <a:spLocks noGrp="1"/>
          </p:cNvSpPr>
          <p:nvPr>
            <p:ph idx="1"/>
          </p:nvPr>
        </p:nvSpPr>
        <p:spPr>
          <a:xfrm>
            <a:off x="457200" y="1600200"/>
            <a:ext cx="8291264" cy="4525963"/>
          </a:xfrm>
        </p:spPr>
        <p:txBody>
          <a:bodyPr>
            <a:normAutofit/>
          </a:bodyPr>
          <a:lstStyle/>
          <a:p>
            <a:pPr>
              <a:buNone/>
            </a:pPr>
            <a:r>
              <a:rPr lang="fr-FR" sz="2800" b="1" dirty="0" smtClean="0"/>
              <a:t>UC15 :  OBLIGATIONS  IMPOSEES  EN  MATIERE  DE  PERFORMANCES ENERGETIQUES ET ENVIRONNEMENTALES</a:t>
            </a:r>
            <a:endParaRPr lang="fr-FR" sz="28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490066"/>
          </a:xfrm>
        </p:spPr>
        <p:txBody>
          <a:bodyPr>
            <a:normAutofit fontScale="90000"/>
          </a:bodyPr>
          <a:lstStyle/>
          <a:p>
            <a:r>
              <a:rPr lang="fr-FR" dirty="0" smtClean="0">
                <a:solidFill>
                  <a:srgbClr val="C00000"/>
                </a:solidFill>
              </a:rPr>
              <a:t>instruction DP 3 Les consultations</a:t>
            </a:r>
            <a:endParaRPr lang="fr-FR" dirty="0">
              <a:solidFill>
                <a:srgbClr val="C00000"/>
              </a:solidFill>
            </a:endParaRPr>
          </a:p>
        </p:txBody>
      </p:sp>
      <p:sp>
        <p:nvSpPr>
          <p:cNvPr id="6" name="Espace réservé du contenu 5"/>
          <p:cNvSpPr>
            <a:spLocks noGrp="1"/>
          </p:cNvSpPr>
          <p:nvPr>
            <p:ph sz="half" idx="1"/>
          </p:nvPr>
        </p:nvSpPr>
        <p:spPr>
          <a:xfrm>
            <a:off x="457200" y="836712"/>
            <a:ext cx="4038600" cy="5760640"/>
          </a:xfrm>
        </p:spPr>
        <p:txBody>
          <a:bodyPr>
            <a:normAutofit fontScale="62500" lnSpcReduction="20000"/>
          </a:bodyPr>
          <a:lstStyle/>
          <a:p>
            <a:r>
              <a:rPr lang="fr-FR" sz="2600" b="1" dirty="0" smtClean="0"/>
              <a:t>ABF  </a:t>
            </a:r>
            <a:r>
              <a:rPr lang="fr-FR" sz="2600" b="1" dirty="0" smtClean="0">
                <a:solidFill>
                  <a:srgbClr val="FF0000"/>
                </a:solidFill>
              </a:rPr>
              <a:t>L621-30-1 code  pat</a:t>
            </a:r>
          </a:p>
          <a:p>
            <a:r>
              <a:rPr lang="fr-FR" sz="2600" b="1" dirty="0" smtClean="0"/>
              <a:t>DRAC </a:t>
            </a:r>
            <a:r>
              <a:rPr lang="fr-FR" sz="2600" b="1" dirty="0" err="1" smtClean="0"/>
              <a:t>Archéo</a:t>
            </a:r>
            <a:endParaRPr lang="fr-FR" sz="2600" b="1" dirty="0" smtClean="0"/>
          </a:p>
          <a:p>
            <a:r>
              <a:rPr lang="fr-FR" sz="2600" b="1" dirty="0" smtClean="0"/>
              <a:t>DRAC MH</a:t>
            </a:r>
          </a:p>
          <a:p>
            <a:r>
              <a:rPr lang="fr-FR" sz="2600" b="1" strike="sngStrike" dirty="0" smtClean="0"/>
              <a:t>DDTM Hand</a:t>
            </a:r>
          </a:p>
          <a:p>
            <a:r>
              <a:rPr lang="fr-FR" sz="2600" b="1" dirty="0" smtClean="0"/>
              <a:t>SDIS</a:t>
            </a:r>
          </a:p>
          <a:p>
            <a:r>
              <a:rPr lang="fr-FR" sz="2600" b="1" dirty="0" smtClean="0"/>
              <a:t>GESTION EAUX PLUVIALES</a:t>
            </a:r>
          </a:p>
          <a:p>
            <a:r>
              <a:rPr lang="fr-FR" sz="2600" b="1" dirty="0" smtClean="0"/>
              <a:t>Voirie VILLE</a:t>
            </a:r>
          </a:p>
          <a:p>
            <a:r>
              <a:rPr lang="fr-FR" sz="2600" b="1" dirty="0" smtClean="0"/>
              <a:t>Voirie CD</a:t>
            </a:r>
          </a:p>
          <a:p>
            <a:r>
              <a:rPr lang="fr-FR" sz="2600" b="1" dirty="0" smtClean="0"/>
              <a:t>Véto</a:t>
            </a:r>
          </a:p>
          <a:p>
            <a:r>
              <a:rPr lang="fr-FR" sz="2600" b="1" strike="sngStrike" dirty="0" smtClean="0"/>
              <a:t>DIRECCTE</a:t>
            </a:r>
          </a:p>
          <a:p>
            <a:r>
              <a:rPr lang="fr-FR" b="1" dirty="0" smtClean="0"/>
              <a:t>DDTM  instruction Etat</a:t>
            </a:r>
          </a:p>
          <a:p>
            <a:r>
              <a:rPr lang="fr-FR" b="1" dirty="0" smtClean="0"/>
              <a:t>NAVIG- EPIDOR</a:t>
            </a:r>
          </a:p>
          <a:p>
            <a:r>
              <a:rPr lang="fr-FR" b="1" dirty="0" smtClean="0"/>
              <a:t>ARS</a:t>
            </a:r>
          </a:p>
          <a:p>
            <a:r>
              <a:rPr lang="fr-FR" b="1" strike="sngStrike" dirty="0" smtClean="0">
                <a:sym typeface="Wingdings"/>
              </a:rPr>
              <a:t>CDAC   </a:t>
            </a:r>
            <a:r>
              <a:rPr lang="fr-FR" b="1" strike="sngStrike" dirty="0" smtClean="0">
                <a:solidFill>
                  <a:schemeClr val="bg1">
                    <a:lumMod val="75000"/>
                  </a:schemeClr>
                </a:solidFill>
                <a:sym typeface="Wingdings"/>
              </a:rPr>
              <a:t>à faire dans les 7 jours</a:t>
            </a:r>
            <a:endParaRPr lang="fr-FR" b="1" strike="sngStrike" dirty="0" smtClean="0">
              <a:solidFill>
                <a:schemeClr val="bg1">
                  <a:lumMod val="75000"/>
                </a:schemeClr>
              </a:solidFill>
            </a:endParaRPr>
          </a:p>
          <a:p>
            <a:r>
              <a:rPr lang="fr-FR" b="1" strike="sngStrike" dirty="0" smtClean="0"/>
              <a:t>Jeunesse et sport</a:t>
            </a:r>
          </a:p>
          <a:p>
            <a:r>
              <a:rPr lang="fr-FR" b="1" dirty="0" smtClean="0"/>
              <a:t>Carrière</a:t>
            </a:r>
          </a:p>
          <a:p>
            <a:r>
              <a:rPr lang="fr-FR" b="1" strike="sngStrike" dirty="0" smtClean="0"/>
              <a:t>Faisceau hertzien</a:t>
            </a:r>
          </a:p>
          <a:p>
            <a:r>
              <a:rPr lang="fr-FR" b="1" dirty="0" smtClean="0"/>
              <a:t>ministère de la défense (</a:t>
            </a:r>
            <a:r>
              <a:rPr lang="fr-FR" b="1" dirty="0" err="1" smtClean="0"/>
              <a:t>pprt</a:t>
            </a:r>
            <a:r>
              <a:rPr lang="fr-FR" b="1" dirty="0" smtClean="0"/>
              <a:t> poudre)</a:t>
            </a:r>
          </a:p>
          <a:p>
            <a:r>
              <a:rPr lang="fr-FR" b="1" strike="sngStrike" dirty="0" smtClean="0"/>
              <a:t>.hygiène</a:t>
            </a:r>
          </a:p>
          <a:p>
            <a:r>
              <a:rPr lang="fr-FR" b="1" strike="sngStrike" dirty="0" smtClean="0"/>
              <a:t>Douane (tabac)</a:t>
            </a:r>
          </a:p>
          <a:p>
            <a:endParaRPr lang="fr-FR" dirty="0"/>
          </a:p>
        </p:txBody>
      </p:sp>
      <p:sp>
        <p:nvSpPr>
          <p:cNvPr id="7" name="Espace réservé du contenu 6"/>
          <p:cNvSpPr>
            <a:spLocks noGrp="1"/>
          </p:cNvSpPr>
          <p:nvPr>
            <p:ph sz="half" idx="2"/>
          </p:nvPr>
        </p:nvSpPr>
        <p:spPr>
          <a:xfrm>
            <a:off x="4648200" y="764704"/>
            <a:ext cx="4038600" cy="5832648"/>
          </a:xfrm>
        </p:spPr>
        <p:txBody>
          <a:bodyPr>
            <a:normAutofit fontScale="62500" lnSpcReduction="20000"/>
          </a:bodyPr>
          <a:lstStyle/>
          <a:p>
            <a:r>
              <a:rPr lang="fr-FR" b="1" dirty="0" smtClean="0"/>
              <a:t>DDTM Police de l’eau</a:t>
            </a:r>
          </a:p>
          <a:p>
            <a:r>
              <a:rPr lang="fr-FR" b="1" dirty="0" smtClean="0"/>
              <a:t>DREAL ICPE</a:t>
            </a:r>
          </a:p>
          <a:p>
            <a:r>
              <a:rPr lang="fr-FR" b="1" dirty="0" smtClean="0"/>
              <a:t>DREAL Effluents</a:t>
            </a:r>
          </a:p>
          <a:p>
            <a:r>
              <a:rPr lang="fr-FR" b="1" dirty="0" smtClean="0"/>
              <a:t>SNCF</a:t>
            </a:r>
          </a:p>
          <a:p>
            <a:r>
              <a:rPr lang="fr-FR" b="1" strike="sngStrike" dirty="0" smtClean="0"/>
              <a:t>Sureté Nucléaire</a:t>
            </a:r>
          </a:p>
          <a:p>
            <a:r>
              <a:rPr lang="fr-FR" b="1" dirty="0" smtClean="0"/>
              <a:t>ENEDIS ERDF</a:t>
            </a:r>
          </a:p>
          <a:p>
            <a:r>
              <a:rPr lang="fr-FR" b="1" dirty="0" smtClean="0"/>
              <a:t>GDF Suez</a:t>
            </a:r>
          </a:p>
          <a:p>
            <a:r>
              <a:rPr lang="fr-FR" b="1" dirty="0" smtClean="0"/>
              <a:t>Lyonnaise-suez-saure </a:t>
            </a:r>
            <a:r>
              <a:rPr lang="fr-FR" b="1" dirty="0" err="1" smtClean="0"/>
              <a:t>etc</a:t>
            </a:r>
            <a:endParaRPr lang="fr-FR" b="1" dirty="0" smtClean="0"/>
          </a:p>
          <a:p>
            <a:r>
              <a:rPr lang="fr-FR" b="1" dirty="0" smtClean="0">
                <a:solidFill>
                  <a:srgbClr val="FF0000"/>
                </a:solidFill>
              </a:rPr>
              <a:t>Chambre d’Agriculture</a:t>
            </a:r>
          </a:p>
          <a:p>
            <a:r>
              <a:rPr lang="fr-FR" b="1" dirty="0" smtClean="0"/>
              <a:t>PPRI</a:t>
            </a:r>
          </a:p>
          <a:p>
            <a:r>
              <a:rPr lang="fr-FR" b="1" dirty="0" smtClean="0"/>
              <a:t>Ordures </a:t>
            </a:r>
            <a:r>
              <a:rPr lang="fr-FR" b="1" dirty="0" err="1" smtClean="0"/>
              <a:t>Ménagéres</a:t>
            </a:r>
            <a:endParaRPr lang="fr-FR" b="1" dirty="0" smtClean="0"/>
          </a:p>
          <a:p>
            <a:r>
              <a:rPr lang="fr-FR" b="1" dirty="0" smtClean="0">
                <a:sym typeface="Wingdings"/>
              </a:rPr>
              <a:t>Transport de fond</a:t>
            </a:r>
          </a:p>
          <a:p>
            <a:r>
              <a:rPr lang="fr-FR" b="1" dirty="0" smtClean="0">
                <a:sym typeface="Wingdings"/>
              </a:rPr>
              <a:t>Agence Nationale  Fréquence</a:t>
            </a:r>
          </a:p>
          <a:p>
            <a:r>
              <a:rPr lang="fr-FR" b="1" dirty="0" err="1" smtClean="0">
                <a:sym typeface="Wingdings"/>
              </a:rPr>
              <a:t>Cdpenaf</a:t>
            </a:r>
            <a:r>
              <a:rPr lang="fr-FR" b="1" dirty="0" smtClean="0">
                <a:sym typeface="Wingdings"/>
              </a:rPr>
              <a:t>  (zone A)</a:t>
            </a:r>
          </a:p>
          <a:p>
            <a:r>
              <a:rPr lang="fr-FR" b="1" dirty="0" smtClean="0">
                <a:sym typeface="Wingdings"/>
              </a:rPr>
              <a:t>DIRA </a:t>
            </a:r>
            <a:r>
              <a:rPr lang="fr-FR" b="1" dirty="0" err="1" smtClean="0">
                <a:sym typeface="Wingdings"/>
              </a:rPr>
              <a:t>dir</a:t>
            </a:r>
            <a:r>
              <a:rPr lang="fr-FR" b="1" dirty="0" smtClean="0">
                <a:sym typeface="Wingdings"/>
              </a:rPr>
              <a:t> inter-dépare route </a:t>
            </a:r>
            <a:r>
              <a:rPr lang="fr-FR" b="1" dirty="0" err="1" smtClean="0">
                <a:sym typeface="Wingdings"/>
              </a:rPr>
              <a:t>atlant</a:t>
            </a:r>
            <a:endParaRPr lang="fr-FR" b="1" dirty="0" smtClean="0">
              <a:sym typeface="Wingdings"/>
            </a:endParaRPr>
          </a:p>
          <a:p>
            <a:r>
              <a:rPr lang="fr-FR" b="1" dirty="0" err="1" smtClean="0">
                <a:sym typeface="Wingdings"/>
              </a:rPr>
              <a:t>asf</a:t>
            </a:r>
            <a:endParaRPr lang="fr-FR" b="1" dirty="0" smtClean="0"/>
          </a:p>
          <a:p>
            <a:r>
              <a:rPr lang="fr-FR" b="1" dirty="0" smtClean="0"/>
              <a:t>CDNPS (zone N)</a:t>
            </a:r>
          </a:p>
          <a:p>
            <a:r>
              <a:rPr lang="fr-FR" b="1" strike="sngStrike" dirty="0" err="1" smtClean="0"/>
              <a:t>Dgac</a:t>
            </a:r>
            <a:r>
              <a:rPr lang="fr-FR" b="1" strike="sngStrike" dirty="0" smtClean="0"/>
              <a:t> (</a:t>
            </a:r>
            <a:r>
              <a:rPr lang="fr-FR" b="1" strike="sngStrike" dirty="0" err="1" smtClean="0"/>
              <a:t>aero</a:t>
            </a:r>
            <a:r>
              <a:rPr lang="fr-FR" b="1" strike="sngStrike" dirty="0" smtClean="0"/>
              <a:t>)</a:t>
            </a:r>
          </a:p>
          <a:p>
            <a:r>
              <a:rPr lang="fr-FR" b="1" strike="sngStrike" dirty="0" err="1" smtClean="0"/>
              <a:t>Snia</a:t>
            </a:r>
            <a:r>
              <a:rPr lang="fr-FR" b="1" strike="sngStrike" dirty="0" smtClean="0"/>
              <a:t> ( </a:t>
            </a:r>
            <a:r>
              <a:rPr lang="fr-FR" b="1" strike="sngStrike" dirty="0" err="1" smtClean="0"/>
              <a:t>aerien</a:t>
            </a:r>
            <a:r>
              <a:rPr lang="fr-FR" b="1" strike="sngStrike" dirty="0" smtClean="0"/>
              <a:t>)</a:t>
            </a:r>
          </a:p>
          <a:p>
            <a:r>
              <a:rPr lang="fr-FR" b="1" strike="sngStrike" dirty="0" smtClean="0"/>
              <a:t>SPANC</a:t>
            </a:r>
          </a:p>
          <a:p>
            <a:endParaRPr lang="fr-F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39552" y="332656"/>
            <a:ext cx="8229600" cy="922114"/>
          </a:xfrm>
        </p:spPr>
        <p:txBody>
          <a:bodyPr>
            <a:normAutofit fontScale="90000"/>
          </a:bodyPr>
          <a:lstStyle/>
          <a:p>
            <a:r>
              <a:rPr lang="fr-FR" dirty="0" smtClean="0">
                <a:solidFill>
                  <a:srgbClr val="C00000"/>
                </a:solidFill>
              </a:rPr>
              <a:t>instruction DP</a:t>
            </a:r>
            <a:br>
              <a:rPr lang="fr-FR" dirty="0" smtClean="0">
                <a:solidFill>
                  <a:srgbClr val="C00000"/>
                </a:solidFill>
              </a:rPr>
            </a:br>
            <a:r>
              <a:rPr lang="fr-FR" dirty="0" smtClean="0">
                <a:solidFill>
                  <a:srgbClr val="C00000"/>
                </a:solidFill>
              </a:rPr>
              <a:t> 4 Les Demandes de Pièces Manquante</a:t>
            </a:r>
            <a:endParaRPr lang="fr-FR" dirty="0">
              <a:solidFill>
                <a:srgbClr val="C00000"/>
              </a:solidFill>
            </a:endParaRPr>
          </a:p>
        </p:txBody>
      </p:sp>
      <p:sp>
        <p:nvSpPr>
          <p:cNvPr id="5" name="Espace réservé du contenu 4"/>
          <p:cNvSpPr>
            <a:spLocks noGrp="1"/>
          </p:cNvSpPr>
          <p:nvPr>
            <p:ph idx="1"/>
          </p:nvPr>
        </p:nvSpPr>
        <p:spPr/>
        <p:txBody>
          <a:bodyPr>
            <a:normAutofit fontScale="92500"/>
          </a:bodyPr>
          <a:lstStyle/>
          <a:p>
            <a:pPr marL="514350" indent="-514350">
              <a:buNone/>
            </a:pPr>
            <a:r>
              <a:rPr lang="fr-FR" dirty="0" smtClean="0"/>
              <a:t>-  On ne peut demander que les pièces listées dans le bordereau.</a:t>
            </a:r>
          </a:p>
          <a:p>
            <a:pPr marL="514350" indent="-514350">
              <a:buFontTx/>
              <a:buChar char="-"/>
            </a:pPr>
            <a:r>
              <a:rPr lang="fr-FR" dirty="0" smtClean="0"/>
              <a:t>on peut demander de corriger le </a:t>
            </a:r>
            <a:r>
              <a:rPr lang="fr-FR" dirty="0" err="1" smtClean="0"/>
              <a:t>Cerfa</a:t>
            </a:r>
            <a:r>
              <a:rPr lang="fr-FR" dirty="0" smtClean="0"/>
              <a:t> S’il est *i</a:t>
            </a:r>
            <a:r>
              <a:rPr lang="fr-FR" u="sng" dirty="0" smtClean="0"/>
              <a:t>ncomplet</a:t>
            </a:r>
            <a:r>
              <a:rPr lang="fr-FR" dirty="0" smtClean="0"/>
              <a:t>   ex: manque la date de naissance..</a:t>
            </a:r>
          </a:p>
          <a:p>
            <a:pPr marL="514350" indent="-514350">
              <a:buNone/>
            </a:pPr>
            <a:r>
              <a:rPr lang="fr-FR" dirty="0" smtClean="0"/>
              <a:t>       *</a:t>
            </a:r>
            <a:r>
              <a:rPr lang="fr-FR" u="sng" dirty="0" smtClean="0"/>
              <a:t>mal rempli  </a:t>
            </a:r>
            <a:r>
              <a:rPr lang="fr-FR" dirty="0" smtClean="0"/>
              <a:t>ex: les additions du tableau de surface sont fausses </a:t>
            </a:r>
          </a:p>
          <a:p>
            <a:pPr marL="514350" indent="-514350">
              <a:buNone/>
            </a:pPr>
            <a:r>
              <a:rPr lang="fr-FR" dirty="0" smtClean="0"/>
              <a:t>        * </a:t>
            </a:r>
            <a:r>
              <a:rPr lang="fr-FR" u="sng" dirty="0" smtClean="0"/>
              <a:t>incohérent </a:t>
            </a:r>
            <a:r>
              <a:rPr lang="fr-FR" dirty="0" smtClean="0"/>
              <a:t>ex: incohérence entre les surfaces déclarées et celles que l’on voit sur les plans</a:t>
            </a:r>
          </a:p>
          <a:p>
            <a:pPr>
              <a:buNone/>
            </a:pPr>
            <a:endParaRPr lang="fr-F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67544" y="260648"/>
            <a:ext cx="8229600" cy="850106"/>
          </a:xfrm>
        </p:spPr>
        <p:txBody>
          <a:bodyPr>
            <a:noAutofit/>
          </a:bodyPr>
          <a:lstStyle/>
          <a:p>
            <a:r>
              <a:rPr lang="fr-FR" sz="3600" dirty="0" smtClean="0">
                <a:solidFill>
                  <a:srgbClr val="C00000"/>
                </a:solidFill>
              </a:rPr>
              <a:t>instruction DP</a:t>
            </a:r>
            <a:br>
              <a:rPr lang="fr-FR" sz="3600" dirty="0" smtClean="0">
                <a:solidFill>
                  <a:srgbClr val="C00000"/>
                </a:solidFill>
              </a:rPr>
            </a:br>
            <a:r>
              <a:rPr lang="fr-FR" sz="3600" dirty="0" smtClean="0">
                <a:solidFill>
                  <a:srgbClr val="C00000"/>
                </a:solidFill>
              </a:rPr>
              <a:t> 4 courrier à faire avant la fin du 1</a:t>
            </a:r>
            <a:r>
              <a:rPr lang="fr-FR" sz="3600" baseline="30000" dirty="0" smtClean="0">
                <a:solidFill>
                  <a:srgbClr val="C00000"/>
                </a:solidFill>
              </a:rPr>
              <a:t>er</a:t>
            </a:r>
            <a:r>
              <a:rPr lang="fr-FR" sz="3600" dirty="0" smtClean="0">
                <a:solidFill>
                  <a:srgbClr val="C00000"/>
                </a:solidFill>
              </a:rPr>
              <a:t> mois:</a:t>
            </a:r>
            <a:endParaRPr lang="fr-FR" sz="3600" dirty="0">
              <a:solidFill>
                <a:srgbClr val="C00000"/>
              </a:solidFill>
            </a:endParaRPr>
          </a:p>
        </p:txBody>
      </p:sp>
      <p:sp>
        <p:nvSpPr>
          <p:cNvPr id="5" name="Espace réservé du contenu 4"/>
          <p:cNvSpPr>
            <a:spLocks noGrp="1"/>
          </p:cNvSpPr>
          <p:nvPr>
            <p:ph idx="1"/>
          </p:nvPr>
        </p:nvSpPr>
        <p:spPr>
          <a:xfrm>
            <a:off x="457200" y="1340768"/>
            <a:ext cx="8229600" cy="5328592"/>
          </a:xfrm>
        </p:spPr>
        <p:txBody>
          <a:bodyPr>
            <a:normAutofit lnSpcReduction="10000"/>
          </a:bodyPr>
          <a:lstStyle/>
          <a:p>
            <a:pPr marL="514350" indent="-514350">
              <a:buNone/>
            </a:pPr>
            <a:r>
              <a:rPr lang="fr-FR" dirty="0" smtClean="0"/>
              <a:t>1/ On y indique la modification de délai si ABF</a:t>
            </a:r>
          </a:p>
          <a:p>
            <a:pPr marL="514350" indent="-514350">
              <a:buNone/>
            </a:pPr>
            <a:r>
              <a:rPr lang="fr-FR" dirty="0" smtClean="0"/>
              <a:t>2/ on y liste les pièces manquantes</a:t>
            </a:r>
          </a:p>
          <a:p>
            <a:pPr marL="514350" indent="-514350">
              <a:buNone/>
            </a:pPr>
            <a:r>
              <a:rPr lang="fr-FR" dirty="0" smtClean="0"/>
              <a:t>3/ on y demande des dossiers supplémentaires pour faire les consultations</a:t>
            </a:r>
          </a:p>
          <a:p>
            <a:pPr marL="514350" indent="-514350">
              <a:buNone/>
            </a:pPr>
            <a:r>
              <a:rPr lang="fr-FR" dirty="0" smtClean="0"/>
              <a:t> *il faut au final :  1 pour la Préfecture </a:t>
            </a:r>
          </a:p>
          <a:p>
            <a:pPr marL="514350" indent="-514350">
              <a:buNone/>
            </a:pPr>
            <a:r>
              <a:rPr lang="fr-FR" dirty="0" smtClean="0"/>
              <a:t>				1 pour la Mairie</a:t>
            </a:r>
          </a:p>
          <a:p>
            <a:pPr marL="514350" indent="-514350">
              <a:buNone/>
            </a:pPr>
            <a:r>
              <a:rPr lang="fr-FR" dirty="0" smtClean="0"/>
              <a:t>				1 pour chaque service consulté</a:t>
            </a:r>
          </a:p>
          <a:p>
            <a:pPr marL="514350" indent="-514350">
              <a:buNone/>
            </a:pPr>
            <a:r>
              <a:rPr lang="fr-FR" dirty="0" smtClean="0"/>
              <a:t>				1 pour la TA</a:t>
            </a:r>
          </a:p>
          <a:p>
            <a:pPr marL="514350" indent="-514350">
              <a:buNone/>
            </a:pPr>
            <a:r>
              <a:rPr lang="fr-FR" dirty="0" smtClean="0"/>
              <a:t>Bien sûr :si pas de </a:t>
            </a:r>
            <a:r>
              <a:rPr lang="fr-FR" dirty="0" err="1" smtClean="0"/>
              <a:t>modif</a:t>
            </a:r>
            <a:r>
              <a:rPr lang="fr-FR" dirty="0" smtClean="0"/>
              <a:t> délai, dossier complet et en nombre suffisant alors on fait arrêté</a:t>
            </a:r>
          </a:p>
          <a:p>
            <a:pPr>
              <a:buNone/>
            </a:pPr>
            <a:endParaRPr lang="fr-F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562074"/>
          </a:xfrm>
        </p:spPr>
        <p:txBody>
          <a:bodyPr>
            <a:normAutofit fontScale="90000"/>
          </a:bodyPr>
          <a:lstStyle/>
          <a:p>
            <a:r>
              <a:rPr lang="fr-FR" dirty="0" smtClean="0">
                <a:solidFill>
                  <a:srgbClr val="C00000"/>
                </a:solidFill>
              </a:rPr>
              <a:t>instruction DP 5Les arrêtés </a:t>
            </a:r>
            <a:endParaRPr lang="fr-FR" dirty="0">
              <a:solidFill>
                <a:srgbClr val="C00000"/>
              </a:solidFill>
            </a:endParaRPr>
          </a:p>
        </p:txBody>
      </p:sp>
      <p:sp>
        <p:nvSpPr>
          <p:cNvPr id="5" name="Espace réservé du contenu 4"/>
          <p:cNvSpPr>
            <a:spLocks noGrp="1"/>
          </p:cNvSpPr>
          <p:nvPr>
            <p:ph idx="1"/>
          </p:nvPr>
        </p:nvSpPr>
        <p:spPr>
          <a:xfrm>
            <a:off x="457200" y="764704"/>
            <a:ext cx="8435280" cy="5760640"/>
          </a:xfrm>
        </p:spPr>
        <p:txBody>
          <a:bodyPr>
            <a:normAutofit fontScale="92500" lnSpcReduction="20000"/>
          </a:bodyPr>
          <a:lstStyle/>
          <a:p>
            <a:pPr marL="514350" indent="-514350">
              <a:buNone/>
            </a:pPr>
            <a:r>
              <a:rPr lang="fr-FR" dirty="0" err="1" smtClean="0"/>
              <a:t>Cf</a:t>
            </a:r>
            <a:r>
              <a:rPr lang="fr-FR" dirty="0" smtClean="0"/>
              <a:t> les arrêtés types, ne pas oublier:</a:t>
            </a:r>
          </a:p>
          <a:p>
            <a:pPr marL="514350" indent="-514350">
              <a:buNone/>
            </a:pPr>
            <a:r>
              <a:rPr lang="fr-FR" dirty="0" smtClean="0"/>
              <a:t>1/ Dans les « VU » toutes les consultation faites</a:t>
            </a:r>
          </a:p>
          <a:p>
            <a:pPr marL="514350" indent="-514350">
              <a:buNone/>
            </a:pPr>
            <a:r>
              <a:rPr lang="fr-FR" dirty="0" smtClean="0"/>
              <a:t>2/ Gestion des prescriptions des services consultés, il faut :</a:t>
            </a:r>
          </a:p>
          <a:p>
            <a:pPr marL="514350" indent="-514350">
              <a:buNone/>
            </a:pPr>
            <a:r>
              <a:rPr lang="fr-FR" dirty="0" smtClean="0"/>
              <a:t>soit les recopier intégralement </a:t>
            </a:r>
          </a:p>
          <a:p>
            <a:pPr marL="514350" indent="-514350">
              <a:buNone/>
            </a:pPr>
            <a:r>
              <a:rPr lang="fr-FR" dirty="0" smtClean="0"/>
              <a:t>soit utiliser une phrase comme « les prescriptions formulées par ENEDIS  le  10/10/2018 seront impérativement respectées »  </a:t>
            </a:r>
          </a:p>
          <a:p>
            <a:pPr marL="514350" indent="-514350">
              <a:buNone/>
            </a:pPr>
            <a:r>
              <a:rPr lang="fr-FR" dirty="0" smtClean="0"/>
              <a:t>Mais pas de solution mixte!!</a:t>
            </a:r>
          </a:p>
          <a:p>
            <a:pPr marL="514350" indent="-514350">
              <a:buNone/>
            </a:pPr>
            <a:r>
              <a:rPr lang="fr-FR" dirty="0" smtClean="0"/>
              <a:t>3/  Bien numéroter les pages de l’arrêté.</a:t>
            </a:r>
          </a:p>
          <a:p>
            <a:pPr marL="514350" indent="-514350">
              <a:buNone/>
            </a:pPr>
            <a:r>
              <a:rPr lang="fr-FR" dirty="0" smtClean="0"/>
              <a:t>4/ Attention signature par le Maire parfois Pb avec le Maire adjoint</a:t>
            </a:r>
          </a:p>
          <a:p>
            <a:pPr marL="514350" indent="-514350">
              <a:buNone/>
            </a:pPr>
            <a:r>
              <a:rPr lang="fr-FR" dirty="0" smtClean="0"/>
              <a:t>5/ Bien indiquer les délais et voies de recours</a:t>
            </a:r>
          </a:p>
          <a:p>
            <a:pPr>
              <a:buNone/>
            </a:pPr>
            <a:endParaRPr lang="fr-F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562074"/>
          </a:xfrm>
        </p:spPr>
        <p:txBody>
          <a:bodyPr>
            <a:normAutofit fontScale="90000"/>
          </a:bodyPr>
          <a:lstStyle/>
          <a:p>
            <a:r>
              <a:rPr lang="fr-FR" dirty="0" smtClean="0">
                <a:solidFill>
                  <a:srgbClr val="C00000"/>
                </a:solidFill>
              </a:rPr>
              <a:t>instruction DP 5Les arrêtés </a:t>
            </a:r>
            <a:endParaRPr lang="fr-FR" dirty="0">
              <a:solidFill>
                <a:srgbClr val="C00000"/>
              </a:solidFill>
            </a:endParaRPr>
          </a:p>
        </p:txBody>
      </p:sp>
      <p:sp>
        <p:nvSpPr>
          <p:cNvPr id="5" name="Espace réservé du contenu 4"/>
          <p:cNvSpPr>
            <a:spLocks noGrp="1"/>
          </p:cNvSpPr>
          <p:nvPr>
            <p:ph idx="1"/>
          </p:nvPr>
        </p:nvSpPr>
        <p:spPr>
          <a:xfrm>
            <a:off x="457200" y="1124744"/>
            <a:ext cx="8435280" cy="5400600"/>
          </a:xfrm>
        </p:spPr>
        <p:txBody>
          <a:bodyPr>
            <a:normAutofit fontScale="62500" lnSpcReduction="20000"/>
          </a:bodyPr>
          <a:lstStyle/>
          <a:p>
            <a:pPr marL="514350" indent="-514350">
              <a:buNone/>
            </a:pPr>
            <a:r>
              <a:rPr lang="fr-FR" sz="4500" dirty="0" smtClean="0"/>
              <a:t>6/  attention a de très rare exception prés la non réponse de </a:t>
            </a:r>
            <a:r>
              <a:rPr lang="fr-FR" sz="4500" b="1" dirty="0" smtClean="0"/>
              <a:t>notre part à la fin du délai débouche sur une autorisation tacite</a:t>
            </a:r>
            <a:r>
              <a:rPr lang="fr-FR" sz="4500" dirty="0" smtClean="0"/>
              <a:t>.</a:t>
            </a:r>
          </a:p>
          <a:p>
            <a:pPr marL="514350" indent="-514350">
              <a:buNone/>
            </a:pPr>
            <a:r>
              <a:rPr lang="fr-FR" sz="4000" dirty="0" smtClean="0"/>
              <a:t>Par exemple la lettre en RAR rallongeant le délai n’a pas été présentée avant la fin du 1</a:t>
            </a:r>
            <a:r>
              <a:rPr lang="fr-FR" sz="4000" baseline="30000" dirty="0" smtClean="0"/>
              <a:t>er</a:t>
            </a:r>
            <a:r>
              <a:rPr lang="fr-FR" sz="4000" dirty="0" smtClean="0"/>
              <a:t> mois alors au bout de ce mois la DP est autorisée tacitement.</a:t>
            </a:r>
          </a:p>
          <a:p>
            <a:pPr marL="514350" indent="-514350">
              <a:buNone/>
            </a:pPr>
            <a:endParaRPr lang="fr-FR" sz="4000" dirty="0" smtClean="0"/>
          </a:p>
          <a:p>
            <a:pPr marL="514350" indent="-514350">
              <a:buNone/>
            </a:pPr>
            <a:r>
              <a:rPr lang="fr-FR" sz="4000" dirty="0" smtClean="0"/>
              <a:t>7/     S.O.S boulette!!!! </a:t>
            </a:r>
          </a:p>
          <a:p>
            <a:pPr marL="514350" indent="-514350">
              <a:buNone/>
            </a:pPr>
            <a:r>
              <a:rPr lang="fr-FR" sz="4000" dirty="0" smtClean="0"/>
              <a:t>Si cela vous arrive: on peut prendre un arrêté dans les 2 mois qui suivent la « </a:t>
            </a:r>
            <a:r>
              <a:rPr lang="fr-FR" sz="4000" dirty="0" err="1" smtClean="0"/>
              <a:t>tacitité</a:t>
            </a:r>
            <a:r>
              <a:rPr lang="fr-FR" sz="4000" dirty="0" smtClean="0"/>
              <a:t> » afin de notifier les prescriptions que l’instruction du dossier implique mais pas de refus possible.</a:t>
            </a:r>
          </a:p>
          <a:p>
            <a:pPr marL="514350" indent="-514350">
              <a:buNone/>
            </a:pPr>
            <a:r>
              <a:rPr lang="fr-FR" sz="4000" dirty="0" smtClean="0"/>
              <a:t>formulation: </a:t>
            </a:r>
          </a:p>
          <a:p>
            <a:pPr marL="514350" indent="-514350">
              <a:buNone/>
            </a:pPr>
            <a:r>
              <a:rPr lang="fr-FR" sz="4000" dirty="0" smtClean="0"/>
              <a:t>article 1 : vous bénéficiez d’une DP tacite de puis le……/2018</a:t>
            </a:r>
          </a:p>
          <a:p>
            <a:pPr marL="514350" indent="-514350">
              <a:buNone/>
            </a:pPr>
            <a:r>
              <a:rPr lang="fr-FR" sz="4000" dirty="0" smtClean="0"/>
              <a:t>article 2: les prescriptions suivantes seront respectées</a:t>
            </a:r>
          </a:p>
          <a:p>
            <a:pPr>
              <a:buNone/>
            </a:pPr>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562074"/>
          </a:xfrm>
        </p:spPr>
        <p:txBody>
          <a:bodyPr>
            <a:normAutofit fontScale="90000"/>
          </a:bodyPr>
          <a:lstStyle/>
          <a:p>
            <a:r>
              <a:rPr lang="fr-FR" dirty="0" smtClean="0">
                <a:solidFill>
                  <a:srgbClr val="C00000"/>
                </a:solidFill>
              </a:rPr>
              <a:t>instruction DP 5Les arrêtés </a:t>
            </a:r>
            <a:endParaRPr lang="fr-FR" dirty="0">
              <a:solidFill>
                <a:srgbClr val="C00000"/>
              </a:solidFill>
            </a:endParaRPr>
          </a:p>
        </p:txBody>
      </p:sp>
      <p:sp>
        <p:nvSpPr>
          <p:cNvPr id="5" name="Espace réservé du contenu 4"/>
          <p:cNvSpPr>
            <a:spLocks noGrp="1"/>
          </p:cNvSpPr>
          <p:nvPr>
            <p:ph idx="1"/>
          </p:nvPr>
        </p:nvSpPr>
        <p:spPr>
          <a:xfrm>
            <a:off x="457200" y="1124744"/>
            <a:ext cx="8435280" cy="5400600"/>
          </a:xfrm>
        </p:spPr>
        <p:txBody>
          <a:bodyPr>
            <a:normAutofit/>
          </a:bodyPr>
          <a:lstStyle/>
          <a:p>
            <a:pPr marL="514350" indent="-514350">
              <a:buNone/>
            </a:pPr>
            <a:r>
              <a:rPr lang="fr-FR" sz="2800" dirty="0" smtClean="0"/>
              <a:t>8/    LES ADAPTATIONS </a:t>
            </a:r>
            <a:r>
              <a:rPr lang="fr-FR" sz="2800" b="1" u="sng" dirty="0" smtClean="0"/>
              <a:t>MINEURES</a:t>
            </a:r>
            <a:r>
              <a:rPr lang="fr-FR" sz="2800" u="sng" dirty="0" smtClean="0"/>
              <a:t> </a:t>
            </a:r>
            <a:r>
              <a:rPr lang="fr-FR" sz="2800" dirty="0" smtClean="0"/>
              <a:t>  </a:t>
            </a:r>
            <a:r>
              <a:rPr lang="fr-FR" sz="2800" dirty="0" err="1" smtClean="0"/>
              <a:t>Cf</a:t>
            </a:r>
            <a:r>
              <a:rPr lang="fr-FR" sz="2800" dirty="0" smtClean="0"/>
              <a:t> art </a:t>
            </a:r>
            <a:r>
              <a:rPr lang="fr-FR" sz="2800" b="1" dirty="0" smtClean="0"/>
              <a:t>L152-3 du CU</a:t>
            </a:r>
            <a:endParaRPr lang="fr-FR" sz="2800" dirty="0" smtClean="0"/>
          </a:p>
          <a:p>
            <a:pPr marL="514350" indent="-514350">
              <a:buNone/>
            </a:pPr>
            <a:endParaRPr lang="fr-FR" dirty="0" smtClean="0"/>
          </a:p>
          <a:p>
            <a:pPr marL="514350" indent="-514350" algn="ctr">
              <a:buNone/>
            </a:pPr>
            <a:r>
              <a:rPr lang="fr-FR" dirty="0" smtClean="0"/>
              <a:t>« rendues nécessaires par la nature du sol, la configuration des parcelles ou le caractère des constructions avoisinantes »</a:t>
            </a:r>
          </a:p>
          <a:p>
            <a:pPr marL="514350" indent="-514350" algn="ctr">
              <a:buNone/>
            </a:pPr>
            <a:endParaRPr lang="fr-FR" dirty="0" smtClean="0"/>
          </a:p>
          <a:p>
            <a:pPr marL="514350" indent="-514350" algn="ctr">
              <a:buNone/>
            </a:pPr>
            <a:r>
              <a:rPr lang="fr-FR" dirty="0" smtClean="0"/>
              <a:t> </a:t>
            </a:r>
            <a:r>
              <a:rPr lang="fr-FR" sz="2800" dirty="0" smtClean="0"/>
              <a:t>ATTENTION L’UTILISATION DE CET OUTILS SE MOTIVE,</a:t>
            </a:r>
          </a:p>
          <a:p>
            <a:pPr marL="514350" indent="-514350" algn="ctr">
              <a:buNone/>
            </a:pPr>
            <a:r>
              <a:rPr lang="fr-FR" sz="2800" dirty="0" smtClean="0"/>
              <a:t> COMME NOUS LE FAISONS POUR UN REFUS</a:t>
            </a:r>
          </a:p>
          <a:p>
            <a:pPr>
              <a:buNone/>
            </a:pPr>
            <a:endParaRPr lang="fr-F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634082"/>
          </a:xfrm>
        </p:spPr>
        <p:txBody>
          <a:bodyPr>
            <a:normAutofit fontScale="90000"/>
          </a:bodyPr>
          <a:lstStyle/>
          <a:p>
            <a:r>
              <a:rPr lang="fr-FR" dirty="0" smtClean="0">
                <a:solidFill>
                  <a:srgbClr val="C00000"/>
                </a:solidFill>
              </a:rPr>
              <a:t>instruction DP 6Les taxes et registre</a:t>
            </a:r>
            <a:endParaRPr lang="fr-FR" dirty="0">
              <a:solidFill>
                <a:srgbClr val="C00000"/>
              </a:solidFill>
            </a:endParaRPr>
          </a:p>
        </p:txBody>
      </p:sp>
      <p:sp>
        <p:nvSpPr>
          <p:cNvPr id="5" name="Espace réservé du contenu 4"/>
          <p:cNvSpPr>
            <a:spLocks noGrp="1"/>
          </p:cNvSpPr>
          <p:nvPr>
            <p:ph idx="1"/>
          </p:nvPr>
        </p:nvSpPr>
        <p:spPr>
          <a:xfrm>
            <a:off x="457200" y="1124744"/>
            <a:ext cx="8229600" cy="5001419"/>
          </a:xfrm>
        </p:spPr>
        <p:txBody>
          <a:bodyPr>
            <a:normAutofit fontScale="62500" lnSpcReduction="20000"/>
          </a:bodyPr>
          <a:lstStyle/>
          <a:p>
            <a:pPr marL="514350" indent="-514350">
              <a:buNone/>
            </a:pPr>
            <a:r>
              <a:rPr lang="fr-FR" sz="4000" dirty="0" smtClean="0"/>
              <a:t>a/ Taxe d’Aménagement= L et R 331.1 et suivant</a:t>
            </a:r>
          </a:p>
          <a:p>
            <a:pPr marL="514350" indent="-514350">
              <a:buNone/>
            </a:pPr>
            <a:r>
              <a:rPr lang="fr-FR" sz="4000" dirty="0" smtClean="0"/>
              <a:t>b/ Le registre R332-41 </a:t>
            </a:r>
          </a:p>
          <a:p>
            <a:pPr marL="514350" indent="-514350">
              <a:buNone/>
            </a:pPr>
            <a:r>
              <a:rPr lang="fr-FR" sz="4000" dirty="0" smtClean="0"/>
              <a:t>c/  Les L 332-6 et suivant.</a:t>
            </a:r>
          </a:p>
          <a:p>
            <a:pPr marL="514350" indent="-514350">
              <a:buNone/>
            </a:pPr>
            <a:r>
              <a:rPr lang="fr-FR" sz="4000" dirty="0" smtClean="0"/>
              <a:t> 	1/ équipement  exceptionnel  (sauf si logement ) L 332-8</a:t>
            </a:r>
          </a:p>
          <a:p>
            <a:pPr marL="514350" indent="-514350">
              <a:buNone/>
            </a:pPr>
            <a:r>
              <a:rPr lang="fr-FR" sz="4000" dirty="0" smtClean="0"/>
              <a:t>	2/  la PVR   L 332  11-1</a:t>
            </a:r>
          </a:p>
          <a:p>
            <a:pPr marL="514350" indent="-514350">
              <a:buNone/>
            </a:pPr>
            <a:r>
              <a:rPr lang="fr-FR" sz="4000" dirty="0" smtClean="0"/>
              <a:t>	3/  le Projet Urbain Partenarial </a:t>
            </a:r>
          </a:p>
          <a:p>
            <a:pPr marL="514350" indent="-514350">
              <a:buNone/>
            </a:pPr>
            <a:r>
              <a:rPr lang="fr-FR" sz="4000" dirty="0" smtClean="0"/>
              <a:t>        4/  équipement  propre  L 332-15</a:t>
            </a:r>
          </a:p>
          <a:p>
            <a:pPr marL="514350" indent="-514350">
              <a:buNone/>
            </a:pPr>
            <a:r>
              <a:rPr lang="fr-FR" sz="2400" dirty="0" smtClean="0"/>
              <a:t> </a:t>
            </a:r>
          </a:p>
          <a:p>
            <a:pPr marL="514350" indent="-514350">
              <a:buNone/>
            </a:pPr>
            <a:endParaRPr lang="fr-FR" sz="2400" dirty="0" smtClean="0"/>
          </a:p>
          <a:p>
            <a:pPr marL="514350" indent="-514350">
              <a:buNone/>
            </a:pPr>
            <a:r>
              <a:rPr lang="fr-FR" sz="3800" u="sng" dirty="0" smtClean="0"/>
              <a:t>NB</a:t>
            </a:r>
            <a:r>
              <a:rPr lang="fr-FR" sz="3800" dirty="0" smtClean="0"/>
              <a:t> en zone U les terrains doivent  desservis par les réseaux sinon la ville les doit  et le maillage des 200m du SDIS doit être fait.</a:t>
            </a:r>
          </a:p>
          <a:p>
            <a:pPr marL="514350" indent="-514350">
              <a:buNone/>
            </a:pPr>
            <a:r>
              <a:rPr lang="fr-FR" sz="3800" dirty="0" smtClean="0"/>
              <a:t>Mais  si un projet à besoin  de plus de bornes   incendies   ou  plus   de   puissance  ENEDIS  ou un rond point  alors  ces  4 articles sont là </a:t>
            </a:r>
          </a:p>
          <a:p>
            <a:pPr>
              <a:buNone/>
            </a:pPr>
            <a:endParaRPr lang="fr-F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fontScale="90000"/>
          </a:bodyPr>
          <a:lstStyle/>
          <a:p>
            <a:r>
              <a:rPr lang="fr-FR" sz="3600" dirty="0" smtClean="0">
                <a:solidFill>
                  <a:srgbClr val="C00000"/>
                </a:solidFill>
              </a:rPr>
              <a:t>instruction DP 7Les transmissions du dossier</a:t>
            </a:r>
            <a:endParaRPr lang="fr-FR" sz="3600" dirty="0">
              <a:solidFill>
                <a:srgbClr val="C00000"/>
              </a:solidFill>
            </a:endParaRPr>
          </a:p>
        </p:txBody>
      </p:sp>
      <p:sp>
        <p:nvSpPr>
          <p:cNvPr id="5" name="Espace réservé du contenu 4"/>
          <p:cNvSpPr>
            <a:spLocks noGrp="1"/>
          </p:cNvSpPr>
          <p:nvPr>
            <p:ph idx="1"/>
          </p:nvPr>
        </p:nvSpPr>
        <p:spPr>
          <a:xfrm>
            <a:off x="457200" y="1124744"/>
            <a:ext cx="8229600" cy="5328592"/>
          </a:xfrm>
        </p:spPr>
        <p:txBody>
          <a:bodyPr>
            <a:normAutofit fontScale="77500" lnSpcReduction="20000"/>
          </a:bodyPr>
          <a:lstStyle/>
          <a:p>
            <a:pPr marL="514350" indent="-514350">
              <a:buNone/>
            </a:pPr>
            <a:r>
              <a:rPr lang="fr-FR" u="sng" dirty="0" smtClean="0"/>
              <a:t>Demandeur</a:t>
            </a:r>
            <a:r>
              <a:rPr lang="fr-FR" dirty="0" smtClean="0"/>
              <a:t> </a:t>
            </a:r>
          </a:p>
          <a:p>
            <a:pPr marL="514350" indent="-514350">
              <a:buNone/>
            </a:pPr>
            <a:r>
              <a:rPr lang="fr-FR" dirty="0" smtClean="0"/>
              <a:t>        en RAR ou notification direct  ou mail si ok du demandeur</a:t>
            </a:r>
            <a:br>
              <a:rPr lang="fr-FR" dirty="0" smtClean="0"/>
            </a:br>
            <a:r>
              <a:rPr lang="fr-FR" dirty="0" smtClean="0"/>
              <a:t>= 1 dossier </a:t>
            </a:r>
            <a:r>
              <a:rPr lang="fr-FR" strike="sngStrike" dirty="0" smtClean="0"/>
              <a:t>complet</a:t>
            </a:r>
            <a:r>
              <a:rPr lang="fr-FR" dirty="0" smtClean="0"/>
              <a:t> + consultations + arrêté avec la date de transmission en préfecture </a:t>
            </a:r>
            <a:r>
              <a:rPr lang="fr-FR" dirty="0" smtClean="0">
                <a:solidFill>
                  <a:schemeClr val="accent6">
                    <a:lumMod val="75000"/>
                  </a:schemeClr>
                </a:solidFill>
              </a:rPr>
              <a:t>+ </a:t>
            </a:r>
            <a:r>
              <a:rPr lang="fr-FR" strike="sngStrike" dirty="0" smtClean="0">
                <a:solidFill>
                  <a:schemeClr val="accent6">
                    <a:lumMod val="75000"/>
                  </a:schemeClr>
                </a:solidFill>
              </a:rPr>
              <a:t>doc</a:t>
            </a:r>
            <a:r>
              <a:rPr lang="fr-FR" dirty="0" smtClean="0">
                <a:solidFill>
                  <a:schemeClr val="accent6">
                    <a:lumMod val="75000"/>
                  </a:schemeClr>
                </a:solidFill>
              </a:rPr>
              <a:t>+</a:t>
            </a:r>
            <a:r>
              <a:rPr lang="fr-FR" dirty="0" err="1" smtClean="0">
                <a:solidFill>
                  <a:schemeClr val="accent6">
                    <a:lumMod val="75000"/>
                  </a:schemeClr>
                </a:solidFill>
              </a:rPr>
              <a:t>daact</a:t>
            </a:r>
            <a:endParaRPr lang="fr-FR" dirty="0" smtClean="0">
              <a:solidFill>
                <a:schemeClr val="accent6">
                  <a:lumMod val="75000"/>
                </a:schemeClr>
              </a:solidFill>
            </a:endParaRPr>
          </a:p>
          <a:p>
            <a:pPr marL="514350" indent="-514350">
              <a:buNone/>
            </a:pPr>
            <a:endParaRPr lang="fr-FR" dirty="0" smtClean="0"/>
          </a:p>
          <a:p>
            <a:pPr marL="514350" indent="-514350">
              <a:buNone/>
            </a:pPr>
            <a:r>
              <a:rPr lang="fr-FR" u="sng" dirty="0" smtClean="0"/>
              <a:t>Préfecture</a:t>
            </a:r>
            <a:r>
              <a:rPr lang="fr-FR" dirty="0" smtClean="0"/>
              <a:t> dans la semaine de signature</a:t>
            </a:r>
          </a:p>
          <a:p>
            <a:pPr marL="514350" indent="-514350">
              <a:buNone/>
            </a:pPr>
            <a:r>
              <a:rPr lang="fr-FR" dirty="0" smtClean="0"/>
              <a:t>= 1 dossier complet+2arrêtés+consultations+courrier fin du 1</a:t>
            </a:r>
            <a:r>
              <a:rPr lang="fr-FR" baseline="30000" dirty="0" smtClean="0"/>
              <a:t>er</a:t>
            </a:r>
            <a:r>
              <a:rPr lang="fr-FR" dirty="0" smtClean="0"/>
              <a:t> mois</a:t>
            </a:r>
          </a:p>
          <a:p>
            <a:pPr marL="514350" indent="-514350">
              <a:buNone/>
            </a:pPr>
            <a:endParaRPr lang="fr-FR" dirty="0" smtClean="0"/>
          </a:p>
          <a:p>
            <a:pPr marL="514350" indent="-514350">
              <a:buNone/>
            </a:pPr>
            <a:r>
              <a:rPr lang="fr-FR" u="sng" dirty="0" smtClean="0"/>
              <a:t>DDTM</a:t>
            </a:r>
            <a:r>
              <a:rPr lang="fr-FR" dirty="0" smtClean="0"/>
              <a:t> pour la TA= </a:t>
            </a:r>
            <a:r>
              <a:rPr lang="fr-FR" dirty="0" err="1" smtClean="0"/>
              <a:t>Cerfa</a:t>
            </a:r>
            <a:r>
              <a:rPr lang="fr-FR" dirty="0" smtClean="0"/>
              <a:t> </a:t>
            </a:r>
            <a:r>
              <a:rPr lang="fr-FR" dirty="0" err="1" smtClean="0"/>
              <a:t>urba</a:t>
            </a:r>
            <a:r>
              <a:rPr lang="fr-FR" dirty="0" smtClean="0"/>
              <a:t>+liasse fiscale+arrêté</a:t>
            </a:r>
          </a:p>
          <a:p>
            <a:pPr marL="514350" indent="-514350">
              <a:buNone/>
            </a:pPr>
            <a:endParaRPr lang="fr-FR" dirty="0" smtClean="0"/>
          </a:p>
          <a:p>
            <a:pPr marL="514350" indent="-514350">
              <a:buNone/>
            </a:pPr>
            <a:r>
              <a:rPr lang="fr-FR" u="sng" dirty="0" smtClean="0"/>
              <a:t>Affichage</a:t>
            </a:r>
            <a:r>
              <a:rPr lang="fr-FR" dirty="0" smtClean="0"/>
              <a:t> devant la mairie de l’arrêté pendant plus de 2 mois</a:t>
            </a:r>
          </a:p>
          <a:p>
            <a:pPr marL="514350" indent="-514350">
              <a:buNone/>
            </a:pPr>
            <a:endParaRPr lang="fr-FR" dirty="0" smtClean="0"/>
          </a:p>
          <a:p>
            <a:pPr marL="514350" indent="-514350">
              <a:buNone/>
            </a:pPr>
            <a:r>
              <a:rPr lang="fr-FR" u="sng" dirty="0" smtClean="0"/>
              <a:t>Recueil des actes administratif  </a:t>
            </a:r>
            <a:r>
              <a:rPr lang="fr-FR" dirty="0" smtClean="0"/>
              <a:t>   +  </a:t>
            </a:r>
            <a:r>
              <a:rPr lang="fr-FR" u="sng" dirty="0" smtClean="0"/>
              <a:t>registre des participations</a:t>
            </a:r>
          </a:p>
          <a:p>
            <a:pP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073427"/>
          </a:xfrm>
        </p:spPr>
        <p:txBody>
          <a:bodyPr>
            <a:normAutofit fontScale="92500" lnSpcReduction="10000"/>
          </a:bodyPr>
          <a:lstStyle/>
          <a:p>
            <a:pPr algn="ctr">
              <a:buNone/>
            </a:pPr>
            <a:r>
              <a:rPr lang="fr-FR" sz="3900" b="1" u="sng" dirty="0" smtClean="0"/>
              <a:t>Travaux sur une construction existante</a:t>
            </a:r>
            <a:endParaRPr lang="fr-FR" sz="3900" dirty="0" smtClean="0"/>
          </a:p>
          <a:p>
            <a:pPr algn="ctr">
              <a:buNone/>
            </a:pPr>
            <a:r>
              <a:rPr lang="fr-FR" dirty="0" smtClean="0"/>
              <a:t> </a:t>
            </a:r>
          </a:p>
          <a:p>
            <a:pPr>
              <a:buNone/>
            </a:pPr>
            <a:r>
              <a:rPr lang="fr-FR" b="1" dirty="0" smtClean="0"/>
              <a:t>CHANGEMENT DE DESTINATION :</a:t>
            </a:r>
            <a:endParaRPr lang="fr-FR" dirty="0" smtClean="0"/>
          </a:p>
          <a:p>
            <a:pPr>
              <a:buNone/>
            </a:pPr>
            <a:r>
              <a:rPr lang="fr-FR" dirty="0" smtClean="0">
                <a:solidFill>
                  <a:srgbClr val="0070C0"/>
                </a:solidFill>
              </a:rPr>
              <a:t>Article *R421-13 suite</a:t>
            </a:r>
          </a:p>
          <a:p>
            <a:r>
              <a:rPr lang="fr-FR" i="1" dirty="0" smtClean="0">
                <a:solidFill>
                  <a:srgbClr val="0070C0"/>
                </a:solidFill>
              </a:rPr>
              <a:t>Les changements de destination ou sous-destination de ces constructions définies aux articles R. 151-27 et R.151-28 sont soumis à </a:t>
            </a:r>
            <a:r>
              <a:rPr lang="fr-FR" b="1" i="1" dirty="0" smtClean="0">
                <a:solidFill>
                  <a:srgbClr val="0070C0"/>
                </a:solidFill>
              </a:rPr>
              <a:t>permis de construire </a:t>
            </a:r>
            <a:r>
              <a:rPr lang="fr-FR" i="1" dirty="0" smtClean="0">
                <a:solidFill>
                  <a:srgbClr val="0070C0"/>
                </a:solidFill>
              </a:rPr>
              <a:t>dans les cas prévus à l'article R. 421-14 et à </a:t>
            </a:r>
            <a:r>
              <a:rPr lang="fr-FR" b="1" i="1" dirty="0" smtClean="0">
                <a:solidFill>
                  <a:srgbClr val="0070C0"/>
                </a:solidFill>
              </a:rPr>
              <a:t>déclaration préalable </a:t>
            </a:r>
            <a:r>
              <a:rPr lang="fr-FR" i="1" dirty="0" smtClean="0">
                <a:solidFill>
                  <a:srgbClr val="0070C0"/>
                </a:solidFill>
              </a:rPr>
              <a:t>dans les cas prévus à l'article R. 421-17. »</a:t>
            </a: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1354162"/>
          </a:xfrm>
        </p:spPr>
        <p:txBody>
          <a:bodyPr>
            <a:normAutofit fontScale="90000"/>
          </a:bodyPr>
          <a:lstStyle/>
          <a:p>
            <a:r>
              <a:rPr lang="fr-FR" dirty="0" smtClean="0">
                <a:solidFill>
                  <a:srgbClr val="C00000"/>
                </a:solidFill>
              </a:rPr>
              <a:t>instruction DP </a:t>
            </a:r>
            <a:br>
              <a:rPr lang="fr-FR" dirty="0" smtClean="0">
                <a:solidFill>
                  <a:srgbClr val="C00000"/>
                </a:solidFill>
              </a:rPr>
            </a:br>
            <a:r>
              <a:rPr lang="fr-FR" dirty="0" smtClean="0">
                <a:solidFill>
                  <a:srgbClr val="C00000"/>
                </a:solidFill>
              </a:rPr>
              <a:t>8 La procédure de RETRAIT</a:t>
            </a:r>
            <a:endParaRPr lang="fr-FR" dirty="0">
              <a:solidFill>
                <a:srgbClr val="C00000"/>
              </a:solidFill>
            </a:endParaRPr>
          </a:p>
        </p:txBody>
      </p:sp>
      <p:sp>
        <p:nvSpPr>
          <p:cNvPr id="5" name="Espace réservé du contenu 4"/>
          <p:cNvSpPr>
            <a:spLocks noGrp="1"/>
          </p:cNvSpPr>
          <p:nvPr>
            <p:ph idx="1"/>
          </p:nvPr>
        </p:nvSpPr>
        <p:spPr/>
        <p:txBody>
          <a:bodyPr/>
          <a:lstStyle/>
          <a:p>
            <a:pPr>
              <a:buNone/>
            </a:pPr>
            <a:endParaRPr lang="fr-FR" dirty="0" smtClean="0"/>
          </a:p>
          <a:p>
            <a:pPr algn="ctr">
              <a:buNone/>
            </a:pPr>
            <a:r>
              <a:rPr lang="fr-FR" sz="5400" dirty="0" smtClean="0"/>
              <a:t>Impossible pour les DP!</a:t>
            </a:r>
            <a:endParaRPr lang="fr-FR" sz="54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solidFill>
                  <a:srgbClr val="C00000"/>
                </a:solidFill>
              </a:rPr>
              <a:t>instruction DP 9 Durée de validité</a:t>
            </a:r>
            <a:endParaRPr lang="fr-FR" dirty="0">
              <a:solidFill>
                <a:srgbClr val="C00000"/>
              </a:solidFill>
            </a:endParaRPr>
          </a:p>
        </p:txBody>
      </p:sp>
      <p:sp>
        <p:nvSpPr>
          <p:cNvPr id="5" name="Espace réservé du contenu 4"/>
          <p:cNvSpPr>
            <a:spLocks noGrp="1"/>
          </p:cNvSpPr>
          <p:nvPr>
            <p:ph idx="1"/>
          </p:nvPr>
        </p:nvSpPr>
        <p:spPr>
          <a:xfrm>
            <a:off x="457200" y="1124744"/>
            <a:ext cx="8229600" cy="5001419"/>
          </a:xfrm>
        </p:spPr>
        <p:txBody>
          <a:bodyPr>
            <a:normAutofit fontScale="85000" lnSpcReduction="10000"/>
          </a:bodyPr>
          <a:lstStyle/>
          <a:p>
            <a:pPr>
              <a:buNone/>
            </a:pPr>
            <a:r>
              <a:rPr lang="fr-FR" dirty="0" smtClean="0"/>
              <a:t>Article R424-17</a:t>
            </a:r>
          </a:p>
          <a:p>
            <a:r>
              <a:rPr lang="fr-FR" dirty="0" smtClean="0"/>
              <a:t>« Le permis de construire, d'aménager ou de démolir est périmé si les travaux ne sont pas entrepris dans le délai de trois ans à compter de la notification mentionnée à l'article R. 424-10 ou de la date à laquelle la décision tacite est intervenue.. Il en est de même si, passé ce délai, les travaux sont interrompus pendant un délai supérieur à une année </a:t>
            </a:r>
          </a:p>
          <a:p>
            <a:r>
              <a:rPr lang="fr-FR" dirty="0" smtClean="0"/>
              <a:t>Les dispositions du présent article sont applicables à la décision de non-opposition à une déclaration préalable lorsque cette déclaration porte sur une opération comportant des travaux. »</a:t>
            </a:r>
          </a:p>
          <a:p>
            <a:pPr>
              <a:buNone/>
            </a:pPr>
            <a:endParaRPr lang="fr-F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634082"/>
          </a:xfrm>
        </p:spPr>
        <p:txBody>
          <a:bodyPr>
            <a:normAutofit fontScale="90000"/>
          </a:bodyPr>
          <a:lstStyle/>
          <a:p>
            <a:r>
              <a:rPr lang="fr-FR" dirty="0" smtClean="0">
                <a:solidFill>
                  <a:srgbClr val="C00000"/>
                </a:solidFill>
              </a:rPr>
              <a:t>instruction DP 9 Durée de validité</a:t>
            </a:r>
            <a:endParaRPr lang="fr-FR" dirty="0">
              <a:solidFill>
                <a:srgbClr val="C00000"/>
              </a:solidFill>
            </a:endParaRPr>
          </a:p>
        </p:txBody>
      </p:sp>
      <p:sp>
        <p:nvSpPr>
          <p:cNvPr id="5" name="Espace réservé du contenu 4"/>
          <p:cNvSpPr>
            <a:spLocks noGrp="1"/>
          </p:cNvSpPr>
          <p:nvPr>
            <p:ph idx="1"/>
          </p:nvPr>
        </p:nvSpPr>
        <p:spPr>
          <a:xfrm>
            <a:off x="457200" y="1124744"/>
            <a:ext cx="8229600" cy="5256584"/>
          </a:xfrm>
        </p:spPr>
        <p:txBody>
          <a:bodyPr>
            <a:normAutofit fontScale="85000" lnSpcReduction="20000"/>
          </a:bodyPr>
          <a:lstStyle/>
          <a:p>
            <a:r>
              <a:rPr lang="fr-FR" dirty="0" smtClean="0"/>
              <a:t>« Article R*424-18</a:t>
            </a:r>
          </a:p>
          <a:p>
            <a:pPr>
              <a:buNone/>
            </a:pPr>
            <a:endParaRPr lang="fr-FR" sz="1200" dirty="0" smtClean="0"/>
          </a:p>
          <a:p>
            <a:r>
              <a:rPr lang="fr-FR" dirty="0" smtClean="0"/>
              <a:t>Lorsque la déclaration porte sur un changement de destination ou sur une division de terrain, la décision devient caduque si ces opérations n'ont pas eu lieu dans le délai de trois ans à compter de la notification mentionnée à l'article R*424-10 ou de la date à laquelle la décision tacite est intervenue.</a:t>
            </a:r>
          </a:p>
          <a:p>
            <a:pPr>
              <a:buNone/>
            </a:pPr>
            <a:endParaRPr lang="fr-FR" sz="1200" dirty="0" smtClean="0"/>
          </a:p>
          <a:p>
            <a:r>
              <a:rPr lang="fr-FR" dirty="0" smtClean="0"/>
              <a:t>Il en est de même lorsque la déclaration ne comporte pas de travaux et porte sur l'installation d'une caravane en application du d de l'article R*421-23 ou sur la mise à disposition des campeurs de terrains ne nécessitant pas de permis d'aménager en application de l'article R*421-19.. »</a:t>
            </a:r>
          </a:p>
          <a:p>
            <a:pPr>
              <a:buNone/>
            </a:pPr>
            <a:endParaRPr lang="fr-F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solidFill>
                  <a:srgbClr val="C00000"/>
                </a:solidFill>
              </a:rPr>
              <a:t>instruction DP 10.prorogation</a:t>
            </a:r>
            <a:endParaRPr lang="fr-FR" dirty="0">
              <a:solidFill>
                <a:srgbClr val="C00000"/>
              </a:solidFill>
            </a:endParaRPr>
          </a:p>
        </p:txBody>
      </p:sp>
      <p:sp>
        <p:nvSpPr>
          <p:cNvPr id="5" name="Espace réservé du contenu 4"/>
          <p:cNvSpPr>
            <a:spLocks noGrp="1"/>
          </p:cNvSpPr>
          <p:nvPr>
            <p:ph idx="1"/>
          </p:nvPr>
        </p:nvSpPr>
        <p:spPr/>
        <p:txBody>
          <a:bodyPr>
            <a:normAutofit fontScale="92500"/>
          </a:bodyPr>
          <a:lstStyle/>
          <a:p>
            <a:r>
              <a:rPr lang="fr-FR" dirty="0" smtClean="0"/>
              <a:t>Article R424-21 à R424-23 (version 2018)</a:t>
            </a:r>
          </a:p>
          <a:p>
            <a:endParaRPr lang="fr-FR" sz="1100" dirty="0" smtClean="0"/>
          </a:p>
          <a:p>
            <a:r>
              <a:rPr lang="fr-FR" dirty="0" smtClean="0"/>
              <a:t>Le permis de construire, d'aménager ou de démolir ou la décision de non-opposition à une </a:t>
            </a:r>
            <a:r>
              <a:rPr lang="fr-FR" b="1" dirty="0" smtClean="0"/>
              <a:t>déclaration préalable peut être prorogé deux fois pour une durée d'un an</a:t>
            </a:r>
            <a:r>
              <a:rPr lang="fr-FR" dirty="0" smtClean="0"/>
              <a:t>, sur demande de son bénéficiaire si les prescriptions d'urbanisme et les servitudes administratives de tous ordres auxquelles est soumis le projet n'ont pas évolué de façon défavorable à son égard…/…</a:t>
            </a:r>
          </a:p>
          <a:p>
            <a:pPr>
              <a:buNone/>
            </a:pPr>
            <a:endParaRPr lang="fr-F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a:bodyPr>
          <a:lstStyle/>
          <a:p>
            <a:r>
              <a:rPr lang="fr-FR" dirty="0" smtClean="0">
                <a:solidFill>
                  <a:srgbClr val="C00000"/>
                </a:solidFill>
              </a:rPr>
              <a:t>instruction DP 11. Les conformités</a:t>
            </a:r>
            <a:endParaRPr lang="fr-FR" dirty="0">
              <a:solidFill>
                <a:srgbClr val="C00000"/>
              </a:solidFill>
            </a:endParaRPr>
          </a:p>
        </p:txBody>
      </p:sp>
      <p:sp>
        <p:nvSpPr>
          <p:cNvPr id="5" name="Espace réservé du contenu 4"/>
          <p:cNvSpPr>
            <a:spLocks noGrp="1"/>
          </p:cNvSpPr>
          <p:nvPr>
            <p:ph idx="1"/>
          </p:nvPr>
        </p:nvSpPr>
        <p:spPr>
          <a:xfrm>
            <a:off x="323528" y="1124744"/>
            <a:ext cx="8363272" cy="5001419"/>
          </a:xfrm>
        </p:spPr>
        <p:txBody>
          <a:bodyPr>
            <a:normAutofit lnSpcReduction="10000"/>
          </a:bodyPr>
          <a:lstStyle/>
          <a:p>
            <a:pPr marL="514350" indent="-514350">
              <a:buNone/>
            </a:pPr>
            <a:r>
              <a:rPr lang="fr-FR" dirty="0" smtClean="0"/>
              <a:t>DOC: La procédure de Déclaration Ouverture de chantier ne s’applique pas au DP.</a:t>
            </a:r>
          </a:p>
          <a:p>
            <a:pPr marL="514350" indent="-514350">
              <a:buNone/>
            </a:pPr>
            <a:r>
              <a:rPr lang="fr-FR" dirty="0" smtClean="0"/>
              <a:t>DAACT : rien dans la procédure n’exonère les DAACT de DP de la fourniture des attestations </a:t>
            </a:r>
            <a:r>
              <a:rPr lang="fr-FR" sz="2800" dirty="0" smtClean="0"/>
              <a:t>AT1	 HANDICAP</a:t>
            </a:r>
          </a:p>
          <a:p>
            <a:pPr marL="514350" indent="-514350">
              <a:buNone/>
            </a:pPr>
            <a:r>
              <a:rPr lang="fr-FR" sz="2800" dirty="0" smtClean="0"/>
              <a:t>	AT2         SISMIQUE</a:t>
            </a:r>
          </a:p>
          <a:p>
            <a:pPr marL="514350" indent="-514350">
              <a:buNone/>
            </a:pPr>
            <a:r>
              <a:rPr lang="fr-FR" sz="2800" dirty="0" smtClean="0"/>
              <a:t>	AT3	 RT 2012</a:t>
            </a:r>
          </a:p>
          <a:p>
            <a:pPr marL="514350" indent="-514350">
              <a:buNone/>
            </a:pPr>
            <a:r>
              <a:rPr lang="fr-FR" sz="2800" dirty="0" smtClean="0"/>
              <a:t>      AT4         ACCOUSTIQUE</a:t>
            </a:r>
          </a:p>
          <a:p>
            <a:pPr marL="514350" indent="-514350">
              <a:buNone/>
            </a:pPr>
            <a:r>
              <a:rPr lang="fr-FR" sz="2800" dirty="0" smtClean="0"/>
              <a:t>Mais en pratique si les travaux ne franchisent pas le seuil des PC ils ne franchisent pas le seuil des attestations.</a:t>
            </a:r>
          </a:p>
          <a:p>
            <a:pPr>
              <a:buNone/>
            </a:pPr>
            <a:endParaRPr lang="fr-F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06090"/>
          </a:xfrm>
        </p:spPr>
        <p:txBody>
          <a:bodyPr>
            <a:normAutofit fontScale="90000"/>
          </a:bodyPr>
          <a:lstStyle/>
          <a:p>
            <a:r>
              <a:rPr lang="fr-FR" dirty="0" smtClean="0">
                <a:solidFill>
                  <a:srgbClr val="C00000"/>
                </a:solidFill>
              </a:rPr>
              <a:t>instruction DP 11. Les conformités</a:t>
            </a:r>
            <a:endParaRPr lang="fr-FR" dirty="0">
              <a:solidFill>
                <a:srgbClr val="C00000"/>
              </a:solidFill>
            </a:endParaRPr>
          </a:p>
        </p:txBody>
      </p:sp>
      <p:sp>
        <p:nvSpPr>
          <p:cNvPr id="5" name="Espace réservé du contenu 4"/>
          <p:cNvSpPr>
            <a:spLocks noGrp="1"/>
          </p:cNvSpPr>
          <p:nvPr>
            <p:ph idx="1"/>
          </p:nvPr>
        </p:nvSpPr>
        <p:spPr>
          <a:xfrm>
            <a:off x="457200" y="1124744"/>
            <a:ext cx="8229600" cy="5328592"/>
          </a:xfrm>
        </p:spPr>
        <p:txBody>
          <a:bodyPr>
            <a:normAutofit fontScale="92500" lnSpcReduction="20000"/>
          </a:bodyPr>
          <a:lstStyle/>
          <a:p>
            <a:pPr marL="514350" indent="-514350" algn="ctr">
              <a:buNone/>
            </a:pPr>
            <a:r>
              <a:rPr lang="fr-FR" dirty="0" smtClean="0"/>
              <a:t>La DAACT déclenche  la VISITE DE CONFORMITE</a:t>
            </a:r>
          </a:p>
          <a:p>
            <a:pPr marL="514350" indent="-514350">
              <a:buNone/>
            </a:pPr>
            <a:endParaRPr lang="fr-FR" dirty="0" smtClean="0"/>
          </a:p>
          <a:p>
            <a:pPr marL="514350" indent="-514350" algn="ctr">
              <a:buNone/>
            </a:pPr>
            <a:r>
              <a:rPr lang="fr-FR" b="1" dirty="0" smtClean="0"/>
              <a:t>Obligatoire si : ABF</a:t>
            </a:r>
            <a:r>
              <a:rPr lang="fr-FR" dirty="0" smtClean="0"/>
              <a:t>(hormis 500m) ou </a:t>
            </a:r>
            <a:r>
              <a:rPr lang="fr-FR" b="1" dirty="0" smtClean="0"/>
              <a:t>ERP </a:t>
            </a:r>
            <a:r>
              <a:rPr lang="fr-FR" dirty="0" smtClean="0"/>
              <a:t>ou </a:t>
            </a:r>
            <a:r>
              <a:rPr lang="fr-FR" b="1" dirty="0" smtClean="0"/>
              <a:t>PPRI</a:t>
            </a:r>
            <a:endParaRPr lang="fr-FR" dirty="0" smtClean="0"/>
          </a:p>
          <a:p>
            <a:pPr marL="514350" indent="-514350" algn="ctr">
              <a:buNone/>
            </a:pPr>
            <a:r>
              <a:rPr lang="fr-FR" dirty="0" smtClean="0"/>
              <a:t>on a 5 mois pour transmettre notre réponse </a:t>
            </a:r>
          </a:p>
          <a:p>
            <a:pPr marL="514350" indent="-514350" algn="ctr">
              <a:buNone/>
            </a:pPr>
            <a:r>
              <a:rPr lang="fr-FR" dirty="0" smtClean="0"/>
              <a:t> sinon réputée OK (Article R462-7)</a:t>
            </a:r>
          </a:p>
          <a:p>
            <a:pPr marL="514350" indent="-514350">
              <a:buNone/>
            </a:pPr>
            <a:endParaRPr lang="fr-FR" dirty="0" smtClean="0"/>
          </a:p>
          <a:p>
            <a:pPr marL="514350" indent="-514350" algn="ctr">
              <a:buNone/>
            </a:pPr>
            <a:r>
              <a:rPr lang="fr-FR" dirty="0" smtClean="0"/>
              <a:t>Optionnelle dans les autres cas </a:t>
            </a:r>
          </a:p>
          <a:p>
            <a:pPr marL="514350" indent="-514350" algn="ctr">
              <a:buNone/>
            </a:pPr>
            <a:r>
              <a:rPr lang="fr-FR" dirty="0" smtClean="0"/>
              <a:t>on a 3 mois pour transmettre notre réponse </a:t>
            </a:r>
          </a:p>
          <a:p>
            <a:pPr marL="514350" indent="-514350" algn="ctr">
              <a:buNone/>
            </a:pPr>
            <a:r>
              <a:rPr lang="fr-FR" dirty="0" smtClean="0"/>
              <a:t>sinon réputée OK</a:t>
            </a:r>
          </a:p>
          <a:p>
            <a:pPr marL="514350" indent="-514350">
              <a:buNone/>
            </a:pPr>
            <a:endParaRPr lang="fr-FR" dirty="0" smtClean="0"/>
          </a:p>
          <a:p>
            <a:pPr marL="514350" indent="-514350">
              <a:buNone/>
            </a:pPr>
            <a:r>
              <a:rPr lang="fr-FR" dirty="0" smtClean="0"/>
              <a:t>Procédure : </a:t>
            </a:r>
            <a:r>
              <a:rPr lang="fr-FR" dirty="0" err="1" smtClean="0"/>
              <a:t>cf</a:t>
            </a:r>
            <a:r>
              <a:rPr lang="fr-FR" dirty="0" smtClean="0"/>
              <a:t> R 468 et suivant</a:t>
            </a:r>
          </a:p>
          <a:p>
            <a:pPr>
              <a:buNone/>
            </a:pPr>
            <a:endParaRPr lang="fr-F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lstStyle/>
          <a:p>
            <a:r>
              <a:rPr lang="fr-FR" dirty="0" smtClean="0">
                <a:solidFill>
                  <a:srgbClr val="C00000"/>
                </a:solidFill>
              </a:rPr>
              <a:t>instruction DP 11. Les conformités</a:t>
            </a:r>
            <a:endParaRPr lang="fr-FR" dirty="0">
              <a:solidFill>
                <a:srgbClr val="C00000"/>
              </a:solidFill>
            </a:endParaRPr>
          </a:p>
        </p:txBody>
      </p:sp>
      <p:sp>
        <p:nvSpPr>
          <p:cNvPr id="5" name="Espace réservé du contenu 4"/>
          <p:cNvSpPr>
            <a:spLocks noGrp="1"/>
          </p:cNvSpPr>
          <p:nvPr>
            <p:ph idx="1"/>
          </p:nvPr>
        </p:nvSpPr>
        <p:spPr>
          <a:xfrm>
            <a:off x="457200" y="1124744"/>
            <a:ext cx="8229600" cy="5001419"/>
          </a:xfrm>
        </p:spPr>
        <p:txBody>
          <a:bodyPr>
            <a:normAutofit/>
          </a:bodyPr>
          <a:lstStyle/>
          <a:p>
            <a:pPr marL="514350" indent="-514350">
              <a:buNone/>
            </a:pPr>
            <a:r>
              <a:rPr lang="fr-FR" b="1" dirty="0" smtClean="0"/>
              <a:t>On prend </a:t>
            </a:r>
            <a:r>
              <a:rPr lang="fr-FR" b="1" dirty="0" err="1" smtClean="0"/>
              <a:t>rdv</a:t>
            </a:r>
            <a:r>
              <a:rPr lang="fr-FR" b="1" dirty="0" smtClean="0"/>
              <a:t>; </a:t>
            </a:r>
            <a:r>
              <a:rPr lang="fr-FR" dirty="0" smtClean="0"/>
              <a:t>lors de la visite nous vérifions: </a:t>
            </a:r>
          </a:p>
          <a:p>
            <a:pPr marL="514350" indent="-514350">
              <a:buNone/>
            </a:pPr>
            <a:r>
              <a:rPr lang="fr-FR" dirty="0" smtClean="0"/>
              <a:t>L’implantation</a:t>
            </a:r>
          </a:p>
          <a:p>
            <a:pPr marL="514350" indent="-514350">
              <a:buNone/>
            </a:pPr>
            <a:r>
              <a:rPr lang="fr-FR" dirty="0" smtClean="0"/>
              <a:t>La destination</a:t>
            </a:r>
          </a:p>
          <a:p>
            <a:pPr marL="514350" indent="-514350">
              <a:buNone/>
            </a:pPr>
            <a:r>
              <a:rPr lang="fr-FR" dirty="0" smtClean="0"/>
              <a:t>Les façades: hauteurs, formes et matériaux couleurs </a:t>
            </a:r>
          </a:p>
          <a:p>
            <a:pPr marL="514350" indent="-514350">
              <a:buNone/>
            </a:pPr>
            <a:r>
              <a:rPr lang="fr-FR" dirty="0" smtClean="0"/>
              <a:t>Les plantations </a:t>
            </a:r>
          </a:p>
          <a:p>
            <a:pPr marL="514350" indent="-514350">
              <a:buNone/>
            </a:pPr>
            <a:r>
              <a:rPr lang="fr-FR" dirty="0" smtClean="0"/>
              <a:t>VRD eaux pluviales</a:t>
            </a:r>
          </a:p>
          <a:p>
            <a:pPr marL="514350" indent="-514350">
              <a:buNone/>
            </a:pPr>
            <a:r>
              <a:rPr lang="fr-FR" dirty="0" smtClean="0"/>
              <a:t>stationnement </a:t>
            </a:r>
          </a:p>
          <a:p>
            <a:pPr marL="514350" indent="-514350">
              <a:buNone/>
            </a:pPr>
            <a:endParaRPr lang="fr-F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lstStyle/>
          <a:p>
            <a:r>
              <a:rPr lang="fr-FR" dirty="0" smtClean="0">
                <a:solidFill>
                  <a:srgbClr val="C00000"/>
                </a:solidFill>
              </a:rPr>
              <a:t>instruction DP 11. Les conformités</a:t>
            </a:r>
            <a:endParaRPr lang="fr-FR" dirty="0">
              <a:solidFill>
                <a:srgbClr val="C00000"/>
              </a:solidFill>
            </a:endParaRPr>
          </a:p>
        </p:txBody>
      </p:sp>
      <p:sp>
        <p:nvSpPr>
          <p:cNvPr id="5" name="Espace réservé du contenu 4"/>
          <p:cNvSpPr>
            <a:spLocks noGrp="1"/>
          </p:cNvSpPr>
          <p:nvPr>
            <p:ph idx="1"/>
          </p:nvPr>
        </p:nvSpPr>
        <p:spPr>
          <a:xfrm>
            <a:off x="457200" y="1124744"/>
            <a:ext cx="8229600" cy="5001419"/>
          </a:xfrm>
        </p:spPr>
        <p:txBody>
          <a:bodyPr>
            <a:normAutofit/>
          </a:bodyPr>
          <a:lstStyle/>
          <a:p>
            <a:pPr marL="514350" indent="-514350">
              <a:buNone/>
            </a:pPr>
            <a:endParaRPr lang="fr-FR" dirty="0" smtClean="0"/>
          </a:p>
          <a:p>
            <a:pPr marL="514350" indent="-514350" algn="ctr">
              <a:buNone/>
            </a:pPr>
            <a:r>
              <a:rPr lang="fr-FR" dirty="0" smtClean="0"/>
              <a:t>1</a:t>
            </a:r>
            <a:r>
              <a:rPr lang="fr-FR" baseline="30000" dirty="0" smtClean="0"/>
              <a:t>er</a:t>
            </a:r>
            <a:r>
              <a:rPr lang="fr-FR" dirty="0" smtClean="0"/>
              <a:t> cas : lors de la visite nous constatons que tout est conforme</a:t>
            </a:r>
          </a:p>
          <a:p>
            <a:pPr marL="514350" indent="-514350" algn="ctr">
              <a:buNone/>
            </a:pPr>
            <a:r>
              <a:rPr lang="fr-FR" dirty="0" smtClean="0"/>
              <a:t>=&gt; On délivre </a:t>
            </a:r>
            <a:r>
              <a:rPr lang="fr-FR" sz="2800" dirty="0" smtClean="0"/>
              <a:t>l’</a:t>
            </a:r>
            <a:r>
              <a:rPr lang="fr-FR" sz="2800" b="1" dirty="0" smtClean="0"/>
              <a:t>ATTESTATION DE NON CONTESTATION DE CONFORMITE</a:t>
            </a:r>
            <a:endParaRPr lang="fr-FR" sz="2800" dirty="0" smtClean="0"/>
          </a:p>
          <a:p>
            <a:pPr>
              <a:buNone/>
            </a:pPr>
            <a:endParaRPr lang="fr-F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lstStyle/>
          <a:p>
            <a:r>
              <a:rPr lang="fr-FR" dirty="0" smtClean="0">
                <a:solidFill>
                  <a:srgbClr val="C00000"/>
                </a:solidFill>
              </a:rPr>
              <a:t>instruction DP 11. Les conformités</a:t>
            </a:r>
            <a:endParaRPr lang="fr-FR" dirty="0">
              <a:solidFill>
                <a:srgbClr val="C00000"/>
              </a:solidFill>
            </a:endParaRPr>
          </a:p>
        </p:txBody>
      </p:sp>
      <p:sp>
        <p:nvSpPr>
          <p:cNvPr id="5" name="Espace réservé du contenu 4"/>
          <p:cNvSpPr>
            <a:spLocks noGrp="1"/>
          </p:cNvSpPr>
          <p:nvPr>
            <p:ph idx="1"/>
          </p:nvPr>
        </p:nvSpPr>
        <p:spPr>
          <a:xfrm>
            <a:off x="179512" y="1052736"/>
            <a:ext cx="8784976" cy="5616624"/>
          </a:xfrm>
        </p:spPr>
        <p:txBody>
          <a:bodyPr>
            <a:normAutofit/>
          </a:bodyPr>
          <a:lstStyle/>
          <a:p>
            <a:pPr marL="514350" indent="-514350">
              <a:buNone/>
            </a:pPr>
            <a:endParaRPr lang="fr-FR" dirty="0" smtClean="0"/>
          </a:p>
          <a:p>
            <a:pPr marL="514350" indent="-514350">
              <a:buNone/>
            </a:pPr>
            <a:r>
              <a:rPr lang="fr-FR" dirty="0" smtClean="0"/>
              <a:t>2eme cas : lors de la visite nous constatons  des différences vis à vis des plans</a:t>
            </a:r>
          </a:p>
          <a:p>
            <a:pPr marL="514350" indent="-514350">
              <a:buNone/>
            </a:pPr>
            <a:endParaRPr lang="fr-FR" dirty="0" smtClean="0"/>
          </a:p>
          <a:p>
            <a:pPr marL="514350" indent="-514350">
              <a:buFont typeface="Symbol"/>
              <a:buChar char="Þ"/>
            </a:pPr>
            <a:r>
              <a:rPr lang="fr-FR" dirty="0" smtClean="0"/>
              <a:t>On rédige un courrier de contestation de conformité demandant :</a:t>
            </a:r>
          </a:p>
          <a:p>
            <a:pPr marL="514350" indent="-514350">
              <a:buNone/>
            </a:pPr>
            <a:r>
              <a:rPr lang="fr-FR" dirty="0" smtClean="0"/>
              <a:t>Soit modifier le bâtiment afin de le rendre conforme</a:t>
            </a:r>
          </a:p>
          <a:p>
            <a:pPr marL="514350" indent="-514350">
              <a:buNone/>
            </a:pPr>
            <a:r>
              <a:rPr lang="fr-FR" dirty="0" smtClean="0"/>
              <a:t>Soit déposer une nouvelle DP dans le but que l’administration entérine les modifications</a:t>
            </a:r>
          </a:p>
          <a:p>
            <a:pPr>
              <a:buNone/>
            </a:pPr>
            <a:endParaRPr lang="fr-F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1210146"/>
          </a:xfrm>
        </p:spPr>
        <p:txBody>
          <a:bodyPr>
            <a:noAutofit/>
          </a:bodyPr>
          <a:lstStyle/>
          <a:p>
            <a:r>
              <a:rPr lang="fr-FR" sz="3200" dirty="0" smtClean="0">
                <a:solidFill>
                  <a:srgbClr val="C00000"/>
                </a:solidFill>
              </a:rPr>
              <a:t>instruction DP 12. Le contentieux de l’urbanisme</a:t>
            </a:r>
            <a:endParaRPr lang="fr-FR" sz="3200" dirty="0">
              <a:solidFill>
                <a:srgbClr val="C00000"/>
              </a:solidFill>
            </a:endParaRPr>
          </a:p>
        </p:txBody>
      </p:sp>
      <p:sp>
        <p:nvSpPr>
          <p:cNvPr id="5" name="Espace réservé du contenu 4"/>
          <p:cNvSpPr>
            <a:spLocks noGrp="1"/>
          </p:cNvSpPr>
          <p:nvPr>
            <p:ph idx="1"/>
          </p:nvPr>
        </p:nvSpPr>
        <p:spPr/>
        <p:txBody>
          <a:bodyPr/>
          <a:lstStyle/>
          <a:p>
            <a:pPr marL="514350" indent="-514350">
              <a:buFont typeface="+mj-lt"/>
              <a:buAutoNum type="arabicParenR"/>
            </a:pPr>
            <a:r>
              <a:rPr lang="fr-FR" dirty="0" smtClean="0"/>
              <a:t>Les Procès verbaux d’infraction L et R 480 etc.</a:t>
            </a:r>
          </a:p>
          <a:p>
            <a:pPr marL="514350" indent="-514350">
              <a:buFont typeface="+mj-lt"/>
              <a:buAutoNum type="arabicParenR"/>
            </a:pPr>
            <a:r>
              <a:rPr lang="fr-FR" dirty="0" smtClean="0"/>
              <a:t>Le Tribunal Administratif       L et R 600 etc.. </a:t>
            </a:r>
          </a:p>
          <a:p>
            <a:pP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073427"/>
          </a:xfrm>
        </p:spPr>
        <p:txBody>
          <a:bodyPr>
            <a:normAutofit fontScale="92500" lnSpcReduction="20000"/>
          </a:bodyPr>
          <a:lstStyle/>
          <a:p>
            <a:pPr algn="ctr">
              <a:buNone/>
            </a:pPr>
            <a:r>
              <a:rPr lang="fr-FR" sz="3900" b="1" u="sng" dirty="0" smtClean="0"/>
              <a:t>Travaux sur une construction existante</a:t>
            </a:r>
            <a:endParaRPr lang="fr-FR" sz="3900" dirty="0" smtClean="0"/>
          </a:p>
          <a:p>
            <a:pPr algn="ctr">
              <a:buNone/>
            </a:pPr>
            <a:r>
              <a:rPr lang="fr-FR" dirty="0" smtClean="0"/>
              <a:t> </a:t>
            </a:r>
          </a:p>
          <a:p>
            <a:pPr>
              <a:buNone/>
            </a:pPr>
            <a:r>
              <a:rPr lang="fr-FR" b="1" dirty="0" smtClean="0"/>
              <a:t>CHANGEMENT DE DESTINATION :</a:t>
            </a:r>
            <a:endParaRPr lang="fr-FR" dirty="0" smtClean="0"/>
          </a:p>
          <a:p>
            <a:r>
              <a:rPr lang="fr-FR" b="1" dirty="0" smtClean="0">
                <a:solidFill>
                  <a:srgbClr val="0070C0"/>
                </a:solidFill>
              </a:rPr>
              <a:t>Article R151-27 </a:t>
            </a:r>
            <a:r>
              <a:rPr lang="fr-FR" dirty="0" smtClean="0">
                <a:solidFill>
                  <a:srgbClr val="0070C0"/>
                </a:solidFill>
              </a:rPr>
              <a:t/>
            </a:r>
            <a:br>
              <a:rPr lang="fr-FR" dirty="0" smtClean="0">
                <a:solidFill>
                  <a:srgbClr val="0070C0"/>
                </a:solidFill>
              </a:rPr>
            </a:br>
            <a:r>
              <a:rPr lang="fr-FR" dirty="0" smtClean="0">
                <a:solidFill>
                  <a:srgbClr val="0070C0"/>
                </a:solidFill>
              </a:rPr>
              <a:t>« Les destinations de constructions sont :</a:t>
            </a:r>
            <a:br>
              <a:rPr lang="fr-FR" dirty="0" smtClean="0">
                <a:solidFill>
                  <a:srgbClr val="0070C0"/>
                </a:solidFill>
              </a:rPr>
            </a:br>
            <a:r>
              <a:rPr lang="fr-FR" dirty="0" smtClean="0">
                <a:solidFill>
                  <a:srgbClr val="0070C0"/>
                </a:solidFill>
              </a:rPr>
              <a:t>1° Exploitation agricole et forestière ;</a:t>
            </a:r>
            <a:br>
              <a:rPr lang="fr-FR" dirty="0" smtClean="0">
                <a:solidFill>
                  <a:srgbClr val="0070C0"/>
                </a:solidFill>
              </a:rPr>
            </a:br>
            <a:r>
              <a:rPr lang="fr-FR" dirty="0" smtClean="0">
                <a:solidFill>
                  <a:srgbClr val="0070C0"/>
                </a:solidFill>
              </a:rPr>
              <a:t>2° Habitation ;</a:t>
            </a:r>
            <a:br>
              <a:rPr lang="fr-FR" dirty="0" smtClean="0">
                <a:solidFill>
                  <a:srgbClr val="0070C0"/>
                </a:solidFill>
              </a:rPr>
            </a:br>
            <a:r>
              <a:rPr lang="fr-FR" dirty="0" smtClean="0">
                <a:solidFill>
                  <a:srgbClr val="0070C0"/>
                </a:solidFill>
              </a:rPr>
              <a:t>3° Commerce et activités de service ;</a:t>
            </a:r>
            <a:br>
              <a:rPr lang="fr-FR" dirty="0" smtClean="0">
                <a:solidFill>
                  <a:srgbClr val="0070C0"/>
                </a:solidFill>
              </a:rPr>
            </a:br>
            <a:r>
              <a:rPr lang="fr-FR" dirty="0" smtClean="0">
                <a:solidFill>
                  <a:srgbClr val="0070C0"/>
                </a:solidFill>
              </a:rPr>
              <a:t>4° Equipements d'intérêt collectif et services publics ;</a:t>
            </a:r>
            <a:br>
              <a:rPr lang="fr-FR" dirty="0" smtClean="0">
                <a:solidFill>
                  <a:srgbClr val="0070C0"/>
                </a:solidFill>
              </a:rPr>
            </a:br>
            <a:r>
              <a:rPr lang="fr-FR" dirty="0" smtClean="0">
                <a:solidFill>
                  <a:srgbClr val="0070C0"/>
                </a:solidFill>
              </a:rPr>
              <a:t>5° Autres activités des secteurs secondaire ou tertiaire. »</a:t>
            </a: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1210146"/>
          </a:xfrm>
        </p:spPr>
        <p:txBody>
          <a:bodyPr>
            <a:noAutofit/>
          </a:bodyPr>
          <a:lstStyle/>
          <a:p>
            <a:r>
              <a:rPr lang="fr-FR" sz="3200" dirty="0" smtClean="0">
                <a:solidFill>
                  <a:srgbClr val="C00000"/>
                </a:solidFill>
              </a:rPr>
              <a:t>instruction DP 12. Le contentieux de l’urbanisme</a:t>
            </a:r>
            <a:endParaRPr lang="fr-FR" sz="3200" dirty="0">
              <a:solidFill>
                <a:srgbClr val="C00000"/>
              </a:solidFill>
            </a:endParaRPr>
          </a:p>
        </p:txBody>
      </p:sp>
      <p:sp>
        <p:nvSpPr>
          <p:cNvPr id="5" name="Espace réservé du contenu 4"/>
          <p:cNvSpPr>
            <a:spLocks noGrp="1"/>
          </p:cNvSpPr>
          <p:nvPr>
            <p:ph idx="1"/>
          </p:nvPr>
        </p:nvSpPr>
        <p:spPr>
          <a:xfrm>
            <a:off x="323528" y="1196752"/>
            <a:ext cx="8568952" cy="4968552"/>
          </a:xfrm>
        </p:spPr>
        <p:txBody>
          <a:bodyPr>
            <a:normAutofit fontScale="92500" lnSpcReduction="20000"/>
          </a:bodyPr>
          <a:lstStyle/>
          <a:p>
            <a:pPr marL="514350" indent="-514350">
              <a:buNone/>
            </a:pPr>
            <a:r>
              <a:rPr lang="fr-FR" dirty="0" smtClean="0"/>
              <a:t>Le Tribunal Administratif = L et R 600 etc.. </a:t>
            </a:r>
          </a:p>
          <a:p>
            <a:pPr marL="514350" indent="-514350">
              <a:buNone/>
            </a:pPr>
            <a:endParaRPr lang="fr-FR" dirty="0" smtClean="0"/>
          </a:p>
          <a:p>
            <a:pPr marL="514350" indent="-514350">
              <a:buNone/>
            </a:pPr>
            <a:r>
              <a:rPr lang="fr-FR" dirty="0" smtClean="0"/>
              <a:t>Que faire face à un </a:t>
            </a:r>
            <a:r>
              <a:rPr lang="fr-FR" b="1" dirty="0" smtClean="0"/>
              <a:t>Recours gracieux </a:t>
            </a:r>
            <a:r>
              <a:rPr lang="fr-FR" dirty="0" smtClean="0"/>
              <a:t>d’un voisin grincheux?</a:t>
            </a:r>
          </a:p>
          <a:p>
            <a:pPr marL="514350" indent="-514350">
              <a:buNone/>
            </a:pPr>
            <a:endParaRPr lang="fr-FR" dirty="0" smtClean="0"/>
          </a:p>
          <a:p>
            <a:pPr marL="514350" indent="-514350" algn="just">
              <a:buNone/>
            </a:pPr>
            <a:r>
              <a:rPr lang="fr-FR" dirty="0" smtClean="0"/>
              <a:t>1/faire un accusé de réception le plus neutre possible avec date de réception du courrier et le chapitre sur les délais et voies de recours</a:t>
            </a:r>
          </a:p>
          <a:p>
            <a:pPr marL="514350" indent="-514350" algn="just">
              <a:buNone/>
            </a:pPr>
            <a:r>
              <a:rPr lang="fr-FR" dirty="0" smtClean="0"/>
              <a:t>2/Contacter l’avocat de l’assurance de la commune</a:t>
            </a:r>
          </a:p>
          <a:p>
            <a:pPr marL="514350" indent="-514350" algn="just">
              <a:buNone/>
            </a:pPr>
            <a:r>
              <a:rPr lang="fr-FR" dirty="0" smtClean="0"/>
              <a:t>3/Archiver une copie du règlement du PLU alors en vigueur</a:t>
            </a:r>
          </a:p>
          <a:p>
            <a:pPr>
              <a:buNone/>
            </a:pPr>
            <a:endParaRPr lang="fr-F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963488"/>
            <a:ext cx="8445624" cy="648072"/>
          </a:xfrm>
        </p:spPr>
        <p:txBody>
          <a:bodyPr>
            <a:normAutofit/>
          </a:bodyPr>
          <a:lstStyle/>
          <a:p>
            <a:pPr marL="514350" indent="-514350">
              <a:buNone/>
            </a:pPr>
            <a:endParaRPr lang="fr-FR" dirty="0" smtClean="0"/>
          </a:p>
          <a:p>
            <a:pPr marL="514350" indent="-514350">
              <a:buNone/>
            </a:pPr>
            <a:endParaRPr lang="fr-FR" dirty="0" smtClean="0"/>
          </a:p>
        </p:txBody>
      </p:sp>
      <p:graphicFrame>
        <p:nvGraphicFramePr>
          <p:cNvPr id="4" name="Tableau 3"/>
          <p:cNvGraphicFramePr>
            <a:graphicFrameLocks noGrp="1"/>
          </p:cNvGraphicFramePr>
          <p:nvPr/>
        </p:nvGraphicFramePr>
        <p:xfrm>
          <a:off x="0" y="0"/>
          <a:ext cx="8964487" cy="6742059"/>
        </p:xfrm>
        <a:graphic>
          <a:graphicData uri="http://schemas.openxmlformats.org/drawingml/2006/table">
            <a:tbl>
              <a:tblPr/>
              <a:tblGrid>
                <a:gridCol w="746203"/>
                <a:gridCol w="157779"/>
                <a:gridCol w="602655"/>
                <a:gridCol w="3670154"/>
                <a:gridCol w="736877"/>
                <a:gridCol w="736877"/>
                <a:gridCol w="746203"/>
                <a:gridCol w="746203"/>
                <a:gridCol w="821536"/>
              </a:tblGrid>
              <a:tr h="215012">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200" b="0" i="0" u="none" strike="noStrike" dirty="0" smtClean="0">
                          <a:solidFill>
                            <a:srgbClr val="000000"/>
                          </a:solidFill>
                          <a:latin typeface="+mn-lt"/>
                        </a:rPr>
                        <a:t>SANS  RECOURS</a:t>
                      </a:r>
                      <a:r>
                        <a:rPr lang="fr-FR" sz="1200" b="0" i="0" u="none" strike="noStrike" baseline="0" dirty="0" smtClean="0">
                          <a:solidFill>
                            <a:srgbClr val="000000"/>
                          </a:solidFill>
                          <a:latin typeface="+mn-lt"/>
                        </a:rPr>
                        <a:t>  GRACIEUX</a:t>
                      </a:r>
                      <a:endParaRPr lang="fr-FR" sz="1200" b="0" i="0" u="none" strike="noStrike" dirty="0" smtClean="0">
                        <a:solidFill>
                          <a:srgbClr val="000000"/>
                        </a:solidFill>
                        <a:latin typeface="+mn-lt"/>
                      </a:endParaRPr>
                    </a:p>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1" i="0" u="none" strike="noStrike" dirty="0">
                          <a:solidFill>
                            <a:srgbClr val="000000"/>
                          </a:solidFill>
                          <a:latin typeface="Calibri"/>
                        </a:rPr>
                        <a:t>DELAIS RECEVABILITE DU RECOURS </a:t>
                      </a:r>
                      <a:r>
                        <a:rPr lang="fr-FR" sz="1800" b="1" i="0" u="none" strike="noStrike" dirty="0">
                          <a:solidFill>
                            <a:srgbClr val="000000"/>
                          </a:solidFill>
                          <a:latin typeface="Calibri"/>
                        </a:rPr>
                        <a:t>DU </a:t>
                      </a:r>
                      <a:r>
                        <a:rPr lang="fr-FR" sz="1800" b="1" i="0" u="none" strike="noStrike" dirty="0" smtClean="0">
                          <a:solidFill>
                            <a:srgbClr val="000000"/>
                          </a:solidFill>
                          <a:latin typeface="Calibri"/>
                        </a:rPr>
                        <a:t>GRINCEUX</a:t>
                      </a:r>
                      <a:endParaRPr lang="fr-FR" sz="1800" b="1"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6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200" b="0" i="0" u="none" strike="noStrike" dirty="0" smtClean="0">
                          <a:solidFill>
                            <a:srgbClr val="000000"/>
                          </a:solidFill>
                          <a:latin typeface="+mn-lt"/>
                        </a:rPr>
                        <a:t>AVEC RECOURS GRACIEUX</a:t>
                      </a:r>
                    </a:p>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r>
              <a:tr h="215012">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r>
              <a:tr h="215012">
                <a:tc>
                  <a:txBody>
                    <a:bodyPr/>
                    <a:lstStyle/>
                    <a:p>
                      <a:pPr algn="ctr"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02-</a:t>
                      </a:r>
                      <a:r>
                        <a:rPr lang="fr-FR" sz="1200" b="0" i="0" u="none" strike="noStrike" dirty="0" err="1">
                          <a:solidFill>
                            <a:srgbClr val="000000"/>
                          </a:solidFill>
                          <a:latin typeface="Calibri"/>
                        </a:rPr>
                        <a:t>janv</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SIGNATURE DE L'ARRETE</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r>
              <a:tr h="215012">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03-</a:t>
                      </a:r>
                      <a:r>
                        <a:rPr lang="fr-FR" sz="1200" b="0" i="0" u="none" strike="noStrike" dirty="0" err="1">
                          <a:solidFill>
                            <a:srgbClr val="000000"/>
                          </a:solidFill>
                          <a:latin typeface="Calibri"/>
                        </a:rPr>
                        <a:t>janv</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AFFICHAGE ARRETE DEVANT MAIRIE</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dirty="0">
                          <a:solidFill>
                            <a:srgbClr val="000000"/>
                          </a:solidFill>
                          <a:latin typeface="Calibri"/>
                        </a:rPr>
                        <a:t>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a:solidFill>
                            <a:srgbClr val="000000"/>
                          </a:solidFill>
                          <a:latin typeface="Calibri"/>
                        </a:rPr>
                        <a:t> direct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05-</a:t>
                      </a:r>
                      <a:r>
                        <a:rPr lang="fr-FR" sz="1200" b="0" i="0" u="none" strike="noStrike" dirty="0" err="1">
                          <a:solidFill>
                            <a:srgbClr val="000000"/>
                          </a:solidFill>
                          <a:latin typeface="Calibri"/>
                        </a:rPr>
                        <a:t>janv</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AFFICHAGE SUR LE TERRAIN</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409020">
                <a:tc>
                  <a:txBody>
                    <a:bodyPr/>
                    <a:lstStyle/>
                    <a:p>
                      <a:pPr algn="ctr" fontAlgn="b"/>
                      <a:r>
                        <a:rPr lang="fr-FR" sz="1200" b="0" i="0" u="none" strike="noStrike">
                          <a:solidFill>
                            <a:srgbClr val="000000"/>
                          </a:solidFill>
                          <a:latin typeface="Calibri"/>
                        </a:rPr>
                        <a:t>Trib Admi</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gracieux</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05 FEVR</a:t>
                      </a: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a:solidFill>
                            <a:srgbClr val="000000"/>
                          </a:solidFill>
                          <a:latin typeface="Calibri"/>
                        </a:rPr>
                        <a:t>delai de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delai de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delai de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delai de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00909">
                <a:tc>
                  <a:txBody>
                    <a:bodyPr/>
                    <a:lstStyle/>
                    <a:p>
                      <a:pPr algn="ctr" fontAlgn="b"/>
                      <a:r>
                        <a:rPr lang="fr-FR" sz="1200" b="0" i="0" u="none" strike="noStrike">
                          <a:solidFill>
                            <a:srgbClr val="000000"/>
                          </a:solidFill>
                          <a:latin typeface="Calibri"/>
                        </a:rPr>
                        <a:t>recevabilité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recevabilité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200" b="0" i="0" u="none" strike="noStrike">
                          <a:solidFill>
                            <a:srgbClr val="000000"/>
                          </a:solidFill>
                          <a:latin typeface="Calibri"/>
                        </a:rPr>
                        <a:t>recevabilité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200" b="0" i="0" u="none" strike="noStrike">
                          <a:solidFill>
                            <a:srgbClr val="000000"/>
                          </a:solidFill>
                          <a:latin typeface="Calibri"/>
                        </a:rPr>
                        <a:t>recevabilité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a:solidFill>
                            <a:srgbClr val="000000"/>
                          </a:solidFill>
                          <a:latin typeface="Calibri"/>
                        </a:rPr>
                        <a:t>du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04-mars</a:t>
                      </a:r>
                    </a:p>
                  </a:txBody>
                  <a:tcPr marL="6403" marR="6403" marT="6403" marB="0" anchor="b">
                    <a:lnL>
                      <a:noFill/>
                    </a:lnL>
                    <a:lnR>
                      <a:noFill/>
                    </a:lnR>
                    <a:lnT>
                      <a:noFill/>
                    </a:lnT>
                    <a:lnB>
                      <a:noFill/>
                    </a:lnB>
                  </a:tcPr>
                </a:tc>
                <a:tc>
                  <a:txBody>
                    <a:bodyPr/>
                    <a:lstStyle/>
                    <a:p>
                      <a:pPr algn="l" fontAlgn="b"/>
                      <a:r>
                        <a:rPr lang="fr-FR" sz="1200" b="0" i="0" u="none" strike="noStrike" dirty="0">
                          <a:solidFill>
                            <a:srgbClr val="000000"/>
                          </a:solidFill>
                          <a:latin typeface="Calibri"/>
                        </a:rPr>
                        <a:t>RECEPTION DU RECOURS GRACIEUX EN MAIRIE</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du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delai</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fr-FR" sz="1200" b="0" i="0" u="none" strike="noStrike">
                          <a:solidFill>
                            <a:srgbClr val="000000"/>
                          </a:solidFill>
                          <a:latin typeface="Calibri"/>
                        </a:rPr>
                        <a:t>du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ctr" fontAlgn="b"/>
                      <a:r>
                        <a:rPr lang="fr-FR" sz="1200" b="0" i="0" u="none" strike="noStrike">
                          <a:solidFill>
                            <a:srgbClr val="000000"/>
                          </a:solidFill>
                          <a:latin typeface="Calibri"/>
                        </a:rPr>
                        <a:t>delai</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fr-FR" sz="1200" b="0" i="0" u="none" strike="noStrike">
                          <a:solidFill>
                            <a:srgbClr val="000000"/>
                          </a:solidFill>
                          <a:latin typeface="Calibri"/>
                        </a:rPr>
                        <a:t>du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dirty="0">
                          <a:solidFill>
                            <a:srgbClr val="000000"/>
                          </a:solidFill>
                          <a:latin typeface="Calibri"/>
                        </a:rPr>
                        <a:t>au TA</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au TA</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de 2 mois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fr-FR" sz="1200" b="0" i="0" u="none" strike="noStrike">
                          <a:solidFill>
                            <a:srgbClr val="000000"/>
                          </a:solidFill>
                          <a:latin typeface="Calibri"/>
                        </a:rPr>
                        <a:t>en mairie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ctr" fontAlgn="b"/>
                      <a:r>
                        <a:rPr lang="fr-FR" sz="1200" b="0" i="0" u="none" strike="noStrike">
                          <a:solidFill>
                            <a:srgbClr val="000000"/>
                          </a:solidFill>
                          <a:latin typeface="Calibri"/>
                        </a:rPr>
                        <a:t>de 2 mois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fr-FR" sz="1200" b="0" i="0" u="none" strike="noStrike">
                          <a:solidFill>
                            <a:srgbClr val="000000"/>
                          </a:solidFill>
                          <a:latin typeface="Calibri"/>
                        </a:rPr>
                        <a:t>au TA</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25761">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fr-FR" sz="1200" b="0" i="0" u="none" strike="noStrike" dirty="0">
                          <a:solidFill>
                            <a:srgbClr val="000000"/>
                          </a:solidFill>
                          <a:latin typeface="Calibri"/>
                        </a:rPr>
                        <a:t>05-mars</a:t>
                      </a:r>
                    </a:p>
                  </a:txBody>
                  <a:tcPr marL="6403" marR="6403" marT="640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fr-FR" sz="1200" b="0" i="0" u="none" strike="noStrike" dirty="0">
                          <a:solidFill>
                            <a:srgbClr val="000000"/>
                          </a:solidFill>
                          <a:latin typeface="Calibri"/>
                        </a:rPr>
                        <a:t> </a:t>
                      </a:r>
                    </a:p>
                  </a:txBody>
                  <a:tcPr marL="6403" marR="6403" marT="6403"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200" b="0" i="0" u="none" strike="noStrike">
                          <a:solidFill>
                            <a:srgbClr val="000000"/>
                          </a:solidFill>
                          <a:latin typeface="Calibri"/>
                        </a:rPr>
                        <a:t>qui nous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fr-FR" sz="1200" b="0" i="0" u="none" strike="noStrike">
                          <a:solidFill>
                            <a:srgbClr val="000000"/>
                          </a:solidFill>
                          <a:latin typeface="Calibri"/>
                        </a:rPr>
                        <a:t>qui nous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ctr" fontAlgn="b"/>
                      <a:r>
                        <a:rPr lang="fr-FR" sz="1200" b="0" i="0" u="none" strike="noStrike">
                          <a:solidFill>
                            <a:srgbClr val="000000"/>
                          </a:solidFill>
                          <a:latin typeface="Calibri"/>
                        </a:rPr>
                        <a:t>est donné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fr-FR" sz="1200" b="0" i="0" u="none" strike="noStrike">
                          <a:solidFill>
                            <a:srgbClr val="000000"/>
                          </a:solidFill>
                          <a:latin typeface="Calibri"/>
                        </a:rPr>
                        <a:t>est donné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r>
              <a:tr h="384441">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pour rejeter</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pour rejeter</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le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le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gracieux</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gracieux</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fr-FR" sz="1200" b="1" i="0" u="none" strike="noStrike">
                          <a:solidFill>
                            <a:srgbClr val="000000"/>
                          </a:solidFill>
                          <a:latin typeface="Calibri"/>
                        </a:rPr>
                        <a:t>1er cas: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1" i="0" u="none" strike="noStrike">
                          <a:solidFill>
                            <a:srgbClr val="000000"/>
                          </a:solidFill>
                          <a:latin typeface="Calibri"/>
                        </a:rPr>
                        <a:t>2eme cas: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92458">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dirty="0">
                          <a:solidFill>
                            <a:srgbClr val="000000"/>
                          </a:solidFill>
                          <a:latin typeface="Calibri"/>
                        </a:rPr>
                        <a:t>09-</a:t>
                      </a:r>
                      <a:r>
                        <a:rPr lang="fr-FR" sz="1200" b="0" i="0" u="none" strike="noStrike" dirty="0" err="1">
                          <a:solidFill>
                            <a:srgbClr val="000000"/>
                          </a:solidFill>
                          <a:latin typeface="Calibri"/>
                        </a:rPr>
                        <a:t>avr</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dirty="0">
                          <a:solidFill>
                            <a:srgbClr val="C00000"/>
                          </a:solidFill>
                          <a:latin typeface="Calibri"/>
                        </a:rPr>
                        <a:t> COURRIER  DE REJET EXPRESSE DU RECOURS GRACIEUX</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1200" b="1" i="0" u="none" strike="noStrike" dirty="0">
                          <a:solidFill>
                            <a:srgbClr val="000000"/>
                          </a:solidFill>
                          <a:latin typeface="Calibri"/>
                        </a:rPr>
                        <a:t>on </a:t>
                      </a:r>
                      <a:r>
                        <a:rPr lang="fr-FR" sz="1200" b="1" i="0" u="none" strike="noStrike" dirty="0" smtClean="0">
                          <a:solidFill>
                            <a:srgbClr val="000000"/>
                          </a:solidFill>
                          <a:latin typeface="Calibri"/>
                        </a:rPr>
                        <a:t>répond</a:t>
                      </a:r>
                      <a:endParaRPr lang="fr-FR" sz="1200" b="1"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1" i="0" u="none" strike="noStrike">
                          <a:solidFill>
                            <a:srgbClr val="000000"/>
                          </a:solidFill>
                          <a:latin typeface="Calibri"/>
                        </a:rPr>
                        <a:t>on se tait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endParaRPr lang="fr-FR" sz="1200" b="0" i="0" u="none" strike="noStrike">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1" i="0" u="none" strike="noStrike">
                          <a:solidFill>
                            <a:srgbClr val="000000"/>
                          </a:solidFill>
                          <a:latin typeface="Calibri"/>
                        </a:rPr>
                        <a:t>donc rejet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7036">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04-mai</a:t>
                      </a:r>
                    </a:p>
                  </a:txBody>
                  <a:tcPr marL="6403" marR="6403" marT="6403" marB="0" anchor="b">
                    <a:lnL>
                      <a:noFill/>
                    </a:lnL>
                    <a:lnR>
                      <a:noFill/>
                    </a:lnR>
                    <a:lnT>
                      <a:noFill/>
                    </a:lnT>
                    <a:lnB>
                      <a:noFill/>
                    </a:lnB>
                  </a:tcPr>
                </a:tc>
                <a:tc>
                  <a:txBody>
                    <a:bodyPr/>
                    <a:lstStyle/>
                    <a:p>
                      <a:pPr algn="l" fontAlgn="b"/>
                      <a:r>
                        <a:rPr lang="fr-FR" sz="1200" b="0" i="0" u="none" strike="noStrike" dirty="0">
                          <a:solidFill>
                            <a:srgbClr val="000000"/>
                          </a:solidFill>
                          <a:latin typeface="Calibri"/>
                        </a:rPr>
                        <a:t>AU BOUT DE 2 MOIS REJET TACITE DU RECOURS GRACIEUX</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1" i="0" u="none" strike="noStrike">
                          <a:solidFill>
                            <a:srgbClr val="000000"/>
                          </a:solidFill>
                          <a:latin typeface="Calibri"/>
                        </a:rPr>
                        <a:t>tacite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fin 2 mois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apres rejet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09-juin</a:t>
                      </a: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expresse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186568">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fin 2 mois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dirty="0">
                          <a:solidFill>
                            <a:srgbClr val="000000"/>
                          </a:solidFill>
                          <a:latin typeface="Calibri"/>
                        </a:rPr>
                        <a:t>après rejet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04-juil</a:t>
                      </a: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dirty="0">
                          <a:solidFill>
                            <a:srgbClr val="000000"/>
                          </a:solidFill>
                          <a:latin typeface="Calibri"/>
                        </a:rPr>
                        <a:t>tacite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a:bodyPr>
          <a:lstStyle/>
          <a:p>
            <a:r>
              <a:rPr lang="fr-FR" sz="3200" dirty="0" smtClean="0">
                <a:solidFill>
                  <a:srgbClr val="C00000"/>
                </a:solidFill>
              </a:rPr>
              <a:t>instruction DP Le contentieux de l’urbanisme</a:t>
            </a:r>
            <a:endParaRPr lang="fr-FR" sz="3200" dirty="0">
              <a:solidFill>
                <a:srgbClr val="C00000"/>
              </a:solidFill>
            </a:endParaRPr>
          </a:p>
        </p:txBody>
      </p:sp>
      <p:sp>
        <p:nvSpPr>
          <p:cNvPr id="5" name="Espace réservé du contenu 4"/>
          <p:cNvSpPr>
            <a:spLocks noGrp="1"/>
          </p:cNvSpPr>
          <p:nvPr>
            <p:ph idx="1"/>
          </p:nvPr>
        </p:nvSpPr>
        <p:spPr/>
        <p:txBody>
          <a:bodyPr>
            <a:normAutofit fontScale="92500"/>
          </a:bodyPr>
          <a:lstStyle/>
          <a:p>
            <a:pPr marL="514350" indent="-514350">
              <a:buNone/>
            </a:pPr>
            <a:r>
              <a:rPr lang="fr-FR" dirty="0" smtClean="0"/>
              <a:t>2b) Le Tribunal Administratif </a:t>
            </a:r>
          </a:p>
          <a:p>
            <a:pPr marL="514350" indent="-514350">
              <a:buNone/>
            </a:pPr>
            <a:r>
              <a:rPr lang="fr-FR" dirty="0" smtClean="0"/>
              <a:t>Le demandeur qui attaque notre refus</a:t>
            </a:r>
          </a:p>
          <a:p>
            <a:pPr marL="514350" indent="-514350">
              <a:buNone/>
            </a:pPr>
            <a:endParaRPr lang="fr-FR" dirty="0" smtClean="0"/>
          </a:p>
          <a:p>
            <a:pPr marL="514350" indent="-514350">
              <a:buFontTx/>
              <a:buChar char="-"/>
            </a:pPr>
            <a:r>
              <a:rPr lang="fr-FR" dirty="0" smtClean="0"/>
              <a:t>Un refus « cassé » par le juge: on doit reprendre l’instruction sans utiliser les arguments censurés </a:t>
            </a:r>
          </a:p>
          <a:p>
            <a:pPr marL="514350" indent="-514350">
              <a:buFontTx/>
              <a:buChar char="-"/>
            </a:pPr>
            <a:r>
              <a:rPr lang="fr-FR" dirty="0" smtClean="0"/>
              <a:t>Les adaptations mineures doivent être motivées.</a:t>
            </a:r>
          </a:p>
          <a:p>
            <a:pPr marL="514350" indent="-514350">
              <a:buFontTx/>
              <a:buChar char="-"/>
            </a:pPr>
            <a:r>
              <a:rPr lang="fr-FR" dirty="0" smtClean="0"/>
              <a:t>R111-27 on doit « reprendre à notre compte les arguments de l’ABF »</a:t>
            </a:r>
          </a:p>
          <a:p>
            <a:pPr>
              <a:buNone/>
            </a:pPr>
            <a:endParaRPr lang="fr-F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94122"/>
          </a:xfrm>
        </p:spPr>
        <p:txBody>
          <a:bodyPr>
            <a:normAutofit/>
          </a:bodyPr>
          <a:lstStyle/>
          <a:p>
            <a:r>
              <a:rPr lang="fr-FR" sz="3200" dirty="0" smtClean="0">
                <a:solidFill>
                  <a:srgbClr val="C00000"/>
                </a:solidFill>
              </a:rPr>
              <a:t>instruction DP Le contentieux de l’urbanisme</a:t>
            </a:r>
            <a:endParaRPr lang="fr-FR" sz="3200" dirty="0">
              <a:solidFill>
                <a:srgbClr val="C00000"/>
              </a:solidFill>
            </a:endParaRPr>
          </a:p>
        </p:txBody>
      </p:sp>
      <p:sp>
        <p:nvSpPr>
          <p:cNvPr id="5" name="Espace réservé du contenu 4"/>
          <p:cNvSpPr>
            <a:spLocks noGrp="1"/>
          </p:cNvSpPr>
          <p:nvPr>
            <p:ph idx="1"/>
          </p:nvPr>
        </p:nvSpPr>
        <p:spPr>
          <a:xfrm>
            <a:off x="457200" y="1196752"/>
            <a:ext cx="8229600" cy="5112568"/>
          </a:xfrm>
        </p:spPr>
        <p:txBody>
          <a:bodyPr>
            <a:normAutofit lnSpcReduction="10000"/>
          </a:bodyPr>
          <a:lstStyle/>
          <a:p>
            <a:pPr>
              <a:buNone/>
            </a:pPr>
            <a:r>
              <a:rPr lang="fr-FR" dirty="0" smtClean="0"/>
              <a:t>Cas particulier: « en cas de refus de permis ou d’opposition à une déclaration préalable fondés sur une opposition de l ’ABF, le demandeur peut, dans le délai de 2 mois à compter de la notification de la décision saisir le préfet de région, par lettre RAR, d’un recours contre la décision » r 424-14 du Code Urba. </a:t>
            </a:r>
            <a:br>
              <a:rPr lang="fr-FR" dirty="0" smtClean="0"/>
            </a:br>
            <a:r>
              <a:rPr lang="fr-FR" dirty="0" smtClean="0"/>
              <a:t>Selon CE 12/02/2014 n°359343  le recours  devant le TA n’est recevable </a:t>
            </a:r>
            <a:r>
              <a:rPr lang="fr-FR" u="sng" dirty="0" smtClean="0"/>
              <a:t>s’il n’a pas , préalablement , saisi le Préfet de région</a:t>
            </a:r>
            <a:endParaRPr lang="fr-F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963488"/>
            <a:ext cx="8445624" cy="648072"/>
          </a:xfrm>
        </p:spPr>
        <p:txBody>
          <a:bodyPr>
            <a:normAutofit/>
          </a:bodyPr>
          <a:lstStyle/>
          <a:p>
            <a:pPr marL="514350" indent="-514350">
              <a:buNone/>
            </a:pPr>
            <a:endParaRPr lang="fr-FR" dirty="0" smtClean="0"/>
          </a:p>
          <a:p>
            <a:pPr marL="514350" indent="-514350">
              <a:buNone/>
            </a:pPr>
            <a:endParaRPr lang="fr-FR" dirty="0" smtClean="0"/>
          </a:p>
        </p:txBody>
      </p:sp>
      <p:graphicFrame>
        <p:nvGraphicFramePr>
          <p:cNvPr id="4" name="Tableau 3"/>
          <p:cNvGraphicFramePr>
            <a:graphicFrameLocks noGrp="1"/>
          </p:cNvGraphicFramePr>
          <p:nvPr/>
        </p:nvGraphicFramePr>
        <p:xfrm>
          <a:off x="0" y="0"/>
          <a:ext cx="8964487" cy="6667336"/>
        </p:xfrm>
        <a:graphic>
          <a:graphicData uri="http://schemas.openxmlformats.org/drawingml/2006/table">
            <a:tbl>
              <a:tblPr/>
              <a:tblGrid>
                <a:gridCol w="865776"/>
                <a:gridCol w="38206"/>
                <a:gridCol w="602655"/>
                <a:gridCol w="3670154"/>
                <a:gridCol w="736877"/>
                <a:gridCol w="736877"/>
                <a:gridCol w="746203"/>
                <a:gridCol w="746203"/>
                <a:gridCol w="821536"/>
              </a:tblGrid>
              <a:tr h="215012">
                <a:tc>
                  <a:txBody>
                    <a:bodyPr/>
                    <a:lstStyle/>
                    <a:p>
                      <a:pPr algn="ctr" fontAlgn="b"/>
                      <a:r>
                        <a:rPr lang="fr-FR" sz="1200" b="0" i="0" u="none" strike="noStrike" dirty="0" smtClean="0">
                          <a:solidFill>
                            <a:srgbClr val="000000"/>
                          </a:solidFill>
                          <a:latin typeface="Calibri"/>
                        </a:rPr>
                        <a:t>SANS  RECOURS</a:t>
                      </a:r>
                      <a:r>
                        <a:rPr lang="fr-FR" sz="1200" b="0" i="0" u="none" strike="noStrike" baseline="0" dirty="0" smtClean="0">
                          <a:solidFill>
                            <a:srgbClr val="000000"/>
                          </a:solidFill>
                          <a:latin typeface="Calibri"/>
                        </a:rPr>
                        <a:t>  GRACIEUX</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dirty="0">
                          <a:solidFill>
                            <a:srgbClr val="000000"/>
                          </a:solidFill>
                          <a:latin typeface="Calibri"/>
                        </a:rPr>
                        <a:t>DELAIS RECEVABILITE DU RECOURS </a:t>
                      </a:r>
                      <a:r>
                        <a:rPr lang="fr-FR" sz="1200" b="0" i="0" u="none" strike="noStrike" dirty="0" smtClean="0">
                          <a:solidFill>
                            <a:srgbClr val="000000"/>
                          </a:solidFill>
                          <a:latin typeface="Calibri"/>
                        </a:rPr>
                        <a:t>D</a:t>
                      </a:r>
                    </a:p>
                    <a:p>
                      <a:pPr algn="l" fontAlgn="b"/>
                      <a:r>
                        <a:rPr lang="fr-FR" sz="1200" b="1" i="0" u="none" strike="noStrike" dirty="0" smtClean="0">
                          <a:solidFill>
                            <a:srgbClr val="000000"/>
                          </a:solidFill>
                          <a:latin typeface="Calibri"/>
                        </a:rPr>
                        <a:t>DU </a:t>
                      </a:r>
                      <a:r>
                        <a:rPr lang="fr-FR" sz="1200" b="1" i="0" u="none" strike="noStrike" baseline="0" dirty="0" smtClean="0">
                          <a:solidFill>
                            <a:srgbClr val="000000"/>
                          </a:solidFill>
                          <a:latin typeface="Calibri"/>
                        </a:rPr>
                        <a:t> </a:t>
                      </a:r>
                      <a:r>
                        <a:rPr lang="fr-FR" sz="1400" b="1" i="0" u="none" strike="noStrike" baseline="0" dirty="0" smtClean="0">
                          <a:solidFill>
                            <a:srgbClr val="000000"/>
                          </a:solidFill>
                          <a:latin typeface="Calibri"/>
                        </a:rPr>
                        <a:t>D </a:t>
                      </a:r>
                      <a:r>
                        <a:rPr lang="fr-FR" sz="1400" b="1" i="0" u="none" strike="noStrike" baseline="0" dirty="0" smtClean="0">
                          <a:solidFill>
                            <a:srgbClr val="000000"/>
                          </a:solidFill>
                          <a:latin typeface="+mn-lt"/>
                        </a:rPr>
                        <a:t>EMANDEUR ATTAQUANT </a:t>
                      </a:r>
                      <a:r>
                        <a:rPr lang="fr-FR" sz="1200" b="1" i="0" u="none" strike="noStrike" baseline="0" dirty="0" smtClean="0">
                          <a:solidFill>
                            <a:srgbClr val="000000"/>
                          </a:solidFill>
                          <a:latin typeface="+mn-lt"/>
                        </a:rPr>
                        <a:t> </a:t>
                      </a:r>
                      <a:r>
                        <a:rPr lang="fr-FR" sz="1200" b="1" i="0" u="none" strike="noStrike" baseline="0" dirty="0" smtClean="0">
                          <a:solidFill>
                            <a:srgbClr val="000000"/>
                          </a:solidFill>
                          <a:latin typeface="Calibri"/>
                        </a:rPr>
                        <a:t>NOTRE REFUS</a:t>
                      </a:r>
                      <a:endParaRPr lang="fr-FR" sz="1200" b="1"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endParaRPr lang="fr-FR" dirty="0"/>
                    </a:p>
                  </a:txBody>
                  <a:tcPr marL="6403" marR="6403" marT="6403" marB="0" anchor="b">
                    <a:lnL>
                      <a:noFill/>
                    </a:lnL>
                    <a:lnR>
                      <a:noFill/>
                    </a:lnR>
                    <a:lnT>
                      <a:noFill/>
                    </a:lnT>
                    <a:lnB>
                      <a:noFill/>
                    </a:lnB>
                  </a:tcPr>
                </a:tc>
                <a:tc>
                  <a:txBody>
                    <a:bodyPr/>
                    <a:lstStyle/>
                    <a:p>
                      <a:endParaRPr lang="fr-FR" dirty="0"/>
                    </a:p>
                  </a:txBody>
                  <a:tcPr marL="6403" marR="6403" marT="6403" marB="0" anchor="b">
                    <a:lnL>
                      <a:noFill/>
                    </a:lnL>
                    <a:lnR>
                      <a:noFill/>
                    </a:lnR>
                    <a:lnT>
                      <a:noFill/>
                    </a:lnT>
                    <a:lnB>
                      <a:noFill/>
                    </a:lnB>
                  </a:tcPr>
                </a:tc>
                <a:tc>
                  <a:txBody>
                    <a:bodyPr/>
                    <a:lstStyle/>
                    <a:p>
                      <a:pPr algn="ctr" fontAlgn="b"/>
                      <a:r>
                        <a:rPr lang="fr-FR" sz="1200" b="0" i="0" u="none" strike="noStrike" dirty="0" smtClean="0">
                          <a:solidFill>
                            <a:srgbClr val="000000"/>
                          </a:solidFill>
                          <a:latin typeface="Calibri"/>
                        </a:rPr>
                        <a:t>AVEC RECOURS GRACIEUX</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r>
              <a:tr h="137653">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r>
              <a:tr h="215012">
                <a:tc>
                  <a:txBody>
                    <a:bodyPr/>
                    <a:lstStyle/>
                    <a:p>
                      <a:pPr algn="ctr"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02-</a:t>
                      </a:r>
                      <a:r>
                        <a:rPr lang="fr-FR" sz="1200" b="0" i="0" u="none" strike="noStrike" dirty="0" err="1">
                          <a:solidFill>
                            <a:srgbClr val="000000"/>
                          </a:solidFill>
                          <a:latin typeface="Calibri"/>
                        </a:rPr>
                        <a:t>janv</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SIGNATURE DE L'ARRETE</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r>
              <a:tr h="215012">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03-</a:t>
                      </a:r>
                      <a:r>
                        <a:rPr lang="fr-FR" sz="1200" b="0" i="0" u="none" strike="noStrike" dirty="0" err="1">
                          <a:solidFill>
                            <a:srgbClr val="000000"/>
                          </a:solidFill>
                          <a:latin typeface="Calibri"/>
                        </a:rPr>
                        <a:t>janv</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AFFICHAGE ARRETE DEVANT MAIRIE</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dirty="0">
                          <a:solidFill>
                            <a:srgbClr val="000000"/>
                          </a:solidFill>
                          <a:latin typeface="Calibri"/>
                        </a:rPr>
                        <a:t>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a:solidFill>
                            <a:srgbClr val="000000"/>
                          </a:solidFill>
                          <a:latin typeface="Calibri"/>
                        </a:rPr>
                        <a:t> direct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05-</a:t>
                      </a:r>
                      <a:r>
                        <a:rPr lang="fr-FR" sz="1200" b="0" i="0" u="none" strike="noStrike" dirty="0" err="1">
                          <a:solidFill>
                            <a:srgbClr val="000000"/>
                          </a:solidFill>
                          <a:latin typeface="Calibri"/>
                        </a:rPr>
                        <a:t>janv</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dirty="0" smtClean="0">
                          <a:solidFill>
                            <a:srgbClr val="000000"/>
                          </a:solidFill>
                          <a:latin typeface="Calibri"/>
                        </a:rPr>
                        <a:t>RECEPTION DU </a:t>
                      </a:r>
                      <a:r>
                        <a:rPr lang="fr-FR" sz="1200" b="0" i="0" u="none" strike="noStrike" baseline="0" dirty="0" smtClean="0">
                          <a:solidFill>
                            <a:srgbClr val="000000"/>
                          </a:solidFill>
                          <a:latin typeface="Calibri"/>
                        </a:rPr>
                        <a:t> REFUS  de  PC par RAR</a:t>
                      </a:r>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409020">
                <a:tc>
                  <a:txBody>
                    <a:bodyPr/>
                    <a:lstStyle/>
                    <a:p>
                      <a:pPr algn="ctr" fontAlgn="b"/>
                      <a:r>
                        <a:rPr lang="fr-FR" sz="1200" b="0" i="0" u="none" strike="noStrike">
                          <a:solidFill>
                            <a:srgbClr val="000000"/>
                          </a:solidFill>
                          <a:latin typeface="Calibri"/>
                        </a:rPr>
                        <a:t>Trib Admi</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gracieux</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05 FEVR</a:t>
                      </a: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a:solidFill>
                            <a:srgbClr val="000000"/>
                          </a:solidFill>
                          <a:latin typeface="Calibri"/>
                        </a:rPr>
                        <a:t>delai de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delai de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delai de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delai de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39773">
                <a:tc>
                  <a:txBody>
                    <a:bodyPr/>
                    <a:lstStyle/>
                    <a:p>
                      <a:pPr algn="ctr" fontAlgn="b"/>
                      <a:r>
                        <a:rPr lang="fr-FR" sz="1200" b="0" i="0" u="none" strike="noStrike" dirty="0">
                          <a:solidFill>
                            <a:srgbClr val="000000"/>
                          </a:solidFill>
                          <a:latin typeface="Calibri"/>
                        </a:rPr>
                        <a:t>recevabilité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recevabilité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200" b="0" i="0" u="none" strike="noStrike">
                          <a:solidFill>
                            <a:srgbClr val="000000"/>
                          </a:solidFill>
                          <a:latin typeface="Calibri"/>
                        </a:rPr>
                        <a:t>recevabilité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200" b="0" i="0" u="none" strike="noStrike">
                          <a:solidFill>
                            <a:srgbClr val="000000"/>
                          </a:solidFill>
                          <a:latin typeface="Calibri"/>
                        </a:rPr>
                        <a:t>recevabilité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a:solidFill>
                            <a:srgbClr val="000000"/>
                          </a:solidFill>
                          <a:latin typeface="Calibri"/>
                        </a:rPr>
                        <a:t>du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200" b="0" i="0" u="none" strike="noStrike" dirty="0">
                          <a:solidFill>
                            <a:srgbClr val="000000"/>
                          </a:solidFill>
                          <a:latin typeface="Calibri"/>
                        </a:rPr>
                        <a:t>04-mars</a:t>
                      </a:r>
                    </a:p>
                  </a:txBody>
                  <a:tcPr marL="6403" marR="6403" marT="6403" marB="0" anchor="b">
                    <a:lnL>
                      <a:noFill/>
                    </a:lnL>
                    <a:lnR>
                      <a:noFill/>
                    </a:lnR>
                    <a:lnT>
                      <a:noFill/>
                    </a:lnT>
                    <a:lnB>
                      <a:noFill/>
                    </a:lnB>
                  </a:tcPr>
                </a:tc>
                <a:tc>
                  <a:txBody>
                    <a:bodyPr/>
                    <a:lstStyle/>
                    <a:p>
                      <a:pPr algn="l" fontAlgn="b"/>
                      <a:r>
                        <a:rPr lang="fr-FR" sz="1200" b="0" i="0" u="none" strike="noStrike" dirty="0">
                          <a:solidFill>
                            <a:srgbClr val="000000"/>
                          </a:solidFill>
                          <a:latin typeface="Calibri"/>
                        </a:rPr>
                        <a:t>RECEPTION DU RECOURS GRACIEUX EN MAIRIE</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du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delai</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fr-FR" sz="1200" b="0" i="0" u="none" strike="noStrike">
                          <a:solidFill>
                            <a:srgbClr val="000000"/>
                          </a:solidFill>
                          <a:latin typeface="Calibri"/>
                        </a:rPr>
                        <a:t>du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ctr" fontAlgn="b"/>
                      <a:r>
                        <a:rPr lang="fr-FR" sz="1200" b="0" i="0" u="none" strike="noStrike">
                          <a:solidFill>
                            <a:srgbClr val="000000"/>
                          </a:solidFill>
                          <a:latin typeface="Calibri"/>
                        </a:rPr>
                        <a:t>delai</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fr-FR" sz="1200" b="0" i="0" u="none" strike="noStrike">
                          <a:solidFill>
                            <a:srgbClr val="000000"/>
                          </a:solidFill>
                          <a:latin typeface="Calibri"/>
                        </a:rPr>
                        <a:t>du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ctr" fontAlgn="b"/>
                      <a:r>
                        <a:rPr lang="fr-FR" sz="1200" b="0" i="0" u="none" strike="noStrike" dirty="0">
                          <a:solidFill>
                            <a:srgbClr val="000000"/>
                          </a:solidFill>
                          <a:latin typeface="Calibri"/>
                        </a:rPr>
                        <a:t>au TA</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au TA</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de 2 mois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fr-FR" sz="1200" b="0" i="0" u="none" strike="noStrike">
                          <a:solidFill>
                            <a:srgbClr val="000000"/>
                          </a:solidFill>
                          <a:latin typeface="Calibri"/>
                        </a:rPr>
                        <a:t>en mairie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ctr" fontAlgn="b"/>
                      <a:r>
                        <a:rPr lang="fr-FR" sz="1200" b="0" i="0" u="none" strike="noStrike">
                          <a:solidFill>
                            <a:srgbClr val="000000"/>
                          </a:solidFill>
                          <a:latin typeface="Calibri"/>
                        </a:rPr>
                        <a:t>de 2 mois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fr-FR" sz="1200" b="0" i="0" u="none" strike="noStrike">
                          <a:solidFill>
                            <a:srgbClr val="000000"/>
                          </a:solidFill>
                          <a:latin typeface="Calibri"/>
                        </a:rPr>
                        <a:t>au TA</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25761">
                <a:tc>
                  <a:txBody>
                    <a:bodyPr/>
                    <a:lstStyle/>
                    <a:p>
                      <a:pPr algn="ctr"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fr-FR" sz="1200" b="0" i="0" u="none" strike="noStrike" dirty="0">
                          <a:solidFill>
                            <a:srgbClr val="000000"/>
                          </a:solidFill>
                          <a:latin typeface="Calibri"/>
                        </a:rPr>
                        <a:t>05-mars</a:t>
                      </a:r>
                    </a:p>
                  </a:txBody>
                  <a:tcPr marL="6403" marR="6403" marT="640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fr-FR" sz="1200" b="0" i="0" u="none" strike="noStrike" dirty="0">
                          <a:solidFill>
                            <a:srgbClr val="000000"/>
                          </a:solidFill>
                          <a:latin typeface="Calibri"/>
                        </a:rPr>
                        <a:t> </a:t>
                      </a:r>
                    </a:p>
                  </a:txBody>
                  <a:tcPr marL="6403" marR="6403" marT="6403"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200" b="0" i="0" u="none" strike="noStrike">
                          <a:solidFill>
                            <a:srgbClr val="000000"/>
                          </a:solidFill>
                          <a:latin typeface="Calibri"/>
                        </a:rPr>
                        <a:t>qui nous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fr-FR" sz="1200" b="0" i="0" u="none" strike="noStrike">
                          <a:solidFill>
                            <a:srgbClr val="000000"/>
                          </a:solidFill>
                          <a:latin typeface="Calibri"/>
                        </a:rPr>
                        <a:t>qui nous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ctr" fontAlgn="b"/>
                      <a:r>
                        <a:rPr lang="fr-FR" sz="1200" b="0" i="0" u="none" strike="noStrike">
                          <a:solidFill>
                            <a:srgbClr val="000000"/>
                          </a:solidFill>
                          <a:latin typeface="Calibri"/>
                        </a:rPr>
                        <a:t>est donné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fr-FR" sz="1200" b="0" i="0" u="none" strike="noStrike">
                          <a:solidFill>
                            <a:srgbClr val="000000"/>
                          </a:solidFill>
                          <a:latin typeface="Calibri"/>
                        </a:rPr>
                        <a:t>est donné</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r>
              <a:tr h="384441">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pour rejeter</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pour rejeter</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le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le recours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ctr" fontAlgn="b"/>
                      <a:r>
                        <a:rPr lang="fr-FR" sz="1200" b="0" i="0" u="none" strike="noStrike">
                          <a:solidFill>
                            <a:srgbClr val="000000"/>
                          </a:solidFill>
                          <a:latin typeface="Calibri"/>
                        </a:rPr>
                        <a:t>gracieux</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gracieux</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fr-FR" sz="1200" b="1" i="0" u="none" strike="noStrike">
                          <a:solidFill>
                            <a:srgbClr val="000000"/>
                          </a:solidFill>
                          <a:latin typeface="Calibri"/>
                        </a:rPr>
                        <a:t>1er cas: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1" i="0" u="none" strike="noStrike">
                          <a:solidFill>
                            <a:srgbClr val="000000"/>
                          </a:solidFill>
                          <a:latin typeface="Calibri"/>
                        </a:rPr>
                        <a:t>2eme cas: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384441">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dirty="0">
                          <a:solidFill>
                            <a:srgbClr val="000000"/>
                          </a:solidFill>
                          <a:latin typeface="Calibri"/>
                        </a:rPr>
                        <a:t>09-</a:t>
                      </a:r>
                      <a:r>
                        <a:rPr lang="fr-FR" sz="1200" b="0" i="0" u="none" strike="noStrike" dirty="0" err="1">
                          <a:solidFill>
                            <a:srgbClr val="000000"/>
                          </a:solidFill>
                          <a:latin typeface="Calibri"/>
                        </a:rPr>
                        <a:t>avr</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dirty="0">
                          <a:solidFill>
                            <a:srgbClr val="C00000"/>
                          </a:solidFill>
                          <a:latin typeface="Calibri"/>
                        </a:rPr>
                        <a:t> COURRIER  DE REJET EXPRESSE DU RECOURS GRACIEUX</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1200" b="1" i="0" u="none" strike="noStrike" dirty="0">
                          <a:solidFill>
                            <a:srgbClr val="000000"/>
                          </a:solidFill>
                          <a:latin typeface="Calibri"/>
                        </a:rPr>
                        <a:t>on </a:t>
                      </a:r>
                      <a:r>
                        <a:rPr lang="fr-FR" sz="1200" b="1" i="0" u="none" strike="noStrike" dirty="0" smtClean="0">
                          <a:solidFill>
                            <a:srgbClr val="000000"/>
                          </a:solidFill>
                          <a:latin typeface="Calibri"/>
                        </a:rPr>
                        <a:t>répond</a:t>
                      </a:r>
                      <a:endParaRPr lang="fr-FR" sz="1200" b="1"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7E4BC"/>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1" i="0" u="none" strike="noStrike">
                          <a:solidFill>
                            <a:srgbClr val="000000"/>
                          </a:solidFill>
                          <a:latin typeface="Calibri"/>
                        </a:rPr>
                        <a:t>on se tait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endParaRPr lang="fr-FR" sz="1200" b="0" i="0" u="none" strike="noStrike">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1" i="0" u="none" strike="noStrike">
                          <a:solidFill>
                            <a:srgbClr val="000000"/>
                          </a:solidFill>
                          <a:latin typeface="Calibri"/>
                        </a:rPr>
                        <a:t>donc rejet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118290">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04-mai</a:t>
                      </a:r>
                    </a:p>
                  </a:txBody>
                  <a:tcPr marL="6403" marR="6403" marT="6403" marB="0" anchor="b">
                    <a:lnL>
                      <a:noFill/>
                    </a:lnL>
                    <a:lnR>
                      <a:noFill/>
                    </a:lnR>
                    <a:lnT>
                      <a:noFill/>
                    </a:lnT>
                    <a:lnB>
                      <a:noFill/>
                    </a:lnB>
                  </a:tcPr>
                </a:tc>
                <a:tc>
                  <a:txBody>
                    <a:bodyPr/>
                    <a:lstStyle/>
                    <a:p>
                      <a:pPr algn="l" fontAlgn="b"/>
                      <a:r>
                        <a:rPr lang="fr-FR" sz="1200" b="0" i="0" u="none" strike="noStrike" dirty="0">
                          <a:solidFill>
                            <a:srgbClr val="000000"/>
                          </a:solidFill>
                          <a:latin typeface="Calibri"/>
                        </a:rPr>
                        <a:t>AU BOUT DE 2 MOIS REJET TACITE DU RECOURS GRACIEUX</a:t>
                      </a: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fr-FR" sz="1200" b="0"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1" i="0" u="none" strike="noStrike">
                          <a:solidFill>
                            <a:srgbClr val="000000"/>
                          </a:solidFill>
                          <a:latin typeface="Calibri"/>
                        </a:rPr>
                        <a:t>tacite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fin 2 mois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apres rejet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09-juin</a:t>
                      </a: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expresse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fr-FR" sz="1200" b="0" i="0" u="none" strike="noStrike">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200" b="0" i="0" u="none" strike="noStrike">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20075">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a:solidFill>
                            <a:srgbClr val="000000"/>
                          </a:solidFill>
                          <a:latin typeface="Calibri"/>
                        </a:rPr>
                        <a:t>fin 2 mois</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dirty="0">
                          <a:solidFill>
                            <a:srgbClr val="000000"/>
                          </a:solidFill>
                          <a:latin typeface="Calibri"/>
                        </a:rPr>
                        <a:t>après rejet</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r>
              <a:tr h="215012">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r>
                        <a:rPr lang="fr-FR" sz="1200" b="0" i="0" u="none" strike="noStrike">
                          <a:solidFill>
                            <a:srgbClr val="000000"/>
                          </a:solidFill>
                          <a:latin typeface="Calibri"/>
                        </a:rPr>
                        <a:t>04-juil</a:t>
                      </a: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200" b="0" i="0" u="none" strike="noStrike" dirty="0">
                          <a:solidFill>
                            <a:srgbClr val="000000"/>
                          </a:solidFill>
                          <a:latin typeface="Calibri"/>
                        </a:rPr>
                        <a:t>tacite</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lstStyle/>
          <a:p>
            <a:r>
              <a:rPr lang="fr-FR" dirty="0" smtClean="0">
                <a:solidFill>
                  <a:srgbClr val="C00000"/>
                </a:solidFill>
              </a:rPr>
              <a:t>instruction DP</a:t>
            </a:r>
            <a:endParaRPr lang="fr-FR" dirty="0">
              <a:solidFill>
                <a:srgbClr val="C00000"/>
              </a:solidFill>
            </a:endParaRPr>
          </a:p>
        </p:txBody>
      </p:sp>
      <p:sp>
        <p:nvSpPr>
          <p:cNvPr id="5" name="Espace réservé du contenu 4"/>
          <p:cNvSpPr>
            <a:spLocks noGrp="1"/>
          </p:cNvSpPr>
          <p:nvPr>
            <p:ph idx="1"/>
          </p:nvPr>
        </p:nvSpPr>
        <p:spPr/>
        <p:txBody>
          <a:bodyPr/>
          <a:lstStyle/>
          <a:p>
            <a:pPr>
              <a:buNone/>
            </a:pPr>
            <a:endParaRPr lang="fr-F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963488"/>
            <a:ext cx="8445624" cy="648072"/>
          </a:xfrm>
        </p:spPr>
        <p:txBody>
          <a:bodyPr>
            <a:normAutofit/>
          </a:bodyPr>
          <a:lstStyle/>
          <a:p>
            <a:pPr marL="514350" indent="-514350">
              <a:buNone/>
            </a:pPr>
            <a:endParaRPr lang="fr-FR" dirty="0" smtClean="0"/>
          </a:p>
          <a:p>
            <a:pPr marL="514350" indent="-514350">
              <a:buNone/>
            </a:pPr>
            <a:endParaRPr lang="fr-FR" dirty="0" smtClean="0"/>
          </a:p>
        </p:txBody>
      </p:sp>
      <p:graphicFrame>
        <p:nvGraphicFramePr>
          <p:cNvPr id="4" name="Tableau 3"/>
          <p:cNvGraphicFramePr>
            <a:graphicFrameLocks noGrp="1"/>
          </p:cNvGraphicFramePr>
          <p:nvPr/>
        </p:nvGraphicFramePr>
        <p:xfrm>
          <a:off x="0" y="0"/>
          <a:ext cx="9180511" cy="6730949"/>
        </p:xfrm>
        <a:graphic>
          <a:graphicData uri="http://schemas.openxmlformats.org/drawingml/2006/table">
            <a:tbl>
              <a:tblPr/>
              <a:tblGrid>
                <a:gridCol w="869423"/>
                <a:gridCol w="1074567"/>
                <a:gridCol w="2339978"/>
                <a:gridCol w="1152128"/>
                <a:gridCol w="1728192"/>
                <a:gridCol w="1836711"/>
                <a:gridCol w="70939"/>
                <a:gridCol w="69291"/>
                <a:gridCol w="39282"/>
              </a:tblGrid>
              <a:tr h="240463">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200" b="1" i="0" u="none" strike="noStrike" dirty="0" smtClean="0">
                          <a:solidFill>
                            <a:srgbClr val="000000"/>
                          </a:solidFill>
                          <a:latin typeface="+mn-lt"/>
                        </a:rPr>
                        <a:t>CRISTALISATION DES DROITS</a:t>
                      </a:r>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1"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6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r>
              <a:tr h="370445">
                <a:tc>
                  <a:txBody>
                    <a:bodyPr/>
                    <a:lstStyle/>
                    <a:p>
                      <a:pPr algn="ctr" fontAlgn="b"/>
                      <a:r>
                        <a:rPr lang="fr-FR" sz="1400" b="1" i="0" u="none" strike="noStrike" dirty="0" smtClean="0">
                          <a:solidFill>
                            <a:srgbClr val="000000"/>
                          </a:solidFill>
                          <a:latin typeface="Calibri"/>
                        </a:rPr>
                        <a:t>REGIME GENERAL</a:t>
                      </a:r>
                      <a:endParaRPr lang="fr-FR" sz="1400" b="1" i="0" u="none" strike="noStrike" dirty="0">
                        <a:solidFill>
                          <a:srgbClr val="000000"/>
                        </a:solidFill>
                        <a:latin typeface="Calibri"/>
                      </a:endParaRPr>
                    </a:p>
                  </a:txBody>
                  <a:tcPr marL="6403" marR="6403" marT="640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1400" b="1" i="0" u="none" strike="noStrike" dirty="0">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a:noFill/>
                    </a:lnR>
                    <a:lnT>
                      <a:noFill/>
                    </a:lnT>
                    <a:lnB>
                      <a:noFill/>
                    </a:lnB>
                    <a:noFill/>
                  </a:tcPr>
                </a:tc>
                <a:tc>
                  <a:txBody>
                    <a:bodyPr/>
                    <a:lstStyle/>
                    <a:p>
                      <a:pPr algn="ctr" fontAlgn="b"/>
                      <a:r>
                        <a:rPr lang="fr-FR" sz="1400" b="1" i="0" u="none" strike="noStrike" dirty="0" smtClean="0">
                          <a:solidFill>
                            <a:srgbClr val="000000"/>
                          </a:solidFill>
                          <a:latin typeface="Calibri"/>
                        </a:rPr>
                        <a:t>DP</a:t>
                      </a:r>
                      <a:endParaRPr lang="fr-FR" sz="1400" b="1" i="0" u="none" strike="noStrike" dirty="0">
                        <a:solidFill>
                          <a:srgbClr val="000000"/>
                        </a:solidFill>
                        <a:latin typeface="Calibri"/>
                      </a:endParaRPr>
                    </a:p>
                  </a:txBody>
                  <a:tcPr marL="6403" marR="6403" marT="640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fr-FR" sz="1400" b="1" i="0" u="none" strike="noStrike" dirty="0" smtClean="0">
                          <a:solidFill>
                            <a:srgbClr val="000000"/>
                          </a:solidFill>
                          <a:latin typeface="Calibri"/>
                        </a:rPr>
                        <a:t>PA sans règlement</a:t>
                      </a:r>
                      <a:endParaRPr lang="fr-FR" sz="1400" b="1" i="0" u="none" strike="noStrike" dirty="0">
                        <a:solidFill>
                          <a:srgbClr val="000000"/>
                        </a:solidFill>
                        <a:latin typeface="Calibri"/>
                      </a:endParaRPr>
                    </a:p>
                  </a:txBody>
                  <a:tcPr marL="6403" marR="6403" marT="640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fr-FR" sz="1400" b="1" i="0" u="none" strike="noStrike" dirty="0" smtClean="0">
                          <a:solidFill>
                            <a:srgbClr val="000000"/>
                          </a:solidFill>
                          <a:latin typeface="Calibri"/>
                        </a:rPr>
                        <a:t>PA</a:t>
                      </a:r>
                      <a:r>
                        <a:rPr lang="fr-FR" sz="1400" b="1" i="0" u="none" strike="noStrike" baseline="0" dirty="0" smtClean="0">
                          <a:solidFill>
                            <a:srgbClr val="000000"/>
                          </a:solidFill>
                          <a:latin typeface="Calibri"/>
                        </a:rPr>
                        <a:t> avec règlement</a:t>
                      </a:r>
                      <a:endParaRPr lang="fr-FR" sz="1400" b="1" i="0" u="none" strike="noStrike" dirty="0">
                        <a:solidFill>
                          <a:srgbClr val="000000"/>
                        </a:solidFill>
                        <a:latin typeface="Calibri"/>
                      </a:endParaRPr>
                    </a:p>
                  </a:txBody>
                  <a:tcPr marL="6403" marR="6403" marT="640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fr-FR" sz="1200" b="0" i="0" u="none" strike="noStrike" dirty="0">
                        <a:solidFill>
                          <a:srgbClr val="000000"/>
                        </a:solidFill>
                        <a:latin typeface="Calibri"/>
                      </a:endParaRPr>
                    </a:p>
                  </a:txBody>
                  <a:tcPr marL="6403" marR="6403" marT="6403" marB="0" anchor="b">
                    <a:lnL>
                      <a:noFill/>
                    </a:lnL>
                    <a:lnR>
                      <a:noFill/>
                    </a:lnR>
                    <a:lnT>
                      <a:noFill/>
                    </a:lnT>
                    <a:lnB w="6350" cap="flat" cmpd="sng" algn="ctr">
                      <a:noFill/>
                      <a:prstDash val="solid"/>
                      <a:round/>
                      <a:headEnd type="none" w="med" len="med"/>
                      <a:tailEnd type="none" w="med" len="med"/>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a:noFill/>
                    </a:lnB>
                  </a:tcPr>
                </a:tc>
                <a:tc>
                  <a:txBody>
                    <a:bodyPr/>
                    <a:lstStyle/>
                    <a:p>
                      <a:pPr algn="l" fontAlgn="b"/>
                      <a:endParaRPr lang="fr-FR" sz="1200" b="0" i="0" u="none" strike="noStrike">
                        <a:solidFill>
                          <a:srgbClr val="000000"/>
                        </a:solidFill>
                        <a:latin typeface="Calibri"/>
                      </a:endParaRPr>
                    </a:p>
                  </a:txBody>
                  <a:tcPr marL="6403" marR="6403" marT="6403" marB="0" anchor="b">
                    <a:lnL>
                      <a:noFill/>
                    </a:lnL>
                    <a:lnR>
                      <a:noFill/>
                    </a:lnR>
                    <a:lnT>
                      <a:noFill/>
                    </a:lnT>
                    <a:lnB w="6350" cap="flat" cmpd="sng" algn="ctr">
                      <a:noFill/>
                      <a:prstDash val="solid"/>
                      <a:round/>
                      <a:headEnd type="none" w="med" len="med"/>
                      <a:tailEnd type="none" w="med" len="med"/>
                    </a:lnB>
                  </a:tcPr>
                </a:tc>
              </a:tr>
              <a:tr h="269751">
                <a:tc>
                  <a:txBody>
                    <a:bodyPr/>
                    <a:lstStyle/>
                    <a:p>
                      <a:pPr algn="ctr" fontAlgn="b"/>
                      <a:r>
                        <a:rPr lang="fr-FR" sz="1400" b="1"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i="0" u="none" strike="noStrike" dirty="0" smtClean="0">
                          <a:solidFill>
                            <a:srgbClr val="000000"/>
                          </a:solidFill>
                          <a:latin typeface="Calibri"/>
                        </a:rPr>
                        <a:t>POUR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C000"/>
                    </a:solidFill>
                  </a:tcPr>
                </a:tc>
                <a:tc>
                  <a:txBody>
                    <a:bodyPr/>
                    <a:lstStyle/>
                    <a:p>
                      <a:pPr algn="r"/>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endParaRPr lang="fr-FR" sz="1400" b="1"/>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r>
              <a:tr h="269751">
                <a:tc>
                  <a:txBody>
                    <a:bodyPr/>
                    <a:lstStyle/>
                    <a:p>
                      <a:pPr algn="ctr" fontAlgn="b"/>
                      <a:r>
                        <a:rPr lang="fr-FR" sz="1400" b="1" i="0" u="none" strike="noStrike" dirty="0">
                          <a:solidFill>
                            <a:srgbClr val="000000"/>
                          </a:solidFill>
                          <a:latin typeface="Calibri"/>
                        </a:rPr>
                        <a:t> </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fr-FR" sz="1400" b="1" i="0" u="none" strike="noStrike" dirty="0" smtClean="0">
                          <a:solidFill>
                            <a:srgbClr val="C00000"/>
                          </a:solidFill>
                          <a:latin typeface="Calibri"/>
                        </a:rPr>
                        <a:t>5 OCT</a:t>
                      </a:r>
                      <a:r>
                        <a:rPr lang="fr-FR" sz="1400" b="1" i="0" u="none" strike="noStrike" baseline="0" dirty="0" smtClean="0">
                          <a:solidFill>
                            <a:srgbClr val="C00000"/>
                          </a:solidFill>
                          <a:latin typeface="Calibri"/>
                        </a:rPr>
                        <a:t> 2012</a:t>
                      </a:r>
                      <a:endParaRPr lang="fr-FR" sz="1400" b="1" i="0" u="none" strike="noStrike" dirty="0">
                        <a:solidFill>
                          <a:srgbClr val="C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400" b="1" i="0" u="none" strike="noStrike" dirty="0" smtClean="0">
                          <a:solidFill>
                            <a:srgbClr val="C00000"/>
                          </a:solidFill>
                          <a:latin typeface="Calibri"/>
                        </a:rPr>
                        <a:t>ARRETE  DP </a:t>
                      </a:r>
                      <a:r>
                        <a:rPr lang="fr-FR" sz="1400" b="1" i="0" u="none" strike="noStrike" baseline="0" dirty="0" smtClean="0">
                          <a:solidFill>
                            <a:srgbClr val="C00000"/>
                          </a:solidFill>
                          <a:latin typeface="Calibri"/>
                        </a:rPr>
                        <a:t> LOTISSEMENT</a:t>
                      </a:r>
                      <a:endParaRPr lang="fr-FR" sz="1400" b="1" i="0" u="none" strike="noStrike" dirty="0">
                        <a:solidFill>
                          <a:srgbClr val="C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i="0" u="none" strike="noStrike" dirty="0" smtClean="0">
                          <a:solidFill>
                            <a:srgbClr val="000000"/>
                          </a:solidFill>
                          <a:latin typeface="Calibri"/>
                        </a:rPr>
                        <a:t>LES</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endParaRPr lang="fr-FR" sz="1400" b="1"/>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endParaRPr lang="fr-FR" sz="1400" b="1" dirty="0"/>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i="0" u="none" strike="noStrike" dirty="0" smtClean="0">
                          <a:solidFill>
                            <a:srgbClr val="000000"/>
                          </a:solidFill>
                          <a:latin typeface="Calibri"/>
                        </a:rPr>
                        <a:t>TERRAINS</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endParaRPr lang="fr-FR" dirty="0"/>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pPr algn="ctr"/>
                      <a:r>
                        <a:rPr lang="fr-FR" sz="1400" b="1" dirty="0" smtClean="0"/>
                        <a:t>PLU</a:t>
                      </a:r>
                      <a:r>
                        <a:rPr lang="fr-FR" sz="1400" b="1" baseline="0" dirty="0" smtClean="0"/>
                        <a:t> 2012</a:t>
                      </a:r>
                      <a:endParaRPr lang="fr-FR" sz="1400" b="1" dirty="0"/>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i="0" u="none" strike="noStrike" dirty="0" smtClean="0">
                          <a:solidFill>
                            <a:srgbClr val="000000"/>
                          </a:solidFill>
                          <a:latin typeface="Calibri"/>
                        </a:rPr>
                        <a:t>COUVERTS</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endParaRPr lang="fr-FR" dirty="0"/>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endParaRPr lang="fr-FR" sz="1400" b="1" dirty="0"/>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fr-FR" sz="1400" b="1" i="0" u="none" strike="noStrike" dirty="0" smtClean="0">
                          <a:solidFill>
                            <a:srgbClr val="000000"/>
                          </a:solidFill>
                          <a:latin typeface="Calibri"/>
                        </a:rPr>
                        <a:t>4 NOV 2014 </a:t>
                      </a:r>
                      <a:endParaRPr lang="fr-FR" sz="1400" b="1"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fr-FR" sz="1400" b="1" i="0" u="none" strike="noStrike" dirty="0" smtClean="0">
                          <a:solidFill>
                            <a:srgbClr val="000000"/>
                          </a:solidFill>
                          <a:latin typeface="Calibri"/>
                        </a:rPr>
                        <a:t>ARRETE</a:t>
                      </a:r>
                      <a:r>
                        <a:rPr lang="fr-FR" sz="1400" b="1" i="0" u="none" strike="noStrike" baseline="0" dirty="0" smtClean="0">
                          <a:solidFill>
                            <a:srgbClr val="000000"/>
                          </a:solidFill>
                          <a:latin typeface="Calibri"/>
                        </a:rPr>
                        <a:t> PA</a:t>
                      </a:r>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i="0" u="none" strike="noStrike" dirty="0" smtClean="0">
                          <a:solidFill>
                            <a:srgbClr val="000000"/>
                          </a:solidFill>
                          <a:latin typeface="Calibri"/>
                        </a:rPr>
                        <a:t>PAR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pPr algn="ctr" fontAlgn="b"/>
                      <a:r>
                        <a:rPr lang="fr-FR" sz="1400" b="1" i="0" u="none" strike="noStrike" dirty="0" smtClean="0">
                          <a:solidFill>
                            <a:srgbClr val="000000"/>
                          </a:solidFill>
                          <a:latin typeface="Calibri"/>
                        </a:rPr>
                        <a:t>POUR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FC000"/>
                    </a:solidFill>
                  </a:tcPr>
                </a:tc>
                <a:tc>
                  <a:txBody>
                    <a:bodyPr/>
                    <a:lstStyle/>
                    <a:p>
                      <a:pPr algn="ctr" fontAlgn="b"/>
                      <a:r>
                        <a:rPr lang="fr-FR" sz="1400" b="1" i="0" u="none" strike="noStrike" kern="1200" dirty="0" smtClean="0">
                          <a:solidFill>
                            <a:srgbClr val="000000"/>
                          </a:solidFill>
                          <a:latin typeface="+mn-lt"/>
                          <a:ea typeface="+mn-ea"/>
                          <a:cs typeface="+mn-cs"/>
                        </a:rPr>
                        <a:t>POUR </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00"/>
                    </a:solidFill>
                  </a:tcPr>
                </a:tc>
                <a:tc>
                  <a:txBody>
                    <a:bodyPr/>
                    <a:lstStyle/>
                    <a:p>
                      <a:endParaRPr lang="fr-FR" dirty="0"/>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endParaRPr lang="fr-FR" sz="1400" b="1" dirty="0"/>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i="0" u="none" strike="noStrike" dirty="0" smtClean="0">
                          <a:solidFill>
                            <a:srgbClr val="000000"/>
                          </a:solidFill>
                          <a:latin typeface="Calibri"/>
                        </a:rPr>
                        <a:t>LA DP</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pPr algn="ctr" fontAlgn="b"/>
                      <a:r>
                        <a:rPr lang="fr-FR" sz="1400" b="1" i="0" u="none" strike="noStrike" dirty="0" smtClean="0">
                          <a:solidFill>
                            <a:srgbClr val="000000"/>
                          </a:solidFill>
                          <a:latin typeface="Calibri"/>
                        </a:rPr>
                        <a:t>LES</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algn="ctr" fontAlgn="b"/>
                      <a:r>
                        <a:rPr lang="fr-FR" sz="1400" b="1" i="0" u="none" strike="noStrike" kern="1200" dirty="0" smtClean="0">
                          <a:solidFill>
                            <a:srgbClr val="000000"/>
                          </a:solidFill>
                          <a:latin typeface="+mn-lt"/>
                          <a:ea typeface="+mn-ea"/>
                          <a:cs typeface="+mn-cs"/>
                        </a:rPr>
                        <a:t>LES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00"/>
                    </a:solidFill>
                  </a:tcPr>
                </a:tc>
                <a:tc>
                  <a:txBody>
                    <a:bodyPr/>
                    <a:lstStyle/>
                    <a:p>
                      <a:endParaRPr lang="fr-FR" dirty="0"/>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endParaRPr lang="fr-FR" sz="1400" b="1" dirty="0"/>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C00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400" b="1" i="0" u="none" strike="noStrike" dirty="0" smtClean="0">
                          <a:solidFill>
                            <a:srgbClr val="000000"/>
                          </a:solidFill>
                          <a:latin typeface="+mn-lt"/>
                        </a:rPr>
                        <a:t>2</a:t>
                      </a:r>
                      <a:r>
                        <a:rPr lang="fr-FR" sz="1400" b="1" i="0" u="none" strike="noStrike" baseline="0" dirty="0" smtClean="0">
                          <a:solidFill>
                            <a:srgbClr val="000000"/>
                          </a:solidFill>
                          <a:latin typeface="+mn-lt"/>
                        </a:rPr>
                        <a:t> DEC 2015</a:t>
                      </a:r>
                      <a:endParaRPr lang="fr-FR" sz="1400" b="1" i="0" u="none" strike="noStrike" dirty="0">
                        <a:solidFill>
                          <a:srgbClr val="000000"/>
                        </a:solidFill>
                        <a:latin typeface="Calibri"/>
                      </a:endParaRPr>
                    </a:p>
                  </a:txBody>
                  <a:tcPr marL="6403" marR="6403" marT="6403" marB="0" anchor="b">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fr-FR" sz="1400" b="1" i="0" u="none" strike="noStrike" dirty="0" smtClean="0">
                          <a:solidFill>
                            <a:srgbClr val="000000"/>
                          </a:solidFill>
                          <a:latin typeface="+mn-lt"/>
                        </a:rPr>
                        <a:t>APPROBATION PLU</a:t>
                      </a:r>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ctr" fontAlgn="b"/>
                      <a:r>
                        <a:rPr lang="fr-FR" sz="1400" b="1" i="0" u="none" strike="noStrike" dirty="0" smtClean="0">
                          <a:solidFill>
                            <a:srgbClr val="000000"/>
                          </a:solidFill>
                          <a:latin typeface="Calibri"/>
                        </a:rPr>
                        <a:t>PLU</a:t>
                      </a:r>
                      <a:r>
                        <a:rPr lang="fr-FR" sz="1400" b="1" i="0" u="none" strike="noStrike" baseline="0" dirty="0" smtClean="0">
                          <a:solidFill>
                            <a:srgbClr val="000000"/>
                          </a:solidFill>
                          <a:latin typeface="Calibri"/>
                        </a:rPr>
                        <a:t> </a:t>
                      </a:r>
                      <a:r>
                        <a:rPr lang="fr-FR" sz="1400" b="1" i="0" u="none" strike="noStrike" dirty="0" smtClean="0">
                          <a:solidFill>
                            <a:srgbClr val="000000"/>
                          </a:solidFill>
                          <a:latin typeface="Calibri"/>
                        </a:rPr>
                        <a:t>2012</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pPr algn="ctr" fontAlgn="b"/>
                      <a:r>
                        <a:rPr lang="fr-FR" sz="1400" b="1" i="0" u="none" strike="noStrike" dirty="0" smtClean="0">
                          <a:solidFill>
                            <a:srgbClr val="000000"/>
                          </a:solidFill>
                          <a:latin typeface="Calibri"/>
                        </a:rPr>
                        <a:t>TERRAINS</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algn="ctr" fontAlgn="b"/>
                      <a:r>
                        <a:rPr lang="fr-FR" sz="1400" b="1" i="0" u="none" strike="noStrike" kern="1200" dirty="0" smtClean="0">
                          <a:solidFill>
                            <a:srgbClr val="000000"/>
                          </a:solidFill>
                          <a:latin typeface="+mn-lt"/>
                          <a:ea typeface="+mn-ea"/>
                          <a:cs typeface="+mn-cs"/>
                        </a:rPr>
                        <a:t>TERRAINS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00B0F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fr-FR" sz="1400" b="1" i="0" u="none" strike="noStrike" dirty="0" smtClean="0">
                          <a:solidFill>
                            <a:srgbClr val="000000"/>
                          </a:solidFill>
                          <a:latin typeface="Calibri"/>
                        </a:rPr>
                        <a:t> </a:t>
                      </a:r>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ctr" fontAlgn="b"/>
                      <a:r>
                        <a:rPr lang="fr-FR" sz="1400" b="1" i="0" u="none" strike="noStrike" dirty="0" smtClean="0">
                          <a:solidFill>
                            <a:srgbClr val="000000"/>
                          </a:solidFill>
                          <a:latin typeface="+mj-lt"/>
                        </a:rPr>
                        <a:t>CLAUSES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pPr algn="ctr" fontAlgn="b"/>
                      <a:r>
                        <a:rPr lang="fr-FR" sz="1400" b="1" i="0" u="none" strike="noStrike" dirty="0" smtClean="0">
                          <a:solidFill>
                            <a:srgbClr val="000000"/>
                          </a:solidFill>
                          <a:latin typeface="Calibri"/>
                        </a:rPr>
                        <a:t>COUVERTS</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400" b="1" i="0" u="none" strike="noStrike" kern="1200" dirty="0" smtClean="0">
                          <a:solidFill>
                            <a:srgbClr val="000000"/>
                          </a:solidFill>
                          <a:latin typeface="+mn-lt"/>
                          <a:ea typeface="+mn-ea"/>
                          <a:cs typeface="+mn-cs"/>
                        </a:rPr>
                        <a:t>COUVERTS</a:t>
                      </a: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i="0" u="none" strike="noStrike" dirty="0" smtClean="0">
                          <a:solidFill>
                            <a:srgbClr val="000000"/>
                          </a:solidFill>
                          <a:latin typeface="+mj-lt"/>
                        </a:rPr>
                        <a:t>PLUS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pPr algn="ctr" fontAlgn="b"/>
                      <a:r>
                        <a:rPr lang="fr-FR" sz="1400" b="1" i="0" u="none" strike="noStrike" dirty="0" smtClean="0">
                          <a:solidFill>
                            <a:srgbClr val="000000"/>
                          </a:solidFill>
                          <a:latin typeface="Calibri"/>
                        </a:rPr>
                        <a:t>PAR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algn="ctr" fontAlgn="b"/>
                      <a:r>
                        <a:rPr lang="fr-FR" sz="1400" b="1" i="0" u="none" strike="noStrike" kern="1200" dirty="0" smtClean="0">
                          <a:solidFill>
                            <a:srgbClr val="000000"/>
                          </a:solidFill>
                          <a:latin typeface="+mn-lt"/>
                          <a:ea typeface="+mn-ea"/>
                          <a:cs typeface="+mn-cs"/>
                        </a:rPr>
                        <a:t>PAR </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algn="ctr" fontAlgn="b"/>
                      <a:r>
                        <a:rPr lang="fr-FR" sz="1400" b="1" i="0" u="none" strike="noStrike" dirty="0" smtClean="0">
                          <a:solidFill>
                            <a:srgbClr val="000000"/>
                          </a:solidFill>
                          <a:latin typeface="Calibri"/>
                        </a:rPr>
                        <a:t>4 JAN 2016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fr-FR" sz="1400" b="1" i="0" u="none" strike="noStrike" dirty="0" smtClean="0">
                          <a:solidFill>
                            <a:srgbClr val="000000"/>
                          </a:solidFill>
                          <a:latin typeface="Calibri"/>
                        </a:rPr>
                        <a:t>VENTE PAR ANTICAPTION</a:t>
                      </a:r>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i="0" u="none" strike="noStrike" dirty="0" smtClean="0">
                          <a:solidFill>
                            <a:srgbClr val="000000"/>
                          </a:solidFill>
                          <a:latin typeface="+mj-lt"/>
                        </a:rPr>
                        <a:t>SEVERES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C000"/>
                    </a:solidFill>
                  </a:tcPr>
                </a:tc>
                <a:tc>
                  <a:txBody>
                    <a:bodyPr/>
                    <a:lstStyle/>
                    <a:p>
                      <a:pPr algn="ctr" fontAlgn="b"/>
                      <a:r>
                        <a:rPr lang="fr-FR" sz="1400" b="1" i="0" u="none" strike="noStrike" dirty="0" smtClean="0">
                          <a:solidFill>
                            <a:srgbClr val="000000"/>
                          </a:solidFill>
                          <a:latin typeface="Calibri"/>
                        </a:rPr>
                        <a:t>Le</a:t>
                      </a:r>
                      <a:r>
                        <a:rPr lang="fr-FR" sz="1400" b="1" i="0" u="none" strike="noStrike" baseline="0" dirty="0" smtClean="0">
                          <a:solidFill>
                            <a:srgbClr val="000000"/>
                          </a:solidFill>
                          <a:latin typeface="Calibri"/>
                        </a:rPr>
                        <a:t> PA</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i="0" u="none" strike="noStrike" kern="1200" dirty="0" smtClean="0">
                          <a:solidFill>
                            <a:srgbClr val="000000"/>
                          </a:solidFill>
                          <a:latin typeface="+mn-lt"/>
                          <a:ea typeface="+mn-ea"/>
                          <a:cs typeface="+mn-cs"/>
                        </a:rPr>
                        <a:t>Le</a:t>
                      </a:r>
                      <a:r>
                        <a:rPr lang="fr-FR" sz="1400" b="1" i="0" u="none" strike="noStrike" kern="1200" baseline="0" dirty="0" smtClean="0">
                          <a:solidFill>
                            <a:srgbClr val="000000"/>
                          </a:solidFill>
                          <a:latin typeface="+mn-lt"/>
                          <a:ea typeface="+mn-ea"/>
                          <a:cs typeface="+mn-cs"/>
                        </a:rPr>
                        <a:t> PA</a:t>
                      </a:r>
                      <a:endParaRPr lang="fr-FR" sz="1400" b="1" i="0" u="none" strike="noStrike" kern="1200" dirty="0" smtClean="0">
                        <a:solidFill>
                          <a:srgbClr val="000000"/>
                        </a:solidFill>
                        <a:latin typeface="+mn-lt"/>
                        <a:ea typeface="+mn-ea"/>
                        <a:cs typeface="+mn-cs"/>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pPr algn="ctr" fontAlgn="b"/>
                      <a:r>
                        <a:rPr lang="fr-FR" sz="1400" b="1" i="0" u="none" strike="noStrike" dirty="0">
                          <a:solidFill>
                            <a:srgbClr val="000000"/>
                          </a:solidFill>
                          <a:latin typeface="Calibri"/>
                        </a:rPr>
                        <a:t> </a:t>
                      </a: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fontAlgn="b"/>
                      <a:r>
                        <a:rPr lang="fr-FR" sz="1400" b="1" i="0" u="none" strike="noStrike" dirty="0">
                          <a:solidFill>
                            <a:srgbClr val="000000"/>
                          </a:solidFill>
                          <a:latin typeface="Calibri"/>
                        </a:rPr>
                        <a:t> </a:t>
                      </a:r>
                    </a:p>
                  </a:txBody>
                  <a:tcPr marL="6403" marR="6403" marT="6403" marB="0" anchor="b">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r-FR" sz="1400" b="1" i="0" u="none" strike="noStrike" baseline="0" dirty="0" smtClean="0">
                          <a:solidFill>
                            <a:srgbClr val="000000"/>
                          </a:solidFill>
                          <a:latin typeface="Calibri"/>
                        </a:rPr>
                        <a:t>On donne 36MOIS pour FINIR</a:t>
                      </a:r>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fr-FR" sz="1400" b="1" dirty="0" smtClean="0">
                          <a:latin typeface="+mj-lt"/>
                        </a:rPr>
                        <a:t>DU PLU</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b"/>
                      <a:r>
                        <a:rPr lang="fr-FR" sz="1400" b="1" i="0" u="none" strike="noStrike" dirty="0" smtClean="0">
                          <a:solidFill>
                            <a:srgbClr val="000000"/>
                          </a:solidFill>
                          <a:latin typeface="Calibri"/>
                        </a:rPr>
                        <a:t>PLU</a:t>
                      </a:r>
                      <a:r>
                        <a:rPr lang="fr-FR" sz="1400" b="1" i="0" u="none" strike="noStrike" baseline="0" dirty="0" smtClean="0">
                          <a:solidFill>
                            <a:srgbClr val="000000"/>
                          </a:solidFill>
                          <a:latin typeface="Calibri"/>
                        </a:rPr>
                        <a:t> 2012</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r>
                        <a:rPr lang="fr-FR" sz="1400" b="1" kern="1200" dirty="0" smtClean="0">
                          <a:solidFill>
                            <a:schemeClr val="tx1"/>
                          </a:solidFill>
                          <a:latin typeface="+mn-lt"/>
                          <a:ea typeface="+mn-ea"/>
                          <a:cs typeface="+mn-cs"/>
                        </a:rPr>
                        <a:t>Seules</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fr-FR" dirty="0"/>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69751">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00B0F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fr-FR" sz="1400" b="1" dirty="0" smtClean="0">
                          <a:latin typeface="+mj-lt"/>
                        </a:rPr>
                        <a:t>S’APPLIQUENT</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FC000"/>
                    </a:solidFill>
                  </a:tcPr>
                </a:tc>
                <a:tc>
                  <a:txBody>
                    <a:bodyPr/>
                    <a:lstStyle/>
                    <a:p>
                      <a:pPr algn="ctr" fontAlgn="b"/>
                      <a:r>
                        <a:rPr lang="fr-FR" sz="1400" b="1" i="0" u="none" strike="noStrike" dirty="0" smtClean="0">
                          <a:solidFill>
                            <a:srgbClr val="000000"/>
                          </a:solidFill>
                          <a:latin typeface="+mj-lt"/>
                        </a:rPr>
                        <a:t>CLAUSES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kern="1200" dirty="0" smtClean="0">
                          <a:solidFill>
                            <a:schemeClr val="tx1"/>
                          </a:solidFill>
                          <a:latin typeface="+mn-lt"/>
                          <a:ea typeface="+mn-ea"/>
                          <a:cs typeface="+mn-cs"/>
                        </a:rPr>
                        <a:t>Les</a:t>
                      </a: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r>
              <a:tr h="269751">
                <a:tc>
                  <a:txBody>
                    <a:bodyPr/>
                    <a:lstStyle/>
                    <a:p>
                      <a:pPr algn="ctr" fontAlgn="b"/>
                      <a:r>
                        <a:rPr lang="fr-FR" sz="1400" b="1" i="0" u="none" strike="noStrike" dirty="0" smtClean="0">
                          <a:solidFill>
                            <a:srgbClr val="000000"/>
                          </a:solidFill>
                          <a:latin typeface="Calibri"/>
                        </a:rPr>
                        <a:t>PLU 2015</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400" b="1" i="0" u="none" strike="noStrike" dirty="0" smtClean="0">
                          <a:solidFill>
                            <a:srgbClr val="C00000"/>
                          </a:solidFill>
                          <a:latin typeface="+mn-lt"/>
                        </a:rPr>
                        <a:t>5 OCT 2017</a:t>
                      </a:r>
                      <a:endParaRPr lang="fr-FR" sz="1400" b="1" i="0" u="none" strike="noStrike" dirty="0">
                        <a:solidFill>
                          <a:srgbClr val="C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ctr" fontAlgn="b"/>
                      <a:r>
                        <a:rPr lang="fr-FR" sz="1400" b="1" i="0" u="none" strike="noStrike" dirty="0" smtClean="0">
                          <a:solidFill>
                            <a:srgbClr val="000000"/>
                          </a:solidFill>
                          <a:latin typeface="+mj-lt"/>
                        </a:rPr>
                        <a:t>PAS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fr-FR" sz="1400" b="1" i="0" u="none" strike="noStrike" dirty="0" smtClean="0">
                          <a:solidFill>
                            <a:srgbClr val="000000"/>
                          </a:solidFill>
                          <a:latin typeface="+mj-lt"/>
                        </a:rPr>
                        <a:t>PLUS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algn="ctr"/>
                      <a:r>
                        <a:rPr lang="fr-FR" sz="1400" b="1" kern="1200" dirty="0" smtClean="0">
                          <a:solidFill>
                            <a:schemeClr val="tx1"/>
                          </a:solidFill>
                          <a:latin typeface="+mn-lt"/>
                          <a:ea typeface="+mn-ea"/>
                          <a:cs typeface="+mn-cs"/>
                        </a:rPr>
                        <a:t>Clauses</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58620">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ctr" fontAlgn="b"/>
                      <a:r>
                        <a:rPr lang="fr-FR" sz="1400" b="1" dirty="0" smtClean="0"/>
                        <a:t>Plus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92D050"/>
                    </a:solidFill>
                  </a:tcPr>
                </a:tc>
                <a:tc>
                  <a:txBody>
                    <a:bodyPr/>
                    <a:lstStyle/>
                    <a:p>
                      <a:pPr algn="ctr" fontAlgn="b"/>
                      <a:r>
                        <a:rPr lang="fr-FR" sz="1400" b="1" i="0" u="none" strike="noStrike" dirty="0" smtClean="0">
                          <a:solidFill>
                            <a:srgbClr val="000000"/>
                          </a:solidFill>
                          <a:latin typeface="+mj-lt"/>
                        </a:rPr>
                        <a:t>SEVERES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algn="ctr"/>
                      <a:r>
                        <a:rPr lang="fr-FR" sz="1400" b="1" kern="1200" dirty="0" smtClean="0">
                          <a:solidFill>
                            <a:schemeClr val="tx1"/>
                          </a:solidFill>
                          <a:latin typeface="+mn-lt"/>
                          <a:ea typeface="+mn-ea"/>
                          <a:cs typeface="+mn-cs"/>
                        </a:rPr>
                        <a:t>Du </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dirty="0" smtClean="0"/>
                        <a:t>sévères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92D050"/>
                    </a:solidFill>
                  </a:tcPr>
                </a:tc>
                <a:tc>
                  <a:txBody>
                    <a:bodyPr/>
                    <a:lstStyle/>
                    <a:p>
                      <a:pPr algn="ctr"/>
                      <a:r>
                        <a:rPr lang="fr-FR" sz="1400" b="1" dirty="0" smtClean="0">
                          <a:latin typeface="+mj-lt"/>
                        </a:rPr>
                        <a:t>DU PLU 2015</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algn="ctr"/>
                      <a:r>
                        <a:rPr lang="fr-FR" sz="1400" b="1" kern="1200" dirty="0" smtClean="0">
                          <a:solidFill>
                            <a:schemeClr val="tx1"/>
                          </a:solidFill>
                          <a:latin typeface="+mn-lt"/>
                          <a:ea typeface="+mn-ea"/>
                          <a:cs typeface="+mn-cs"/>
                        </a:rPr>
                        <a:t>Règlement</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algn="ctr" fontAlgn="b"/>
                      <a:r>
                        <a:rPr lang="fr-FR" sz="1400" b="1" i="0" u="none" strike="noStrike" dirty="0" smtClean="0">
                          <a:solidFill>
                            <a:srgbClr val="000000"/>
                          </a:solidFill>
                          <a:latin typeface="Calibri"/>
                        </a:rPr>
                        <a:t>5 FEV2018</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fr-FR" sz="1400" b="1" i="0" u="none" strike="noStrike" dirty="0" smtClean="0">
                          <a:solidFill>
                            <a:srgbClr val="000000"/>
                          </a:solidFill>
                          <a:latin typeface="Calibri"/>
                        </a:rPr>
                        <a:t>Finalement  DAACT fournis</a:t>
                      </a:r>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fr-FR" sz="1400" b="1" dirty="0" smtClean="0"/>
                        <a:t>de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a:r>
                        <a:rPr lang="fr-FR" sz="1400" b="1" dirty="0" smtClean="0">
                          <a:latin typeface="+mj-lt"/>
                        </a:rPr>
                        <a:t>S’APPLIQUENT</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C000"/>
                    </a:solidFill>
                  </a:tcPr>
                </a:tc>
                <a:tc>
                  <a:txBody>
                    <a:bodyPr/>
                    <a:lstStyle/>
                    <a:p>
                      <a:pPr algn="ctr"/>
                      <a:r>
                        <a:rPr lang="fr-FR" sz="1400" b="1" kern="1200" dirty="0" smtClean="0">
                          <a:solidFill>
                            <a:schemeClr val="tx1"/>
                          </a:solidFill>
                          <a:latin typeface="+mn-lt"/>
                          <a:ea typeface="+mn-ea"/>
                          <a:cs typeface="+mn-cs"/>
                        </a:rPr>
                        <a:t>Du </a:t>
                      </a:r>
                      <a:endParaRPr lang="fr-FR" sz="1400" b="1" dirty="0">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9751">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fr-FR" sz="1400" b="1" i="0" u="none" strike="noStrike" dirty="0" smtClean="0">
                          <a:solidFill>
                            <a:srgbClr val="000000"/>
                          </a:solidFill>
                          <a:latin typeface="Calibri"/>
                        </a:rPr>
                        <a:t>Au bout de 25 MOIS</a:t>
                      </a:r>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a:noFill/>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400" b="1" baseline="0" dirty="0" smtClean="0"/>
                        <a:t> </a:t>
                      </a:r>
                      <a:r>
                        <a:rPr lang="fr-FR" sz="1400" b="1" i="0" u="none" strike="noStrike" dirty="0" smtClean="0">
                          <a:solidFill>
                            <a:srgbClr val="000000"/>
                          </a:solidFill>
                          <a:latin typeface="+mn-lt"/>
                        </a:rPr>
                        <a:t>PLU</a:t>
                      </a:r>
                      <a:r>
                        <a:rPr lang="fr-FR" sz="1400" b="1" i="0" u="none" strike="noStrike" baseline="0" dirty="0" smtClean="0">
                          <a:solidFill>
                            <a:srgbClr val="000000"/>
                          </a:solidFill>
                          <a:latin typeface="+mn-lt"/>
                        </a:rPr>
                        <a:t> </a:t>
                      </a:r>
                      <a:r>
                        <a:rPr lang="fr-FR" sz="1400" b="1" i="0" u="none" strike="noStrike" dirty="0" smtClean="0">
                          <a:solidFill>
                            <a:srgbClr val="000000"/>
                          </a:solidFill>
                          <a:latin typeface="+mn-lt"/>
                        </a:rPr>
                        <a:t>2012</a:t>
                      </a: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92D050"/>
                    </a:solidFill>
                  </a:tcPr>
                </a:tc>
                <a:tc>
                  <a:txBody>
                    <a:bodyPr/>
                    <a:lstStyle/>
                    <a:p>
                      <a:pPr algn="ctr" fontAlgn="b"/>
                      <a:r>
                        <a:rPr lang="fr-FR" sz="1400" b="1" i="0" u="none" strike="noStrike" dirty="0" smtClean="0">
                          <a:solidFill>
                            <a:srgbClr val="000000"/>
                          </a:solidFill>
                          <a:latin typeface="+mj-lt"/>
                        </a:rPr>
                        <a:t>PAS</a:t>
                      </a:r>
                      <a:endParaRPr lang="fr-FR" sz="1400" b="1" i="0" u="none" strike="noStrike" dirty="0">
                        <a:solidFill>
                          <a:srgbClr val="000000"/>
                        </a:solidFill>
                        <a:latin typeface="+mj-lt"/>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kern="1200" dirty="0" smtClean="0">
                          <a:solidFill>
                            <a:schemeClr val="tx1"/>
                          </a:solidFill>
                          <a:latin typeface="+mn-lt"/>
                          <a:ea typeface="+mn-ea"/>
                          <a:cs typeface="+mn-cs"/>
                        </a:rPr>
                        <a:t>lotissement</a:t>
                      </a: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66551">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400" b="1" i="0" u="none" strike="noStrike" dirty="0" smtClean="0">
                          <a:solidFill>
                            <a:srgbClr val="000000"/>
                          </a:solidFill>
                          <a:latin typeface="+mn-lt"/>
                        </a:rPr>
                        <a:t>5 FEV 2023</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ctr" fontAlgn="b"/>
                      <a:r>
                        <a:rPr lang="fr-FR" sz="1400" b="1" i="0" u="none" strike="noStrike" dirty="0" smtClean="0">
                          <a:solidFill>
                            <a:srgbClr val="000000"/>
                          </a:solidFill>
                          <a:latin typeface="Calibri"/>
                        </a:rPr>
                        <a:t>Ou PLU 2015</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92D050"/>
                    </a:solidFill>
                  </a:tcPr>
                </a:tc>
                <a:tc>
                  <a:txBody>
                    <a:bodyPr/>
                    <a:lstStyle/>
                    <a:p>
                      <a:pPr algn="ctr"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r h="273860">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400" b="1" baseline="0" dirty="0" smtClean="0"/>
                        <a:t> </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t>Plus sévères de </a:t>
                      </a: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a:r>
                        <a:rPr lang="fr-FR" sz="1400" b="1" dirty="0" smtClean="0"/>
                        <a:t>Plus sévères de </a:t>
                      </a:r>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92D05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69751">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400" b="1" i="0" u="none" strike="noStrike" dirty="0" smtClean="0">
                          <a:solidFill>
                            <a:srgbClr val="C00000"/>
                          </a:solidFill>
                          <a:latin typeface="+mn-lt"/>
                        </a:rPr>
                        <a:t>5 OCT 2022</a:t>
                      </a:r>
                    </a:p>
                  </a:txBody>
                  <a:tcPr marL="6403" marR="6403" marT="6403"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400" b="1" i="0" u="none" strike="noStrike" dirty="0" smtClean="0">
                          <a:solidFill>
                            <a:srgbClr val="000000"/>
                          </a:solidFill>
                          <a:latin typeface="Calibri"/>
                        </a:rPr>
                        <a:t>PLU  2015</a:t>
                      </a:r>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fr-FR" sz="1400" b="1" dirty="0" smtClean="0"/>
                        <a:t>PLU</a:t>
                      </a:r>
                      <a:r>
                        <a:rPr lang="fr-FR" sz="1400" b="1" baseline="0" dirty="0" smtClean="0"/>
                        <a:t> 2012 ou PLU 2015</a:t>
                      </a:r>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a:r>
                        <a:rPr lang="fr-FR" sz="1400" b="1" dirty="0" smtClean="0"/>
                        <a:t>PLU 2012ou</a:t>
                      </a:r>
                      <a:r>
                        <a:rPr lang="fr-FR" sz="1400" b="1" baseline="0" dirty="0" smtClean="0"/>
                        <a:t> PLU2015</a:t>
                      </a:r>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r>
              <a:tr h="198911">
                <a:tc>
                  <a:txBody>
                    <a:bodyPr/>
                    <a:lstStyle/>
                    <a:p>
                      <a:pPr algn="l"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B0F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fr-FR" sz="1400" b="1" i="0" u="none" strike="noStrike" dirty="0" smtClean="0">
                          <a:solidFill>
                            <a:srgbClr val="000000"/>
                          </a:solidFill>
                          <a:latin typeface="+mn-lt"/>
                        </a:rPr>
                        <a:t>5 FEV 2028</a:t>
                      </a:r>
                    </a:p>
                    <a:p>
                      <a:pPr algn="ctr"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fr-FR" sz="1400" b="1" i="0" u="none" strike="noStrike" dirty="0">
                        <a:solidFill>
                          <a:srgbClr val="000000"/>
                        </a:solidFill>
                        <a:latin typeface="Calibri"/>
                      </a:endParaRPr>
                    </a:p>
                  </a:txBody>
                  <a:tcPr marL="6403" marR="6403" marT="6403"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ctr" fontAlgn="b"/>
                      <a:endParaRPr lang="fr-FR" sz="1400" b="1" i="0" u="none" strike="noStrike" dirty="0">
                        <a:solidFill>
                          <a:srgbClr val="000000"/>
                        </a:solidFill>
                        <a:latin typeface="Calibri"/>
                      </a:endParaRPr>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i="0" u="none" strike="noStrike" dirty="0" smtClean="0">
                          <a:solidFill>
                            <a:srgbClr val="000000"/>
                          </a:solidFill>
                          <a:latin typeface="+mn-lt"/>
                        </a:rPr>
                        <a:t>PLU  2015</a:t>
                      </a:r>
                    </a:p>
                    <a:p>
                      <a:pPr algn="ctr"/>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i="0" u="none" strike="noStrike" dirty="0" smtClean="0">
                          <a:solidFill>
                            <a:srgbClr val="000000"/>
                          </a:solidFill>
                          <a:latin typeface="+mn-lt"/>
                        </a:rPr>
                        <a:t>PLU  2015</a:t>
                      </a:r>
                    </a:p>
                    <a:p>
                      <a:pPr algn="ctr"/>
                      <a:endParaRPr lang="fr-FR" sz="1400" b="1" dirty="0"/>
                    </a:p>
                  </a:txBody>
                  <a:tcPr marL="6403" marR="6403" marT="640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endParaRPr lang="fr-FR"/>
                    </a:p>
                  </a:txBody>
                  <a:tcPr marL="6403" marR="6403" marT="6403"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a:noFill/>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endParaRPr lang="fr-FR" dirty="0"/>
                    </a:p>
                  </a:txBody>
                  <a:tcPr marL="6403" marR="6403" marT="640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cristallisations  des règles »</a:t>
            </a:r>
            <a:br>
              <a:rPr lang="fr-FR" dirty="0" smtClean="0"/>
            </a:br>
            <a:endParaRPr lang="fr-FR" dirty="0"/>
          </a:p>
        </p:txBody>
      </p:sp>
      <p:sp>
        <p:nvSpPr>
          <p:cNvPr id="3" name="Espace réservé du contenu 2"/>
          <p:cNvSpPr>
            <a:spLocks noGrp="1"/>
          </p:cNvSpPr>
          <p:nvPr>
            <p:ph idx="1"/>
          </p:nvPr>
        </p:nvSpPr>
        <p:spPr>
          <a:xfrm>
            <a:off x="457200" y="1268760"/>
            <a:ext cx="8229600" cy="4857403"/>
          </a:xfrm>
        </p:spPr>
        <p:txBody>
          <a:bodyPr>
            <a:normAutofit fontScale="92500" lnSpcReduction="20000"/>
          </a:bodyPr>
          <a:lstStyle/>
          <a:p>
            <a:r>
              <a:rPr lang="fr-FR" dirty="0" smtClean="0"/>
              <a:t>En d’autres termes:</a:t>
            </a:r>
          </a:p>
          <a:p>
            <a:pPr>
              <a:buNone/>
            </a:pPr>
            <a:r>
              <a:rPr lang="fr-FR" dirty="0" smtClean="0"/>
              <a:t>De 0 à 5 ans, compté à partir DAACT: seul s’applique</a:t>
            </a:r>
          </a:p>
          <a:p>
            <a:pPr>
              <a:buNone/>
            </a:pPr>
            <a:r>
              <a:rPr lang="fr-FR" sz="2800" dirty="0" smtClean="0"/>
              <a:t>Soit  le règlement du lotissement </a:t>
            </a:r>
          </a:p>
          <a:p>
            <a:pPr>
              <a:buNone/>
            </a:pPr>
            <a:r>
              <a:rPr lang="fr-FR" sz="2800" dirty="0" smtClean="0"/>
              <a:t>Soit les règlement du POS /PLU en vigueur à l’époque en absence de règlement  mais on peut bénéficier des allégements dans les règles du POS PLU intervenus entre temps</a:t>
            </a:r>
          </a:p>
          <a:p>
            <a:pPr>
              <a:buNone/>
            </a:pPr>
            <a:endParaRPr lang="fr-FR" sz="2800" dirty="0" smtClean="0"/>
          </a:p>
          <a:p>
            <a:pPr>
              <a:buNone/>
            </a:pPr>
            <a:r>
              <a:rPr lang="fr-FR" sz="2800" dirty="0" smtClean="0"/>
              <a:t>De 5 à 10 ans: les clauses les plus sévères entre celles indiquées ci-dessus et celles du POS/PLU actuel</a:t>
            </a:r>
          </a:p>
          <a:p>
            <a:pPr>
              <a:buNone/>
            </a:pPr>
            <a:endParaRPr lang="fr-FR" sz="2800" dirty="0" smtClean="0"/>
          </a:p>
          <a:p>
            <a:pPr>
              <a:buNone/>
            </a:pPr>
            <a:r>
              <a:rPr lang="fr-FR" sz="2800" dirty="0" smtClean="0"/>
              <a:t>10 ans et plus : les clauses du POS/PLU actuel</a:t>
            </a:r>
            <a:endParaRPr lang="fr-FR"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179512" y="1052736"/>
            <a:ext cx="8640960" cy="5400600"/>
          </a:xfrm>
        </p:spPr>
        <p:txBody>
          <a:bodyPr>
            <a:normAutofit fontScale="85000" lnSpcReduction="10000"/>
          </a:bodyPr>
          <a:lstStyle/>
          <a:p>
            <a:pPr algn="ctr">
              <a:buNone/>
            </a:pPr>
            <a:r>
              <a:rPr lang="fr-FR" sz="3900" b="1" u="sng" dirty="0" smtClean="0"/>
              <a:t>Travaux sur une construction existante</a:t>
            </a:r>
            <a:r>
              <a:rPr lang="fr-FR" dirty="0" smtClean="0"/>
              <a:t> </a:t>
            </a:r>
          </a:p>
          <a:p>
            <a:pPr>
              <a:buNone/>
            </a:pPr>
            <a:r>
              <a:rPr lang="fr-FR" b="1" dirty="0" smtClean="0"/>
              <a:t>CHANGEMENT DE DESTINATION :</a:t>
            </a:r>
            <a:endParaRPr lang="fr-FR" dirty="0" smtClean="0"/>
          </a:p>
          <a:p>
            <a:pPr>
              <a:buNone/>
            </a:pPr>
            <a:r>
              <a:rPr lang="fr-FR" b="1" dirty="0" smtClean="0">
                <a:solidFill>
                  <a:srgbClr val="0070C0"/>
                </a:solidFill>
              </a:rPr>
              <a:t>Article R151-28 </a:t>
            </a:r>
            <a:r>
              <a:rPr lang="fr-FR" dirty="0" smtClean="0">
                <a:solidFill>
                  <a:srgbClr val="0070C0"/>
                </a:solidFill>
              </a:rPr>
              <a:t/>
            </a:r>
            <a:br>
              <a:rPr lang="fr-FR" dirty="0" smtClean="0">
                <a:solidFill>
                  <a:srgbClr val="0070C0"/>
                </a:solidFill>
              </a:rPr>
            </a:br>
            <a:r>
              <a:rPr lang="fr-FR" dirty="0" smtClean="0">
                <a:solidFill>
                  <a:srgbClr val="0070C0"/>
                </a:solidFill>
              </a:rPr>
              <a:t>« Les destinations de constructions prévues à l'article </a:t>
            </a:r>
            <a:r>
              <a:rPr lang="fr-FR" u="sng" dirty="0" smtClean="0">
                <a:solidFill>
                  <a:srgbClr val="0070C0"/>
                </a:solidFill>
                <a:hlinkClick r:id="rId2"/>
              </a:rPr>
              <a:t>R. 151-27</a:t>
            </a:r>
            <a:r>
              <a:rPr lang="fr-FR" dirty="0" smtClean="0">
                <a:solidFill>
                  <a:srgbClr val="0070C0"/>
                </a:solidFill>
              </a:rPr>
              <a:t> comprennent les sous-destinations suivantes : </a:t>
            </a:r>
            <a:br>
              <a:rPr lang="fr-FR" dirty="0" smtClean="0">
                <a:solidFill>
                  <a:srgbClr val="0070C0"/>
                </a:solidFill>
              </a:rPr>
            </a:br>
            <a:r>
              <a:rPr lang="fr-FR" dirty="0" smtClean="0">
                <a:solidFill>
                  <a:srgbClr val="0070C0"/>
                </a:solidFill>
              </a:rPr>
              <a:t>1° Pour la destination " exploitation agricole et forestière " : exploitation agricole, exploitation forestière ; </a:t>
            </a:r>
            <a:br>
              <a:rPr lang="fr-FR" dirty="0" smtClean="0">
                <a:solidFill>
                  <a:srgbClr val="0070C0"/>
                </a:solidFill>
              </a:rPr>
            </a:br>
            <a:r>
              <a:rPr lang="fr-FR" dirty="0" smtClean="0">
                <a:solidFill>
                  <a:srgbClr val="0070C0"/>
                </a:solidFill>
              </a:rPr>
              <a:t>2° Pour la destination " habitation " : logement, hébergement ; </a:t>
            </a:r>
            <a:br>
              <a:rPr lang="fr-FR" dirty="0" smtClean="0">
                <a:solidFill>
                  <a:srgbClr val="0070C0"/>
                </a:solidFill>
              </a:rPr>
            </a:br>
            <a:r>
              <a:rPr lang="fr-FR" dirty="0" smtClean="0">
                <a:solidFill>
                  <a:srgbClr val="0070C0"/>
                </a:solidFill>
              </a:rPr>
              <a:t>3° Pour la destination " commerce et activités de service " : artisanat et commerce de détail, restauration, commerce de gros, activités de services où s'effectue l'accueil d'une clientèle, hébergement hôtelier et touristique, cinéma ;</a:t>
            </a:r>
            <a:endParaRPr lang="fr-FR" i="1" dirty="0" smtClean="0">
              <a:solidFill>
                <a:srgbClr val="0070C0"/>
              </a:solidFill>
            </a:endParaRP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179512" y="1052736"/>
            <a:ext cx="8784976" cy="5544616"/>
          </a:xfrm>
        </p:spPr>
        <p:txBody>
          <a:bodyPr>
            <a:normAutofit fontScale="85000" lnSpcReduction="20000"/>
          </a:bodyPr>
          <a:lstStyle/>
          <a:p>
            <a:pPr algn="ctr">
              <a:buNone/>
            </a:pPr>
            <a:r>
              <a:rPr lang="fr-FR" sz="3900" b="1" u="sng" dirty="0" smtClean="0"/>
              <a:t>Travaux sur une construction existante</a:t>
            </a:r>
            <a:r>
              <a:rPr lang="fr-FR" dirty="0" smtClean="0"/>
              <a:t> </a:t>
            </a:r>
          </a:p>
          <a:p>
            <a:pPr>
              <a:buNone/>
            </a:pPr>
            <a:r>
              <a:rPr lang="fr-FR" b="1" dirty="0" smtClean="0"/>
              <a:t>CHANGEMENT DE DESTINATION :</a:t>
            </a:r>
            <a:endParaRPr lang="fr-FR" dirty="0" smtClean="0"/>
          </a:p>
          <a:p>
            <a:pPr>
              <a:buNone/>
            </a:pPr>
            <a:r>
              <a:rPr lang="fr-FR" b="1" dirty="0" smtClean="0">
                <a:solidFill>
                  <a:srgbClr val="0070C0"/>
                </a:solidFill>
              </a:rPr>
              <a:t>Article R151-28 suite</a:t>
            </a:r>
            <a:r>
              <a:rPr lang="fr-FR" dirty="0" smtClean="0">
                <a:solidFill>
                  <a:srgbClr val="0070C0"/>
                </a:solidFill>
              </a:rPr>
              <a:t/>
            </a:r>
            <a:br>
              <a:rPr lang="fr-FR" dirty="0" smtClean="0">
                <a:solidFill>
                  <a:srgbClr val="0070C0"/>
                </a:solidFill>
              </a:rPr>
            </a:br>
            <a:r>
              <a:rPr lang="fr-FR" dirty="0" smtClean="0">
                <a:solidFill>
                  <a:srgbClr val="0070C0"/>
                </a:solidFill>
              </a:rPr>
              <a:t>Les destinations de constructions prévues à l'article </a:t>
            </a:r>
            <a:r>
              <a:rPr lang="fr-FR" u="sng" dirty="0" smtClean="0">
                <a:solidFill>
                  <a:srgbClr val="0070C0"/>
                </a:solidFill>
                <a:hlinkClick r:id="rId2"/>
              </a:rPr>
              <a:t>R. 151-27</a:t>
            </a:r>
            <a:r>
              <a:rPr lang="fr-FR" dirty="0" smtClean="0">
                <a:solidFill>
                  <a:srgbClr val="0070C0"/>
                </a:solidFill>
              </a:rPr>
              <a:t> comprennent les sous-destinations suivantes : </a:t>
            </a:r>
            <a:br>
              <a:rPr lang="fr-FR" dirty="0" smtClean="0">
                <a:solidFill>
                  <a:srgbClr val="0070C0"/>
                </a:solidFill>
              </a:rPr>
            </a:br>
            <a:r>
              <a:rPr lang="fr-FR" dirty="0" smtClean="0">
                <a:solidFill>
                  <a:srgbClr val="0070C0"/>
                </a:solidFill>
              </a:rPr>
              <a:t>4° Pour la destination " équipements d'intérêt collectif et services publics " : locaux et bureaux accueillant du public des administrations publiques et assimilés, locaux techniques et industriels des administrations publiques et assimilés, établissements d'enseignement, de santé et d'action sociale, salles d'art et de spectacles, équipements sportifs, autres équipements recevant du public ; </a:t>
            </a:r>
            <a:br>
              <a:rPr lang="fr-FR" dirty="0" smtClean="0">
                <a:solidFill>
                  <a:srgbClr val="0070C0"/>
                </a:solidFill>
              </a:rPr>
            </a:br>
            <a:r>
              <a:rPr lang="fr-FR" dirty="0" smtClean="0">
                <a:solidFill>
                  <a:srgbClr val="0070C0"/>
                </a:solidFill>
              </a:rPr>
              <a:t>5° Pour la destination " autres activités des secteurs secondaire ou tertiaire " : industrie, entrepôt, bureau, centre de congrès et d'exposition</a:t>
            </a:r>
            <a:r>
              <a:rPr lang="fr-FR" i="1" dirty="0" smtClean="0">
                <a:solidFill>
                  <a:srgbClr val="0070C0"/>
                </a:solidFill>
              </a:rPr>
              <a:t>»</a:t>
            </a: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78098"/>
          </a:xfrm>
        </p:spPr>
        <p:txBody>
          <a:bodyPr>
            <a:normAutofit/>
          </a:bodyPr>
          <a:lstStyle/>
          <a:p>
            <a:r>
              <a:rPr lang="fr-FR" sz="3200" dirty="0" smtClean="0"/>
              <a:t>instruction DP</a:t>
            </a:r>
            <a:r>
              <a:rPr lang="fr-FR" sz="3200" b="1" dirty="0" smtClean="0"/>
              <a:t> champ application </a:t>
            </a:r>
            <a:endParaRPr lang="fr-FR" sz="3200" dirty="0"/>
          </a:p>
        </p:txBody>
      </p:sp>
      <p:sp>
        <p:nvSpPr>
          <p:cNvPr id="5" name="Espace réservé du contenu 4"/>
          <p:cNvSpPr>
            <a:spLocks noGrp="1"/>
          </p:cNvSpPr>
          <p:nvPr>
            <p:ph idx="1"/>
          </p:nvPr>
        </p:nvSpPr>
        <p:spPr>
          <a:xfrm>
            <a:off x="457200" y="1052736"/>
            <a:ext cx="8229600" cy="5073427"/>
          </a:xfrm>
        </p:spPr>
        <p:txBody>
          <a:bodyPr>
            <a:normAutofit fontScale="92500" lnSpcReduction="10000"/>
          </a:bodyPr>
          <a:lstStyle/>
          <a:p>
            <a:pPr algn="ctr">
              <a:buNone/>
            </a:pPr>
            <a:r>
              <a:rPr lang="fr-FR" sz="3900" b="1" u="sng" dirty="0" smtClean="0"/>
              <a:t>Travaux sur une construction existante</a:t>
            </a:r>
            <a:endParaRPr lang="fr-FR" sz="3900" dirty="0" smtClean="0"/>
          </a:p>
          <a:p>
            <a:pPr algn="ctr">
              <a:buNone/>
            </a:pPr>
            <a:r>
              <a:rPr lang="fr-FR" dirty="0" smtClean="0"/>
              <a:t> </a:t>
            </a:r>
          </a:p>
          <a:p>
            <a:pPr>
              <a:buNone/>
            </a:pPr>
            <a:r>
              <a:rPr lang="fr-FR" b="1" dirty="0" smtClean="0"/>
              <a:t>CHANGEMENT DE DESTINATION :</a:t>
            </a:r>
            <a:endParaRPr lang="fr-FR" dirty="0" smtClean="0"/>
          </a:p>
          <a:p>
            <a:pPr>
              <a:buNone/>
            </a:pPr>
            <a:r>
              <a:rPr lang="fr-FR" dirty="0" smtClean="0">
                <a:solidFill>
                  <a:srgbClr val="0070C0"/>
                </a:solidFill>
              </a:rPr>
              <a:t>Article *R421-13 suite</a:t>
            </a:r>
          </a:p>
          <a:p>
            <a:r>
              <a:rPr lang="fr-FR" i="1" dirty="0" smtClean="0">
                <a:solidFill>
                  <a:srgbClr val="0070C0"/>
                </a:solidFill>
              </a:rPr>
              <a:t>Les changements de destination ou sous-destination de ces constructions définies aux articles R. 151-27 et R.151-28 sont soumis à </a:t>
            </a:r>
            <a:r>
              <a:rPr lang="fr-FR" b="1" i="1" dirty="0" smtClean="0">
                <a:solidFill>
                  <a:srgbClr val="0070C0"/>
                </a:solidFill>
              </a:rPr>
              <a:t>permis de construire </a:t>
            </a:r>
            <a:r>
              <a:rPr lang="fr-FR" i="1" dirty="0" smtClean="0">
                <a:solidFill>
                  <a:srgbClr val="0070C0"/>
                </a:solidFill>
              </a:rPr>
              <a:t>dans les cas prévus à l'article R. 421-14 et à </a:t>
            </a:r>
            <a:r>
              <a:rPr lang="fr-FR" b="1" i="1" dirty="0" smtClean="0">
                <a:solidFill>
                  <a:srgbClr val="0070C0"/>
                </a:solidFill>
              </a:rPr>
              <a:t>déclaration préalable </a:t>
            </a:r>
            <a:r>
              <a:rPr lang="fr-FR" i="1" dirty="0" smtClean="0">
                <a:solidFill>
                  <a:srgbClr val="0070C0"/>
                </a:solidFill>
              </a:rPr>
              <a:t>dans les cas prévus à l'article R. 421-17. »</a:t>
            </a:r>
          </a:p>
          <a:p>
            <a:pPr>
              <a:buNone/>
            </a:pPr>
            <a:endParaRPr lang="fr-FR" dirty="0" smtClean="0"/>
          </a:p>
          <a:p>
            <a:pPr>
              <a:buNone/>
            </a:pP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179512" y="1052512"/>
            <a:ext cx="8568952" cy="5805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2359</TotalTime>
  <Words>2343</Words>
  <Application>Microsoft Office PowerPoint</Application>
  <PresentationFormat>Affichage à l'écran (4:3)</PresentationFormat>
  <Paragraphs>708</Paragraphs>
  <Slides>67</Slides>
  <Notes>0</Notes>
  <HiddenSlides>0</HiddenSlides>
  <MMClips>0</MMClips>
  <ScaleCrop>false</ScaleCrop>
  <HeadingPairs>
    <vt:vector size="4" baseType="variant">
      <vt:variant>
        <vt:lpstr>Thème</vt:lpstr>
      </vt:variant>
      <vt:variant>
        <vt:i4>1</vt:i4>
      </vt:variant>
      <vt:variant>
        <vt:lpstr>Titres des diapositives</vt:lpstr>
      </vt:variant>
      <vt:variant>
        <vt:i4>67</vt:i4>
      </vt:variant>
    </vt:vector>
  </HeadingPairs>
  <TitlesOfParts>
    <vt:vector size="68" baseType="lpstr">
      <vt:lpstr>Thème Office</vt:lpstr>
      <vt:lpstr>instruction DP</vt:lpstr>
      <vt:lpstr>instruction DP</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 champ application </vt:lpstr>
      <vt:lpstr>instruction DP</vt:lpstr>
      <vt:lpstr>instruction DP 1 -L’enregistrement</vt:lpstr>
      <vt:lpstr>instruction DP 2 L’analyse du dossier</vt:lpstr>
      <vt:lpstr>instruction DP 2 L’analyse du dossier</vt:lpstr>
      <vt:lpstr>instruction DP 2 L’analyse du dossier</vt:lpstr>
      <vt:lpstr>2.  L’analyse du dossier COMPLETUDE </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2 L’analyse du dossier</vt:lpstr>
      <vt:lpstr>instruction DP 3 Les consultations</vt:lpstr>
      <vt:lpstr>instruction DP  4 Les Demandes de Pièces Manquante</vt:lpstr>
      <vt:lpstr>instruction DP  4 courrier à faire avant la fin du 1er mois:</vt:lpstr>
      <vt:lpstr>instruction DP 5Les arrêtés </vt:lpstr>
      <vt:lpstr>instruction DP 5Les arrêtés </vt:lpstr>
      <vt:lpstr>instruction DP 5Les arrêtés </vt:lpstr>
      <vt:lpstr>instruction DP 6Les taxes et registre</vt:lpstr>
      <vt:lpstr>instruction DP 7Les transmissions du dossier</vt:lpstr>
      <vt:lpstr>instruction DP  8 La procédure de RETRAIT</vt:lpstr>
      <vt:lpstr>instruction DP 9 Durée de validité</vt:lpstr>
      <vt:lpstr>instruction DP 9 Durée de validité</vt:lpstr>
      <vt:lpstr>instruction DP 10.prorogation</vt:lpstr>
      <vt:lpstr>instruction DP 11. Les conformités</vt:lpstr>
      <vt:lpstr>instruction DP 11. Les conformités</vt:lpstr>
      <vt:lpstr>instruction DP 11. Les conformités</vt:lpstr>
      <vt:lpstr>instruction DP 11. Les conformités</vt:lpstr>
      <vt:lpstr>instruction DP 11. Les conformités</vt:lpstr>
      <vt:lpstr>instruction DP 12. Le contentieux de l’urbanisme</vt:lpstr>
      <vt:lpstr>instruction DP 12. Le contentieux de l’urbanisme</vt:lpstr>
      <vt:lpstr>Diapositive 61</vt:lpstr>
      <vt:lpstr>instruction DP Le contentieux de l’urbanisme</vt:lpstr>
      <vt:lpstr>instruction DP Le contentieux de l’urbanisme</vt:lpstr>
      <vt:lpstr>Diapositive 64</vt:lpstr>
      <vt:lpstr>instruction DP</vt:lpstr>
      <vt:lpstr>Diapositive 66</vt:lpstr>
      <vt:lpstr>« cristallisations  des règles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Chloé</dc:creator>
  <cp:lastModifiedBy>Margot</cp:lastModifiedBy>
  <cp:revision>124</cp:revision>
  <dcterms:created xsi:type="dcterms:W3CDTF">2018-06-07T20:17:16Z</dcterms:created>
  <dcterms:modified xsi:type="dcterms:W3CDTF">2021-06-06T17:41:45Z</dcterms:modified>
</cp:coreProperties>
</file>