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62" r:id="rId8"/>
    <p:sldId id="264" r:id="rId9"/>
    <p:sldId id="263" r:id="rId10"/>
    <p:sldId id="265" r:id="rId11"/>
    <p:sldId id="266" r:id="rId12"/>
    <p:sldId id="270" r:id="rId13"/>
    <p:sldId id="273" r:id="rId14"/>
    <p:sldId id="267" r:id="rId15"/>
    <p:sldId id="272" r:id="rId16"/>
    <p:sldId id="275" r:id="rId17"/>
    <p:sldId id="274" r:id="rId18"/>
    <p:sldId id="277" r:id="rId19"/>
    <p:sldId id="276" r:id="rId20"/>
    <p:sldId id="280" r:id="rId21"/>
    <p:sldId id="281" r:id="rId22"/>
    <p:sldId id="279" r:id="rId23"/>
    <p:sldId id="282"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374DAA7B-C5A7-4730-9F94-CFF80C42DF7B}" type="datetimeFigureOut">
              <a:rPr lang="fr-FR" smtClean="0"/>
              <a:pPr/>
              <a:t>27/09/2020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50D40DA-E9B7-48C5-AFE3-AD14D11A901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4DAA7B-C5A7-4730-9F94-CFF80C42DF7B}" type="datetimeFigureOut">
              <a:rPr lang="fr-FR" smtClean="0"/>
              <a:pPr/>
              <a:t>27/09/2020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50D40DA-E9B7-48C5-AFE3-AD14D11A901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4DAA7B-C5A7-4730-9F94-CFF80C42DF7B}" type="datetimeFigureOut">
              <a:rPr lang="fr-FR" smtClean="0"/>
              <a:pPr/>
              <a:t>27/09/2020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50D40DA-E9B7-48C5-AFE3-AD14D11A901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4DAA7B-C5A7-4730-9F94-CFF80C42DF7B}" type="datetimeFigureOut">
              <a:rPr lang="fr-FR" smtClean="0"/>
              <a:pPr/>
              <a:t>27/09/2020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50D40DA-E9B7-48C5-AFE3-AD14D11A901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74DAA7B-C5A7-4730-9F94-CFF80C42DF7B}" type="datetimeFigureOut">
              <a:rPr lang="fr-FR" smtClean="0"/>
              <a:pPr/>
              <a:t>27/09/2020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50D40DA-E9B7-48C5-AFE3-AD14D11A901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74DAA7B-C5A7-4730-9F94-CFF80C42DF7B}" type="datetimeFigureOut">
              <a:rPr lang="fr-FR" smtClean="0"/>
              <a:pPr/>
              <a:t>27/09/2020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50D40DA-E9B7-48C5-AFE3-AD14D11A901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74DAA7B-C5A7-4730-9F94-CFF80C42DF7B}" type="datetimeFigureOut">
              <a:rPr lang="fr-FR" smtClean="0"/>
              <a:pPr/>
              <a:t>27/09/2020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50D40DA-E9B7-48C5-AFE3-AD14D11A901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374DAA7B-C5A7-4730-9F94-CFF80C42DF7B}" type="datetimeFigureOut">
              <a:rPr lang="fr-FR" smtClean="0"/>
              <a:pPr/>
              <a:t>27/09/2020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50D40DA-E9B7-48C5-AFE3-AD14D11A901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4DAA7B-C5A7-4730-9F94-CFF80C42DF7B}" type="datetimeFigureOut">
              <a:rPr lang="fr-FR" smtClean="0"/>
              <a:pPr/>
              <a:t>27/09/2020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50D40DA-E9B7-48C5-AFE3-AD14D11A901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74DAA7B-C5A7-4730-9F94-CFF80C42DF7B}" type="datetimeFigureOut">
              <a:rPr lang="fr-FR" smtClean="0"/>
              <a:pPr/>
              <a:t>27/09/2020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50D40DA-E9B7-48C5-AFE3-AD14D11A901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74DAA7B-C5A7-4730-9F94-CFF80C42DF7B}" type="datetimeFigureOut">
              <a:rPr lang="fr-FR" smtClean="0"/>
              <a:pPr/>
              <a:t>27/09/2020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50D40DA-E9B7-48C5-AFE3-AD14D11A901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4DAA7B-C5A7-4730-9F94-CFF80C42DF7B}" type="datetimeFigureOut">
              <a:rPr lang="fr-FR" smtClean="0"/>
              <a:pPr/>
              <a:t>27/09/2020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0D40DA-E9B7-48C5-AFE3-AD14D11A901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Le droit de visite des agents depuis ELAN</a:t>
            </a:r>
            <a:endParaRPr lang="fr-FR" dirty="0"/>
          </a:p>
        </p:txBody>
      </p:sp>
      <p:sp>
        <p:nvSpPr>
          <p:cNvPr id="3" name="Sous-titre 2"/>
          <p:cNvSpPr>
            <a:spLocks noGrp="1"/>
          </p:cNvSpPr>
          <p:nvPr>
            <p:ph type="subTitle" idx="1"/>
          </p:nvPr>
        </p:nvSpPr>
        <p:spPr/>
        <p:txBody>
          <a:bodyPr/>
          <a:lstStyle/>
          <a:p>
            <a:endParaRPr lang="fr-FR" dirty="0"/>
          </a:p>
        </p:txBody>
      </p:sp>
      <p:pic>
        <p:nvPicPr>
          <p:cNvPr id="4" name="Picture 2"/>
          <p:cNvPicPr>
            <a:picLocks noGrp="1" noChangeAspect="1" noChangeArrowheads="1"/>
          </p:cNvPicPr>
          <p:nvPr>
            <p:ph idx="1"/>
          </p:nvPr>
        </p:nvPicPr>
        <p:blipFill>
          <a:blip r:embed="rId2" cstate="print"/>
          <a:srcRect/>
          <a:stretch>
            <a:fillRect/>
          </a:stretch>
        </p:blipFill>
        <p:spPr bwMode="auto">
          <a:xfrm>
            <a:off x="3786182" y="4214818"/>
            <a:ext cx="1552381" cy="1219048"/>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dirty="0" smtClean="0"/>
              <a:t>Le droit de visite des agents depuis ELAN</a:t>
            </a:r>
            <a:r>
              <a:rPr lang="fr-FR" sz="3600" dirty="0" smtClean="0">
                <a:solidFill>
                  <a:srgbClr val="92D050"/>
                </a:solidFill>
              </a:rPr>
              <a:t> L’exercice du droit de visite et de communication</a:t>
            </a:r>
            <a:endParaRPr lang="fr-FR" sz="3600" dirty="0"/>
          </a:p>
        </p:txBody>
      </p:sp>
      <p:sp>
        <p:nvSpPr>
          <p:cNvPr id="3" name="Espace réservé du contenu 2"/>
          <p:cNvSpPr>
            <a:spLocks noGrp="1"/>
          </p:cNvSpPr>
          <p:nvPr>
            <p:ph idx="1"/>
          </p:nvPr>
        </p:nvSpPr>
        <p:spPr/>
        <p:txBody>
          <a:bodyPr>
            <a:normAutofit/>
          </a:bodyPr>
          <a:lstStyle/>
          <a:p>
            <a:pPr indent="0"/>
            <a:r>
              <a:rPr lang="fr-FR" dirty="0" smtClean="0"/>
              <a:t>En application de l’article L.461-3 le procès-verbal doit être dressé « sur-le-champ ». Il devra donc être rédigé de manière manuscrite et relater les modalités et le déroulement</a:t>
            </a:r>
          </a:p>
          <a:p>
            <a:pPr indent="0">
              <a:buNone/>
            </a:pPr>
            <a:r>
              <a:rPr lang="fr-FR" dirty="0" smtClean="0"/>
              <a:t>de la visite.</a:t>
            </a:r>
          </a:p>
          <a:p>
            <a:pPr indent="0">
              <a:buFont typeface="Wingdings" pitchFamily="2" charset="2"/>
              <a:buChar char="§"/>
            </a:pPr>
            <a:r>
              <a:rPr lang="fr-FR" dirty="0" smtClean="0"/>
              <a:t>Les agents y consignent leurs constatations.</a:t>
            </a:r>
          </a:p>
          <a:p>
            <a:pPr indent="0">
              <a:buFont typeface="Wingdings" pitchFamily="2" charset="2"/>
              <a:buChar char="§"/>
            </a:pPr>
            <a:r>
              <a:rPr lang="fr-FR" dirty="0" smtClean="0"/>
              <a:t>Ce procès-verbal est signé par les personnes présentes.</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dirty="0" smtClean="0"/>
              <a:t>Le droit de visite des agents depuis ELAN</a:t>
            </a:r>
            <a:r>
              <a:rPr lang="fr-FR" sz="3600" dirty="0" smtClean="0">
                <a:solidFill>
                  <a:srgbClr val="92D050"/>
                </a:solidFill>
              </a:rPr>
              <a:t> L’exercice du droit de visite et de communication</a:t>
            </a:r>
            <a:endParaRPr lang="fr-FR" sz="3600" dirty="0"/>
          </a:p>
        </p:txBody>
      </p:sp>
      <p:sp>
        <p:nvSpPr>
          <p:cNvPr id="3" name="Espace réservé du contenu 2"/>
          <p:cNvSpPr>
            <a:spLocks noGrp="1"/>
          </p:cNvSpPr>
          <p:nvPr>
            <p:ph idx="1"/>
          </p:nvPr>
        </p:nvSpPr>
        <p:spPr>
          <a:xfrm>
            <a:off x="457200" y="1357298"/>
            <a:ext cx="8229600" cy="4768865"/>
          </a:xfrm>
        </p:spPr>
        <p:txBody>
          <a:bodyPr>
            <a:normAutofit/>
          </a:bodyPr>
          <a:lstStyle/>
          <a:p>
            <a:pPr indent="0">
              <a:buFont typeface="Wingdings" pitchFamily="2" charset="2"/>
              <a:buChar char="§"/>
            </a:pPr>
            <a:r>
              <a:rPr lang="fr-FR" dirty="0" smtClean="0"/>
              <a:t>L’original du procès-verbal mentionnant les délais et voies de recours doit être adressé au juge  de  la  liberté  et  de  la  détention  et  une  copie  est  remise  ou  adressée  par  courrier recommandé à l’occupant des lieux ou à son représentant.</a:t>
            </a:r>
          </a:p>
          <a:p>
            <a:pPr indent="0"/>
            <a:r>
              <a:rPr lang="fr-FR" dirty="0" smtClean="0"/>
              <a:t>Le procès-verbal mentionne le délai et les voies de recours.</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Le droit de visite des agents depuis ELAN</a:t>
            </a:r>
            <a:endParaRPr lang="fr-FR" sz="3600" dirty="0"/>
          </a:p>
        </p:txBody>
      </p:sp>
      <p:sp>
        <p:nvSpPr>
          <p:cNvPr id="3" name="Espace réservé du contenu 2"/>
          <p:cNvSpPr>
            <a:spLocks noGrp="1"/>
          </p:cNvSpPr>
          <p:nvPr>
            <p:ph idx="1"/>
          </p:nvPr>
        </p:nvSpPr>
        <p:spPr/>
        <p:txBody>
          <a:bodyPr/>
          <a:lstStyle/>
          <a:p>
            <a:pPr indent="0" algn="ctr">
              <a:buNone/>
            </a:pPr>
            <a:r>
              <a:rPr lang="fr-FR" dirty="0" smtClean="0">
                <a:solidFill>
                  <a:srgbClr val="C00000"/>
                </a:solidFill>
              </a:rPr>
              <a:t>II. Le droit de visite applicable aux infractions au code de l’urbanisme</a:t>
            </a:r>
            <a:endParaRPr lang="fr-FR" dirty="0">
              <a:solidFill>
                <a:srgbClr val="C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1143000"/>
          </a:xfrm>
        </p:spPr>
        <p:txBody>
          <a:bodyPr>
            <a:normAutofit/>
          </a:bodyPr>
          <a:lstStyle/>
          <a:p>
            <a:r>
              <a:rPr lang="fr-FR" sz="3600" dirty="0" smtClean="0"/>
              <a:t>Le droit de visite des agents depuis ELAN</a:t>
            </a:r>
            <a:br>
              <a:rPr lang="fr-FR" sz="3600" dirty="0" smtClean="0"/>
            </a:br>
            <a:r>
              <a:rPr lang="fr-FR" sz="2200" dirty="0" smtClean="0">
                <a:solidFill>
                  <a:srgbClr val="C00000"/>
                </a:solidFill>
              </a:rPr>
              <a:t>II. Le droit de visite applicable aux infractions au code de l’urbanisme</a:t>
            </a:r>
            <a:endParaRPr lang="fr-FR" sz="2200" dirty="0">
              <a:solidFill>
                <a:srgbClr val="C00000"/>
              </a:solidFill>
            </a:endParaRPr>
          </a:p>
        </p:txBody>
      </p:sp>
      <p:sp>
        <p:nvSpPr>
          <p:cNvPr id="3" name="Espace réservé du contenu 2"/>
          <p:cNvSpPr>
            <a:spLocks noGrp="1"/>
          </p:cNvSpPr>
          <p:nvPr>
            <p:ph idx="1"/>
          </p:nvPr>
        </p:nvSpPr>
        <p:spPr/>
        <p:txBody>
          <a:bodyPr>
            <a:normAutofit fontScale="85000" lnSpcReduction="10000"/>
          </a:bodyPr>
          <a:lstStyle/>
          <a:p>
            <a:pPr indent="0">
              <a:buNone/>
            </a:pPr>
            <a:r>
              <a:rPr lang="fr-FR" dirty="0" smtClean="0"/>
              <a:t>L’article L.480-1 du code de l’urbanisme dispose que :</a:t>
            </a:r>
          </a:p>
          <a:p>
            <a:pPr indent="0">
              <a:buNone/>
            </a:pPr>
            <a:r>
              <a:rPr lang="fr-FR" dirty="0" smtClean="0"/>
              <a:t>«  </a:t>
            </a:r>
            <a:r>
              <a:rPr lang="fr-FR" i="1" dirty="0" smtClean="0"/>
              <a:t>Les  infractions  aux  dispositions  des  titres  Ier,  II,  III,  IV  et  VI  du  présent  livre  sont constatées  par  tous  officiers  ou  agents  de  police  judiciaire  ainsi  que  par  tous  les fonctionnaires et agents de l’Etat et des collectivités publiques commissionnés à cet effet par le maire ou le ministre chargé de l’urbanisme suivant l’autorité dont ils relèvent et assermentés.  Les  procès-verbaux  dressés  par  ces  agents  font  foi  jusqu’à  preuve  du contraire…</a:t>
            </a:r>
            <a:endParaRPr lang="fr-FR" i="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285860"/>
          </a:xfrm>
        </p:spPr>
        <p:txBody>
          <a:bodyPr>
            <a:normAutofit/>
          </a:bodyPr>
          <a:lstStyle/>
          <a:p>
            <a:r>
              <a:rPr lang="fr-FR" sz="3600" dirty="0" smtClean="0"/>
              <a:t>Le droit de visite des agents depuis ELAN</a:t>
            </a:r>
            <a:br>
              <a:rPr lang="fr-FR" sz="3600" dirty="0" smtClean="0"/>
            </a:br>
            <a:r>
              <a:rPr lang="fr-FR" sz="2200" dirty="0" smtClean="0">
                <a:solidFill>
                  <a:srgbClr val="C00000"/>
                </a:solidFill>
              </a:rPr>
              <a:t>II. Le droit de visite applicable aux infractions au code de l’urbanisme</a:t>
            </a:r>
            <a:endParaRPr lang="fr-FR" sz="2200" dirty="0">
              <a:solidFill>
                <a:srgbClr val="C00000"/>
              </a:solidFill>
            </a:endParaRPr>
          </a:p>
        </p:txBody>
      </p:sp>
      <p:sp>
        <p:nvSpPr>
          <p:cNvPr id="3" name="Espace réservé du contenu 2"/>
          <p:cNvSpPr>
            <a:spLocks noGrp="1"/>
          </p:cNvSpPr>
          <p:nvPr>
            <p:ph idx="1"/>
          </p:nvPr>
        </p:nvSpPr>
        <p:spPr>
          <a:xfrm>
            <a:off x="457200" y="1357298"/>
            <a:ext cx="8229600" cy="4768865"/>
          </a:xfrm>
        </p:spPr>
        <p:txBody>
          <a:bodyPr>
            <a:noAutofit/>
          </a:bodyPr>
          <a:lstStyle/>
          <a:p>
            <a:pPr indent="0">
              <a:buNone/>
            </a:pPr>
            <a:r>
              <a:rPr lang="fr-FR" sz="2400" i="1" dirty="0" smtClean="0">
                <a:solidFill>
                  <a:schemeClr val="bg1">
                    <a:lumMod val="50000"/>
                  </a:schemeClr>
                </a:solidFill>
              </a:rPr>
              <a:t>Les  infractions  mentionnées  à  l’article  L.  480-4  peuvent  être  constatées  par  les  agents commissionnés à cet effet par le ministre chargé de la culture et assermentés lorsqu’elles affectent  des  immeubles  soumis  aux  dispositions  législatives  du  code  du  patrimoine relatives  aux  monuments  historiques,  aux  abords  des  monuments  historiques  ou  aux sites  patrimoniaux  remarquables  ou  aux  dispositions  législatives  du  code  de l’environnement relatives aux sites et qu’elles consistent soit dans le défaut de permis de construire, soit dans la non-conformité de la construction ou des travaux au permis de construire  accordé.  Il  en  est  de  même  des  infractions  aux  prescriptions  établies  en application des articles L. 522-1 à L. 522-4 du code du patrimoine.</a:t>
            </a:r>
            <a:endParaRPr lang="fr-FR" sz="2400" i="1" dirty="0">
              <a:solidFill>
                <a:schemeClr val="bg1">
                  <a:lumMod val="50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1143000"/>
          </a:xfrm>
        </p:spPr>
        <p:txBody>
          <a:bodyPr>
            <a:normAutofit/>
          </a:bodyPr>
          <a:lstStyle/>
          <a:p>
            <a:r>
              <a:rPr lang="fr-FR" sz="3600" dirty="0" smtClean="0"/>
              <a:t>Le droit de visite des agents depuis ELAN</a:t>
            </a:r>
            <a:br>
              <a:rPr lang="fr-FR" sz="3600" dirty="0" smtClean="0"/>
            </a:br>
            <a:r>
              <a:rPr lang="fr-FR" sz="2200" dirty="0" smtClean="0">
                <a:solidFill>
                  <a:srgbClr val="C00000"/>
                </a:solidFill>
              </a:rPr>
              <a:t>II. Le droit de visite applicable aux infractions au code de l’urbanisme</a:t>
            </a:r>
            <a:endParaRPr lang="fr-FR" sz="2200" dirty="0">
              <a:solidFill>
                <a:srgbClr val="C00000"/>
              </a:solidFill>
            </a:endParaRPr>
          </a:p>
        </p:txBody>
      </p:sp>
      <p:sp>
        <p:nvSpPr>
          <p:cNvPr id="3" name="Espace réservé du contenu 2"/>
          <p:cNvSpPr>
            <a:spLocks noGrp="1"/>
          </p:cNvSpPr>
          <p:nvPr>
            <p:ph idx="1"/>
          </p:nvPr>
        </p:nvSpPr>
        <p:spPr/>
        <p:txBody>
          <a:bodyPr>
            <a:normAutofit/>
          </a:bodyPr>
          <a:lstStyle/>
          <a:p>
            <a:pPr indent="0">
              <a:buNone/>
            </a:pPr>
            <a:r>
              <a:rPr lang="fr-FR" i="1" dirty="0" smtClean="0"/>
              <a:t>Lorsque  l’autorité  administrative  et,  au  cas  où  il  est  compétent  pour  délivrer  les autorisations,  le  maire  ou  le  président  de  l’établissement  public  de  coopération intercommunale compétent ont connaissance d’une infraction de la nature de celles que prévoient  les  articles  L.  480-4  et  L.  610-1,  </a:t>
            </a:r>
            <a:r>
              <a:rPr lang="fr-FR" i="1" u="sng" dirty="0" smtClean="0"/>
              <a:t>ils  sont  tenus  </a:t>
            </a:r>
            <a:r>
              <a:rPr lang="fr-FR" i="1" dirty="0" smtClean="0"/>
              <a:t>d’en  faire  dresser  procès- verbal. »</a:t>
            </a:r>
            <a:endParaRPr lang="fr-FR" i="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1143000"/>
          </a:xfrm>
        </p:spPr>
        <p:txBody>
          <a:bodyPr>
            <a:normAutofit/>
          </a:bodyPr>
          <a:lstStyle/>
          <a:p>
            <a:r>
              <a:rPr lang="fr-FR" sz="3600" dirty="0" smtClean="0"/>
              <a:t>Le droit de visite des agents depuis ELAN</a:t>
            </a:r>
            <a:br>
              <a:rPr lang="fr-FR" sz="3600" dirty="0" smtClean="0"/>
            </a:br>
            <a:r>
              <a:rPr lang="fr-FR" sz="2200" dirty="0" smtClean="0">
                <a:solidFill>
                  <a:srgbClr val="C00000"/>
                </a:solidFill>
              </a:rPr>
              <a:t>II. Le droit de visite applicable aux infractions au code de l’urbanisme</a:t>
            </a:r>
            <a:endParaRPr lang="fr-FR" sz="2200" dirty="0">
              <a:solidFill>
                <a:srgbClr val="C00000"/>
              </a:solidFill>
            </a:endParaRPr>
          </a:p>
        </p:txBody>
      </p:sp>
      <p:sp>
        <p:nvSpPr>
          <p:cNvPr id="3" name="Espace réservé du contenu 2"/>
          <p:cNvSpPr>
            <a:spLocks noGrp="1"/>
          </p:cNvSpPr>
          <p:nvPr>
            <p:ph idx="1"/>
          </p:nvPr>
        </p:nvSpPr>
        <p:spPr/>
        <p:txBody>
          <a:bodyPr/>
          <a:lstStyle/>
          <a:p>
            <a:pPr indent="0">
              <a:buNone/>
            </a:pPr>
            <a:r>
              <a:rPr lang="fr-FR" dirty="0" smtClean="0"/>
              <a:t>Dans  cette  hypothèse,  le  constat  d’infraction  n’a  pas  obligatoirement  à  être  rédigé  sur place et une copie du procès-verbal devra être transmise dans un délai de cinq jours au ministère public.</a:t>
            </a:r>
          </a:p>
          <a:p>
            <a:pPr indent="0">
              <a:buNone/>
            </a:pPr>
            <a:r>
              <a:rPr lang="fr-FR" dirty="0" smtClean="0"/>
              <a:t>L’article 29 du Code de procédure pénale dispose en effet que :</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1143000"/>
          </a:xfrm>
        </p:spPr>
        <p:txBody>
          <a:bodyPr>
            <a:normAutofit/>
          </a:bodyPr>
          <a:lstStyle/>
          <a:p>
            <a:r>
              <a:rPr lang="fr-FR" sz="3600" dirty="0" smtClean="0"/>
              <a:t>Le droit de visite des agents depuis ELAN</a:t>
            </a:r>
            <a:br>
              <a:rPr lang="fr-FR" sz="3600" dirty="0" smtClean="0"/>
            </a:br>
            <a:r>
              <a:rPr lang="fr-FR" sz="2200" dirty="0" smtClean="0">
                <a:solidFill>
                  <a:srgbClr val="C00000"/>
                </a:solidFill>
              </a:rPr>
              <a:t>II. Le droit de visite applicable aux infractions au code de l’urbanisme</a:t>
            </a:r>
            <a:endParaRPr lang="fr-FR" sz="2200" dirty="0">
              <a:solidFill>
                <a:srgbClr val="C00000"/>
              </a:solidFill>
            </a:endParaRPr>
          </a:p>
        </p:txBody>
      </p:sp>
      <p:sp>
        <p:nvSpPr>
          <p:cNvPr id="3" name="Espace réservé du contenu 2"/>
          <p:cNvSpPr>
            <a:spLocks noGrp="1"/>
          </p:cNvSpPr>
          <p:nvPr>
            <p:ph idx="1"/>
          </p:nvPr>
        </p:nvSpPr>
        <p:spPr/>
        <p:txBody>
          <a:bodyPr>
            <a:normAutofit fontScale="92500"/>
          </a:bodyPr>
          <a:lstStyle/>
          <a:p>
            <a:pPr fontAlgn="t"/>
            <a:r>
              <a:rPr lang="fr-FR" i="1" dirty="0"/>
              <a:t>« Les gardes particuliers assermentés constatent par procès-verbaux tous délits et contraventions portant atteinte aux propriétés dont ils ont la garde.</a:t>
            </a:r>
            <a:endParaRPr lang="fr-FR" dirty="0"/>
          </a:p>
          <a:p>
            <a:pPr fontAlgn="t"/>
            <a:r>
              <a:rPr lang="fr-FR" i="1" dirty="0"/>
              <a:t>Les procès-verbaux sont remis ou envoyés par lettre recommandée directement au procureur de la République. Cet envoi doit avoir lieu, à peine de nullité, dans les cinq jours suivant celui de la constatation du fait, objet de leur procès-verbal.»</a:t>
            </a:r>
            <a:endParaRPr lang="fr-FR" dirty="0"/>
          </a:p>
          <a:p>
            <a:pPr indent="0">
              <a:buNone/>
            </a:pP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1143000"/>
          </a:xfrm>
        </p:spPr>
        <p:txBody>
          <a:bodyPr>
            <a:normAutofit/>
          </a:bodyPr>
          <a:lstStyle/>
          <a:p>
            <a:r>
              <a:rPr lang="fr-FR" sz="3600" dirty="0" smtClean="0"/>
              <a:t>Le droit de visite des agents depuis ELAN</a:t>
            </a:r>
            <a:br>
              <a:rPr lang="fr-FR" sz="3600" dirty="0" smtClean="0"/>
            </a:br>
            <a:r>
              <a:rPr lang="fr-FR" sz="2200" dirty="0" smtClean="0">
                <a:solidFill>
                  <a:srgbClr val="C00000"/>
                </a:solidFill>
              </a:rPr>
              <a:t>II. Le droit de visite applicable aux infractions au code de l’urbanisme</a:t>
            </a:r>
            <a:endParaRPr lang="fr-FR" sz="2200" dirty="0">
              <a:solidFill>
                <a:srgbClr val="C00000"/>
              </a:solidFill>
            </a:endParaRPr>
          </a:p>
        </p:txBody>
      </p:sp>
      <p:sp>
        <p:nvSpPr>
          <p:cNvPr id="3" name="Espace réservé du contenu 2"/>
          <p:cNvSpPr>
            <a:spLocks noGrp="1"/>
          </p:cNvSpPr>
          <p:nvPr>
            <p:ph idx="1"/>
          </p:nvPr>
        </p:nvSpPr>
        <p:spPr/>
        <p:txBody>
          <a:bodyPr>
            <a:normAutofit/>
          </a:bodyPr>
          <a:lstStyle/>
          <a:p>
            <a:pPr indent="0">
              <a:buNone/>
            </a:pPr>
            <a:r>
              <a:rPr lang="fr-FR" dirty="0" smtClean="0"/>
              <a:t>La  Loi  ELAN  a  créé  l’article  L.480-17  du  code  de  l’urbanisme  pour  encadrer  les constatations et le droit de visite des agents :</a:t>
            </a:r>
          </a:p>
          <a:p>
            <a:pPr indent="0">
              <a:buNone/>
            </a:pPr>
            <a:r>
              <a:rPr lang="fr-FR" i="1" dirty="0" smtClean="0"/>
              <a:t>«  I.-  Les  fonctionnaires  et  agents  mentionnés  à  l’article  L.  480-1  recherchent  et constatent  les  infractions  prévues  par  le  présent  code  en  quelque  lieu  qu’elles  soient</a:t>
            </a:r>
            <a:r>
              <a:rPr lang="fr-FR" i="1" dirty="0"/>
              <a:t> </a:t>
            </a:r>
            <a:r>
              <a:rPr lang="fr-FR" i="1" dirty="0" smtClean="0"/>
              <a:t>commises…</a:t>
            </a:r>
            <a:endParaRPr lang="fr-FR" i="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1143000"/>
          </a:xfrm>
        </p:spPr>
        <p:txBody>
          <a:bodyPr>
            <a:normAutofit/>
          </a:bodyPr>
          <a:lstStyle/>
          <a:p>
            <a:r>
              <a:rPr lang="fr-FR" sz="3600" dirty="0" smtClean="0"/>
              <a:t>Le droit de visite des agents depuis ELAN</a:t>
            </a:r>
            <a:br>
              <a:rPr lang="fr-FR" sz="3600" dirty="0" smtClean="0"/>
            </a:br>
            <a:r>
              <a:rPr lang="fr-FR" sz="2200" dirty="0" smtClean="0">
                <a:solidFill>
                  <a:srgbClr val="C00000"/>
                </a:solidFill>
              </a:rPr>
              <a:t>II. Le droit de visite applicable aux infractions au code de l’urbanisme</a:t>
            </a:r>
            <a:endParaRPr lang="fr-FR" sz="2200" dirty="0">
              <a:solidFill>
                <a:srgbClr val="C00000"/>
              </a:solidFill>
            </a:endParaRPr>
          </a:p>
        </p:txBody>
      </p:sp>
      <p:sp>
        <p:nvSpPr>
          <p:cNvPr id="3" name="Espace réservé du contenu 2"/>
          <p:cNvSpPr>
            <a:spLocks noGrp="1"/>
          </p:cNvSpPr>
          <p:nvPr>
            <p:ph idx="1"/>
          </p:nvPr>
        </p:nvSpPr>
        <p:spPr/>
        <p:txBody>
          <a:bodyPr>
            <a:normAutofit/>
          </a:bodyPr>
          <a:lstStyle/>
          <a:p>
            <a:pPr indent="0">
              <a:buNone/>
            </a:pPr>
            <a:r>
              <a:rPr lang="fr-FR" dirty="0" smtClean="0"/>
              <a:t>…</a:t>
            </a:r>
            <a:r>
              <a:rPr lang="fr-FR" i="1" dirty="0" smtClean="0"/>
              <a:t>Toutefois, ils sont tenus d’informer le procureur de la République, qui peut s’y opposer, avant  d’accéder  aux  établissements  et  locaux  professionnels.  Ils  ne  peuvent  pénétrer dans  ces  lieux  avant  6  heures  et  après  21  heures.  En  dehors  de  ces  heures,  ils  y accèdent lorsque les locaux sont ouverts au public…</a:t>
            </a:r>
            <a:endParaRPr lang="fr-FR"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Le droit de visite des agents depuis ELAN</a:t>
            </a:r>
            <a:endParaRPr lang="fr-FR" sz="3600" dirty="0"/>
          </a:p>
        </p:txBody>
      </p:sp>
      <p:sp>
        <p:nvSpPr>
          <p:cNvPr id="3" name="Espace réservé du contenu 2"/>
          <p:cNvSpPr>
            <a:spLocks noGrp="1"/>
          </p:cNvSpPr>
          <p:nvPr>
            <p:ph idx="1"/>
          </p:nvPr>
        </p:nvSpPr>
        <p:spPr>
          <a:xfrm>
            <a:off x="457200" y="1928802"/>
            <a:ext cx="8229600" cy="4197361"/>
          </a:xfrm>
        </p:spPr>
        <p:txBody>
          <a:bodyPr/>
          <a:lstStyle/>
          <a:p>
            <a:pPr algn="ctr">
              <a:buNone/>
            </a:pPr>
            <a:r>
              <a:rPr lang="fr-FR" dirty="0" smtClean="0"/>
              <a:t>La  loi  n°  2018-1021  du  23  novembre  2018  portant  évolution  du  logement,  de l’aménagement  et  du  numérique,  dite  loi  ELAN,  a  modifié  les  conditions d’exercice du droit de visite en matière d’urbanisme.</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1143000"/>
          </a:xfrm>
        </p:spPr>
        <p:txBody>
          <a:bodyPr>
            <a:normAutofit/>
          </a:bodyPr>
          <a:lstStyle/>
          <a:p>
            <a:r>
              <a:rPr lang="fr-FR" sz="3600" dirty="0" smtClean="0"/>
              <a:t>Le droit de visite des agents depuis ELAN</a:t>
            </a:r>
            <a:br>
              <a:rPr lang="fr-FR" sz="3600" dirty="0" smtClean="0"/>
            </a:br>
            <a:r>
              <a:rPr lang="fr-FR" sz="2200" dirty="0" smtClean="0">
                <a:solidFill>
                  <a:srgbClr val="C00000"/>
                </a:solidFill>
              </a:rPr>
              <a:t>II. Le droit de visite applicable aux infractions au code de l’urbanisme</a:t>
            </a:r>
            <a:endParaRPr lang="fr-FR" sz="2200" dirty="0">
              <a:solidFill>
                <a:srgbClr val="C00000"/>
              </a:solidFill>
            </a:endParaRPr>
          </a:p>
        </p:txBody>
      </p:sp>
      <p:sp>
        <p:nvSpPr>
          <p:cNvPr id="3" name="Espace réservé du contenu 2"/>
          <p:cNvSpPr>
            <a:spLocks noGrp="1"/>
          </p:cNvSpPr>
          <p:nvPr>
            <p:ph idx="1"/>
          </p:nvPr>
        </p:nvSpPr>
        <p:spPr/>
        <p:txBody>
          <a:bodyPr>
            <a:normAutofit fontScale="92500" lnSpcReduction="20000"/>
          </a:bodyPr>
          <a:lstStyle/>
          <a:p>
            <a:pPr indent="0">
              <a:buNone/>
            </a:pPr>
            <a:r>
              <a:rPr lang="fr-FR" i="1" dirty="0" smtClean="0"/>
              <a:t>…II.- Les domiciles et les locaux comportant des parties à usage d’habitation ne peuvent être visités qu’entre 6 heures et 21 heures, avec l’assentiment de l’occupant ou, à défaut, en présence d’un officier de police judiciaire agissant conformément aux dispositions du code  de  procédure  pénale  relatives  aux  visites  domiciliaires,  perquisitions  et  saisies  de pièces à conviction. Cet assentiment doit faire l’objet d’une déclaration écrite de la main de l’intéressé. Si celui-ci ne sait pas écrire, il en est fait mention au procès-verbal, ainsi que de son assentiment. »</a:t>
            </a:r>
            <a:endParaRPr lang="fr-FR" i="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1143000"/>
          </a:xfrm>
        </p:spPr>
        <p:txBody>
          <a:bodyPr>
            <a:normAutofit/>
          </a:bodyPr>
          <a:lstStyle/>
          <a:p>
            <a:r>
              <a:rPr lang="fr-FR" sz="3600" dirty="0" smtClean="0"/>
              <a:t>Le droit de visite des agents depuis ELAN</a:t>
            </a:r>
            <a:br>
              <a:rPr lang="fr-FR" sz="3600" dirty="0" smtClean="0"/>
            </a:br>
            <a:r>
              <a:rPr lang="fr-FR" sz="2200" dirty="0" smtClean="0">
                <a:solidFill>
                  <a:srgbClr val="C00000"/>
                </a:solidFill>
              </a:rPr>
              <a:t>II. Le droit de visite applicable aux infractions au code de l’urbanisme</a:t>
            </a:r>
            <a:endParaRPr lang="fr-FR" sz="2200" dirty="0">
              <a:solidFill>
                <a:srgbClr val="C00000"/>
              </a:solidFill>
            </a:endParaRPr>
          </a:p>
        </p:txBody>
      </p:sp>
      <p:sp>
        <p:nvSpPr>
          <p:cNvPr id="3" name="Espace réservé du contenu 2"/>
          <p:cNvSpPr>
            <a:spLocks noGrp="1"/>
          </p:cNvSpPr>
          <p:nvPr>
            <p:ph idx="1"/>
          </p:nvPr>
        </p:nvSpPr>
        <p:spPr>
          <a:xfrm>
            <a:off x="285720" y="1600200"/>
            <a:ext cx="8501122" cy="4525963"/>
          </a:xfrm>
        </p:spPr>
        <p:txBody>
          <a:bodyPr>
            <a:normAutofit fontScale="92500"/>
          </a:bodyPr>
          <a:lstStyle/>
          <a:p>
            <a:pPr indent="0">
              <a:buFont typeface="Wingdings" pitchFamily="2" charset="2"/>
              <a:buChar char="§"/>
            </a:pPr>
            <a:r>
              <a:rPr lang="fr-FR" dirty="0" smtClean="0"/>
              <a:t>Cet  article  permet  un  droit  de  visite  dans  la  perspective  de  dresser  procès-verbal  de constat d’infraction.</a:t>
            </a:r>
          </a:p>
          <a:p>
            <a:pPr indent="0">
              <a:buFont typeface="Wingdings" pitchFamily="2" charset="2"/>
              <a:buChar char="§"/>
            </a:pPr>
            <a:r>
              <a:rPr lang="fr-FR" dirty="0" smtClean="0"/>
              <a:t>Concernant les établissements et locaux professionnels, ces agents sont dans l’obligation</a:t>
            </a:r>
          </a:p>
          <a:p>
            <a:pPr indent="0">
              <a:buNone/>
            </a:pPr>
            <a:r>
              <a:rPr lang="fr-FR" dirty="0" smtClean="0"/>
              <a:t>d’en informer le Procureur de la République, qui peut s’opposer à cette visite.</a:t>
            </a:r>
          </a:p>
          <a:p>
            <a:pPr indent="0">
              <a:buFont typeface="Wingdings" pitchFamily="2" charset="2"/>
              <a:buChar char="§"/>
            </a:pPr>
            <a:r>
              <a:rPr lang="fr-FR" dirty="0" smtClean="0"/>
              <a:t>Ce droit de visite ne peut s’exercer qu’aux heures ouvrées sauf si les locaux sont ouverts au public.</a:t>
            </a: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1143000"/>
          </a:xfrm>
        </p:spPr>
        <p:txBody>
          <a:bodyPr>
            <a:normAutofit/>
          </a:bodyPr>
          <a:lstStyle/>
          <a:p>
            <a:r>
              <a:rPr lang="fr-FR" sz="3600" dirty="0" smtClean="0"/>
              <a:t>Le droit de visite des agents depuis ELAN</a:t>
            </a:r>
            <a:br>
              <a:rPr lang="fr-FR" sz="3600" dirty="0" smtClean="0"/>
            </a:br>
            <a:r>
              <a:rPr lang="fr-FR" sz="2200" dirty="0" smtClean="0">
                <a:solidFill>
                  <a:srgbClr val="C00000"/>
                </a:solidFill>
              </a:rPr>
              <a:t>II. Le droit de visite applicable aux infractions au code de l’urbanisme</a:t>
            </a:r>
            <a:endParaRPr lang="fr-FR" sz="2200" dirty="0">
              <a:solidFill>
                <a:srgbClr val="C00000"/>
              </a:solidFill>
            </a:endParaRPr>
          </a:p>
        </p:txBody>
      </p:sp>
      <p:sp>
        <p:nvSpPr>
          <p:cNvPr id="3" name="Espace réservé du contenu 2"/>
          <p:cNvSpPr>
            <a:spLocks noGrp="1"/>
          </p:cNvSpPr>
          <p:nvPr>
            <p:ph idx="1"/>
          </p:nvPr>
        </p:nvSpPr>
        <p:spPr>
          <a:xfrm>
            <a:off x="214282" y="1600200"/>
            <a:ext cx="8472518" cy="4525963"/>
          </a:xfrm>
        </p:spPr>
        <p:txBody>
          <a:bodyPr>
            <a:normAutofit fontScale="92500" lnSpcReduction="10000"/>
          </a:bodyPr>
          <a:lstStyle/>
          <a:p>
            <a:pPr indent="0">
              <a:buNone/>
            </a:pPr>
            <a:r>
              <a:rPr lang="fr-FR" dirty="0" smtClean="0"/>
              <a:t>Concernant  les  domiciles  et  locaux  comprenant  des  parties  à  usage  d’habitation,  les visites  ne  peuvent  se  dérouler  que  de  6  heures  à  21  heures,  et  avec  l’assentiment  de l’occupant.</a:t>
            </a:r>
          </a:p>
          <a:p>
            <a:pPr indent="0">
              <a:buNone/>
            </a:pPr>
            <a:r>
              <a:rPr lang="fr-FR" dirty="0" smtClean="0"/>
              <a:t>En cas de refus, cette visite ne pourra s’effectuer qu’en présence d’un officier de police judiciaire agissant conformément aux dispositions du code de procédure pénale relatives aux visites domiciliaires, perquisitions et saisies de pièces à conviction.</a:t>
            </a: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1143000"/>
          </a:xfrm>
        </p:spPr>
        <p:txBody>
          <a:bodyPr>
            <a:normAutofit/>
          </a:bodyPr>
          <a:lstStyle/>
          <a:p>
            <a:r>
              <a:rPr lang="fr-FR" sz="3600" dirty="0" smtClean="0"/>
              <a:t>Le droit de visite des agents depuis ELAN</a:t>
            </a:r>
            <a:br>
              <a:rPr lang="fr-FR" sz="3600" dirty="0" smtClean="0"/>
            </a:br>
            <a:r>
              <a:rPr lang="fr-FR" sz="2200" dirty="0" smtClean="0">
                <a:solidFill>
                  <a:srgbClr val="C00000"/>
                </a:solidFill>
              </a:rPr>
              <a:t>II. Le droit de visite applicable aux infractions au code de l’urbanisme</a:t>
            </a:r>
            <a:endParaRPr lang="fr-FR" sz="2200" dirty="0">
              <a:solidFill>
                <a:srgbClr val="C00000"/>
              </a:solidFill>
            </a:endParaRPr>
          </a:p>
        </p:txBody>
      </p:sp>
      <p:sp>
        <p:nvSpPr>
          <p:cNvPr id="3" name="Espace réservé du contenu 2"/>
          <p:cNvSpPr>
            <a:spLocks noGrp="1"/>
          </p:cNvSpPr>
          <p:nvPr>
            <p:ph idx="1"/>
          </p:nvPr>
        </p:nvSpPr>
        <p:spPr>
          <a:xfrm>
            <a:off x="357158" y="1600200"/>
            <a:ext cx="8329642" cy="4525963"/>
          </a:xfrm>
        </p:spPr>
        <p:txBody>
          <a:bodyPr>
            <a:normAutofit fontScale="92500" lnSpcReduction="10000"/>
          </a:bodyPr>
          <a:lstStyle/>
          <a:p>
            <a:pPr indent="0">
              <a:buNone/>
            </a:pPr>
            <a:r>
              <a:rPr lang="fr-FR" dirty="0" smtClean="0"/>
              <a:t>En cas d’obstacle à ces deux droits de visite, l’article L.480-12 prévoit que :</a:t>
            </a:r>
          </a:p>
          <a:p>
            <a:pPr indent="0">
              <a:buNone/>
            </a:pPr>
            <a:r>
              <a:rPr lang="fr-FR" i="1" dirty="0" smtClean="0"/>
              <a:t>«  Le  fait  de  faire  obstacle  aux  fonctions  exercées  par  les  autorités,  fonctionnaires  et agents habilités à exercer les missions de contrôle administratif prévues au chapitre Ier du titre VI du présent livre ou de recherche et de constatation des infractions prévues par le présent code est puni de six mois d’emprisonnement et de 7 500 </a:t>
            </a:r>
            <a:r>
              <a:rPr lang="fr-FR" i="1" dirty="0" smtClean="0"/>
              <a:t>€ </a:t>
            </a:r>
            <a:r>
              <a:rPr lang="fr-FR" i="1" dirty="0" smtClean="0"/>
              <a:t>d’amende</a:t>
            </a:r>
            <a:r>
              <a:rPr lang="fr-FR" i="1" dirty="0" smtClean="0"/>
              <a:t>. »</a:t>
            </a:r>
            <a:endParaRPr lang="fr-FR"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Le droit de visite des agents depuis ELAN</a:t>
            </a:r>
            <a:endParaRPr lang="fr-FR" sz="3600" dirty="0"/>
          </a:p>
        </p:txBody>
      </p:sp>
      <p:sp>
        <p:nvSpPr>
          <p:cNvPr id="3" name="Espace réservé du contenu 2"/>
          <p:cNvSpPr>
            <a:spLocks noGrp="1"/>
          </p:cNvSpPr>
          <p:nvPr>
            <p:ph idx="1"/>
          </p:nvPr>
        </p:nvSpPr>
        <p:spPr/>
        <p:txBody>
          <a:bodyPr>
            <a:normAutofit fontScale="92500" lnSpcReduction="20000"/>
          </a:bodyPr>
          <a:lstStyle/>
          <a:p>
            <a:pPr indent="0" algn="ctr">
              <a:buNone/>
            </a:pPr>
            <a:r>
              <a:rPr lang="fr-FR" dirty="0" smtClean="0"/>
              <a:t>Cette réforme a été motivée par le renforcement de la protection du droit au respect de la vie privée et familiale.</a:t>
            </a:r>
          </a:p>
          <a:p>
            <a:pPr indent="0" algn="ctr">
              <a:buNone/>
            </a:pPr>
            <a:r>
              <a:rPr lang="fr-FR" dirty="0" smtClean="0"/>
              <a:t>Postérieurement  à  l’entrée  en  vigueur  de  la  réforme,  par  un  arrêt  du  16  mai  2019  n° 66554/14  la  Cour  européenne  des  droits  de  l’Homme  a  d’ailleurs  jugé  que  les  visites domiciliaires telles que prévues antérieurement en matière d’urbanisme méconnaissaient l’article 8 de la Convention européenne de sauvegarde des droits de l’homme (CEDH)</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Le droit de visite des agents depuis ELAN</a:t>
            </a:r>
            <a:endParaRPr lang="fr-FR" sz="3600" dirty="0"/>
          </a:p>
        </p:txBody>
      </p:sp>
      <p:sp>
        <p:nvSpPr>
          <p:cNvPr id="3" name="Espace réservé du contenu 2"/>
          <p:cNvSpPr>
            <a:spLocks noGrp="1"/>
          </p:cNvSpPr>
          <p:nvPr>
            <p:ph idx="1"/>
          </p:nvPr>
        </p:nvSpPr>
        <p:spPr/>
        <p:txBody>
          <a:bodyPr>
            <a:normAutofit lnSpcReduction="10000"/>
          </a:bodyPr>
          <a:lstStyle/>
          <a:p>
            <a:pPr indent="0">
              <a:buNone/>
            </a:pPr>
            <a:r>
              <a:rPr lang="fr-FR" dirty="0" smtClean="0"/>
              <a:t>Depuis l’entrée en vigueur de la loi ELAN deux hypothèses se distinguent :</a:t>
            </a:r>
          </a:p>
          <a:p>
            <a:pPr indent="0">
              <a:buFont typeface="Wingdings" pitchFamily="2" charset="2"/>
              <a:buChar char="§"/>
            </a:pPr>
            <a:r>
              <a:rPr lang="fr-FR" dirty="0" smtClean="0"/>
              <a:t>Le droit de visite et de communication dans un contexte d’autorisation d’urbanisme délivrée régulièrement (articles L.461-1 et suivants du Code de l’urbanisme)</a:t>
            </a:r>
          </a:p>
          <a:p>
            <a:pPr indent="0">
              <a:buFont typeface="Wingdings" pitchFamily="2" charset="2"/>
              <a:buChar char="§"/>
            </a:pPr>
            <a:r>
              <a:rPr lang="fr-FR" dirty="0" smtClean="0"/>
              <a:t>Le droit de visite de constructions en cas de méconnaissance des règles d’urbanisme</a:t>
            </a:r>
          </a:p>
          <a:p>
            <a:pPr indent="0">
              <a:buNone/>
            </a:pPr>
            <a:r>
              <a:rPr lang="fr-FR" dirty="0" smtClean="0"/>
              <a:t>(articles L.480-17 et suivant du même Code)</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Le droit de visite des agents depuis ELAN</a:t>
            </a:r>
            <a:endParaRPr lang="fr-FR" sz="3600" dirty="0"/>
          </a:p>
        </p:txBody>
      </p:sp>
      <p:sp>
        <p:nvSpPr>
          <p:cNvPr id="3" name="Espace réservé du contenu 2"/>
          <p:cNvSpPr>
            <a:spLocks noGrp="1"/>
          </p:cNvSpPr>
          <p:nvPr>
            <p:ph idx="1"/>
          </p:nvPr>
        </p:nvSpPr>
        <p:spPr/>
        <p:txBody>
          <a:bodyPr/>
          <a:lstStyle/>
          <a:p>
            <a:pPr indent="0" algn="ctr">
              <a:buNone/>
            </a:pPr>
            <a:endParaRPr lang="fr-FR" dirty="0" smtClean="0"/>
          </a:p>
          <a:p>
            <a:pPr indent="0" algn="ctr">
              <a:buNone/>
            </a:pPr>
            <a:r>
              <a:rPr lang="fr-FR" sz="4400" dirty="0" smtClean="0">
                <a:solidFill>
                  <a:srgbClr val="92D050"/>
                </a:solidFill>
              </a:rPr>
              <a:t>I. L’exercice du droit de visite et de communication</a:t>
            </a:r>
            <a:endParaRPr lang="fr-FR" sz="4400" dirty="0">
              <a:solidFill>
                <a:srgbClr val="92D05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dirty="0" smtClean="0"/>
              <a:t>Le droit de visite des agents depuis ELANI. </a:t>
            </a:r>
            <a:r>
              <a:rPr lang="fr-FR" sz="3100" dirty="0" smtClean="0">
                <a:solidFill>
                  <a:srgbClr val="92D050"/>
                </a:solidFill>
              </a:rPr>
              <a:t>L’exercice du droit de visite et de communication</a:t>
            </a:r>
            <a:r>
              <a:rPr lang="fr-FR" sz="3100" dirty="0" smtClean="0"/>
              <a:t/>
            </a:r>
            <a:br>
              <a:rPr lang="fr-FR" sz="3100" dirty="0" smtClean="0"/>
            </a:br>
            <a:endParaRPr lang="fr-FR" sz="3100" dirty="0"/>
          </a:p>
        </p:txBody>
      </p:sp>
      <p:sp>
        <p:nvSpPr>
          <p:cNvPr id="3" name="Espace réservé du contenu 2"/>
          <p:cNvSpPr>
            <a:spLocks noGrp="1"/>
          </p:cNvSpPr>
          <p:nvPr>
            <p:ph idx="1"/>
          </p:nvPr>
        </p:nvSpPr>
        <p:spPr>
          <a:xfrm>
            <a:off x="457200" y="1571612"/>
            <a:ext cx="8229600" cy="4786346"/>
          </a:xfrm>
        </p:spPr>
        <p:txBody>
          <a:bodyPr>
            <a:normAutofit fontScale="77500" lnSpcReduction="20000"/>
          </a:bodyPr>
          <a:lstStyle/>
          <a:p>
            <a:pPr indent="0">
              <a:buNone/>
            </a:pPr>
            <a:r>
              <a:rPr lang="fr-FR" dirty="0" smtClean="0"/>
              <a:t>Dans sa nouvelle rédaction l’article L.461-1 du Code de l’urbanisme dispose que :</a:t>
            </a:r>
          </a:p>
          <a:p>
            <a:pPr indent="0">
              <a:buNone/>
            </a:pPr>
            <a:r>
              <a:rPr lang="fr-FR" i="1" dirty="0" smtClean="0"/>
              <a:t>« Le préfet et l’autorité compétente mentionnée aux articles L. 422-1 à L. 422-3 ou leurs délégués,  ainsi  que  les  fonctionnaires  et  les  agents  mentionnés  à  l’article  L.  480-1 peuvent  visiter  les  lieux  accueillant  ou  susceptibles  d’accueillir  des  constructions, aménagements, installations et travaux soumis aux dispositions du présent code afin de vérifier que ces dispositions sont respectées et se faire communiquer tous documents se rapportant à la réalisation de ces opérations.</a:t>
            </a:r>
          </a:p>
          <a:p>
            <a:pPr indent="0">
              <a:buNone/>
            </a:pPr>
            <a:r>
              <a:rPr lang="fr-FR" i="1" dirty="0" smtClean="0"/>
              <a:t>Le droit de visite et de communication prévu au premier alinéa du présent article s’exerce jusqu’à six ans après l’achèvement des travaux. »</a:t>
            </a:r>
            <a:endParaRPr lang="fr-FR" i="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dirty="0" smtClean="0"/>
              <a:t>Le droit de visite des agents depuis ELAN</a:t>
            </a:r>
            <a:r>
              <a:rPr lang="fr-FR" sz="3600" dirty="0" smtClean="0">
                <a:solidFill>
                  <a:srgbClr val="92D050"/>
                </a:solidFill>
              </a:rPr>
              <a:t> L’exercice du droit de visite et de communication</a:t>
            </a:r>
            <a:endParaRPr lang="fr-FR" sz="3600" dirty="0"/>
          </a:p>
        </p:txBody>
      </p:sp>
      <p:sp>
        <p:nvSpPr>
          <p:cNvPr id="3" name="Espace réservé du contenu 2"/>
          <p:cNvSpPr>
            <a:spLocks noGrp="1"/>
          </p:cNvSpPr>
          <p:nvPr>
            <p:ph idx="1"/>
          </p:nvPr>
        </p:nvSpPr>
        <p:spPr/>
        <p:txBody>
          <a:bodyPr>
            <a:normAutofit fontScale="70000" lnSpcReduction="20000"/>
          </a:bodyPr>
          <a:lstStyle/>
          <a:p>
            <a:pPr indent="0">
              <a:buNone/>
            </a:pPr>
            <a:r>
              <a:rPr lang="fr-FR" dirty="0" smtClean="0"/>
              <a:t>L’article L.461-2 du même Code précise que :</a:t>
            </a:r>
          </a:p>
          <a:p>
            <a:pPr indent="0">
              <a:buNone/>
            </a:pPr>
            <a:r>
              <a:rPr lang="fr-FR" i="1" dirty="0" smtClean="0"/>
              <a:t>«  Les  domiciles  et  les  locaux  comportant  des  parties  à  usage  d’habitation  ne  peuvent cependant être visités qu’en présence de leur occupant et avec son assentiment. »</a:t>
            </a:r>
          </a:p>
          <a:p>
            <a:pPr indent="0">
              <a:buNone/>
            </a:pPr>
            <a:r>
              <a:rPr lang="fr-FR" dirty="0" smtClean="0"/>
              <a:t>Ce droit de visite peut s’exercer jusqu’à six ans après l’achèvement des travaux.</a:t>
            </a:r>
          </a:p>
          <a:p>
            <a:pPr indent="0">
              <a:buNone/>
            </a:pPr>
            <a:r>
              <a:rPr lang="fr-FR" dirty="0" smtClean="0"/>
              <a:t>S’il  est  établi  qu’une  construction  a  été  édifiée  en  méconnaissance  des  règles d’urbanisme l’autorité compétente peut mettre en demeure le maître d’ouvrage, dans un délai qui ne peut excéder six mois, de déposer, selon le cas, une demande de permis ou une déclaration préalable.</a:t>
            </a:r>
          </a:p>
          <a:p>
            <a:pPr indent="0">
              <a:buNone/>
            </a:pPr>
            <a:r>
              <a:rPr lang="fr-FR" dirty="0" smtClean="0"/>
              <a:t>En cas de refus d’accès par l’occupant du domicile ou si la personne ayant qualité pour autoriser </a:t>
            </a:r>
            <a:r>
              <a:rPr lang="fr-FR" dirty="0"/>
              <a:t>l’accès n’est pas joignable, les visites doivent être autorisée par le juge des libertés et de la détention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dirty="0" smtClean="0"/>
              <a:t>Le droit de visite des agents depuis ELAN</a:t>
            </a:r>
            <a:r>
              <a:rPr lang="fr-FR" sz="3600" dirty="0" smtClean="0">
                <a:solidFill>
                  <a:srgbClr val="92D050"/>
                </a:solidFill>
              </a:rPr>
              <a:t> L’exercice du droit de visite et de communication</a:t>
            </a:r>
            <a:endParaRPr lang="fr-FR" sz="3600" dirty="0"/>
          </a:p>
        </p:txBody>
      </p:sp>
      <p:sp>
        <p:nvSpPr>
          <p:cNvPr id="3" name="Espace réservé du contenu 2"/>
          <p:cNvSpPr>
            <a:spLocks noGrp="1"/>
          </p:cNvSpPr>
          <p:nvPr>
            <p:ph idx="1"/>
          </p:nvPr>
        </p:nvSpPr>
        <p:spPr>
          <a:xfrm>
            <a:off x="457200" y="1500174"/>
            <a:ext cx="8229600" cy="4929222"/>
          </a:xfrm>
        </p:spPr>
        <p:txBody>
          <a:bodyPr>
            <a:normAutofit fontScale="92500" lnSpcReduction="20000"/>
          </a:bodyPr>
          <a:lstStyle/>
          <a:p>
            <a:pPr fontAlgn="t">
              <a:buNone/>
            </a:pPr>
            <a:r>
              <a:rPr lang="fr-FR" dirty="0"/>
              <a:t>L’article L. 461-3 précise que :</a:t>
            </a:r>
          </a:p>
          <a:p>
            <a:pPr fontAlgn="t">
              <a:buNone/>
            </a:pPr>
            <a:r>
              <a:rPr lang="fr-FR" i="1" dirty="0"/>
              <a:t>« l’ordonnance comporte l’adresse des lieux à visiter, le nom et la qualité des agents habilités à procéder aux opérations de visite ainsi que les heures auxquelles ces agents sont autorisés à se présenter ».</a:t>
            </a:r>
            <a:endParaRPr lang="fr-FR" dirty="0"/>
          </a:p>
          <a:p>
            <a:pPr fontAlgn="t">
              <a:buNone/>
            </a:pPr>
            <a:r>
              <a:rPr lang="fr-FR" dirty="0"/>
              <a:t>Si l’occupant ou son représentant est absent, l’ordonnance doit alors être notifiée à l’intéressé après la visite par courrier recommandé avec accusé de réception.</a:t>
            </a:r>
          </a:p>
          <a:p>
            <a:pPr fontAlgn="t">
              <a:buNone/>
            </a:pPr>
            <a:r>
              <a:rPr lang="fr-FR" dirty="0"/>
              <a:t>A défaut de réception, il est procédé à la signification de l’ordonnance par voie d’huissier</a:t>
            </a:r>
          </a:p>
          <a:p>
            <a:pPr indent="0">
              <a:buNone/>
            </a:pP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dirty="0" smtClean="0"/>
              <a:t>Le droit de visite des agents depuis ELAN</a:t>
            </a:r>
            <a:r>
              <a:rPr lang="fr-FR" sz="3600" dirty="0" smtClean="0">
                <a:solidFill>
                  <a:srgbClr val="92D050"/>
                </a:solidFill>
              </a:rPr>
              <a:t> L’exercice du droit de visite et de communication</a:t>
            </a:r>
            <a:endParaRPr lang="fr-FR" sz="3600" dirty="0"/>
          </a:p>
        </p:txBody>
      </p:sp>
      <p:sp>
        <p:nvSpPr>
          <p:cNvPr id="3" name="Espace réservé du contenu 2"/>
          <p:cNvSpPr>
            <a:spLocks noGrp="1"/>
          </p:cNvSpPr>
          <p:nvPr>
            <p:ph idx="1"/>
          </p:nvPr>
        </p:nvSpPr>
        <p:spPr/>
        <p:txBody>
          <a:bodyPr>
            <a:normAutofit lnSpcReduction="10000"/>
          </a:bodyPr>
          <a:lstStyle/>
          <a:p>
            <a:pPr indent="0">
              <a:buNone/>
            </a:pPr>
            <a:r>
              <a:rPr lang="fr-FR" dirty="0" smtClean="0"/>
              <a:t>En  l’absence  de  l’occupant,  les  agents  chargés  de  la  visite  ne  pourront  procéder  aux constats  qu’en  présence  de  deux  témoins  qui  ne  doivent  pas  être  placés  sous  leur autorité.</a:t>
            </a:r>
          </a:p>
          <a:p>
            <a:pPr indent="0">
              <a:buNone/>
            </a:pPr>
            <a:r>
              <a:rPr lang="fr-FR" dirty="0" smtClean="0"/>
              <a:t>Le juge des libertés et de la détention a la possibilité de se rendre sur place pendant la</a:t>
            </a:r>
          </a:p>
          <a:p>
            <a:pPr indent="0">
              <a:buNone/>
            </a:pPr>
            <a:r>
              <a:rPr lang="fr-FR" dirty="0" smtClean="0"/>
              <a:t>visite qui s’effectue sous son contrôle et son autorité.</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1640</Words>
  <Application>Microsoft Office PowerPoint</Application>
  <PresentationFormat>Affichage à l'écran (4:3)</PresentationFormat>
  <Paragraphs>74</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Thème Office</vt:lpstr>
      <vt:lpstr>Le droit de visite des agents depuis ELAN</vt:lpstr>
      <vt:lpstr>Le droit de visite des agents depuis ELAN</vt:lpstr>
      <vt:lpstr>Le droit de visite des agents depuis ELAN</vt:lpstr>
      <vt:lpstr>Le droit de visite des agents depuis ELAN</vt:lpstr>
      <vt:lpstr>Le droit de visite des agents depuis ELAN</vt:lpstr>
      <vt:lpstr>Le droit de visite des agents depuis ELANI. L’exercice du droit de visite et de communication </vt:lpstr>
      <vt:lpstr>Le droit de visite des agents depuis ELAN L’exercice du droit de visite et de communication</vt:lpstr>
      <vt:lpstr>Le droit de visite des agents depuis ELAN L’exercice du droit de visite et de communication</vt:lpstr>
      <vt:lpstr>Le droit de visite des agents depuis ELAN L’exercice du droit de visite et de communication</vt:lpstr>
      <vt:lpstr>Le droit de visite des agents depuis ELAN L’exercice du droit de visite et de communication</vt:lpstr>
      <vt:lpstr>Le droit de visite des agents depuis ELAN L’exercice du droit de visite et de communication</vt:lpstr>
      <vt:lpstr>Le droit de visite des agents depuis ELAN</vt:lpstr>
      <vt:lpstr>Le droit de visite des agents depuis ELAN II. Le droit de visite applicable aux infractions au code de l’urbanisme</vt:lpstr>
      <vt:lpstr>Le droit de visite des agents depuis ELAN II. Le droit de visite applicable aux infractions au code de l’urbanisme</vt:lpstr>
      <vt:lpstr>Le droit de visite des agents depuis ELAN II. Le droit de visite applicable aux infractions au code de l’urbanisme</vt:lpstr>
      <vt:lpstr>Le droit de visite des agents depuis ELAN II. Le droit de visite applicable aux infractions au code de l’urbanisme</vt:lpstr>
      <vt:lpstr>Le droit de visite des agents depuis ELAN II. Le droit de visite applicable aux infractions au code de l’urbanisme</vt:lpstr>
      <vt:lpstr>Le droit de visite des agents depuis ELAN II. Le droit de visite applicable aux infractions au code de l’urbanisme</vt:lpstr>
      <vt:lpstr>Le droit de visite des agents depuis ELAN II. Le droit de visite applicable aux infractions au code de l’urbanisme</vt:lpstr>
      <vt:lpstr>Le droit de visite des agents depuis ELAN II. Le droit de visite applicable aux infractions au code de l’urbanisme</vt:lpstr>
      <vt:lpstr>Le droit de visite des agents depuis ELAN II. Le droit de visite applicable aux infractions au code de l’urbanisme</vt:lpstr>
      <vt:lpstr>Le droit de visite des agents depuis ELAN II. Le droit de visite applicable aux infractions au code de l’urbanisme</vt:lpstr>
      <vt:lpstr>Le droit de visite des agents depuis ELAN II. Le droit de visite applicable aux infractions au code de l’urbanisme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droit de visite des agents depuis ELAN</dc:title>
  <dc:creator>Margot</dc:creator>
  <cp:lastModifiedBy>Margot</cp:lastModifiedBy>
  <cp:revision>29</cp:revision>
  <dcterms:created xsi:type="dcterms:W3CDTF">2020-09-02T19:38:35Z</dcterms:created>
  <dcterms:modified xsi:type="dcterms:W3CDTF">2020-09-27T19:06:11Z</dcterms:modified>
</cp:coreProperties>
</file>