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126.xml" ContentType="application/vnd.openxmlformats-officedocument.presentationml.slide+xml"/>
  <Override PartName="/ppt/slides/slide128.xml" ContentType="application/vnd.openxmlformats-officedocument.presentationml.slide+xml"/>
  <Override PartName="/ppt/slides/slide137.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70" r:id="rId4"/>
    <p:sldId id="269" r:id="rId5"/>
    <p:sldId id="265" r:id="rId6"/>
    <p:sldId id="271" r:id="rId7"/>
    <p:sldId id="272" r:id="rId8"/>
    <p:sldId id="274" r:id="rId9"/>
    <p:sldId id="276" r:id="rId10"/>
    <p:sldId id="275" r:id="rId11"/>
    <p:sldId id="277" r:id="rId12"/>
    <p:sldId id="279" r:id="rId13"/>
    <p:sldId id="280" r:id="rId14"/>
    <p:sldId id="278" r:id="rId15"/>
    <p:sldId id="281" r:id="rId16"/>
    <p:sldId id="282" r:id="rId17"/>
    <p:sldId id="285" r:id="rId18"/>
    <p:sldId id="283" r:id="rId19"/>
    <p:sldId id="286" r:id="rId20"/>
    <p:sldId id="284" r:id="rId21"/>
    <p:sldId id="289" r:id="rId22"/>
    <p:sldId id="288" r:id="rId23"/>
    <p:sldId id="291" r:id="rId24"/>
    <p:sldId id="290" r:id="rId25"/>
    <p:sldId id="292" r:id="rId26"/>
    <p:sldId id="294" r:id="rId27"/>
    <p:sldId id="296" r:id="rId28"/>
    <p:sldId id="293" r:id="rId29"/>
    <p:sldId id="297" r:id="rId30"/>
    <p:sldId id="299" r:id="rId31"/>
    <p:sldId id="300" r:id="rId32"/>
    <p:sldId id="301" r:id="rId33"/>
    <p:sldId id="298" r:id="rId34"/>
    <p:sldId id="302" r:id="rId35"/>
    <p:sldId id="295" r:id="rId36"/>
    <p:sldId id="287" r:id="rId37"/>
    <p:sldId id="388" r:id="rId38"/>
    <p:sldId id="390" r:id="rId39"/>
    <p:sldId id="393" r:id="rId40"/>
    <p:sldId id="392" r:id="rId41"/>
    <p:sldId id="394" r:id="rId42"/>
    <p:sldId id="391" r:id="rId43"/>
    <p:sldId id="395" r:id="rId44"/>
    <p:sldId id="389" r:id="rId45"/>
    <p:sldId id="396" r:id="rId46"/>
    <p:sldId id="397" r:id="rId47"/>
    <p:sldId id="399" r:id="rId48"/>
    <p:sldId id="401" r:id="rId49"/>
    <p:sldId id="400" r:id="rId50"/>
    <p:sldId id="398" r:id="rId51"/>
    <p:sldId id="403" r:id="rId52"/>
    <p:sldId id="404" r:id="rId53"/>
    <p:sldId id="402" r:id="rId54"/>
    <p:sldId id="406" r:id="rId55"/>
    <p:sldId id="405" r:id="rId56"/>
    <p:sldId id="407" r:id="rId57"/>
    <p:sldId id="307" r:id="rId58"/>
    <p:sldId id="306" r:id="rId59"/>
    <p:sldId id="305" r:id="rId60"/>
    <p:sldId id="304" r:id="rId61"/>
    <p:sldId id="315" r:id="rId62"/>
    <p:sldId id="317" r:id="rId63"/>
    <p:sldId id="318" r:id="rId64"/>
    <p:sldId id="316" r:id="rId65"/>
    <p:sldId id="309" r:id="rId66"/>
    <p:sldId id="308" r:id="rId67"/>
    <p:sldId id="310" r:id="rId68"/>
    <p:sldId id="311" r:id="rId69"/>
    <p:sldId id="313" r:id="rId70"/>
    <p:sldId id="314" r:id="rId71"/>
    <p:sldId id="352" r:id="rId72"/>
    <p:sldId id="303" r:id="rId73"/>
    <p:sldId id="321" r:id="rId74"/>
    <p:sldId id="320" r:id="rId75"/>
    <p:sldId id="319" r:id="rId76"/>
    <p:sldId id="322" r:id="rId77"/>
    <p:sldId id="323" r:id="rId78"/>
    <p:sldId id="324" r:id="rId79"/>
    <p:sldId id="328" r:id="rId80"/>
    <p:sldId id="329" r:id="rId81"/>
    <p:sldId id="327" r:id="rId82"/>
    <p:sldId id="326" r:id="rId83"/>
    <p:sldId id="330" r:id="rId84"/>
    <p:sldId id="325" r:id="rId85"/>
    <p:sldId id="333" r:id="rId86"/>
    <p:sldId id="334" r:id="rId87"/>
    <p:sldId id="332" r:id="rId88"/>
    <p:sldId id="331" r:id="rId89"/>
    <p:sldId id="337" r:id="rId90"/>
    <p:sldId id="339" r:id="rId91"/>
    <p:sldId id="336" r:id="rId92"/>
    <p:sldId id="335" r:id="rId93"/>
    <p:sldId id="345" r:id="rId94"/>
    <p:sldId id="312" r:id="rId95"/>
    <p:sldId id="344" r:id="rId96"/>
    <p:sldId id="343" r:id="rId97"/>
    <p:sldId id="342" r:id="rId98"/>
    <p:sldId id="341" r:id="rId99"/>
    <p:sldId id="347" r:id="rId100"/>
    <p:sldId id="346" r:id="rId101"/>
    <p:sldId id="340" r:id="rId102"/>
    <p:sldId id="348" r:id="rId103"/>
    <p:sldId id="351" r:id="rId104"/>
    <p:sldId id="350" r:id="rId105"/>
    <p:sldId id="349" r:id="rId106"/>
    <p:sldId id="356" r:id="rId107"/>
    <p:sldId id="353" r:id="rId108"/>
    <p:sldId id="355" r:id="rId109"/>
    <p:sldId id="357" r:id="rId110"/>
    <p:sldId id="358" r:id="rId111"/>
    <p:sldId id="354" r:id="rId112"/>
    <p:sldId id="361" r:id="rId113"/>
    <p:sldId id="362" r:id="rId114"/>
    <p:sldId id="360" r:id="rId115"/>
    <p:sldId id="366" r:id="rId116"/>
    <p:sldId id="365" r:id="rId117"/>
    <p:sldId id="364" r:id="rId118"/>
    <p:sldId id="363" r:id="rId119"/>
    <p:sldId id="359" r:id="rId120"/>
    <p:sldId id="370" r:id="rId121"/>
    <p:sldId id="372" r:id="rId122"/>
    <p:sldId id="371" r:id="rId123"/>
    <p:sldId id="369" r:id="rId124"/>
    <p:sldId id="373" r:id="rId125"/>
    <p:sldId id="374" r:id="rId126"/>
    <p:sldId id="375" r:id="rId127"/>
    <p:sldId id="376" r:id="rId128"/>
    <p:sldId id="368" r:id="rId129"/>
    <p:sldId id="377" r:id="rId130"/>
    <p:sldId id="383" r:id="rId131"/>
    <p:sldId id="367" r:id="rId132"/>
    <p:sldId id="382" r:id="rId133"/>
    <p:sldId id="386" r:id="rId134"/>
    <p:sldId id="387" r:id="rId135"/>
    <p:sldId id="385" r:id="rId136"/>
    <p:sldId id="384" r:id="rId137"/>
    <p:sldId id="381" r:id="rId138"/>
    <p:sldId id="379" r:id="rId13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72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915607C-D799-4808-A65F-54B78949160B}" type="datetimeFigureOut">
              <a:rPr lang="fr-FR" smtClean="0"/>
              <a:pPr/>
              <a:t>27/09/2020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B1C8B77-AEFA-4350-AF63-4DBD8F290DC7}"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15607C-D799-4808-A65F-54B78949160B}" type="datetimeFigureOut">
              <a:rPr lang="fr-FR" smtClean="0"/>
              <a:pPr/>
              <a:t>27/09/2020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B1C8B77-AEFA-4350-AF63-4DBD8F290DC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15607C-D799-4808-A65F-54B78949160B}" type="datetimeFigureOut">
              <a:rPr lang="fr-FR" smtClean="0"/>
              <a:pPr/>
              <a:t>27/09/2020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B1C8B77-AEFA-4350-AF63-4DBD8F290DC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15607C-D799-4808-A65F-54B78949160B}" type="datetimeFigureOut">
              <a:rPr lang="fr-FR" smtClean="0"/>
              <a:pPr/>
              <a:t>27/09/2020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B1C8B77-AEFA-4350-AF63-4DBD8F290DC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915607C-D799-4808-A65F-54B78949160B}" type="datetimeFigureOut">
              <a:rPr lang="fr-FR" smtClean="0"/>
              <a:pPr/>
              <a:t>27/09/2020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B1C8B77-AEFA-4350-AF63-4DBD8F290DC7}"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915607C-D799-4808-A65F-54B78949160B}" type="datetimeFigureOut">
              <a:rPr lang="fr-FR" smtClean="0"/>
              <a:pPr/>
              <a:t>27/09/2020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B1C8B77-AEFA-4350-AF63-4DBD8F290DC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915607C-D799-4808-A65F-54B78949160B}" type="datetimeFigureOut">
              <a:rPr lang="fr-FR" smtClean="0"/>
              <a:pPr/>
              <a:t>27/09/2020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B1C8B77-AEFA-4350-AF63-4DBD8F290DC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915607C-D799-4808-A65F-54B78949160B}" type="datetimeFigureOut">
              <a:rPr lang="fr-FR" smtClean="0"/>
              <a:pPr/>
              <a:t>27/09/2020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B1C8B77-AEFA-4350-AF63-4DBD8F290DC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915607C-D799-4808-A65F-54B78949160B}" type="datetimeFigureOut">
              <a:rPr lang="fr-FR" smtClean="0"/>
              <a:pPr/>
              <a:t>27/09/2020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B1C8B77-AEFA-4350-AF63-4DBD8F290DC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915607C-D799-4808-A65F-54B78949160B}" type="datetimeFigureOut">
              <a:rPr lang="fr-FR" smtClean="0"/>
              <a:pPr/>
              <a:t>27/09/2020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B1C8B77-AEFA-4350-AF63-4DBD8F290DC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915607C-D799-4808-A65F-54B78949160B}" type="datetimeFigureOut">
              <a:rPr lang="fr-FR" smtClean="0"/>
              <a:pPr/>
              <a:t>27/09/2020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B1C8B77-AEFA-4350-AF63-4DBD8F290DC7}"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15607C-D799-4808-A65F-54B78949160B}" type="datetimeFigureOut">
              <a:rPr lang="fr-FR" smtClean="0"/>
              <a:pPr/>
              <a:t>27/09/2020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1C8B77-AEFA-4350-AF63-4DBD8F290DC7}"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www.senat.fr/senateur/masson_jean_louis01060r.html"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LES PV INFRACTIONS</a:t>
            </a:r>
            <a:endParaRPr lang="fr-FR" dirty="0"/>
          </a:p>
        </p:txBody>
      </p:sp>
      <p:sp>
        <p:nvSpPr>
          <p:cNvPr id="3" name="Sous-titre 2"/>
          <p:cNvSpPr>
            <a:spLocks noGrp="1"/>
          </p:cNvSpPr>
          <p:nvPr>
            <p:ph type="subTitle" idx="1"/>
          </p:nvPr>
        </p:nvSpPr>
        <p:spPr/>
        <p:txBody>
          <a:bodyPr/>
          <a:lstStyle/>
          <a:p>
            <a:endParaRPr lang="fr-FR" dirty="0"/>
          </a:p>
        </p:txBody>
      </p:sp>
      <p:pic>
        <p:nvPicPr>
          <p:cNvPr id="4" name="Picture 2"/>
          <p:cNvPicPr>
            <a:picLocks noGrp="1" noChangeAspect="1" noChangeArrowheads="1"/>
          </p:cNvPicPr>
          <p:nvPr>
            <p:ph idx="1"/>
          </p:nvPr>
        </p:nvPicPr>
        <p:blipFill>
          <a:blip r:embed="rId2" cstate="print"/>
          <a:srcRect/>
          <a:stretch>
            <a:fillRect/>
          </a:stretch>
        </p:blipFill>
        <p:spPr bwMode="auto">
          <a:xfrm>
            <a:off x="3428992" y="3857628"/>
            <a:ext cx="2286016" cy="171451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prescription pénale des infractions</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a:bodyPr>
          <a:lstStyle/>
          <a:p>
            <a:pPr>
              <a:buNone/>
            </a:pPr>
            <a:r>
              <a:rPr lang="fr-FR" dirty="0" smtClean="0">
                <a:solidFill>
                  <a:schemeClr val="accent6">
                    <a:lumMod val="50000"/>
                  </a:schemeClr>
                </a:solidFill>
              </a:rPr>
              <a:t>III) Le point de départ du délai de prescription</a:t>
            </a:r>
          </a:p>
          <a:p>
            <a:pPr>
              <a:buNone/>
            </a:pPr>
            <a:r>
              <a:rPr lang="fr-FR" dirty="0" smtClean="0"/>
              <a:t>La principale difficulté en matière d’infraction à la législation de l’urbanisme est la détermination du point de départ du délai de prescription. En effet, les incriminations révèlent des situations différentes et on ne traite pas de la  même manière l’abattage d’un arbre, une construction non autorisée ou l’installation « sauvage » d’une caravane.</a:t>
            </a:r>
            <a:endParaRPr lang="fr-FR"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Les conditions préalables</a:t>
            </a:r>
            <a:endParaRPr lang="fr-FR" sz="3600" dirty="0">
              <a:solidFill>
                <a:srgbClr val="C00000"/>
              </a:solidFill>
            </a:endParaRPr>
          </a:p>
        </p:txBody>
      </p:sp>
      <p:sp>
        <p:nvSpPr>
          <p:cNvPr id="3" name="Espace réservé du contenu 2"/>
          <p:cNvSpPr>
            <a:spLocks noGrp="1"/>
          </p:cNvSpPr>
          <p:nvPr>
            <p:ph idx="1"/>
          </p:nvPr>
        </p:nvSpPr>
        <p:spPr>
          <a:xfrm>
            <a:off x="428596" y="928670"/>
            <a:ext cx="8229600" cy="5197493"/>
          </a:xfrm>
        </p:spPr>
        <p:txBody>
          <a:bodyPr>
            <a:normAutofit fontScale="85000" lnSpcReduction="10000"/>
          </a:bodyPr>
          <a:lstStyle/>
          <a:p>
            <a:pPr>
              <a:buNone/>
            </a:pPr>
            <a:r>
              <a:rPr lang="fr-FR" b="1" dirty="0" smtClean="0"/>
              <a:t>➔ Les travaux ne doivent pas être achevés :</a:t>
            </a:r>
          </a:p>
          <a:p>
            <a:pPr>
              <a:buNone/>
            </a:pPr>
            <a:r>
              <a:rPr lang="fr-FR" dirty="0" smtClean="0"/>
              <a:t> pour qu’un AIT soit valable, il doit être ordonné pendant  l'exécution des travaux. On ne peut pas prendre d'AIT sur des travaux ou des  constructions terminées ! Il s’agit d’une jurisprudence constante (CAA Paris, 10 déc. 1998, SCI </a:t>
            </a:r>
            <a:r>
              <a:rPr lang="fr-FR" dirty="0" err="1" smtClean="0"/>
              <a:t>Ozoir</a:t>
            </a:r>
            <a:r>
              <a:rPr lang="fr-FR" dirty="0" smtClean="0"/>
              <a:t> Loisirs, </a:t>
            </a:r>
            <a:r>
              <a:rPr lang="fr-FR" dirty="0" err="1" smtClean="0"/>
              <a:t>req</a:t>
            </a:r>
            <a:r>
              <a:rPr lang="fr-FR" dirty="0" smtClean="0"/>
              <a:t>. n°97PA01037).</a:t>
            </a:r>
          </a:p>
          <a:p>
            <a:pPr>
              <a:buNone/>
            </a:pPr>
            <a:r>
              <a:rPr lang="fr-FR" dirty="0" smtClean="0"/>
              <a:t>La question de la notion « d'achèvement des travaux » est donc essentielle : « Un AIT est illégal lorsque, à la date à laquelle il est pris, les travaux de construction autorisés sont achevés et que les opérations en cours ne concernent que des travaux de finition, de reprise  des malfaçons et d’aménagement » (TA Nice, 26 </a:t>
            </a:r>
            <a:r>
              <a:rPr lang="fr-FR" dirty="0" err="1" smtClean="0"/>
              <a:t>dec</a:t>
            </a:r>
            <a:r>
              <a:rPr lang="fr-FR" dirty="0" smtClean="0"/>
              <a:t>. 1991, Sté </a:t>
            </a:r>
            <a:r>
              <a:rPr lang="fr-FR" dirty="0" err="1" smtClean="0"/>
              <a:t>Sud-Est</a:t>
            </a:r>
            <a:r>
              <a:rPr lang="fr-FR" dirty="0" smtClean="0"/>
              <a:t> Promotion, </a:t>
            </a:r>
            <a:r>
              <a:rPr lang="fr-FR" dirty="0" err="1" smtClean="0"/>
              <a:t>req</a:t>
            </a:r>
            <a:r>
              <a:rPr lang="fr-FR" dirty="0" smtClean="0"/>
              <a:t>. n°91-387).</a:t>
            </a:r>
            <a:endParaRPr lang="fr-FR"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Le MAIRE DOIT</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77500" lnSpcReduction="20000"/>
          </a:bodyPr>
          <a:lstStyle/>
          <a:p>
            <a:pPr>
              <a:buNone/>
            </a:pPr>
            <a:r>
              <a:rPr lang="fr-FR" dirty="0" smtClean="0"/>
              <a:t>En matière d'infraction à la législation de l'urbanisme, l'article L. 480-2 alinéa 10 du code de  l'urbanisme </a:t>
            </a:r>
            <a:r>
              <a:rPr lang="fr-FR" b="1" dirty="0" smtClean="0"/>
              <a:t>fait obligation au maire d'ordonner l'interruption des travaux </a:t>
            </a:r>
            <a:r>
              <a:rPr lang="fr-FR" dirty="0" smtClean="0"/>
              <a:t>dès lors qu’un procès-verbal constate que des travaux ont été : </a:t>
            </a:r>
          </a:p>
          <a:p>
            <a:pPr>
              <a:buNone/>
            </a:pPr>
            <a:r>
              <a:rPr lang="fr-FR" dirty="0" smtClean="0"/>
              <a:t>➔ soit entrepris </a:t>
            </a:r>
            <a:r>
              <a:rPr lang="fr-FR" b="1" dirty="0" smtClean="0"/>
              <a:t>sans PC ou DP </a:t>
            </a:r>
            <a:r>
              <a:rPr lang="fr-FR" dirty="0" smtClean="0"/>
              <a:t>alors même qu'ils seraient conformes au document d'urbanisme applicable.</a:t>
            </a:r>
          </a:p>
          <a:p>
            <a:pPr>
              <a:buNone/>
            </a:pPr>
            <a:r>
              <a:rPr lang="fr-FR" dirty="0" smtClean="0"/>
              <a:t>➔ Soit   entrepris   sous   l’empire   d’un  </a:t>
            </a:r>
            <a:r>
              <a:rPr lang="fr-FR" b="1" dirty="0" smtClean="0"/>
              <a:t>permis   obtenu   par   fra</a:t>
            </a:r>
            <a:r>
              <a:rPr lang="fr-FR" dirty="0" smtClean="0"/>
              <a:t>ude,   ce   qui   équivaut   à   une construction sans permis.</a:t>
            </a:r>
          </a:p>
          <a:p>
            <a:pPr>
              <a:buNone/>
            </a:pPr>
            <a:r>
              <a:rPr lang="fr-FR" dirty="0" smtClean="0"/>
              <a:t>➔ Soit entrepris sur le fondement d'un </a:t>
            </a:r>
            <a:r>
              <a:rPr lang="fr-FR" b="1" dirty="0" smtClean="0"/>
              <a:t>PC retiré </a:t>
            </a:r>
            <a:r>
              <a:rPr lang="fr-FR" dirty="0" smtClean="0"/>
              <a:t>par le maire </a:t>
            </a:r>
          </a:p>
          <a:p>
            <a:pPr>
              <a:buNone/>
            </a:pPr>
            <a:r>
              <a:rPr lang="fr-FR" dirty="0" smtClean="0"/>
              <a:t>➔ Soit </a:t>
            </a:r>
            <a:r>
              <a:rPr lang="fr-FR" b="1" dirty="0" smtClean="0"/>
              <a:t>poursuivis malgré une décision de la juridiction </a:t>
            </a:r>
            <a:r>
              <a:rPr lang="fr-FR" dirty="0" smtClean="0"/>
              <a:t>administrative </a:t>
            </a:r>
            <a:r>
              <a:rPr lang="fr-FR" b="1" dirty="0" smtClean="0"/>
              <a:t>ordonnant la suspension </a:t>
            </a:r>
            <a:r>
              <a:rPr lang="fr-FR" dirty="0" smtClean="0"/>
              <a:t>de l'exécution du permis de construire </a:t>
            </a:r>
          </a:p>
          <a:p>
            <a:pPr>
              <a:buNone/>
            </a:pPr>
            <a:r>
              <a:rPr lang="fr-FR" dirty="0" smtClean="0"/>
              <a:t>➔ Soit poursuivis </a:t>
            </a:r>
            <a:r>
              <a:rPr lang="fr-FR" b="1" dirty="0" smtClean="0"/>
              <a:t>après l'annulation du permis </a:t>
            </a:r>
            <a:r>
              <a:rPr lang="fr-FR" dirty="0" smtClean="0"/>
              <a:t>par un juge administratif </a:t>
            </a:r>
            <a:endParaRPr lang="fr-FR"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Le MAIRE PEUT</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500726"/>
          </a:xfrm>
        </p:spPr>
        <p:txBody>
          <a:bodyPr>
            <a:normAutofit fontScale="77500" lnSpcReduction="20000"/>
          </a:bodyPr>
          <a:lstStyle/>
          <a:p>
            <a:pPr>
              <a:buNone/>
            </a:pPr>
            <a:r>
              <a:rPr lang="fr-FR" dirty="0" smtClean="0"/>
              <a:t>S'agissant des autres infractions, le maire dispose en la matière d'un </a:t>
            </a:r>
            <a:r>
              <a:rPr lang="fr-FR" b="1" dirty="0" smtClean="0"/>
              <a:t>pouvoir discrétionnaire </a:t>
            </a:r>
            <a:r>
              <a:rPr lang="fr-FR" dirty="0" smtClean="0"/>
              <a:t>quant à l'opportunité de l'A.I.T.</a:t>
            </a:r>
          </a:p>
          <a:p>
            <a:pPr>
              <a:buNone/>
            </a:pPr>
            <a:r>
              <a:rPr lang="fr-FR" dirty="0" smtClean="0"/>
              <a:t>Ce peut être le cas lorsque des travaux sont </a:t>
            </a:r>
            <a:r>
              <a:rPr lang="fr-FR" b="1" dirty="0" smtClean="0"/>
              <a:t>effectués en méconnaissance des prescriptions du PC</a:t>
            </a:r>
          </a:p>
          <a:p>
            <a:pPr>
              <a:buNone/>
            </a:pPr>
            <a:r>
              <a:rPr lang="fr-FR" dirty="0" smtClean="0"/>
              <a:t>1/ augmentation de la Surface De Plancher) (</a:t>
            </a:r>
            <a:r>
              <a:rPr lang="fr-FR" dirty="0" err="1" smtClean="0"/>
              <a:t>Crim</a:t>
            </a:r>
            <a:r>
              <a:rPr lang="fr-FR" dirty="0" smtClean="0"/>
              <a:t>. 29 fév. 2000, R. Gaymard, pourvoi n°99-8353</a:t>
            </a:r>
          </a:p>
          <a:p>
            <a:pPr>
              <a:buNone/>
            </a:pPr>
            <a:r>
              <a:rPr lang="fr-FR" dirty="0" smtClean="0"/>
              <a:t>2/ implantation non conforme au permis  CE 1er oct. 1993, Marchal, </a:t>
            </a:r>
            <a:r>
              <a:rPr lang="fr-FR" dirty="0" err="1" smtClean="0"/>
              <a:t>req</a:t>
            </a:r>
            <a:r>
              <a:rPr lang="fr-FR" dirty="0" smtClean="0"/>
              <a:t>. n°129861 </a:t>
            </a:r>
          </a:p>
          <a:p>
            <a:pPr>
              <a:buNone/>
            </a:pPr>
            <a:r>
              <a:rPr lang="fr-FR" dirty="0" smtClean="0"/>
              <a:t>3/ non respect de l'engagement de réaliser 18 places de stationnement CE 25 sept. 1995,  Marchand </a:t>
            </a:r>
            <a:r>
              <a:rPr lang="fr-FR" dirty="0" err="1" smtClean="0"/>
              <a:t>req</a:t>
            </a:r>
            <a:r>
              <a:rPr lang="fr-FR" dirty="0" smtClean="0"/>
              <a:t>. n°118863</a:t>
            </a:r>
          </a:p>
          <a:p>
            <a:pPr>
              <a:buNone/>
            </a:pPr>
            <a:r>
              <a:rPr lang="fr-FR" dirty="0" smtClean="0"/>
              <a:t>4/ réalisation de plusieurs logements alors que le permis n'en autorisait qu'un  seul CCA Versailles, 7  juin 2007, SCI Eline, </a:t>
            </a:r>
            <a:r>
              <a:rPr lang="fr-FR" dirty="0" err="1" smtClean="0"/>
              <a:t>req</a:t>
            </a:r>
            <a:r>
              <a:rPr lang="fr-FR" dirty="0" smtClean="0"/>
              <a:t>. n°06VE02378. </a:t>
            </a:r>
          </a:p>
          <a:p>
            <a:pPr>
              <a:buNone/>
            </a:pPr>
            <a:r>
              <a:rPr lang="fr-FR" dirty="0" smtClean="0"/>
              <a:t>Mais il faudra établir l'inobservation de l'une des prescriptions du permis de construire, sous peine d'irrégularité de l'AIT.</a:t>
            </a:r>
            <a:endParaRPr lang="fr-FR"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La procédure contradictoire</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92500" lnSpcReduction="20000"/>
          </a:bodyPr>
          <a:lstStyle/>
          <a:p>
            <a:pPr>
              <a:buNone/>
            </a:pPr>
            <a:r>
              <a:rPr lang="fr-FR" b="1" dirty="0" smtClean="0"/>
              <a:t>I) La procédure contradictoire</a:t>
            </a:r>
          </a:p>
          <a:p>
            <a:pPr>
              <a:buNone/>
            </a:pPr>
            <a:r>
              <a:rPr lang="fr-FR" dirty="0" smtClean="0"/>
              <a:t>Les articles L.121-1, L.122-1 et 2, L.211-2 du code des relations entre le public et l’administration prévoit que les décisions qui doivent être motivées et ne peuvent légalement intervenir qu’après que l’intéressé ait été mis à même de présenter ses observations sauf en cas d’urgence. C’est ce qu’on appelle la procédure contradictoire.</a:t>
            </a:r>
          </a:p>
          <a:p>
            <a:pPr>
              <a:buNone/>
            </a:pPr>
            <a:r>
              <a:rPr lang="fr-FR" b="1" dirty="0" smtClean="0"/>
              <a:t>Si cette procédure contradictoire n'est pas nécessaire pour le procès-verbal, le maire doit respecter cette formalité pour un A.I.T. </a:t>
            </a:r>
            <a:r>
              <a:rPr lang="fr-FR" dirty="0" smtClean="0"/>
              <a:t>pris dans le cadre de ses pouvoirs discrétionnaires.</a:t>
            </a:r>
            <a:endParaRPr lang="fr-FR"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La procédure contradictoire</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a:bodyPr>
          <a:lstStyle/>
          <a:p>
            <a:pPr marL="0" indent="0">
              <a:buNone/>
            </a:pPr>
            <a:r>
              <a:rPr lang="fr-FR" sz="3600" dirty="0" smtClean="0"/>
              <a:t>Sauf cas d’urgence à démontrer, il convient de demander par LRAR au constructeur de faire connaître, au plus vite, ses observations écrites et le cas échéant sur sa demande, orales et qu'il peut se faire assister ou représenter par un mandataire de son choix. À défaut, l'AIT sera irrégulier (CE 3 mai 2002, n° 240853).</a:t>
            </a:r>
            <a:endParaRPr lang="fr-FR" sz="3600"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La procédure contradictoire</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a:bodyPr>
          <a:lstStyle/>
          <a:p>
            <a:pPr>
              <a:buNone/>
            </a:pPr>
            <a:r>
              <a:rPr lang="fr-FR" b="1" dirty="0" smtClean="0"/>
              <a:t>En revanche, le non-respect de la procédure contradictoire ne saurait entraîner l'annulation de la décision au contentieux lorsque l'administration est en situation de compétence liée </a:t>
            </a:r>
            <a:r>
              <a:rPr lang="fr-FR" dirty="0" smtClean="0"/>
              <a:t>(CAA Bordeaux, 26 juin 2007, M. et Mme Gauthier, </a:t>
            </a:r>
            <a:r>
              <a:rPr lang="fr-FR" dirty="0" err="1" smtClean="0"/>
              <a:t>req</a:t>
            </a:r>
            <a:r>
              <a:rPr lang="fr-FR" dirty="0" smtClean="0"/>
              <a:t>. n°05BX01530 – travaux entrepris sans permis de construire). </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La procédure contradictoire</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92500"/>
          </a:bodyPr>
          <a:lstStyle/>
          <a:p>
            <a:pPr>
              <a:buNone/>
            </a:pPr>
            <a:r>
              <a:rPr lang="fr-FR" dirty="0" smtClean="0"/>
              <a:t>Lorsque les faits sont établis, les moyens invoqués contre un AIT sont inopérants (CAA Marseille, 23 sep. 2004, M. </a:t>
            </a:r>
            <a:r>
              <a:rPr lang="fr-FR" dirty="0" err="1" smtClean="0"/>
              <a:t>Moatti</a:t>
            </a:r>
            <a:r>
              <a:rPr lang="fr-FR" dirty="0" smtClean="0"/>
              <a:t>,  </a:t>
            </a:r>
            <a:r>
              <a:rPr lang="fr-FR" dirty="0" err="1" smtClean="0"/>
              <a:t>req</a:t>
            </a:r>
            <a:r>
              <a:rPr lang="fr-FR" dirty="0" smtClean="0"/>
              <a:t>. n°00MA00498). </a:t>
            </a:r>
          </a:p>
          <a:p>
            <a:pPr>
              <a:buNone/>
            </a:pPr>
            <a:r>
              <a:rPr lang="fr-FR" dirty="0" smtClean="0"/>
              <a:t>C’est ainsi que lorsque l'AIT se fonde sur l'absence d'autorisation , l’absence de motivation et de procédure contradictoire sont inopérants, à cause de l'obligation qu'impose l'article L. 480-2 du  Code de l'urbanisme de prescrire l'interruption des travaux. (CE. 20 </a:t>
            </a:r>
            <a:r>
              <a:rPr lang="fr-FR" dirty="0" err="1" smtClean="0"/>
              <a:t>fev</a:t>
            </a:r>
            <a:r>
              <a:rPr lang="fr-FR" dirty="0" smtClean="0"/>
              <a:t>. 2002, Plan : BJDU 3/2002, p. 175. </a:t>
            </a:r>
            <a:r>
              <a:rPr lang="fr-FR" dirty="0" err="1" smtClean="0"/>
              <a:t>concl</a:t>
            </a:r>
            <a:r>
              <a:rPr lang="fr-FR" dirty="0" smtClean="0"/>
              <a:t>. E. Mignon).</a:t>
            </a:r>
            <a:endParaRPr lang="fr-FR"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La procédure contradictoire</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92500" lnSpcReduction="10000"/>
          </a:bodyPr>
          <a:lstStyle/>
          <a:p>
            <a:pPr marL="0" indent="0">
              <a:buNone/>
            </a:pPr>
            <a:r>
              <a:rPr lang="fr-FR" dirty="0" smtClean="0"/>
              <a:t>Le débat contradictoire ne doit pas amener à ce que s'écoule une trop longue durée de temps entre la  rédaction du procès-verbal et la prise de l'arrêté interruptif de travaux. </a:t>
            </a:r>
          </a:p>
          <a:p>
            <a:pPr marL="0" indent="0">
              <a:buNone/>
            </a:pPr>
            <a:r>
              <a:rPr lang="fr-FR" b="1" dirty="0" smtClean="0"/>
              <a:t>Le délai de réponse accordé à l’administré ne doit cependant pas être inférieur à une semaine.</a:t>
            </a:r>
          </a:p>
          <a:p>
            <a:pPr marL="0" indent="0">
              <a:buNone/>
            </a:pPr>
            <a:r>
              <a:rPr lang="fr-FR" dirty="0" smtClean="0"/>
              <a:t> Il est également préférable qu’il ne dépasse pas la quinzaine de jours, le risque étant que l’infraction ait évolué, voire que les travaux soient terminés. </a:t>
            </a:r>
          </a:p>
          <a:p>
            <a:pPr marL="0" indent="0">
              <a:buNone/>
            </a:pPr>
            <a:r>
              <a:rPr lang="fr-FR" dirty="0" smtClean="0"/>
              <a:t>La procédure d’urgence permet de contourner cette difficulté.</a:t>
            </a:r>
            <a:endParaRPr lang="fr-FR"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La procédure contradictoire</a:t>
            </a:r>
            <a:endParaRPr lang="fr-FR" sz="3600" dirty="0">
              <a:solidFill>
                <a:srgbClr val="C00000"/>
              </a:solidFill>
            </a:endParaRPr>
          </a:p>
        </p:txBody>
      </p:sp>
      <p:sp>
        <p:nvSpPr>
          <p:cNvPr id="3" name="Espace réservé du contenu 2"/>
          <p:cNvSpPr>
            <a:spLocks noGrp="1"/>
          </p:cNvSpPr>
          <p:nvPr>
            <p:ph idx="1"/>
          </p:nvPr>
        </p:nvSpPr>
        <p:spPr>
          <a:xfrm>
            <a:off x="457200" y="714356"/>
            <a:ext cx="8229600" cy="5411807"/>
          </a:xfrm>
        </p:spPr>
        <p:txBody>
          <a:bodyPr>
            <a:normAutofit/>
          </a:bodyPr>
          <a:lstStyle/>
          <a:p>
            <a:pPr>
              <a:buNone/>
            </a:pPr>
            <a:r>
              <a:rPr lang="fr-FR" dirty="0" smtClean="0">
                <a:solidFill>
                  <a:schemeClr val="accent6">
                    <a:lumMod val="50000"/>
                  </a:schemeClr>
                </a:solidFill>
              </a:rPr>
              <a:t>La situation d'urgence    </a:t>
            </a:r>
          </a:p>
          <a:p>
            <a:pPr>
              <a:buNone/>
            </a:pPr>
            <a:r>
              <a:rPr lang="fr-FR" dirty="0" smtClean="0"/>
              <a:t>Le Conseil d’État précise que « la situation d'urgence permettant à l'administration de se dispenser  de cette procédure contradictoire s'apprécie, tant au regard des conséquences dommageables des  travaux litigieux que de la nécessité de les interrompre rapidement en raison de la brièveté de leur  exécution ».</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La procédure contradictoire</a:t>
            </a:r>
            <a:endParaRPr lang="fr-FR" sz="3600" dirty="0">
              <a:solidFill>
                <a:srgbClr val="C00000"/>
              </a:solidFill>
            </a:endParaRPr>
          </a:p>
        </p:txBody>
      </p:sp>
      <p:sp>
        <p:nvSpPr>
          <p:cNvPr id="3" name="Espace réservé du contenu 2"/>
          <p:cNvSpPr>
            <a:spLocks noGrp="1"/>
          </p:cNvSpPr>
          <p:nvPr>
            <p:ph idx="1"/>
          </p:nvPr>
        </p:nvSpPr>
        <p:spPr>
          <a:xfrm>
            <a:off x="428596" y="714356"/>
            <a:ext cx="8229600" cy="5411807"/>
          </a:xfrm>
        </p:spPr>
        <p:txBody>
          <a:bodyPr>
            <a:normAutofit fontScale="85000" lnSpcReduction="20000"/>
          </a:bodyPr>
          <a:lstStyle/>
          <a:p>
            <a:pPr>
              <a:buNone/>
            </a:pPr>
            <a:r>
              <a:rPr lang="fr-FR" dirty="0" smtClean="0">
                <a:solidFill>
                  <a:schemeClr val="accent6">
                    <a:lumMod val="50000"/>
                  </a:schemeClr>
                </a:solidFill>
              </a:rPr>
              <a:t>La situation d'urgence    </a:t>
            </a:r>
          </a:p>
          <a:p>
            <a:pPr>
              <a:buNone/>
            </a:pPr>
            <a:r>
              <a:rPr lang="fr-FR" dirty="0" smtClean="0"/>
              <a:t>Cette urgence peut résulter de ce que les travaux présentent un  risque pour la sécurité ou la  salubrité publique (CE 29 déc. 2006, Min. des transports, </a:t>
            </a:r>
            <a:r>
              <a:rPr lang="fr-FR" dirty="0" err="1" smtClean="0"/>
              <a:t>req</a:t>
            </a:r>
            <a:r>
              <a:rPr lang="fr-FR" dirty="0" smtClean="0"/>
              <a:t>. n°271164 ; TA Nice, 7 octobre 1999, Mme </a:t>
            </a:r>
            <a:r>
              <a:rPr lang="fr-FR" dirty="0" err="1" smtClean="0"/>
              <a:t>Bozzola</a:t>
            </a:r>
            <a:r>
              <a:rPr lang="fr-FR" dirty="0" smtClean="0"/>
              <a:t>  c/ Préfet des Alpes-Maritimes, </a:t>
            </a:r>
            <a:r>
              <a:rPr lang="fr-FR" dirty="0" err="1" smtClean="0"/>
              <a:t>req</a:t>
            </a:r>
            <a:r>
              <a:rPr lang="fr-FR" dirty="0" smtClean="0"/>
              <a:t>. 99-2358 et 99-2368) ou un risque pour les riverains (art.24 loi 12 avril  2000 ; CAA Paris, 26 février 1998). </a:t>
            </a:r>
          </a:p>
          <a:p>
            <a:pPr>
              <a:buNone/>
            </a:pPr>
            <a:r>
              <a:rPr lang="fr-FR" dirty="0" smtClean="0"/>
              <a:t>Mais les pièces du dossier doivent prouver cela (TA Nice, 7 oct. 1999, Mme Denise </a:t>
            </a:r>
            <a:r>
              <a:rPr lang="fr-FR" dirty="0" err="1" smtClean="0"/>
              <a:t>Bozzola</a:t>
            </a:r>
            <a:r>
              <a:rPr lang="fr-FR" dirty="0" smtClean="0"/>
              <a:t>, </a:t>
            </a:r>
            <a:r>
              <a:rPr lang="fr-FR" dirty="0" err="1" smtClean="0"/>
              <a:t>req</a:t>
            </a:r>
            <a:r>
              <a:rPr lang="fr-FR" dirty="0" smtClean="0"/>
              <a:t>. n° 99-2358  et 99-2368, confirmé par CE 29 </a:t>
            </a:r>
            <a:r>
              <a:rPr lang="fr-FR" dirty="0" err="1" smtClean="0"/>
              <a:t>dec</a:t>
            </a:r>
            <a:r>
              <a:rPr lang="fr-FR" dirty="0" smtClean="0"/>
              <a:t>. 2006, </a:t>
            </a:r>
            <a:r>
              <a:rPr lang="fr-FR" dirty="0" err="1" smtClean="0"/>
              <a:t>req</a:t>
            </a:r>
            <a:r>
              <a:rPr lang="fr-FR" dirty="0" smtClean="0"/>
              <a:t>. n°271164).</a:t>
            </a:r>
          </a:p>
          <a:p>
            <a:pPr>
              <a:buNone/>
            </a:pPr>
            <a:r>
              <a:rPr lang="fr-FR" dirty="0" smtClean="0"/>
              <a:t>L'urgence doit être motivée dans les « considérants » de l'AIT !  (</a:t>
            </a:r>
            <a:r>
              <a:rPr lang="fr-FR" dirty="0" err="1" smtClean="0"/>
              <a:t>Rép.Min</a:t>
            </a:r>
            <a:r>
              <a:rPr lang="fr-FR" dirty="0" smtClean="0"/>
              <a:t>.   N°592   JO   Sénat   6  septembre 2007 ; Rép.min. n°807, JOAN 4 septembre 2007, p.5451 ; CE 10 mars 2010, </a:t>
            </a:r>
            <a:r>
              <a:rPr lang="fr-FR" dirty="0" err="1" smtClean="0"/>
              <a:t>req</a:t>
            </a:r>
            <a:r>
              <a:rPr lang="fr-FR" dirty="0" smtClean="0"/>
              <a:t>. 324076).</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prescription pénale des infractions</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92500"/>
          </a:bodyPr>
          <a:lstStyle/>
          <a:p>
            <a:pPr>
              <a:buNone/>
            </a:pPr>
            <a:r>
              <a:rPr lang="fr-FR" dirty="0" smtClean="0"/>
              <a:t>➔ </a:t>
            </a:r>
            <a:r>
              <a:rPr lang="fr-FR" u="sng" dirty="0" smtClean="0">
                <a:solidFill>
                  <a:schemeClr val="accent6">
                    <a:lumMod val="50000"/>
                  </a:schemeClr>
                </a:solidFill>
              </a:rPr>
              <a:t>L’infraction instantanée </a:t>
            </a:r>
            <a:r>
              <a:rPr lang="fr-FR" dirty="0" smtClean="0"/>
              <a:t>est celle dont l’élément matériel s’effectue en un trait de temps.</a:t>
            </a:r>
          </a:p>
          <a:p>
            <a:pPr>
              <a:buNone/>
            </a:pPr>
            <a:r>
              <a:rPr lang="fr-FR" dirty="0" smtClean="0"/>
              <a:t>Le délai de prescription court à compter du jour de la réalisation de l’élément matériel de l’infraction. En droit de l'urbanisme on retrouve :</a:t>
            </a:r>
          </a:p>
          <a:p>
            <a:pPr>
              <a:buNone/>
            </a:pPr>
            <a:r>
              <a:rPr lang="fr-FR" dirty="0" smtClean="0"/>
              <a:t>○ les coupes et abattages d’arbres non autorisés,</a:t>
            </a:r>
          </a:p>
          <a:p>
            <a:pPr>
              <a:buNone/>
            </a:pPr>
            <a:r>
              <a:rPr lang="fr-FR" dirty="0" smtClean="0"/>
              <a:t>○ les travaux de démolition sans autorisation,</a:t>
            </a:r>
          </a:p>
          <a:p>
            <a:pPr>
              <a:buNone/>
            </a:pPr>
            <a:r>
              <a:rPr lang="fr-FR" dirty="0" smtClean="0"/>
              <a:t>○ la création d’une aire de dépôt de véhicule sans autorisation,</a:t>
            </a:r>
          </a:p>
          <a:p>
            <a:pPr>
              <a:buNone/>
            </a:pPr>
            <a:r>
              <a:rPr lang="fr-FR" dirty="0" smtClean="0"/>
              <a:t>○ le délit d’obstacle au droit de visite.</a:t>
            </a:r>
            <a:endParaRPr lang="fr-FR"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La procédure contradictoire</a:t>
            </a:r>
            <a:endParaRPr lang="fr-FR" sz="3600" dirty="0">
              <a:solidFill>
                <a:srgbClr val="C00000"/>
              </a:solidFill>
            </a:endParaRPr>
          </a:p>
        </p:txBody>
      </p:sp>
      <p:sp>
        <p:nvSpPr>
          <p:cNvPr id="3" name="Espace réservé du contenu 2"/>
          <p:cNvSpPr>
            <a:spLocks noGrp="1"/>
          </p:cNvSpPr>
          <p:nvPr>
            <p:ph idx="1"/>
          </p:nvPr>
        </p:nvSpPr>
        <p:spPr>
          <a:xfrm>
            <a:off x="457200" y="714356"/>
            <a:ext cx="8329642" cy="5411807"/>
          </a:xfrm>
        </p:spPr>
        <p:txBody>
          <a:bodyPr>
            <a:normAutofit/>
          </a:bodyPr>
          <a:lstStyle/>
          <a:p>
            <a:pPr>
              <a:buNone/>
            </a:pPr>
            <a:r>
              <a:rPr lang="fr-FR" dirty="0" smtClean="0">
                <a:solidFill>
                  <a:schemeClr val="accent6">
                    <a:lumMod val="50000"/>
                  </a:schemeClr>
                </a:solidFill>
              </a:rPr>
              <a:t>La situation d'urgence    </a:t>
            </a:r>
          </a:p>
          <a:p>
            <a:pPr>
              <a:buNone/>
            </a:pPr>
            <a:r>
              <a:rPr lang="fr-FR" dirty="0" smtClean="0"/>
              <a:t>Conseil : En conclusion, afin d’éviter tout risque de contentieux concernant l'AIT, il est vivement conseillé d’effectuer  une procédure contradictoire, quitte à demander une réponse sous 24 ou 48 heures en cas d’urgence.</a:t>
            </a:r>
            <a:endParaRPr lang="fr-FR"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contenu</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85000" lnSpcReduction="20000"/>
          </a:bodyPr>
          <a:lstStyle/>
          <a:p>
            <a:pPr>
              <a:buNone/>
            </a:pPr>
            <a:endParaRPr lang="fr-FR" dirty="0" smtClean="0"/>
          </a:p>
          <a:p>
            <a:pPr>
              <a:buNone/>
            </a:pPr>
            <a:r>
              <a:rPr lang="fr-FR" dirty="0" smtClean="0"/>
              <a:t>L’AIT doit  :</a:t>
            </a:r>
          </a:p>
          <a:p>
            <a:pPr>
              <a:buNone/>
            </a:pPr>
            <a:r>
              <a:rPr lang="fr-FR" dirty="0" smtClean="0"/>
              <a:t>➔ Viser le procès-verbal et reprendre en détail les infractions commises,</a:t>
            </a:r>
          </a:p>
          <a:p>
            <a:pPr>
              <a:buNone/>
            </a:pPr>
            <a:r>
              <a:rPr lang="fr-FR" dirty="0" smtClean="0"/>
              <a:t>➔ Rappeler les dispositions du code violées,</a:t>
            </a:r>
          </a:p>
          <a:p>
            <a:pPr>
              <a:buNone/>
            </a:pPr>
            <a:r>
              <a:rPr lang="fr-FR" dirty="0" smtClean="0"/>
              <a:t>➔ Viser les articles L.121-1, L.122-1 et 2, L.211-2du code des relations entre le public et l’administration</a:t>
            </a:r>
          </a:p>
          <a:p>
            <a:pPr>
              <a:buNone/>
            </a:pPr>
            <a:r>
              <a:rPr lang="fr-FR" dirty="0" smtClean="0"/>
              <a:t>➔ Viser la lettre RAR envoyée au contrevenant et ses observations éventuelles (ou mentionner  l'absence de réponse),</a:t>
            </a:r>
          </a:p>
          <a:p>
            <a:pPr>
              <a:buNone/>
            </a:pPr>
            <a:r>
              <a:rPr lang="fr-FR" dirty="0" smtClean="0"/>
              <a:t>➔ Ne pas se borner à faire référence au procès verbal mais expliciter en quoi il y a infraction  (art. L.480-1 al.10 du CU),</a:t>
            </a: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contenu</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92500" lnSpcReduction="20000"/>
          </a:bodyPr>
          <a:lstStyle/>
          <a:p>
            <a:pPr>
              <a:buNone/>
            </a:pPr>
            <a:endParaRPr lang="fr-FR" dirty="0" smtClean="0"/>
          </a:p>
          <a:p>
            <a:pPr>
              <a:buNone/>
            </a:pPr>
            <a:r>
              <a:rPr lang="fr-FR" dirty="0" smtClean="0"/>
              <a:t>L’AIT doit  :</a:t>
            </a:r>
          </a:p>
          <a:p>
            <a:pPr>
              <a:buNone/>
            </a:pPr>
            <a:r>
              <a:rPr lang="fr-FR" dirty="0" smtClean="0"/>
              <a:t>➔ Démontrer, si le contradictoire n’a pas eu lieu, que la continuation des travaux peut entraîner des préjudices  particuliers si une telle mesure n’était pas prise en temps utile. La   décision   d’interrompre   les   travaux   ne   nécessite   pas   la   constatation   d’une   urgence.  Cependant, l’urgence devra être démontrée pour justifier du non-respect des formalités de la procédure contradictoire,</a:t>
            </a:r>
          </a:p>
          <a:p>
            <a:pPr>
              <a:buNone/>
            </a:pPr>
            <a:r>
              <a:rPr lang="fr-FR" dirty="0" smtClean="0"/>
              <a:t>➔ Indiquer les délais et les voies de recours .</a:t>
            </a:r>
            <a:endParaRPr lang="fr-FR"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contenu</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lnSpcReduction="10000"/>
          </a:bodyPr>
          <a:lstStyle/>
          <a:p>
            <a:pPr>
              <a:buNone/>
            </a:pPr>
            <a:endParaRPr lang="fr-FR" dirty="0" smtClean="0"/>
          </a:p>
          <a:p>
            <a:pPr>
              <a:buNone/>
            </a:pPr>
            <a:r>
              <a:rPr lang="fr-FR" dirty="0" smtClean="0">
                <a:solidFill>
                  <a:schemeClr val="accent6">
                    <a:lumMod val="50000"/>
                  </a:schemeClr>
                </a:solidFill>
              </a:rPr>
              <a:t>II) La motivation</a:t>
            </a:r>
          </a:p>
          <a:p>
            <a:pPr>
              <a:buNone/>
            </a:pPr>
            <a:r>
              <a:rPr lang="fr-FR" dirty="0" smtClean="0"/>
              <a:t>l'AIT doit être motivé lorsque nous ne sommes pas dans les  situations de compétence liée. « On ne peut pas reprocher un manque de motivation en cas de compétence liée » :  </a:t>
            </a:r>
          </a:p>
          <a:p>
            <a:pPr>
              <a:buNone/>
            </a:pPr>
            <a:r>
              <a:rPr lang="fr-FR" dirty="0" smtClean="0"/>
              <a:t>CE 30 déc. 1998, SARL </a:t>
            </a:r>
            <a:r>
              <a:rPr lang="fr-FR" dirty="0" err="1" smtClean="0"/>
              <a:t>Madex</a:t>
            </a:r>
            <a:r>
              <a:rPr lang="fr-FR" dirty="0" smtClean="0"/>
              <a:t>, </a:t>
            </a:r>
            <a:r>
              <a:rPr lang="fr-FR" dirty="0" err="1" smtClean="0"/>
              <a:t>req</a:t>
            </a:r>
            <a:r>
              <a:rPr lang="fr-FR" dirty="0" smtClean="0"/>
              <a:t>. n°188854 ; CAA Paris, 29 juin 1999, SCI IGOR, </a:t>
            </a:r>
            <a:r>
              <a:rPr lang="fr-FR" dirty="0" err="1" smtClean="0"/>
              <a:t>req</a:t>
            </a:r>
            <a:r>
              <a:rPr lang="fr-FR" dirty="0" smtClean="0"/>
              <a:t>. n°97PA01621 ; CAA  Bordeaux, 26 juin 2007, M. et Mme Gauthier, </a:t>
            </a:r>
            <a:r>
              <a:rPr lang="fr-FR" dirty="0" err="1" smtClean="0"/>
              <a:t>req</a:t>
            </a:r>
            <a:r>
              <a:rPr lang="fr-FR" dirty="0" smtClean="0"/>
              <a:t>. n°05BX01530).</a:t>
            </a:r>
            <a:endParaRPr lang="fr-FR"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Recours et notification</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a:bodyPr>
          <a:lstStyle/>
          <a:p>
            <a:pPr>
              <a:buNone/>
            </a:pPr>
            <a:r>
              <a:rPr lang="fr-FR" dirty="0" smtClean="0">
                <a:solidFill>
                  <a:schemeClr val="accent6">
                    <a:lumMod val="50000"/>
                  </a:schemeClr>
                </a:solidFill>
              </a:rPr>
              <a:t>I) Les recours contre l'AIT</a:t>
            </a:r>
          </a:p>
          <a:p>
            <a:pPr>
              <a:buNone/>
            </a:pPr>
            <a:r>
              <a:rPr lang="fr-FR" dirty="0" smtClean="0"/>
              <a:t>En tant qu’acte administratif, l'AIT est susceptible de recours pour excès de pouvoir.</a:t>
            </a:r>
          </a:p>
          <a:p>
            <a:pPr>
              <a:buNone/>
            </a:pPr>
            <a:r>
              <a:rPr lang="fr-FR" dirty="0" smtClean="0"/>
              <a:t>S’il estime qu’il n’y a pas d'infraction, le juge administratif sera tenu d’annuler l'arrêté interruptif des travaux, y compris en cas de relaxe au bénéfice du doute (CAA Lyon 30 déc. 1994, </a:t>
            </a:r>
            <a:r>
              <a:rPr lang="fr-FR" dirty="0" err="1" smtClean="0"/>
              <a:t>Minist</a:t>
            </a:r>
            <a:r>
              <a:rPr lang="fr-FR" dirty="0" smtClean="0"/>
              <a:t>. Équipement c/. M. Van </a:t>
            </a:r>
            <a:r>
              <a:rPr lang="fr-FR" dirty="0" err="1" smtClean="0"/>
              <a:t>Rosengarden</a:t>
            </a:r>
            <a:r>
              <a:rPr lang="fr-FR" dirty="0" smtClean="0"/>
              <a:t>, BJDU 4/1995, p. 300)</a:t>
            </a:r>
            <a:endParaRPr lang="fr-FR"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Recours et notification</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643602"/>
          </a:xfrm>
        </p:spPr>
        <p:txBody>
          <a:bodyPr>
            <a:normAutofit fontScale="85000" lnSpcReduction="20000"/>
          </a:bodyPr>
          <a:lstStyle/>
          <a:p>
            <a:pPr>
              <a:buNone/>
            </a:pPr>
            <a:r>
              <a:rPr lang="fr-FR" dirty="0" smtClean="0">
                <a:solidFill>
                  <a:schemeClr val="accent6">
                    <a:lumMod val="50000"/>
                  </a:schemeClr>
                </a:solidFill>
              </a:rPr>
              <a:t>II) La notification</a:t>
            </a:r>
          </a:p>
          <a:p>
            <a:pPr>
              <a:buNone/>
            </a:pPr>
            <a:r>
              <a:rPr lang="fr-FR" b="1" dirty="0" smtClean="0"/>
              <a:t>1) Notification au contrevenant</a:t>
            </a:r>
          </a:p>
          <a:p>
            <a:pPr>
              <a:buNone/>
            </a:pPr>
            <a:r>
              <a:rPr lang="fr-FR" dirty="0" smtClean="0"/>
              <a:t>a/ Pour être opposable, l’arrêté doit être notifié au contrevenant (LRAR). </a:t>
            </a:r>
          </a:p>
          <a:p>
            <a:pPr>
              <a:buNone/>
            </a:pPr>
            <a:r>
              <a:rPr lang="fr-FR" dirty="0" smtClean="0"/>
              <a:t>b/ Il est conseillé de le notifier également en main propre contre décharge, sur les lieux mêmes du chantier à un contremaître ou autre. Dans la pratique, une copie de cet arrêté est remise à la personne signant la décharge et, sur la copie conservée par les services, il convient de faire apposer par le signataire la mention manuscrite suivante :</a:t>
            </a:r>
          </a:p>
          <a:p>
            <a:pPr>
              <a:buNone/>
            </a:pPr>
            <a:r>
              <a:rPr lang="fr-FR" dirty="0" smtClean="0"/>
              <a:t>"Je   soussigné  (nom,   qualité   dans   l'entreprise),  déclare   avoir   reçu   le /2020 notification de l’arrêté portant ordre de cessation de travaux  de.. à (adresse )".</a:t>
            </a:r>
            <a:endParaRPr lang="fr-FR"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Recours et notification</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lstStyle/>
          <a:p>
            <a:pPr>
              <a:buNone/>
            </a:pPr>
            <a:r>
              <a:rPr lang="fr-FR" dirty="0" smtClean="0"/>
              <a:t>2) Transmission au Parquet</a:t>
            </a:r>
          </a:p>
          <a:p>
            <a:pPr>
              <a:buNone/>
            </a:pPr>
            <a:r>
              <a:rPr lang="fr-FR" b="1" dirty="0" smtClean="0"/>
              <a:t>Il est aussi transmis au procureur de la République </a:t>
            </a:r>
            <a:r>
              <a:rPr lang="fr-FR" dirty="0" smtClean="0"/>
              <a:t>(de préférence en même temps que le procès-verbal) puisqu’il y a une procédure pénale en cours ( Art. L. 480-2 al.3 du CU).</a:t>
            </a:r>
            <a:endParaRPr lang="fr-FR" dirty="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Recours et notification</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a:bodyPr>
          <a:lstStyle/>
          <a:p>
            <a:pPr>
              <a:buNone/>
            </a:pPr>
            <a:r>
              <a:rPr lang="fr-FR" b="1" dirty="0" smtClean="0"/>
              <a:t>3) Transmission au Préfet</a:t>
            </a:r>
          </a:p>
          <a:p>
            <a:pPr>
              <a:buNone/>
            </a:pPr>
            <a:r>
              <a:rPr lang="fr-FR" dirty="0" smtClean="0"/>
              <a:t>L'AIT est un acte pris au nom de l’État, son caractère exécutoire n'est </a:t>
            </a:r>
            <a:r>
              <a:rPr lang="fr-FR" b="1" dirty="0" smtClean="0"/>
              <a:t>donc pas soumis au contrôle de légalité</a:t>
            </a:r>
            <a:r>
              <a:rPr lang="fr-FR" dirty="0" smtClean="0"/>
              <a:t> du Préfet (CE, 1 er  octobre 1993, Marchal, </a:t>
            </a:r>
            <a:r>
              <a:rPr lang="fr-FR" dirty="0" err="1" smtClean="0"/>
              <a:t>req</a:t>
            </a:r>
            <a:r>
              <a:rPr lang="fr-FR" dirty="0" smtClean="0"/>
              <a:t>. 129861). En tant que tel, il </a:t>
            </a:r>
            <a:r>
              <a:rPr lang="fr-FR" b="1" dirty="0" smtClean="0"/>
              <a:t>relève néanmoins du contrôle hiérarchique du Préfet</a:t>
            </a:r>
            <a:r>
              <a:rPr lang="fr-FR" dirty="0" smtClean="0"/>
              <a:t>, à qui il doit être transmis sans délai dans les situations les plus tendues.</a:t>
            </a:r>
            <a:endParaRPr lang="fr-FR"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Recours et notification</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lstStyle/>
          <a:p>
            <a:pPr>
              <a:buNone/>
            </a:pPr>
            <a:r>
              <a:rPr lang="fr-FR" b="1" dirty="0" smtClean="0"/>
              <a:t>4) Notification aux entreprises</a:t>
            </a:r>
          </a:p>
          <a:p>
            <a:pPr>
              <a:buNone/>
            </a:pPr>
            <a:r>
              <a:rPr lang="fr-FR" dirty="0" smtClean="0"/>
              <a:t>Il est utile de notifier la décision à l’entreprise réalisant les travaux, en lui précisant que le matériel de chantier et les matériaux pourront être saisis en cas de non observation de l'arrêté. Enfin, l'AIT doit être affiché sur le chantier et en mairie.</a:t>
            </a:r>
            <a:endParaRPr lang="fr-FR"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b="1" dirty="0" smtClean="0">
                <a:solidFill>
                  <a:srgbClr val="C00000"/>
                </a:solidFill>
              </a:rPr>
              <a:t>Scellés, poursuite des travaux, fin de l’AIT</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chor="ctr"/>
          <a:lstStyle/>
          <a:p>
            <a:pPr marL="0" indent="0" algn="ctr">
              <a:buNone/>
            </a:pPr>
            <a:r>
              <a:rPr lang="fr-FR" dirty="0" smtClean="0"/>
              <a:t>L’article L. 480-2 alinéa 7 du code de l'urbanisme dispose que :</a:t>
            </a:r>
          </a:p>
          <a:p>
            <a:pPr marL="0" indent="0" algn="ctr">
              <a:buNone/>
            </a:pPr>
            <a:r>
              <a:rPr lang="fr-FR" dirty="0" smtClean="0"/>
              <a:t>"le maire peut prendre toutes </a:t>
            </a:r>
          </a:p>
          <a:p>
            <a:pPr marL="0" indent="0" algn="ctr">
              <a:buNone/>
            </a:pPr>
            <a:r>
              <a:rPr lang="fr-FR" dirty="0" smtClean="0"/>
              <a:t>mesures de coercition nécessaires".</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prescription pénale des infractions</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92500" lnSpcReduction="20000"/>
          </a:bodyPr>
          <a:lstStyle/>
          <a:p>
            <a:pPr>
              <a:buNone/>
            </a:pPr>
            <a:r>
              <a:rPr lang="fr-FR" dirty="0" smtClean="0"/>
              <a:t>➔ </a:t>
            </a:r>
            <a:r>
              <a:rPr lang="fr-FR" u="sng" dirty="0" smtClean="0">
                <a:solidFill>
                  <a:schemeClr val="accent6">
                    <a:lumMod val="50000"/>
                  </a:schemeClr>
                </a:solidFill>
              </a:rPr>
              <a:t>L’infraction continue </a:t>
            </a:r>
            <a:r>
              <a:rPr lang="fr-FR" dirty="0" smtClean="0"/>
              <a:t>également appelée infraction permanente est celle dont l’exécution s’étend sur une certaine durée, exprimant le maintien de la volonté infractionnelle.</a:t>
            </a:r>
          </a:p>
          <a:p>
            <a:pPr>
              <a:buNone/>
            </a:pPr>
            <a:r>
              <a:rPr lang="fr-FR" dirty="0" smtClean="0"/>
              <a:t>Le délai de prescription court à partir du jour de la réalisation du dernier acte concourant à la réalisation de l'infraction.</a:t>
            </a:r>
          </a:p>
          <a:p>
            <a:pPr>
              <a:buNone/>
            </a:pPr>
            <a:r>
              <a:rPr lang="fr-FR" dirty="0" smtClean="0"/>
              <a:t>L’exemple  le  plus représentatif  est la réalisation  de travaux  de construction  sans  autorisation d’urbanisme. Dans ce cas, le délai de prescription court à partir du jour de  l’achèvement des travaux. </a:t>
            </a:r>
            <a:endParaRPr lang="fr-FR"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Scellés</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a:bodyPr>
          <a:lstStyle/>
          <a:p>
            <a:pPr>
              <a:buNone/>
            </a:pPr>
            <a:r>
              <a:rPr lang="fr-FR" dirty="0" smtClean="0"/>
              <a:t>I</a:t>
            </a:r>
            <a:r>
              <a:rPr lang="fr-FR" b="1" dirty="0" smtClean="0">
                <a:solidFill>
                  <a:schemeClr val="accent6">
                    <a:lumMod val="50000"/>
                  </a:schemeClr>
                </a:solidFill>
              </a:rPr>
              <a:t>) La pose de scellés et la saisie de matériaux</a:t>
            </a:r>
          </a:p>
          <a:p>
            <a:pPr>
              <a:buNone/>
            </a:pPr>
            <a:r>
              <a:rPr lang="fr-FR" dirty="0" smtClean="0"/>
              <a:t>Ce sont des mesures de coercition visant à rendre effective l’interruption des travaux. </a:t>
            </a:r>
          </a:p>
          <a:p>
            <a:pPr>
              <a:buNone/>
            </a:pPr>
            <a:r>
              <a:rPr lang="fr-FR" dirty="0" smtClean="0"/>
              <a:t>Pour la mise en   œuvre   des   scellés,   il   faut   d’abord   obtenir   l’accord   des   occupants   s’il   est   nécessaire   de s’introduire dans un domicile </a:t>
            </a:r>
          </a:p>
          <a:p>
            <a:pPr>
              <a:buNone/>
            </a:pPr>
            <a:r>
              <a:rPr lang="fr-FR" dirty="0" smtClean="0"/>
              <a:t>(</a:t>
            </a:r>
            <a:r>
              <a:rPr lang="fr-FR" b="1" dirty="0" smtClean="0"/>
              <a:t>Attention, on ne peut pas poser de scellés sur une résidence principale</a:t>
            </a:r>
            <a:r>
              <a:rPr lang="fr-FR" dirty="0" smtClean="0"/>
              <a:t>).</a:t>
            </a: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Scellés</a:t>
            </a:r>
            <a:endParaRPr lang="fr-FR" sz="3600" dirty="0">
              <a:solidFill>
                <a:srgbClr val="C00000"/>
              </a:solidFill>
            </a:endParaRPr>
          </a:p>
        </p:txBody>
      </p:sp>
      <p:sp>
        <p:nvSpPr>
          <p:cNvPr id="3" name="Espace réservé du contenu 2"/>
          <p:cNvSpPr>
            <a:spLocks noGrp="1"/>
          </p:cNvSpPr>
          <p:nvPr>
            <p:ph idx="1"/>
          </p:nvPr>
        </p:nvSpPr>
        <p:spPr>
          <a:xfrm>
            <a:off x="428596" y="785794"/>
            <a:ext cx="8229600" cy="5626121"/>
          </a:xfrm>
        </p:spPr>
        <p:txBody>
          <a:bodyPr>
            <a:normAutofit fontScale="92500" lnSpcReduction="20000"/>
          </a:bodyPr>
          <a:lstStyle/>
          <a:p>
            <a:pPr>
              <a:buNone/>
            </a:pPr>
            <a:r>
              <a:rPr lang="fr-FR" dirty="0" smtClean="0"/>
              <a:t>I</a:t>
            </a:r>
            <a:r>
              <a:rPr lang="fr-FR" b="1" dirty="0" smtClean="0">
                <a:solidFill>
                  <a:schemeClr val="accent6">
                    <a:lumMod val="50000"/>
                  </a:schemeClr>
                </a:solidFill>
              </a:rPr>
              <a:t>) La pose de scellés et la saisie de matériaux</a:t>
            </a:r>
          </a:p>
          <a:p>
            <a:pPr>
              <a:buNone/>
            </a:pPr>
            <a:r>
              <a:rPr lang="fr-FR" b="1" dirty="0" smtClean="0"/>
              <a:t>Le maire ne peut pas</a:t>
            </a:r>
            <a:r>
              <a:rPr lang="fr-FR" dirty="0" smtClean="0"/>
              <a:t> ordonner d’autres mesures, </a:t>
            </a:r>
          </a:p>
          <a:p>
            <a:r>
              <a:rPr lang="fr-FR" dirty="0" smtClean="0"/>
              <a:t>telles que le démontage des installations irrégulières (CE 9 juillet 1975, </a:t>
            </a:r>
            <a:r>
              <a:rPr lang="fr-FR" dirty="0" err="1" smtClean="0"/>
              <a:t>Cne</a:t>
            </a:r>
            <a:r>
              <a:rPr lang="fr-FR" dirty="0" smtClean="0"/>
              <a:t> de </a:t>
            </a:r>
            <a:r>
              <a:rPr lang="fr-FR" dirty="0" err="1" smtClean="0"/>
              <a:t>Janvry</a:t>
            </a:r>
            <a:r>
              <a:rPr lang="fr-FR" dirty="0" smtClean="0"/>
              <a:t>, </a:t>
            </a:r>
            <a:r>
              <a:rPr lang="fr-FR" dirty="0" err="1" smtClean="0"/>
              <a:t>req</a:t>
            </a:r>
            <a:r>
              <a:rPr lang="fr-FR" dirty="0" smtClean="0"/>
              <a:t>. 93058 ; CAA Paris, 30 janvier 1996, </a:t>
            </a:r>
            <a:r>
              <a:rPr lang="fr-FR" dirty="0" err="1" smtClean="0"/>
              <a:t>req</a:t>
            </a:r>
            <a:r>
              <a:rPr lang="fr-FR" dirty="0" smtClean="0"/>
              <a:t>. 94PA00366), </a:t>
            </a:r>
          </a:p>
          <a:p>
            <a:r>
              <a:rPr lang="fr-FR" dirty="0" smtClean="0"/>
              <a:t>la remise en état d’un immeuble, l’enlèvement et le transfert de certains ouvrages  (TA Limoges, 20 février 1974 Sté de protection des animaux de Corrèze), </a:t>
            </a:r>
          </a:p>
          <a:p>
            <a:r>
              <a:rPr lang="fr-FR" dirty="0" smtClean="0"/>
              <a:t>ou interdire une activité commerciale (CE, 27 mars 1996, </a:t>
            </a:r>
            <a:r>
              <a:rPr lang="fr-FR" dirty="0" err="1" smtClean="0"/>
              <a:t>Cne</a:t>
            </a:r>
            <a:r>
              <a:rPr lang="fr-FR" dirty="0" smtClean="0"/>
              <a:t> Saint-Martin d'Uriage, </a:t>
            </a:r>
            <a:r>
              <a:rPr lang="fr-FR" dirty="0" err="1" smtClean="0"/>
              <a:t>req</a:t>
            </a:r>
            <a:r>
              <a:rPr lang="fr-FR" dirty="0" smtClean="0"/>
              <a:t>. 158307).</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Scellés</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a:bodyPr>
          <a:lstStyle/>
          <a:p>
            <a:pPr>
              <a:buNone/>
            </a:pPr>
            <a:r>
              <a:rPr lang="fr-FR" dirty="0" smtClean="0"/>
              <a:t>I</a:t>
            </a:r>
            <a:r>
              <a:rPr lang="fr-FR" b="1" dirty="0" smtClean="0">
                <a:solidFill>
                  <a:schemeClr val="accent6">
                    <a:lumMod val="50000"/>
                  </a:schemeClr>
                </a:solidFill>
              </a:rPr>
              <a:t>) La pose de scellés et la saisie de matériaux</a:t>
            </a:r>
          </a:p>
          <a:p>
            <a:pPr>
              <a:buNone/>
            </a:pPr>
            <a:r>
              <a:rPr lang="fr-FR" dirty="0" smtClean="0"/>
              <a:t>Même   régulières,   les   mesures   prises   par   le   maire   sont   limitées   par   leur   finalité   :   permettre l’exécution   de   l'AIT  (CE   23   mars   2001,   </a:t>
            </a:r>
            <a:r>
              <a:rPr lang="fr-FR" dirty="0" err="1" smtClean="0"/>
              <a:t>req</a:t>
            </a:r>
            <a:r>
              <a:rPr lang="fr-FR" dirty="0" smtClean="0"/>
              <a:t>.   231559).  </a:t>
            </a:r>
          </a:p>
          <a:p>
            <a:pPr>
              <a:buNone/>
            </a:pPr>
            <a:r>
              <a:rPr lang="fr-FR" dirty="0" smtClean="0"/>
              <a:t>Ainsi   sera   illégale   l’apposition   de   scellés intervenant alors que les travaux étaient terminés et que la plainte déposée par la commune avait été classée sans suite (CE 8 juin 2001, Sté </a:t>
            </a:r>
            <a:r>
              <a:rPr lang="fr-FR" dirty="0" err="1" smtClean="0"/>
              <a:t>Lidl</a:t>
            </a:r>
            <a:r>
              <a:rPr lang="fr-FR" dirty="0" smtClean="0"/>
              <a:t>, </a:t>
            </a:r>
            <a:r>
              <a:rPr lang="fr-FR" dirty="0" err="1" smtClean="0"/>
              <a:t>req</a:t>
            </a:r>
            <a:r>
              <a:rPr lang="fr-FR" dirty="0" smtClean="0"/>
              <a:t>. 231561).</a:t>
            </a:r>
            <a:endParaRPr lang="fr-FR" dirty="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Scellés, </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92500" lnSpcReduction="10000"/>
          </a:bodyPr>
          <a:lstStyle/>
          <a:p>
            <a:pPr>
              <a:buNone/>
            </a:pPr>
            <a:r>
              <a:rPr lang="fr-FR" dirty="0" smtClean="0">
                <a:solidFill>
                  <a:schemeClr val="accent6">
                    <a:lumMod val="50000"/>
                  </a:schemeClr>
                </a:solidFill>
              </a:rPr>
              <a:t>L’autorité compétente</a:t>
            </a:r>
          </a:p>
          <a:p>
            <a:pPr>
              <a:buNone/>
            </a:pPr>
            <a:r>
              <a:rPr lang="fr-FR" dirty="0" smtClean="0"/>
              <a:t>L’initiative relève de la compétence du maire ou du préfet par voie de substitution. </a:t>
            </a:r>
          </a:p>
          <a:p>
            <a:pPr>
              <a:buNone/>
            </a:pPr>
            <a:r>
              <a:rPr lang="fr-FR" dirty="0" smtClean="0"/>
              <a:t>Les mesures décidées seront appliquées par l’un des agents visés à l’article L480-1 du code de l’urbanisme (article L. 480-2 alinéa 8) : </a:t>
            </a:r>
          </a:p>
          <a:p>
            <a:pPr>
              <a:buFont typeface="Wingdings" pitchFamily="2" charset="2"/>
              <a:buChar char="§"/>
            </a:pPr>
            <a:r>
              <a:rPr lang="fr-FR" dirty="0" smtClean="0"/>
              <a:t>officiers et agents de la police judiciaire, </a:t>
            </a:r>
          </a:p>
          <a:p>
            <a:pPr>
              <a:buFont typeface="Wingdings" pitchFamily="2" charset="2"/>
              <a:buChar char="§"/>
            </a:pPr>
            <a:r>
              <a:rPr lang="fr-FR" dirty="0" smtClean="0"/>
              <a:t>agents de l’État assermentés   et   commissionnés </a:t>
            </a:r>
          </a:p>
          <a:p>
            <a:pPr>
              <a:buFont typeface="Wingdings" pitchFamily="2" charset="2"/>
              <a:buChar char="§"/>
            </a:pPr>
            <a:r>
              <a:rPr lang="fr-FR" dirty="0" smtClean="0"/>
              <a:t>agents des communes   assermentés   et   commissionnés   pour   dresser   procès-verbal   d’infraction   au   code   de l’urbanisme.</a:t>
            </a:r>
            <a:endParaRPr lang="fr-FR" dirty="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Scellés, </a:t>
            </a:r>
            <a:endParaRPr lang="fr-FR" sz="3600" dirty="0">
              <a:solidFill>
                <a:srgbClr val="C00000"/>
              </a:solidFill>
            </a:endParaRPr>
          </a:p>
        </p:txBody>
      </p:sp>
      <p:sp>
        <p:nvSpPr>
          <p:cNvPr id="3" name="Espace réservé du contenu 2"/>
          <p:cNvSpPr>
            <a:spLocks noGrp="1"/>
          </p:cNvSpPr>
          <p:nvPr>
            <p:ph idx="1"/>
          </p:nvPr>
        </p:nvSpPr>
        <p:spPr>
          <a:xfrm>
            <a:off x="457200" y="714356"/>
            <a:ext cx="8229600" cy="5786478"/>
          </a:xfrm>
        </p:spPr>
        <p:txBody>
          <a:bodyPr>
            <a:normAutofit fontScale="85000" lnSpcReduction="20000"/>
          </a:bodyPr>
          <a:lstStyle/>
          <a:p>
            <a:pPr>
              <a:buNone/>
            </a:pPr>
            <a:r>
              <a:rPr lang="fr-FR" dirty="0" smtClean="0">
                <a:solidFill>
                  <a:schemeClr val="accent6">
                    <a:lumMod val="50000"/>
                  </a:schemeClr>
                </a:solidFill>
              </a:rPr>
              <a:t>Les conditions préalables</a:t>
            </a:r>
          </a:p>
          <a:p>
            <a:pPr>
              <a:buNone/>
            </a:pPr>
            <a:r>
              <a:rPr lang="fr-FR" dirty="0" smtClean="0"/>
              <a:t>L’AIT doit avoir </a:t>
            </a:r>
            <a:r>
              <a:rPr lang="fr-FR" u="sng" dirty="0" smtClean="0"/>
              <a:t>été notifié au contrevenant </a:t>
            </a:r>
            <a:r>
              <a:rPr lang="fr-FR" dirty="0" smtClean="0"/>
              <a:t>pour lui être opposable </a:t>
            </a:r>
            <a:r>
              <a:rPr lang="fr-FR" u="sng" dirty="0" smtClean="0"/>
              <a:t>et transmis au procureur de la République</a:t>
            </a:r>
            <a:r>
              <a:rPr lang="fr-FR" dirty="0" smtClean="0"/>
              <a:t>. </a:t>
            </a:r>
          </a:p>
          <a:p>
            <a:pPr>
              <a:buNone/>
            </a:pPr>
            <a:r>
              <a:rPr lang="fr-FR" dirty="0" smtClean="0"/>
              <a:t>Il convient également d’en remettre copie contre décharge à l’entreprise responsable des travaux.</a:t>
            </a:r>
          </a:p>
          <a:p>
            <a:pPr>
              <a:buNone/>
            </a:pPr>
            <a:r>
              <a:rPr lang="fr-FR" b="1" dirty="0" smtClean="0"/>
              <a:t>Le code de l’urbanisme ne subordonne pas la mise en œuvre de ces mesures à la constatation du non-respect   de   l’ordre   d’interruption   des   travaux,   </a:t>
            </a:r>
            <a:r>
              <a:rPr lang="fr-FR" dirty="0" smtClean="0"/>
              <a:t>ni   à   une   mise   en   demeure   préalable   du contrevenant et de l’entreprise responsable des travaux. </a:t>
            </a:r>
            <a:r>
              <a:rPr lang="fr-FR" b="1" dirty="0" smtClean="0"/>
              <a:t>Cependant, dans un souci d’information et de prévention, il peut être utile, le cas échéant, de les informer que la continuation des travaux peut donner lieu à l’apposition de scellés et à la saisie des matériels de chantier et des matériaux approvisionnés.</a:t>
            </a:r>
            <a:endParaRPr lang="fr-FR" b="1" dirty="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Scellés, </a:t>
            </a:r>
            <a:endParaRPr lang="fr-FR" sz="3600" dirty="0">
              <a:solidFill>
                <a:srgbClr val="C00000"/>
              </a:solidFill>
            </a:endParaRPr>
          </a:p>
        </p:txBody>
      </p:sp>
      <p:sp>
        <p:nvSpPr>
          <p:cNvPr id="3" name="Espace réservé du contenu 2"/>
          <p:cNvSpPr>
            <a:spLocks noGrp="1"/>
          </p:cNvSpPr>
          <p:nvPr>
            <p:ph idx="1"/>
          </p:nvPr>
        </p:nvSpPr>
        <p:spPr>
          <a:xfrm>
            <a:off x="457200" y="714356"/>
            <a:ext cx="8229600" cy="5786478"/>
          </a:xfrm>
        </p:spPr>
        <p:txBody>
          <a:bodyPr>
            <a:normAutofit fontScale="85000" lnSpcReduction="10000"/>
          </a:bodyPr>
          <a:lstStyle/>
          <a:p>
            <a:pPr>
              <a:buNone/>
            </a:pPr>
            <a:r>
              <a:rPr lang="fr-FR" dirty="0" smtClean="0">
                <a:solidFill>
                  <a:schemeClr val="accent6">
                    <a:lumMod val="50000"/>
                  </a:schemeClr>
                </a:solidFill>
              </a:rPr>
              <a:t>La mise en œuvre</a:t>
            </a:r>
          </a:p>
          <a:p>
            <a:pPr>
              <a:buNone/>
            </a:pPr>
            <a:r>
              <a:rPr lang="fr-FR" dirty="0" smtClean="0"/>
              <a:t>Si  l’opération  nécessite de  s’introduire  dans  un  domicile ou  ses  dépendances,  il convient  de   demander l’accord  écrit de l’occupant. Il est recommandé de faire appel à l’assistance de la gendarmerie ou de la police.</a:t>
            </a:r>
          </a:p>
          <a:p>
            <a:pPr>
              <a:buNone/>
            </a:pPr>
            <a:r>
              <a:rPr lang="fr-FR" dirty="0" smtClean="0"/>
              <a:t>L’apposition des scellés et, s’il y a lieu, la saisie des matériaux font l’objet d’un procès-verbal relatant le déroulement des opérations réalisées.</a:t>
            </a:r>
          </a:p>
          <a:p>
            <a:pPr>
              <a:buNone/>
            </a:pPr>
            <a:r>
              <a:rPr lang="fr-FR" dirty="0" smtClean="0"/>
              <a:t>Les scellés sont apposés au moyen d’une ficelle ou d’une bande frappée du sceau de l’autorité qui a réalisé l’opération.  Les scellés peuvent être placés sur les ouvertures de la construction pour en fermer l’accès ou sur les matériels et matériaux de chantier. </a:t>
            </a: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Scellés, </a:t>
            </a:r>
            <a:endParaRPr lang="fr-FR" sz="3600" dirty="0">
              <a:solidFill>
                <a:srgbClr val="C00000"/>
              </a:solidFill>
            </a:endParaRPr>
          </a:p>
        </p:txBody>
      </p:sp>
      <p:sp>
        <p:nvSpPr>
          <p:cNvPr id="3" name="Espace réservé du contenu 2"/>
          <p:cNvSpPr>
            <a:spLocks noGrp="1"/>
          </p:cNvSpPr>
          <p:nvPr>
            <p:ph idx="1"/>
          </p:nvPr>
        </p:nvSpPr>
        <p:spPr>
          <a:xfrm>
            <a:off x="457200" y="714356"/>
            <a:ext cx="8229600" cy="5786478"/>
          </a:xfrm>
        </p:spPr>
        <p:txBody>
          <a:bodyPr>
            <a:normAutofit/>
          </a:bodyPr>
          <a:lstStyle/>
          <a:p>
            <a:pPr>
              <a:buNone/>
            </a:pPr>
            <a:r>
              <a:rPr lang="fr-FR" dirty="0" smtClean="0">
                <a:solidFill>
                  <a:schemeClr val="accent6">
                    <a:lumMod val="50000"/>
                  </a:schemeClr>
                </a:solidFill>
              </a:rPr>
              <a:t>La mise en œuvre</a:t>
            </a:r>
          </a:p>
          <a:p>
            <a:pPr>
              <a:buNone/>
            </a:pPr>
            <a:r>
              <a:rPr lang="fr-FR" dirty="0" smtClean="0"/>
              <a:t>Le maître d’ouvrage pourra être désigné comme gardien des scellés. Cette désignation devra être consignée dans le procès-verbal.</a:t>
            </a:r>
          </a:p>
          <a:p>
            <a:pPr>
              <a:buNone/>
            </a:pPr>
            <a:r>
              <a:rPr lang="fr-FR" dirty="0" smtClean="0"/>
              <a:t>Le bris ou la tentative de bris de scellés est sanctionnée par l’article 434-22 du code pénal d’une peine de deux ans d’emprisonnement et de 30 000 euros d’amende. Le détournement d’objets placés sous scellés (ou la tentative) est puni des mêmes peines</a:t>
            </a:r>
            <a:endParaRPr lang="fr-FR" b="1" dirty="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Scellés, </a:t>
            </a:r>
            <a:endParaRPr lang="fr-FR" sz="3600" dirty="0">
              <a:solidFill>
                <a:srgbClr val="C00000"/>
              </a:solidFill>
            </a:endParaRPr>
          </a:p>
        </p:txBody>
      </p:sp>
      <p:sp>
        <p:nvSpPr>
          <p:cNvPr id="3" name="Espace réservé du contenu 2"/>
          <p:cNvSpPr>
            <a:spLocks noGrp="1"/>
          </p:cNvSpPr>
          <p:nvPr>
            <p:ph idx="1"/>
          </p:nvPr>
        </p:nvSpPr>
        <p:spPr>
          <a:xfrm>
            <a:off x="457200" y="714356"/>
            <a:ext cx="8229600" cy="5786478"/>
          </a:xfrm>
        </p:spPr>
        <p:txBody>
          <a:bodyPr>
            <a:normAutofit/>
          </a:bodyPr>
          <a:lstStyle/>
          <a:p>
            <a:pPr>
              <a:buNone/>
            </a:pPr>
            <a:r>
              <a:rPr lang="fr-FR" dirty="0" smtClean="0">
                <a:solidFill>
                  <a:schemeClr val="accent6">
                    <a:lumMod val="50000"/>
                  </a:schemeClr>
                </a:solidFill>
              </a:rPr>
              <a:t>La mise en œuvre</a:t>
            </a:r>
          </a:p>
          <a:p>
            <a:pPr>
              <a:buNone/>
            </a:pPr>
            <a:r>
              <a:rPr lang="fr-FR" dirty="0" smtClean="0"/>
              <a:t>La saisie du matériel de chantier ou des matériaux approvisionnés doit être précédée de leur inventaire consigné dans le procès-verbal de saisie (les frais de l’opération sont imputables sur le chapitre budgétaire des frais de justice).</a:t>
            </a:r>
          </a:p>
          <a:p>
            <a:pPr>
              <a:buNone/>
            </a:pPr>
            <a:r>
              <a:rPr lang="fr-FR" dirty="0" smtClean="0"/>
              <a:t> Il faut prévoir un lieu fermé pour assurer le stockage sécurisé des matériaux saisis.</a:t>
            </a:r>
            <a:endParaRPr lang="fr-FR" b="1" dirty="0"/>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poursuite des travaux malgré un AIT</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92500" lnSpcReduction="10000"/>
          </a:bodyPr>
          <a:lstStyle/>
          <a:p>
            <a:pPr>
              <a:buNone/>
            </a:pPr>
            <a:r>
              <a:rPr lang="fr-FR" b="1" dirty="0" smtClean="0">
                <a:solidFill>
                  <a:schemeClr val="accent6">
                    <a:lumMod val="50000"/>
                  </a:schemeClr>
                </a:solidFill>
              </a:rPr>
              <a:t>II) La poursuite des travaux malgré un AIT</a:t>
            </a:r>
          </a:p>
          <a:p>
            <a:pPr>
              <a:buNone/>
            </a:pPr>
            <a:r>
              <a:rPr lang="fr-FR" dirty="0" smtClean="0"/>
              <a:t>Le fait de continuer les travaux, alors même qu’il y a un arrêté interruptif, constitue une deuxième  infraction, qui s’ajoute à l’infraction d’urbanisme qui a été signalée. Par conséquent, l’agent doit  rédiger un nouveau procès-verbal sur la base de cette nouvelle infraction. </a:t>
            </a:r>
          </a:p>
          <a:p>
            <a:pPr>
              <a:buNone/>
            </a:pPr>
            <a:r>
              <a:rPr lang="fr-FR" dirty="0" smtClean="0"/>
              <a:t>Le Parquet, qui va se trouver alors saisi de l’infraction d’urbanisme, d’un arrêté interruptif de  travaux et d’un procès-verbal d’infraction pour ne pas avoir respecté cet arrêté. </a:t>
            </a: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poursuite des travaux malgré un AIT</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92500" lnSpcReduction="10000"/>
          </a:bodyPr>
          <a:lstStyle/>
          <a:p>
            <a:pPr>
              <a:buNone/>
            </a:pPr>
            <a:r>
              <a:rPr lang="fr-FR" b="1" dirty="0" smtClean="0">
                <a:solidFill>
                  <a:schemeClr val="accent6">
                    <a:lumMod val="50000"/>
                  </a:schemeClr>
                </a:solidFill>
              </a:rPr>
              <a:t>II) La poursuite des travaux malgré un AIT</a:t>
            </a:r>
          </a:p>
          <a:p>
            <a:pPr>
              <a:buNone/>
            </a:pPr>
            <a:r>
              <a:rPr lang="fr-FR" dirty="0" smtClean="0"/>
              <a:t>Même si la personne  entend contester l’arrêté interruptif de travaux devant le tribunal administratif, elle n’a pas le droit  de continuer les travaux.</a:t>
            </a:r>
          </a:p>
          <a:p>
            <a:pPr>
              <a:buNone/>
            </a:pPr>
            <a:r>
              <a:rPr lang="fr-FR" dirty="0" smtClean="0"/>
              <a:t>L’article L.480-3 du code de l’urbanisme prévoit, quant à lui, en cas de continuation des travaux,  une amende de 75 000 euros et un emprisonnement de 3 mois, ou l’une de ces deux peines seulement, ces peines étant exclusives de toute autre (NATINF 4582). </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prescription pénale des infractions</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Autofit/>
          </a:bodyPr>
          <a:lstStyle/>
          <a:p>
            <a:pPr>
              <a:buNone/>
            </a:pPr>
            <a:r>
              <a:rPr lang="fr-FR" sz="2400" dirty="0" smtClean="0"/>
              <a:t>« En   matière   d’urbanisme,   le   délai   de   prescription   de l’action publique ne commence à courir qu’à compter de l’achèvement de l’ensemble des travaux. » (</a:t>
            </a:r>
            <a:r>
              <a:rPr lang="fr-FR" sz="2400" dirty="0" err="1" smtClean="0"/>
              <a:t>Cass</a:t>
            </a:r>
            <a:r>
              <a:rPr lang="fr-FR" sz="2400" dirty="0" smtClean="0"/>
              <a:t>. </a:t>
            </a:r>
            <a:r>
              <a:rPr lang="fr-FR" sz="2400" dirty="0" err="1" smtClean="0"/>
              <a:t>Crim</a:t>
            </a:r>
            <a:r>
              <a:rPr lang="fr-FR" sz="2400" dirty="0" smtClean="0"/>
              <a:t>. 17 juillet 1974, n°74-90.206)</a:t>
            </a:r>
          </a:p>
          <a:p>
            <a:pPr>
              <a:buNone/>
            </a:pPr>
            <a:r>
              <a:rPr lang="fr-FR" sz="2400" dirty="0" smtClean="0"/>
              <a:t>Attention :  On considère que les travaux sont achevés lorsque la construction est en état d’être affecté à l'usage qu'on lui réserve (</a:t>
            </a:r>
            <a:r>
              <a:rPr lang="fr-FR" sz="2400" dirty="0" err="1" smtClean="0"/>
              <a:t>Cass</a:t>
            </a:r>
            <a:r>
              <a:rPr lang="fr-FR" sz="2400" dirty="0" smtClean="0"/>
              <a:t>. </a:t>
            </a:r>
            <a:r>
              <a:rPr lang="fr-FR" sz="2400" dirty="0" err="1" smtClean="0"/>
              <a:t>crim</a:t>
            </a:r>
            <a:r>
              <a:rPr lang="fr-FR" sz="2400" dirty="0" smtClean="0"/>
              <a:t>., 20/05/92, Bull. </a:t>
            </a:r>
            <a:r>
              <a:rPr lang="fr-FR" sz="2400" dirty="0" err="1" smtClean="0"/>
              <a:t>Crim</a:t>
            </a:r>
            <a:r>
              <a:rPr lang="fr-FR" sz="2400" dirty="0" smtClean="0"/>
              <a:t> n°197, p.464).</a:t>
            </a:r>
          </a:p>
          <a:p>
            <a:pPr>
              <a:buNone/>
            </a:pPr>
            <a:r>
              <a:rPr lang="fr-FR" sz="2400" dirty="0" smtClean="0"/>
              <a:t>Pour une construction sans permis, on va considérer par exemple que les travaux sont achevés lorsqu’elle est « hors d’eau » et « hors d’air » alors que les aménagements extérieurs et le crépis n'ont pas été réalisés. De même, concernant l’installation d’une résidence mobile de loisir (mobil- home) hors des terrains aménagés, le délai court à partir du jour de l’installation.</a:t>
            </a:r>
            <a:endParaRPr lang="fr-FR" sz="2400" dirty="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Fin de l'Arrêté Interruptif de Travaux</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572164"/>
          </a:xfrm>
        </p:spPr>
        <p:txBody>
          <a:bodyPr>
            <a:normAutofit fontScale="70000" lnSpcReduction="20000"/>
          </a:bodyPr>
          <a:lstStyle/>
          <a:p>
            <a:pPr marL="514350" indent="-514350">
              <a:buAutoNum type="arabicParenR"/>
            </a:pPr>
            <a:r>
              <a:rPr lang="fr-FR" b="1" dirty="0" smtClean="0">
                <a:solidFill>
                  <a:schemeClr val="accent6">
                    <a:lumMod val="50000"/>
                  </a:schemeClr>
                </a:solidFill>
              </a:rPr>
              <a:t>La décision du juge administratif  </a:t>
            </a:r>
            <a:r>
              <a:rPr lang="fr-FR" b="1" dirty="0" smtClean="0"/>
              <a:t>le recours en excès de pouvoir</a:t>
            </a:r>
          </a:p>
          <a:p>
            <a:pPr>
              <a:buNone/>
            </a:pPr>
            <a:endParaRPr lang="fr-FR" dirty="0" smtClean="0"/>
          </a:p>
          <a:p>
            <a:pPr>
              <a:buNone/>
            </a:pPr>
            <a:r>
              <a:rPr lang="fr-FR" sz="3400" dirty="0" smtClean="0"/>
              <a:t>L’AIT est un acte administratif faisant grief et donc susceptible de faire l’objet d’un recours en excès de pouvoir (CE 3 janvier 1975, SCI Cannes </a:t>
            </a:r>
            <a:r>
              <a:rPr lang="fr-FR" sz="3400" dirty="0" err="1" smtClean="0"/>
              <a:t>Bénéfiat</a:t>
            </a:r>
            <a:r>
              <a:rPr lang="fr-FR" sz="3400" dirty="0" smtClean="0"/>
              <a:t>). Le recours en excès de pouvoir devant le tribunal administratif vise à annuler l'AIT pour illégalité.</a:t>
            </a:r>
          </a:p>
          <a:p>
            <a:pPr>
              <a:buNone/>
            </a:pPr>
            <a:r>
              <a:rPr lang="fr-FR" sz="3400" dirty="0" smtClean="0"/>
              <a:t> Un requérant a deux mois pour le former à compter du jour où l'arrêté lui a été notifié (art. R. 421-1 du code de justice administrative).</a:t>
            </a:r>
          </a:p>
          <a:p>
            <a:pPr>
              <a:buNone/>
            </a:pPr>
            <a:r>
              <a:rPr lang="fr-FR" sz="3400" dirty="0" smtClean="0"/>
              <a:t>Les conditions habituelles de recevabilité d’un recours contentieux s’appliquent (intérêt à agir, etc.) (CAA Nantes, 4 décembre 2001, SCI de l'ancien couvent Coquillère, </a:t>
            </a:r>
            <a:r>
              <a:rPr lang="fr-FR" sz="3400" dirty="0" err="1" smtClean="0"/>
              <a:t>req</a:t>
            </a:r>
            <a:r>
              <a:rPr lang="fr-FR" sz="3400" dirty="0" smtClean="0"/>
              <a:t>. 97NT02583 et 97NT02774)</a:t>
            </a:r>
          </a:p>
          <a:p>
            <a:pPr>
              <a:buNone/>
            </a:pPr>
            <a:r>
              <a:rPr lang="fr-FR" sz="3400" dirty="0" smtClean="0"/>
              <a:t>Comme vu précédemment,  le juge va vérifier l’existence d’un procès-verbal,  mais il n’en contrôle pas la légalité (CE 20 février 2002, Plan, </a:t>
            </a:r>
            <a:r>
              <a:rPr lang="fr-FR" sz="3400" dirty="0" err="1" smtClean="0"/>
              <a:t>req</a:t>
            </a:r>
            <a:r>
              <a:rPr lang="fr-FR" sz="3400" dirty="0" smtClean="0"/>
              <a:t>. 235725).</a:t>
            </a:r>
            <a:endParaRPr lang="fr-FR" sz="3400" dirty="0"/>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Fin de l'Arrêté Interruptif de Travaux</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85000" lnSpcReduction="10000"/>
          </a:bodyPr>
          <a:lstStyle/>
          <a:p>
            <a:pPr>
              <a:buNone/>
            </a:pPr>
            <a:r>
              <a:rPr lang="fr-FR" dirty="0" smtClean="0"/>
              <a:t>ATTENTION La responsabilité de l’État</a:t>
            </a:r>
          </a:p>
          <a:p>
            <a:pPr>
              <a:buNone/>
            </a:pPr>
            <a:r>
              <a:rPr lang="fr-FR" dirty="0" smtClean="0"/>
              <a:t>Un particulier qui aurait subi un préjudice certain et direct causé par une faute de l'administration née de l’interruption des travaux, peut la poursuivre pour être dédommagé. </a:t>
            </a:r>
          </a:p>
          <a:p>
            <a:pPr>
              <a:buNone/>
            </a:pPr>
            <a:r>
              <a:rPr lang="fr-FR" dirty="0" smtClean="0"/>
              <a:t>Cette éventualité doit encourager la </a:t>
            </a:r>
            <a:r>
              <a:rPr lang="fr-FR" dirty="0" err="1" smtClean="0"/>
              <a:t>PRUDENCEdevant</a:t>
            </a:r>
            <a:r>
              <a:rPr lang="fr-FR" dirty="0" smtClean="0"/>
              <a:t> la prise d’un AIT.</a:t>
            </a:r>
          </a:p>
          <a:p>
            <a:pPr>
              <a:buNone/>
            </a:pPr>
            <a:r>
              <a:rPr lang="fr-FR" dirty="0" smtClean="0"/>
              <a:t>Quant  à  l’existence  d’une  faute,   si  le  juge  pénal  a  constaté  qu’aucune  infraction   n’avait  été commise,   l’interruption   des   travaux   se   trouve   frappée   d’une   illégalité   fautive   et   </a:t>
            </a:r>
            <a:r>
              <a:rPr lang="fr-FR" b="1" dirty="0" smtClean="0"/>
              <a:t>engage   la responsabilité de l’État </a:t>
            </a:r>
            <a:r>
              <a:rPr lang="fr-FR" dirty="0" smtClean="0"/>
              <a:t>(TA Nice, 27 janvier 2005, SCI Les Hautes Terres c/ l’État, </a:t>
            </a:r>
            <a:r>
              <a:rPr lang="fr-FR" dirty="0" err="1" smtClean="0"/>
              <a:t>req</a:t>
            </a:r>
            <a:r>
              <a:rPr lang="fr-FR" dirty="0" smtClean="0"/>
              <a:t>. 9902054).</a:t>
            </a:r>
            <a:endParaRPr lang="fr-FR" dirty="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Fin de l'Arrêté Interruptif de Travaux</a:t>
            </a:r>
            <a:endParaRPr lang="fr-FR" sz="3600" dirty="0">
              <a:solidFill>
                <a:srgbClr val="C00000"/>
              </a:solidFill>
            </a:endParaRPr>
          </a:p>
        </p:txBody>
      </p:sp>
      <p:sp>
        <p:nvSpPr>
          <p:cNvPr id="3" name="Espace réservé du contenu 2"/>
          <p:cNvSpPr>
            <a:spLocks noGrp="1"/>
          </p:cNvSpPr>
          <p:nvPr>
            <p:ph idx="1"/>
          </p:nvPr>
        </p:nvSpPr>
        <p:spPr>
          <a:xfrm>
            <a:off x="457200" y="928670"/>
            <a:ext cx="8401080" cy="5197493"/>
          </a:xfrm>
        </p:spPr>
        <p:txBody>
          <a:bodyPr/>
          <a:lstStyle/>
          <a:p>
            <a:pPr>
              <a:buNone/>
            </a:pPr>
            <a:r>
              <a:rPr lang="fr-FR" dirty="0" smtClean="0">
                <a:solidFill>
                  <a:schemeClr val="accent6">
                    <a:lumMod val="50000"/>
                  </a:schemeClr>
                </a:solidFill>
              </a:rPr>
              <a:t>2) La décision du juge judiciaire</a:t>
            </a:r>
          </a:p>
          <a:p>
            <a:pPr marL="0" indent="0">
              <a:buNone/>
            </a:pPr>
            <a:r>
              <a:rPr lang="fr-FR" b="1" dirty="0" smtClean="0"/>
              <a:t>a/ Sans suite</a:t>
            </a:r>
          </a:p>
          <a:p>
            <a:pPr marL="0" indent="0">
              <a:buNone/>
            </a:pPr>
            <a:r>
              <a:rPr lang="fr-FR" dirty="0" smtClean="0"/>
              <a:t>Si le parquet décide de n’engager aucune poursuite </a:t>
            </a:r>
            <a:r>
              <a:rPr lang="fr-FR" b="1" dirty="0" smtClean="0"/>
              <a:t>(classement sans suite), le maire est tenu de mettre fin, </a:t>
            </a:r>
            <a:r>
              <a:rPr lang="fr-FR" dirty="0" smtClean="0"/>
              <a:t>d’office ou à la demande de l’intéressé, </a:t>
            </a:r>
            <a:r>
              <a:rPr lang="fr-FR" b="1" dirty="0" smtClean="0"/>
              <a:t>aux mesures prises par lui.( AIT, scellés….)</a:t>
            </a:r>
            <a:r>
              <a:rPr lang="fr-FR" dirty="0" smtClean="0"/>
              <a:t>  (CE 23 juin 2004, Min. de l’Équipement c/ SCI Séverine, </a:t>
            </a:r>
            <a:r>
              <a:rPr lang="fr-FR" dirty="0" err="1" smtClean="0"/>
              <a:t>req</a:t>
            </a:r>
            <a:r>
              <a:rPr lang="fr-FR" dirty="0" smtClean="0"/>
              <a:t>. n°238438).</a:t>
            </a:r>
            <a:endParaRPr lang="fr-FR" dirty="0"/>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Fin de l'Arrêté Interruptif de Travaux</a:t>
            </a:r>
            <a:endParaRPr lang="fr-FR" sz="3600" dirty="0">
              <a:solidFill>
                <a:srgbClr val="C00000"/>
              </a:solidFill>
            </a:endParaRPr>
          </a:p>
        </p:txBody>
      </p:sp>
      <p:sp>
        <p:nvSpPr>
          <p:cNvPr id="3" name="Espace réservé du contenu 2"/>
          <p:cNvSpPr>
            <a:spLocks noGrp="1"/>
          </p:cNvSpPr>
          <p:nvPr>
            <p:ph idx="1"/>
          </p:nvPr>
        </p:nvSpPr>
        <p:spPr>
          <a:xfrm>
            <a:off x="457200" y="928670"/>
            <a:ext cx="8401080" cy="5197493"/>
          </a:xfrm>
        </p:spPr>
        <p:txBody>
          <a:bodyPr>
            <a:normAutofit lnSpcReduction="10000"/>
          </a:bodyPr>
          <a:lstStyle/>
          <a:p>
            <a:pPr>
              <a:buNone/>
            </a:pPr>
            <a:r>
              <a:rPr lang="fr-FR" dirty="0" smtClean="0">
                <a:solidFill>
                  <a:schemeClr val="accent6">
                    <a:lumMod val="50000"/>
                  </a:schemeClr>
                </a:solidFill>
              </a:rPr>
              <a:t>2) La décision du juge judiciaire</a:t>
            </a:r>
          </a:p>
          <a:p>
            <a:pPr marL="0" indent="0">
              <a:buNone/>
            </a:pPr>
            <a:r>
              <a:rPr lang="fr-FR" b="1" dirty="0" smtClean="0"/>
              <a:t>b/ Non lieu</a:t>
            </a:r>
          </a:p>
          <a:p>
            <a:pPr marL="0" indent="0">
              <a:buNone/>
            </a:pPr>
            <a:r>
              <a:rPr lang="fr-FR" dirty="0" smtClean="0"/>
              <a:t>La  décision   de  non-lieu  intervient  alors  qu’une  poursuite  pénale  est  engagée  et  que  le  juge d’instruction estime d’après les éléments de l’enquête que la procédure ne doit pas aller plus avant. </a:t>
            </a:r>
          </a:p>
          <a:p>
            <a:pPr marL="0" indent="0">
              <a:buNone/>
            </a:pPr>
            <a:r>
              <a:rPr lang="fr-FR" b="1" dirty="0" smtClean="0"/>
              <a:t>le non-lieu entraîne la caducité de l'AIT, et celui-ci n’a donc plus d’effets </a:t>
            </a:r>
            <a:r>
              <a:rPr lang="fr-FR" dirty="0" smtClean="0"/>
              <a:t>(art. L480-2 al.5 du code de l'urbanisme</a:t>
            </a:r>
            <a:endParaRPr lang="fr-FR" dirty="0"/>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Fin de l'Arrêté Interruptif de Travaux</a:t>
            </a:r>
            <a:endParaRPr lang="fr-FR" sz="3600" dirty="0">
              <a:solidFill>
                <a:srgbClr val="C00000"/>
              </a:solidFill>
            </a:endParaRPr>
          </a:p>
        </p:txBody>
      </p:sp>
      <p:sp>
        <p:nvSpPr>
          <p:cNvPr id="3" name="Espace réservé du contenu 2"/>
          <p:cNvSpPr>
            <a:spLocks noGrp="1"/>
          </p:cNvSpPr>
          <p:nvPr>
            <p:ph idx="1"/>
          </p:nvPr>
        </p:nvSpPr>
        <p:spPr>
          <a:xfrm>
            <a:off x="457200" y="928670"/>
            <a:ext cx="8401080" cy="5197493"/>
          </a:xfrm>
        </p:spPr>
        <p:txBody>
          <a:bodyPr>
            <a:normAutofit fontScale="92500"/>
          </a:bodyPr>
          <a:lstStyle/>
          <a:p>
            <a:pPr>
              <a:buNone/>
            </a:pPr>
            <a:r>
              <a:rPr lang="fr-FR" dirty="0" smtClean="0">
                <a:solidFill>
                  <a:schemeClr val="accent6">
                    <a:lumMod val="50000"/>
                  </a:schemeClr>
                </a:solidFill>
              </a:rPr>
              <a:t>2) La décision du juge judiciaire</a:t>
            </a:r>
          </a:p>
          <a:p>
            <a:pPr marL="0" indent="0">
              <a:buNone/>
            </a:pPr>
            <a:r>
              <a:rPr lang="fr-FR" b="1" dirty="0" smtClean="0"/>
              <a:t>c/ La  relaxe </a:t>
            </a:r>
          </a:p>
          <a:p>
            <a:pPr marL="0" indent="0">
              <a:buNone/>
            </a:pPr>
            <a:r>
              <a:rPr lang="fr-FR" dirty="0" smtClean="0"/>
              <a:t>La  relaxe  (ou « acquittement ») est une décision de justice prononcée quand la preuve de la culpabilité du prévenu n’a pas été établie au cours du procès.</a:t>
            </a:r>
          </a:p>
          <a:p>
            <a:pPr marL="0" indent="0">
              <a:buNone/>
            </a:pPr>
            <a:endParaRPr lang="fr-FR" dirty="0" smtClean="0"/>
          </a:p>
          <a:p>
            <a:pPr marL="0" indent="0">
              <a:buNone/>
            </a:pPr>
            <a:r>
              <a:rPr lang="fr-FR" b="1" dirty="0" smtClean="0"/>
              <a:t>la relaxe entraîne la caducité de l'AIT</a:t>
            </a:r>
            <a:r>
              <a:rPr lang="fr-FR" dirty="0" smtClean="0"/>
              <a:t>, (art. L480-2 al.5 du code de l'urbanisme ; CE 16 avril 1982 Min. Environnement et cadre de vie c/ Germond, </a:t>
            </a:r>
            <a:r>
              <a:rPr lang="fr-FR" dirty="0" err="1" smtClean="0"/>
              <a:t>req</a:t>
            </a:r>
            <a:r>
              <a:rPr lang="fr-FR" dirty="0" smtClean="0"/>
              <a:t>. 25057). . </a:t>
            </a:r>
            <a:endParaRPr lang="fr-FR" dirty="0"/>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Fin de l'Arrêté Interruptif de Travaux</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lnSpcReduction="10000"/>
          </a:bodyPr>
          <a:lstStyle/>
          <a:p>
            <a:pPr>
              <a:buNone/>
            </a:pPr>
            <a:r>
              <a:rPr lang="fr-FR" dirty="0" smtClean="0">
                <a:solidFill>
                  <a:schemeClr val="accent6">
                    <a:lumMod val="50000"/>
                  </a:schemeClr>
                </a:solidFill>
              </a:rPr>
              <a:t>3) Le pouvoir de mainlevée ou de maintien de l'AIT du juge pénal</a:t>
            </a:r>
          </a:p>
          <a:p>
            <a:pPr>
              <a:buNone/>
            </a:pPr>
            <a:r>
              <a:rPr lang="fr-FR" dirty="0" smtClean="0"/>
              <a:t>L’autorité judiciaire (juge d’instruction ou </a:t>
            </a:r>
            <a:r>
              <a:rPr lang="fr-FR" b="1" dirty="0" smtClean="0"/>
              <a:t>tribunal correctionnel) peut à tout moment, </a:t>
            </a:r>
            <a:r>
              <a:rPr lang="fr-FR" dirty="0" smtClean="0"/>
              <a:t>d’office ou à la demande du maire, du préfet ou du bénéficiaire des travaux, </a:t>
            </a:r>
            <a:r>
              <a:rPr lang="fr-FR" b="1" dirty="0" smtClean="0"/>
              <a:t>prononcer la mainlevée totale ou partielle </a:t>
            </a:r>
            <a:r>
              <a:rPr lang="fr-FR" dirty="0" smtClean="0"/>
              <a:t>ou le maintien des mesures d’interruption des travaux prononcées tant par les autorités administratives que judiciaires (art. L. 480-2, </a:t>
            </a:r>
            <a:r>
              <a:rPr lang="fr-FR" dirty="0" err="1" smtClean="0"/>
              <a:t>ali</a:t>
            </a:r>
            <a:r>
              <a:rPr lang="fr-FR" dirty="0" smtClean="0"/>
              <a:t>.4 du code de l’urbanisme).</a:t>
            </a:r>
            <a:endParaRPr lang="fr-FR" dirty="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Fin de l'Arrêté Interruptif de Travaux</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lstStyle/>
          <a:p>
            <a:pPr>
              <a:buNone/>
            </a:pPr>
            <a:r>
              <a:rPr lang="fr-FR" dirty="0" smtClean="0">
                <a:solidFill>
                  <a:schemeClr val="accent6">
                    <a:lumMod val="50000"/>
                  </a:schemeClr>
                </a:solidFill>
              </a:rPr>
              <a:t>‘) Le pouvoir de mainlevée de l'AIT du Maire</a:t>
            </a:r>
          </a:p>
          <a:p>
            <a:pPr>
              <a:buNone/>
            </a:pPr>
            <a:r>
              <a:rPr lang="fr-FR" dirty="0" smtClean="0"/>
              <a:t>selon le conseil d’Etat la délivrance d’un PC ou d’une DP de régularisation abroge l’arrêté interruptif de travaux</a:t>
            </a:r>
          </a:p>
          <a:p>
            <a:pPr>
              <a:buNone/>
            </a:pPr>
            <a:r>
              <a:rPr lang="fr-FR" dirty="0" smtClean="0"/>
              <a:t>(CE  du 16_10_2019n°423275)</a:t>
            </a:r>
            <a:endParaRPr lang="fr-FR" dirty="0"/>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La procédure contradictoire</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lstStyle/>
          <a:p>
            <a:pPr>
              <a:buNone/>
            </a:pPr>
            <a:endParaRPr lang="fr-FR" dirty="0"/>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a:t>
            </a:r>
            <a:r>
              <a:rPr lang="fr-FR" sz="3600" b="1" dirty="0" smtClean="0">
                <a:solidFill>
                  <a:srgbClr val="C00000"/>
                </a:solidFill>
              </a:rPr>
              <a:t>La procédure contradictoire</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lstStyle/>
          <a:p>
            <a:pPr>
              <a:buNone/>
            </a:pP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prescription pénale des infractions</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85000" lnSpcReduction="20000"/>
          </a:bodyPr>
          <a:lstStyle/>
          <a:p>
            <a:pPr>
              <a:buNone/>
            </a:pPr>
            <a:r>
              <a:rPr lang="fr-FR" dirty="0" smtClean="0"/>
              <a:t>➔ </a:t>
            </a:r>
            <a:r>
              <a:rPr lang="fr-FR" u="sng" dirty="0" smtClean="0">
                <a:solidFill>
                  <a:schemeClr val="accent6">
                    <a:lumMod val="50000"/>
                  </a:schemeClr>
                </a:solidFill>
              </a:rPr>
              <a:t>L</a:t>
            </a:r>
            <a:r>
              <a:rPr lang="fr-FR" dirty="0" smtClean="0"/>
              <a:t> </a:t>
            </a:r>
            <a:r>
              <a:rPr lang="fr-FR" u="sng" dirty="0" smtClean="0">
                <a:solidFill>
                  <a:schemeClr val="accent6">
                    <a:lumMod val="50000"/>
                  </a:schemeClr>
                </a:solidFill>
              </a:rPr>
              <a:t>’infraction successive </a:t>
            </a:r>
            <a:r>
              <a:rPr lang="fr-FR" dirty="0" smtClean="0">
                <a:solidFill>
                  <a:schemeClr val="accent6">
                    <a:lumMod val="50000"/>
                  </a:schemeClr>
                </a:solidFill>
              </a:rPr>
              <a:t>est caractérisée par un </a:t>
            </a:r>
            <a:r>
              <a:rPr lang="fr-FR" dirty="0" smtClean="0"/>
              <a:t> </a:t>
            </a:r>
            <a:r>
              <a:rPr lang="fr-FR" dirty="0" smtClean="0">
                <a:solidFill>
                  <a:schemeClr val="accent6">
                    <a:lumMod val="50000"/>
                  </a:schemeClr>
                </a:solidFill>
              </a:rPr>
              <a:t>renouvellement de l'infraction.</a:t>
            </a:r>
          </a:p>
          <a:p>
            <a:pPr>
              <a:buNone/>
            </a:pPr>
            <a:r>
              <a:rPr lang="fr-FR" dirty="0" smtClean="0"/>
              <a:t>Le délai de prescription court à partir du jour où la situation infractionnelle a pris fin. En droit de l'urbanisme, on peut relever :</a:t>
            </a:r>
          </a:p>
          <a:p>
            <a:pPr>
              <a:buNone/>
            </a:pPr>
            <a:r>
              <a:rPr lang="fr-FR" dirty="0" smtClean="0"/>
              <a:t>○ le délit de stationnement illicite de caravane qui s'accomplit pendant toute la durée du stationnement  (On peut donc dresser un procès-verbal même si la caravane est stationnée depuis plus de trois ans).</a:t>
            </a:r>
          </a:p>
          <a:p>
            <a:pPr>
              <a:buNone/>
            </a:pPr>
            <a:r>
              <a:rPr lang="fr-FR" dirty="0" smtClean="0"/>
              <a:t>○ l'inexécution par un lotisseur des travaux imposés par le permis de lotir, l'infraction pouvant être constatée tant que les travaux n'ont pas été réalisés conformément à l'autorisation obtenue (</a:t>
            </a:r>
            <a:r>
              <a:rPr lang="fr-FR" dirty="0" err="1" smtClean="0"/>
              <a:t>Cass</a:t>
            </a:r>
            <a:r>
              <a:rPr lang="fr-FR" dirty="0" smtClean="0"/>
              <a:t>. </a:t>
            </a:r>
            <a:r>
              <a:rPr lang="fr-FR" dirty="0" err="1" smtClean="0"/>
              <a:t>Crim</a:t>
            </a:r>
            <a:r>
              <a:rPr lang="fr-FR" dirty="0" smtClean="0"/>
              <a:t>., Tardieu, 21/09/93, Droit Pénal 1994, commentaire n°70).</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prescription pénale des infractions</a:t>
            </a:r>
            <a:endParaRPr lang="fr-FR" sz="3600" dirty="0">
              <a:solidFill>
                <a:srgbClr val="C00000"/>
              </a:solidFill>
            </a:endParaRPr>
          </a:p>
        </p:txBody>
      </p:sp>
      <p:sp>
        <p:nvSpPr>
          <p:cNvPr id="3" name="Espace réservé du contenu 2"/>
          <p:cNvSpPr>
            <a:spLocks noGrp="1"/>
          </p:cNvSpPr>
          <p:nvPr>
            <p:ph idx="1"/>
          </p:nvPr>
        </p:nvSpPr>
        <p:spPr>
          <a:xfrm>
            <a:off x="457200" y="785794"/>
            <a:ext cx="8229600" cy="5340369"/>
          </a:xfrm>
        </p:spPr>
        <p:txBody>
          <a:bodyPr>
            <a:noAutofit/>
          </a:bodyPr>
          <a:lstStyle/>
          <a:p>
            <a:pPr>
              <a:buNone/>
            </a:pPr>
            <a:r>
              <a:rPr lang="fr-FR" dirty="0" smtClean="0">
                <a:solidFill>
                  <a:schemeClr val="accent6">
                    <a:lumMod val="50000"/>
                  </a:schemeClr>
                </a:solidFill>
              </a:rPr>
              <a:t>IV) L’interruption de la prescription pénale</a:t>
            </a:r>
          </a:p>
          <a:p>
            <a:pPr>
              <a:buNone/>
            </a:pPr>
            <a:r>
              <a:rPr lang="fr-FR" sz="1800" dirty="0" smtClean="0"/>
              <a:t>L'article 7 du code de procédure pénale précise que la prescription est interrompue  lorsqu’un acte d'instruction ou de poursuite est accompli, à savoir des actes « qui ont pour objet de constater une infraction, d'en rassembler les preuves et d'en rechercher les auteurs     » (</a:t>
            </a:r>
            <a:r>
              <a:rPr lang="fr-FR" sz="1800" dirty="0" err="1" smtClean="0"/>
              <a:t>Cass</a:t>
            </a:r>
            <a:r>
              <a:rPr lang="fr-FR" sz="1800" dirty="0" smtClean="0"/>
              <a:t>. </a:t>
            </a:r>
            <a:r>
              <a:rPr lang="fr-FR" sz="1800" dirty="0" err="1" smtClean="0"/>
              <a:t>Crim</a:t>
            </a:r>
            <a:r>
              <a:rPr lang="fr-FR" sz="1800" dirty="0" smtClean="0"/>
              <a:t>., 09/05/36).</a:t>
            </a:r>
          </a:p>
          <a:p>
            <a:pPr>
              <a:buNone/>
            </a:pPr>
            <a:r>
              <a:rPr lang="fr-FR" sz="1800" dirty="0" smtClean="0"/>
              <a:t>Ces actes ont été entendus de manière très extensive par la jurisprudence. En matière d’urbanisme on retrouve :</a:t>
            </a:r>
          </a:p>
          <a:p>
            <a:r>
              <a:rPr lang="fr-FR" sz="1800" dirty="0" smtClean="0"/>
              <a:t>le PV de constat de l’infraction et les PV complémentaires (auditions…),</a:t>
            </a:r>
          </a:p>
          <a:p>
            <a:r>
              <a:rPr lang="fr-FR" sz="1800" dirty="0" smtClean="0"/>
              <a:t>es instructions et mandements aux officiers de police judiciaire (enquête de la police nationale ou de la gendarmerie),</a:t>
            </a:r>
          </a:p>
          <a:p>
            <a:r>
              <a:rPr lang="fr-FR" sz="1800" dirty="0" smtClean="0"/>
              <a:t>les demandes de renseignements ou d’avis adressées à l’Administration (</a:t>
            </a:r>
            <a:r>
              <a:rPr lang="fr-FR" sz="1800" dirty="0" err="1" smtClean="0"/>
              <a:t>Cass</a:t>
            </a:r>
            <a:r>
              <a:rPr lang="fr-FR" sz="1800" dirty="0" smtClean="0"/>
              <a:t>. </a:t>
            </a:r>
            <a:r>
              <a:rPr lang="fr-FR" sz="1800" dirty="0" err="1" smtClean="0"/>
              <a:t>Crim</a:t>
            </a:r>
            <a:r>
              <a:rPr lang="fr-FR" sz="1800" dirty="0" smtClean="0"/>
              <a:t>., 14/05/08, pourvoi n° 07-87.776, Droit pénal 2008, commentaire n° 133). C’est, entre autre, le cas des demandes d’avis adressées par le Parquet à la Direction Départementale des Territoires.</a:t>
            </a:r>
          </a:p>
          <a:p>
            <a:pPr>
              <a:buNone/>
            </a:pPr>
            <a:r>
              <a:rPr lang="fr-FR" sz="1800" dirty="0" smtClean="0"/>
              <a:t>Tous ces actes ont pour effet d’interrompre le délai de prescription pénale et de faire repartir un nouveau délai d’une année révolue pour les contraventions et de trois années révolues pour les délits.</a:t>
            </a:r>
            <a:endParaRPr lang="fr-FR"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prescription pénale des infractions</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92500" lnSpcReduction="20000"/>
          </a:bodyPr>
          <a:lstStyle/>
          <a:p>
            <a:pPr>
              <a:buNone/>
            </a:pPr>
            <a:r>
              <a:rPr lang="fr-FR" dirty="0" smtClean="0">
                <a:solidFill>
                  <a:schemeClr val="accent6">
                    <a:lumMod val="50000"/>
                  </a:schemeClr>
                </a:solidFill>
              </a:rPr>
              <a:t>V) Les effets de la prescription pénale</a:t>
            </a:r>
          </a:p>
          <a:p>
            <a:pPr>
              <a:buNone/>
            </a:pPr>
            <a:r>
              <a:rPr lang="fr-FR" dirty="0" smtClean="0"/>
              <a:t>La prescription fait obstacle à toute poursuite pénale contre l’auteur de l’infraction. Le prévenu qui prétend bénéficier de la prescription peut en apporter la preuve par tous moyens (photographies datées, factures, témoignages…).</a:t>
            </a:r>
          </a:p>
          <a:p>
            <a:pPr>
              <a:buNone/>
            </a:pPr>
            <a:r>
              <a:rPr lang="fr-FR" dirty="0" smtClean="0"/>
              <a:t>Normalement, il n’appartient pas à l'Administration de porter un jugement sur l’acquisition de la prescription pénale (</a:t>
            </a:r>
            <a:r>
              <a:rPr lang="fr-FR" dirty="0" err="1" smtClean="0"/>
              <a:t>Cass</a:t>
            </a:r>
            <a:r>
              <a:rPr lang="fr-FR" dirty="0" smtClean="0"/>
              <a:t>. </a:t>
            </a:r>
            <a:r>
              <a:rPr lang="fr-FR" dirty="0" err="1" smtClean="0"/>
              <a:t>Crim</a:t>
            </a:r>
            <a:r>
              <a:rPr lang="fr-FR" dirty="0" smtClean="0"/>
              <a:t>., L…, 03/06/98, pourvoi n° 9783.167).</a:t>
            </a:r>
          </a:p>
          <a:p>
            <a:pPr>
              <a:buNone/>
            </a:pPr>
            <a:r>
              <a:rPr lang="fr-FR" dirty="0" smtClean="0"/>
              <a:t>L’appréciation de la prescription appartient au Procureur de la République ou au juge pénal.</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Un procès-verbal contre qui ?</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92500" lnSpcReduction="20000"/>
          </a:bodyPr>
          <a:lstStyle/>
          <a:p>
            <a:pPr>
              <a:buNone/>
            </a:pPr>
            <a:r>
              <a:rPr lang="fr-FR" dirty="0" smtClean="0"/>
              <a:t>En droit pénal de l’urbanisme, on peut engager la responsabilité </a:t>
            </a:r>
          </a:p>
          <a:p>
            <a:pPr>
              <a:buNone/>
            </a:pPr>
            <a:r>
              <a:rPr lang="fr-FR" dirty="0" smtClean="0"/>
              <a:t>➔ des personnes physiques (L.480-4 du CU)</a:t>
            </a:r>
          </a:p>
          <a:p>
            <a:pPr>
              <a:buNone/>
            </a:pPr>
            <a:r>
              <a:rPr lang="fr-FR" dirty="0" smtClean="0"/>
              <a:t>➔ des personnes morales (L.480-4-2 du CU)</a:t>
            </a:r>
          </a:p>
          <a:p>
            <a:pPr>
              <a:buNone/>
            </a:pPr>
            <a:r>
              <a:rPr lang="fr-FR" dirty="0" smtClean="0"/>
              <a:t>À noter que les poursuites à l’encontre d’une personne morale n'excluent pas les poursuites à  l’encontre de la personne physique la représentant (gérant...).</a:t>
            </a:r>
          </a:p>
          <a:p>
            <a:pPr>
              <a:buNone/>
            </a:pPr>
            <a:r>
              <a:rPr lang="fr-FR" dirty="0" smtClean="0"/>
              <a:t>Les personnes responsables peuvent donc être :</a:t>
            </a:r>
          </a:p>
          <a:p>
            <a:pPr>
              <a:buNone/>
            </a:pPr>
            <a:r>
              <a:rPr lang="fr-FR" dirty="0" smtClean="0"/>
              <a:t>➔ les personnes bénéficiaires des travaux</a:t>
            </a:r>
          </a:p>
          <a:p>
            <a:pPr>
              <a:buNone/>
            </a:pPr>
            <a:r>
              <a:rPr lang="fr-FR" dirty="0" smtClean="0"/>
              <a:t>➔ les personnes responsables de l'exécution des travaux</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Un procès-verbal contre qui ?</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32500" lnSpcReduction="20000"/>
          </a:bodyPr>
          <a:lstStyle/>
          <a:p>
            <a:pPr>
              <a:buNone/>
            </a:pPr>
            <a:r>
              <a:rPr lang="fr-FR" sz="9800" u="sng" dirty="0" smtClean="0">
                <a:solidFill>
                  <a:schemeClr val="accent6">
                    <a:lumMod val="50000"/>
                  </a:schemeClr>
                </a:solidFill>
              </a:rPr>
              <a:t>I) Les personnes bénéficiaires des travaux</a:t>
            </a:r>
          </a:p>
          <a:p>
            <a:pPr>
              <a:buNone/>
            </a:pPr>
            <a:r>
              <a:rPr lang="fr-FR" sz="6400" dirty="0" smtClean="0"/>
              <a:t>Il s’agit des personnes ayant personnellement participé à la réalisation de l'infraction et tirant un  bénéfice   de   cette   dernière.   Le   nombre   des   personnes   pénalement   responsable   peut   être  particulièrement important.</a:t>
            </a:r>
          </a:p>
          <a:p>
            <a:pPr>
              <a:buNone/>
            </a:pPr>
            <a:r>
              <a:rPr lang="fr-FR" sz="6400" dirty="0" smtClean="0"/>
              <a:t>Dans la plupart des cas, il s’agit du propriétaire. (En cas de mariage, PACS..., il convient de dresser le   procès-verbal à l'encontre de « M. et Mme ». Même chose dans le cadre d’une indivision.)</a:t>
            </a:r>
          </a:p>
          <a:p>
            <a:pPr>
              <a:buNone/>
            </a:pPr>
            <a:r>
              <a:rPr lang="fr-FR" sz="6400" dirty="0" smtClean="0"/>
              <a:t>Dans   le   cas   de  travaux   effectués   par  le   locataire,   ce   dernier   est  responsable,   mais   aussi   le  propriétaire s’il a expressément autorisé les travaux. </a:t>
            </a:r>
          </a:p>
          <a:p>
            <a:pPr>
              <a:buNone/>
            </a:pPr>
            <a:r>
              <a:rPr lang="fr-FR" sz="6400" dirty="0" smtClean="0"/>
              <a:t>De même, le dirigeant d'une société peut voir sa responsabilité pénale engagée, notamment en cas  de Société Civile Immobilière (SCI).</a:t>
            </a:r>
          </a:p>
          <a:p>
            <a:pPr>
              <a:buNone/>
            </a:pPr>
            <a:r>
              <a:rPr lang="fr-FR" sz="6400" dirty="0" smtClean="0"/>
              <a:t>En effet, l'article L. 480-4 mentionne </a:t>
            </a:r>
            <a:r>
              <a:rPr lang="fr-FR" sz="6400" i="1" dirty="0" smtClean="0"/>
              <a:t>« les utilisateurs du sol, les bénéficiaires des travaux, les architectes, les entrepreneurs ou autres personnes responsables de l'exécution des dits travaux. » </a:t>
            </a:r>
            <a:r>
              <a:rPr lang="fr-FR" sz="6400" dirty="0" smtClean="0"/>
              <a:t>Le  cumul   d’auteurs   est   donc   possible   :   plusieurs   personnes   peuvent   être   reconnues   pénalement  responsables.</a:t>
            </a:r>
            <a:endParaRPr lang="fr-FR" sz="6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Un procès-verbal contre qui ?</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70000" lnSpcReduction="20000"/>
          </a:bodyPr>
          <a:lstStyle/>
          <a:p>
            <a:pPr>
              <a:buNone/>
            </a:pPr>
            <a:r>
              <a:rPr lang="fr-FR" sz="3700" u="sng" dirty="0" smtClean="0">
                <a:solidFill>
                  <a:schemeClr val="accent6">
                    <a:lumMod val="50000"/>
                  </a:schemeClr>
                </a:solidFill>
              </a:rPr>
              <a:t>II) Les personnes responsables de l’exécution des travaux</a:t>
            </a:r>
          </a:p>
          <a:p>
            <a:pPr>
              <a:buNone/>
            </a:pPr>
            <a:r>
              <a:rPr lang="fr-FR" sz="3400" dirty="0" smtClean="0"/>
              <a:t>On retrouve dans cette catégorie le </a:t>
            </a:r>
            <a:r>
              <a:rPr lang="fr-FR" sz="3400" b="1" u="sng" dirty="0" smtClean="0"/>
              <a:t>maître d’ouvrage </a:t>
            </a:r>
            <a:r>
              <a:rPr lang="fr-FR" sz="3400" dirty="0" smtClean="0"/>
              <a:t>(personne physique ou morale pour le compte  de laquelle les travaux sont réalisés) et </a:t>
            </a:r>
            <a:r>
              <a:rPr lang="fr-FR" sz="3400" u="sng" dirty="0" smtClean="0"/>
              <a:t>le </a:t>
            </a:r>
            <a:r>
              <a:rPr lang="fr-FR" sz="3400" b="1" u="sng" dirty="0" smtClean="0"/>
              <a:t>maître d’œuvre </a:t>
            </a:r>
            <a:r>
              <a:rPr lang="fr-FR" sz="3400" dirty="0" smtClean="0"/>
              <a:t>(personne physique ou morale qui est  garant du bon déroulement des travaux et qui propose les solutions adaptées au chantier). </a:t>
            </a:r>
          </a:p>
          <a:p>
            <a:pPr>
              <a:buNone/>
            </a:pPr>
            <a:r>
              <a:rPr lang="fr-FR" sz="3400" dirty="0" smtClean="0"/>
              <a:t>En plus du particulier qui réalise lui-même les travaux, on peut donc engager la responsabilité  pénale de tous les professionnels ayant concouru aux dits travaux. En effet, ils sont supposés avoir  une connaissance des règles d’urbanisme et un « devoir » d’information et de conseil auprès du  maître d’ouvrage. </a:t>
            </a:r>
          </a:p>
          <a:p>
            <a:pPr>
              <a:buNone/>
            </a:pPr>
            <a:r>
              <a:rPr lang="fr-FR" sz="3400" dirty="0" smtClean="0"/>
              <a:t>On   peut   ainsi   mettre   en   cause   l’architecte,   les   entrepreneurs   (entreprises   de   BTP,   maçons...)  conscients du caractère illicite des travaux, un promoteur, un syndic...</a:t>
            </a:r>
            <a:endParaRPr lang="fr-FR" sz="3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Les différentes infractions en urbanisme</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85000" lnSpcReduction="10000"/>
          </a:bodyPr>
          <a:lstStyle/>
          <a:p>
            <a:r>
              <a:rPr lang="fr-FR" dirty="0" smtClean="0"/>
              <a:t>On ne peut être condamné pénalement qu’en vertu d’un texte pénal précis et clair. Un texte d’incrimination est donc nécessaire pour caractériser une infraction pénale.</a:t>
            </a:r>
          </a:p>
          <a:p>
            <a:r>
              <a:rPr lang="fr-FR" dirty="0" smtClean="0"/>
              <a:t>En matière d’urbanisme, il existe deux grands types d’infractions : </a:t>
            </a:r>
          </a:p>
          <a:p>
            <a:pPr>
              <a:buNone/>
            </a:pPr>
            <a:r>
              <a:rPr lang="fr-FR" u="sng" dirty="0" smtClean="0"/>
              <a:t>1/les infractions aux règles de fond </a:t>
            </a:r>
          </a:p>
          <a:p>
            <a:pPr>
              <a:buNone/>
            </a:pPr>
            <a:r>
              <a:rPr lang="fr-FR" u="sng" dirty="0" smtClean="0"/>
              <a:t>2/ les infractions aux règles de procédure (de forme).</a:t>
            </a:r>
          </a:p>
          <a:p>
            <a:pPr>
              <a:buNone/>
            </a:pPr>
            <a:r>
              <a:rPr lang="fr-FR" dirty="0" smtClean="0"/>
              <a:t>3/On trouve également des infractions relatives au droit d’accès à certains lieux. </a:t>
            </a:r>
          </a:p>
          <a:p>
            <a:pPr>
              <a:buNone/>
            </a:pPr>
            <a:r>
              <a:rPr lang="fr-FR" dirty="0" smtClean="0"/>
              <a:t>4/Enfin, on peut relever des infractions correspondant à un régime particulier d’autorisation.</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L’obligation de constater les infractions</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a:bodyPr>
          <a:lstStyle/>
          <a:p>
            <a:pPr algn="ctr">
              <a:buNone/>
            </a:pPr>
            <a:r>
              <a:rPr lang="fr-FR" sz="3600" dirty="0" smtClean="0"/>
              <a:t>Le code de l’urbanisme crée une  obligation  de dresser procès-verbal en cas d’infraction à la  législation de l’urbanisme. Le refus de dresser un procès-verbal est un acte susceptible de recours en  annulation et en responsabilité devant le juge administratif.</a:t>
            </a:r>
            <a:endParaRPr lang="fr-FR" sz="3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L’obligation de constater les infractions</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429288"/>
          </a:xfrm>
        </p:spPr>
        <p:txBody>
          <a:bodyPr>
            <a:normAutofit fontScale="85000" lnSpcReduction="20000"/>
          </a:bodyPr>
          <a:lstStyle/>
          <a:p>
            <a:pPr>
              <a:buNone/>
            </a:pPr>
            <a:r>
              <a:rPr lang="fr-FR" sz="4200" dirty="0" smtClean="0">
                <a:solidFill>
                  <a:schemeClr val="accent6">
                    <a:lumMod val="50000"/>
                  </a:schemeClr>
                </a:solidFill>
              </a:rPr>
              <a:t>I) L’obligation de dresser procès-verbal</a:t>
            </a:r>
          </a:p>
          <a:p>
            <a:pPr>
              <a:buNone/>
            </a:pPr>
            <a:r>
              <a:rPr lang="fr-FR" dirty="0" smtClean="0"/>
              <a:t>L’article L. 480-1 du code de l’urbanisme institue pour l’autorité administrative (État, maires,  agents chargés de constater les infractions) une obligation de dresser procès-verbal dès qu’elle a  connaissance d’une infraction . On parle de  compétence liée.</a:t>
            </a:r>
          </a:p>
          <a:p>
            <a:pPr>
              <a:buNone/>
            </a:pPr>
            <a:r>
              <a:rPr lang="fr-FR" dirty="0" smtClean="0"/>
              <a:t>Même  si d’autres services de  l’État sont  susceptibles  de  dresser  un procès-verbal,  de  par sa  proximité et sa connaissance de son territoire communal, le maire est en première ligne pour  constater des infractions. </a:t>
            </a:r>
          </a:p>
          <a:p>
            <a:pPr>
              <a:buNone/>
            </a:pPr>
            <a:r>
              <a:rPr lang="fr-FR" dirty="0" smtClean="0"/>
              <a:t>Il agit toujours pour le compte de l’État quand il dresse un procès-verbal  parce que la compétence pénale, même déléguée, est une compétence d’État  (CE, 10 mai 1996, n°133195 et 133352).</a:t>
            </a:r>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L’obligation de constater les infractions</a:t>
            </a:r>
            <a:endParaRPr lang="fr-FR" sz="3600" dirty="0">
              <a:solidFill>
                <a:srgbClr val="C00000"/>
              </a:solidFill>
            </a:endParaRPr>
          </a:p>
        </p:txBody>
      </p:sp>
      <p:sp>
        <p:nvSpPr>
          <p:cNvPr id="3" name="Espace réservé du contenu 2"/>
          <p:cNvSpPr>
            <a:spLocks noGrp="1"/>
          </p:cNvSpPr>
          <p:nvPr>
            <p:ph idx="1"/>
          </p:nvPr>
        </p:nvSpPr>
        <p:spPr>
          <a:xfrm>
            <a:off x="500034" y="928670"/>
            <a:ext cx="8229600" cy="5572164"/>
          </a:xfrm>
        </p:spPr>
        <p:txBody>
          <a:bodyPr>
            <a:normAutofit/>
          </a:bodyPr>
          <a:lstStyle/>
          <a:p>
            <a:pPr>
              <a:buNone/>
            </a:pPr>
            <a:r>
              <a:rPr lang="fr-FR" sz="3600" dirty="0" smtClean="0">
                <a:solidFill>
                  <a:schemeClr val="accent6">
                    <a:lumMod val="50000"/>
                  </a:schemeClr>
                </a:solidFill>
              </a:rPr>
              <a:t>II) Doute sur l'infraction</a:t>
            </a:r>
          </a:p>
          <a:p>
            <a:pPr>
              <a:buNone/>
            </a:pPr>
            <a:r>
              <a:rPr lang="fr-FR" sz="3600" dirty="0" smtClean="0"/>
              <a:t>Un procès-verbal doit être établi même « s’il y a doute sur la réalité de l'infraction ou sur   l'extinction de l'action publique », l’abstention ou le retard de l’autorité à dresser procès-verbal  engageant la responsabilité de l’État s’il s’avère que les faits en cause constituent une infraction  punissable. (CE, avis, 13 déc. 1977).</a:t>
            </a:r>
            <a:endParaRPr lang="fr-FR" sz="3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L’obligation de constater les infractions</a:t>
            </a:r>
            <a:endParaRPr lang="fr-FR" sz="3600" dirty="0">
              <a:solidFill>
                <a:srgbClr val="C00000"/>
              </a:solidFill>
            </a:endParaRPr>
          </a:p>
        </p:txBody>
      </p:sp>
      <p:sp>
        <p:nvSpPr>
          <p:cNvPr id="3" name="Espace réservé du contenu 2"/>
          <p:cNvSpPr>
            <a:spLocks noGrp="1"/>
          </p:cNvSpPr>
          <p:nvPr>
            <p:ph idx="1"/>
          </p:nvPr>
        </p:nvSpPr>
        <p:spPr>
          <a:xfrm>
            <a:off x="571472" y="1000108"/>
            <a:ext cx="8229600" cy="5197493"/>
          </a:xfrm>
        </p:spPr>
        <p:txBody>
          <a:bodyPr/>
          <a:lstStyle/>
          <a:p>
            <a:pPr>
              <a:buNone/>
            </a:pPr>
            <a:r>
              <a:rPr lang="fr-FR" dirty="0" smtClean="0">
                <a:solidFill>
                  <a:schemeClr val="accent6">
                    <a:lumMod val="50000"/>
                  </a:schemeClr>
                </a:solidFill>
              </a:rPr>
              <a:t>III) Dans quels cas pourrait-on ne pas dresser procès-verbal ? 1</a:t>
            </a:r>
          </a:p>
          <a:p>
            <a:pPr>
              <a:buNone/>
            </a:pPr>
            <a:r>
              <a:rPr lang="fr-FR" dirty="0" smtClean="0"/>
              <a:t>La juridiction administrative précise que : </a:t>
            </a:r>
          </a:p>
          <a:p>
            <a:pPr>
              <a:buNone/>
            </a:pPr>
            <a:r>
              <a:rPr lang="fr-FR" dirty="0" smtClean="0"/>
              <a:t>• Une infraction régularisée à la date de la demande de constatation des infractions  commises ne peut donner lieu à procès-verbal (CAA Versailles, 8 novembre 2007, M. </a:t>
            </a:r>
            <a:r>
              <a:rPr lang="fr-FR" dirty="0" err="1" smtClean="0"/>
              <a:t>Collin</a:t>
            </a:r>
            <a:r>
              <a:rPr lang="fr-FR" dirty="0" smtClean="0"/>
              <a:t>- </a:t>
            </a:r>
            <a:r>
              <a:rPr lang="fr-FR" dirty="0" err="1" smtClean="0"/>
              <a:t>Delavaud</a:t>
            </a:r>
            <a:r>
              <a:rPr lang="fr-FR" dirty="0" smtClean="0"/>
              <a:t>, </a:t>
            </a:r>
            <a:r>
              <a:rPr lang="fr-FR" dirty="0" err="1" smtClean="0"/>
              <a:t>req</a:t>
            </a:r>
            <a:r>
              <a:rPr lang="fr-FR" dirty="0" smtClean="0"/>
              <a:t> n° 05VE02167),</a:t>
            </a:r>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L’obligation de constater les infractions</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92500" lnSpcReduction="20000"/>
          </a:bodyPr>
          <a:lstStyle/>
          <a:p>
            <a:pPr>
              <a:buNone/>
            </a:pPr>
            <a:r>
              <a:rPr lang="fr-FR" dirty="0" smtClean="0">
                <a:solidFill>
                  <a:schemeClr val="accent6">
                    <a:lumMod val="50000"/>
                  </a:schemeClr>
                </a:solidFill>
              </a:rPr>
              <a:t>III) Dans quels cas pourrait-on ne pas dresser procès-verbal ? 2</a:t>
            </a:r>
          </a:p>
          <a:p>
            <a:pPr>
              <a:buNone/>
            </a:pPr>
            <a:endParaRPr lang="fr-FR" dirty="0" smtClean="0"/>
          </a:p>
          <a:p>
            <a:pPr>
              <a:buNone/>
            </a:pPr>
            <a:r>
              <a:rPr lang="fr-FR" dirty="0" smtClean="0"/>
              <a:t>• C’est de bon droit que le maire rejette implicitement la demande des intéressés de  dresser  procès-verbal pour non-conformité des travaux  aux prescriptions du permis  lorsque, d’une part, un permis modificatif a fait disparaître les causes de cette non- conformité du permis initial et, d’autre part, que l’absence de conformité des travaux  au permis modificatif n’est pas établie (CAA Lyon, 12 décembre 2000, M. et Mme Dufour, </a:t>
            </a:r>
            <a:r>
              <a:rPr lang="fr-FR" dirty="0" err="1" smtClean="0"/>
              <a:t>req</a:t>
            </a:r>
            <a:r>
              <a:rPr lang="fr-FR" dirty="0" smtClean="0"/>
              <a:t> n° 96LY01158).</a:t>
            </a:r>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L’obligation de constater les infractions</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92500" lnSpcReduction="20000"/>
          </a:bodyPr>
          <a:lstStyle/>
          <a:p>
            <a:pPr>
              <a:buNone/>
            </a:pPr>
            <a:r>
              <a:rPr lang="fr-FR" dirty="0" smtClean="0">
                <a:solidFill>
                  <a:schemeClr val="accent6">
                    <a:lumMod val="50000"/>
                  </a:schemeClr>
                </a:solidFill>
              </a:rPr>
              <a:t>III) Dans quels cas pourrait-on ne pas dresser procès-verbal ? 3</a:t>
            </a:r>
          </a:p>
          <a:p>
            <a:pPr>
              <a:buNone/>
            </a:pPr>
            <a:endParaRPr lang="fr-FR" dirty="0" smtClean="0"/>
          </a:p>
          <a:p>
            <a:pPr>
              <a:buNone/>
            </a:pPr>
            <a:r>
              <a:rPr lang="fr-FR" dirty="0" smtClean="0"/>
              <a:t>• Mais   l’ordre  judiciaire  (pénal)   a   une   interprétation   différente   en   disant   qu’une   mesure   de  régularisation ne peut avoir pour effet de faire disparaître l'infraction.  (</a:t>
            </a:r>
            <a:r>
              <a:rPr lang="fr-FR" dirty="0" err="1" smtClean="0"/>
              <a:t>Cass</a:t>
            </a:r>
            <a:r>
              <a:rPr lang="fr-FR" dirty="0" smtClean="0"/>
              <a:t>. </a:t>
            </a:r>
            <a:r>
              <a:rPr lang="fr-FR" dirty="0" err="1" smtClean="0"/>
              <a:t>Crim</a:t>
            </a:r>
            <a:r>
              <a:rPr lang="fr-FR" dirty="0" smtClean="0"/>
              <a:t>, 25 janvier  1995, n°93-85804). L’auteur de l’infraction peut donc être poursuivi et condamné malgré le fait que les  travaux illégaux ont été régularisés,  sous réserve que l’infraction ait pu être constatée avant la  régularisation.</a:t>
            </a:r>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L’obligation de constater les infractions</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92500" lnSpcReduction="20000"/>
          </a:bodyPr>
          <a:lstStyle/>
          <a:p>
            <a:pPr>
              <a:buNone/>
            </a:pPr>
            <a:r>
              <a:rPr lang="fr-FR" dirty="0" smtClean="0">
                <a:solidFill>
                  <a:schemeClr val="accent6">
                    <a:lumMod val="50000"/>
                  </a:schemeClr>
                </a:solidFill>
              </a:rPr>
              <a:t>IV) Les conséquences du refus de dresser procès-verbal 1</a:t>
            </a:r>
          </a:p>
          <a:p>
            <a:pPr indent="0">
              <a:buNone/>
            </a:pPr>
            <a:r>
              <a:rPr lang="fr-FR" dirty="0" smtClean="0"/>
              <a:t>L’autorité administrative a l’obligation de dresser procès-verbal dans un délai raisonnable. Cela  signifie qu’elle n’est pas tenue de se rendre immédiatement sur les lieux de l’infraction, mais  qu’elle doit y aller.  (Un   retard  de   11  mois  pour  l'établissement   d’un  procès-verbal   et   un  délai   de  3  mois   supplémentaire pour la transmission au procureur n'ont pas été considérés comme un délai raisonnable, CE, 21   octobre 1983, Époux </a:t>
            </a:r>
            <a:r>
              <a:rPr lang="fr-FR" dirty="0" err="1" smtClean="0"/>
              <a:t>Guedeu</a:t>
            </a:r>
            <a:r>
              <a:rPr lang="fr-FR" dirty="0" smtClean="0"/>
              <a:t>, Rec. n°31728, Lebon p. 424.)</a:t>
            </a:r>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L’obligation de constater les infractions</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92500" lnSpcReduction="20000"/>
          </a:bodyPr>
          <a:lstStyle/>
          <a:p>
            <a:pPr>
              <a:buNone/>
            </a:pPr>
            <a:r>
              <a:rPr lang="fr-FR" dirty="0" smtClean="0">
                <a:solidFill>
                  <a:schemeClr val="accent6">
                    <a:lumMod val="50000"/>
                  </a:schemeClr>
                </a:solidFill>
              </a:rPr>
              <a:t>IV) Les conséquences du refus de dresser procès-verbal 2</a:t>
            </a:r>
          </a:p>
          <a:p>
            <a:pPr>
              <a:buNone/>
            </a:pPr>
            <a:r>
              <a:rPr lang="fr-FR" dirty="0" smtClean="0"/>
              <a:t>Le   refus   ou   le   retard   à   dresser   procès-verbal   constitue  une   faute   susceptible   d’engager  la   responsabilité administrative de l’État. (Cf. </a:t>
            </a:r>
            <a:r>
              <a:rPr lang="fr-FR" dirty="0" err="1" smtClean="0"/>
              <a:t>Rép</a:t>
            </a:r>
            <a:r>
              <a:rPr lang="fr-FR" dirty="0" smtClean="0"/>
              <a:t>. Min., Question écrite n°51896, JOAN 1er février 2005, p.  1068 ou encore CE, 10 juillet 2006, Consorts </a:t>
            </a:r>
            <a:r>
              <a:rPr lang="fr-FR" dirty="0" err="1" smtClean="0"/>
              <a:t>Sabban</a:t>
            </a:r>
            <a:r>
              <a:rPr lang="fr-FR" dirty="0" smtClean="0"/>
              <a:t>, n°267943).</a:t>
            </a:r>
          </a:p>
          <a:p>
            <a:pPr>
              <a:buNone/>
            </a:pPr>
            <a:r>
              <a:rPr lang="fr-FR" b="1" dirty="0" smtClean="0"/>
              <a:t>En outre, l’agent qui n’établirait pas un procès-verbal alors qu’il a qualité pour le faire se placerait  en état de prévarication (action de celui manque au devoir de sa charge).</a:t>
            </a:r>
            <a:endParaRPr lang="fr-FR"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Qui constate l’infraction ?</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92500" lnSpcReduction="10000"/>
          </a:bodyPr>
          <a:lstStyle/>
          <a:p>
            <a:pPr indent="0">
              <a:buNone/>
            </a:pPr>
            <a:r>
              <a:rPr lang="fr-FR" dirty="0" smtClean="0"/>
              <a:t>Les infractions à la législation de l'urbanisme peuvent être constatées par : </a:t>
            </a:r>
          </a:p>
          <a:p>
            <a:pPr>
              <a:buNone/>
            </a:pPr>
            <a:r>
              <a:rPr lang="fr-FR" dirty="0" smtClean="0"/>
              <a:t>➔ un Officier de Police Judiciaire (OPJ). C’est le cas du maire et de tous les adjoints (et pas seulement   celui   délégué   à  l’urbanisme),  d’un   agent   de   la   police   nationale   ou   de   la gendarmerie ayant la qualité d’agent de police judiciaire,</a:t>
            </a:r>
          </a:p>
          <a:p>
            <a:pPr>
              <a:buNone/>
            </a:pPr>
            <a:r>
              <a:rPr lang="fr-FR" dirty="0" smtClean="0"/>
              <a:t>➔ les agents des collectivités publiques commissionnés par les maires,</a:t>
            </a:r>
          </a:p>
          <a:p>
            <a:pPr>
              <a:buNone/>
            </a:pPr>
            <a:r>
              <a:rPr lang="fr-FR" dirty="0" smtClean="0"/>
              <a:t>➔ les agents de l’État commissionnés par le ministre chargé de l’urbanisme,</a:t>
            </a:r>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Qui constate l’infraction ?</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chor="ctr">
            <a:normAutofit/>
          </a:bodyPr>
          <a:lstStyle/>
          <a:p>
            <a:pPr indent="-457200">
              <a:buNone/>
            </a:pPr>
            <a:r>
              <a:rPr lang="fr-FR" dirty="0" smtClean="0"/>
              <a:t>Le commissionnement fait l’objet d’une décision administrative individuelle du maire pour les agents des communes et des EPCI. </a:t>
            </a:r>
          </a:p>
          <a:p>
            <a:pPr indent="-457200">
              <a:buNone/>
            </a:pPr>
            <a:r>
              <a:rPr lang="fr-FR" dirty="0" smtClean="0"/>
              <a:t>C’est lui qui permet à tout agent public de dresser un procès-verbal dans telle ou telle police.</a:t>
            </a:r>
          </a:p>
          <a:p>
            <a:pPr indent="-457200">
              <a:buNone/>
            </a:pPr>
            <a:r>
              <a:rPr lang="fr-FR" dirty="0" smtClean="0"/>
              <a:t>Ces fonctionnaires commissionnés doivent ensuite être assermentés dans les conditions fixées aux articles R. 610-1 à R. 610-3 du code de l'urbanisme </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Les différentes infractions en urbanisme</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357850"/>
          </a:xfrm>
        </p:spPr>
        <p:txBody>
          <a:bodyPr>
            <a:normAutofit fontScale="70000" lnSpcReduction="20000"/>
          </a:bodyPr>
          <a:lstStyle/>
          <a:p>
            <a:pPr>
              <a:buNone/>
            </a:pPr>
            <a:r>
              <a:rPr lang="fr-FR" dirty="0" smtClean="0"/>
              <a:t>I) </a:t>
            </a:r>
            <a:r>
              <a:rPr lang="fr-FR" b="1" dirty="0" smtClean="0"/>
              <a:t>Les infractions aux règles de fond</a:t>
            </a:r>
          </a:p>
          <a:p>
            <a:pPr>
              <a:buNone/>
            </a:pPr>
            <a:r>
              <a:rPr lang="fr-FR" dirty="0" smtClean="0"/>
              <a:t>Les infractions aux règles de fond correspondent au non-respect des règles d’urbanisme applicables à un territoire donné. Elles sont prévues par l’article L. 610-1 du code de l’urbanisme et </a:t>
            </a:r>
            <a:r>
              <a:rPr lang="fr-FR" b="1" dirty="0" smtClean="0"/>
              <a:t>constituent des délits</a:t>
            </a:r>
            <a:r>
              <a:rPr lang="fr-FR" dirty="0" smtClean="0"/>
              <a:t>. Il s’agit du non-respect :</a:t>
            </a:r>
          </a:p>
          <a:p>
            <a:pPr>
              <a:buFont typeface="Wingdings" pitchFamily="2" charset="2"/>
              <a:buChar char="§"/>
            </a:pPr>
            <a:r>
              <a:rPr lang="fr-FR" dirty="0" smtClean="0"/>
              <a:t> Du Règlement National de l’Urbanisme (RNU)</a:t>
            </a:r>
          </a:p>
          <a:p>
            <a:pPr>
              <a:buFont typeface="Wingdings" pitchFamily="2" charset="2"/>
              <a:buChar char="§"/>
            </a:pPr>
            <a:r>
              <a:rPr lang="fr-FR" dirty="0" smtClean="0"/>
              <a:t> Des Plans d’Occupation des Sols (POS) encore en vigueur</a:t>
            </a:r>
          </a:p>
          <a:p>
            <a:pPr>
              <a:buFont typeface="Wingdings" pitchFamily="2" charset="2"/>
              <a:buChar char="§"/>
            </a:pPr>
            <a:r>
              <a:rPr lang="fr-FR" dirty="0" smtClean="0"/>
              <a:t>Des Plans Locaux d’Urbanisme (PLU)</a:t>
            </a:r>
          </a:p>
          <a:p>
            <a:pPr>
              <a:buFont typeface="Wingdings" pitchFamily="2" charset="2"/>
              <a:buChar char="§"/>
            </a:pPr>
            <a:r>
              <a:rPr lang="fr-FR" dirty="0" smtClean="0"/>
              <a:t>Des Cartes Communales (CC)</a:t>
            </a:r>
          </a:p>
          <a:p>
            <a:pPr>
              <a:buFont typeface="Wingdings" pitchFamily="2" charset="2"/>
              <a:buChar char="§"/>
            </a:pPr>
            <a:r>
              <a:rPr lang="fr-FR" dirty="0" smtClean="0"/>
              <a:t>Des prescriptions relatives aux Espaces Naturels Sensibles (ENS)</a:t>
            </a:r>
          </a:p>
          <a:p>
            <a:pPr>
              <a:buFont typeface="Wingdings" pitchFamily="2" charset="2"/>
              <a:buChar char="§"/>
            </a:pPr>
            <a:r>
              <a:rPr lang="fr-FR" dirty="0" smtClean="0"/>
              <a:t>Des prescriptions relatives aux périmètres de protection et mise en valeur des espaces agricoles et naturels </a:t>
            </a:r>
            <a:r>
              <a:rPr lang="fr-FR" dirty="0" err="1" smtClean="0"/>
              <a:t>péri-urbains</a:t>
            </a:r>
            <a:endParaRPr lang="fr-FR" dirty="0" smtClean="0"/>
          </a:p>
          <a:p>
            <a:pPr>
              <a:buFont typeface="Wingdings" pitchFamily="2" charset="2"/>
              <a:buChar char="§"/>
            </a:pPr>
            <a:r>
              <a:rPr lang="fr-FR" dirty="0" smtClean="0"/>
              <a:t> Des prescriptions relatives aux règles de coupe et abattage dans un Espace Boisé Classé (EBC)</a:t>
            </a:r>
          </a:p>
          <a:p>
            <a:pPr>
              <a:buFont typeface="Wingdings" pitchFamily="2" charset="2"/>
              <a:buChar char="§"/>
            </a:pPr>
            <a:r>
              <a:rPr lang="fr-FR" dirty="0" smtClean="0"/>
              <a:t>des plans de prévention des risques naturels ou technologiques</a:t>
            </a:r>
          </a:p>
          <a:p>
            <a:pPr>
              <a:buFont typeface="Wingdings" pitchFamily="2" charset="2"/>
              <a:buChar char="§"/>
            </a:pPr>
            <a:r>
              <a:rPr lang="fr-FR" dirty="0" smtClean="0"/>
              <a:t>..</a:t>
            </a:r>
            <a:endParaRPr lang="fr-F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Qui constate l’infraction ?</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chor="ctr">
            <a:normAutofit fontScale="85000" lnSpcReduction="10000"/>
          </a:bodyPr>
          <a:lstStyle/>
          <a:p>
            <a:pPr indent="0">
              <a:buNone/>
            </a:pPr>
            <a:r>
              <a:rPr lang="fr-FR" dirty="0" smtClean="0"/>
              <a:t>Article R610-1</a:t>
            </a:r>
          </a:p>
          <a:p>
            <a:pPr indent="-457200">
              <a:buNone/>
            </a:pPr>
            <a:r>
              <a:rPr lang="fr-FR" i="1" dirty="0" smtClean="0"/>
              <a:t>Les fonctionnaires et agents de l'Etat et des collectivités publiques commissionnés par le ministre chargé de l'urbanisme ou par les maires pour constater les infractions aux dispositions du règlement national d'urbanisme et aux articles L. 610-1 et L. 610-2 prêtent, avant d'entrer en fonctions le serment suivant devant le tribunal d'instance dans le ressort duquel ils sont domiciliés, au siège de ce tribunal ou, le cas échéant, de l'une de ses chambres de proximité :</a:t>
            </a:r>
          </a:p>
          <a:p>
            <a:pPr indent="-457200">
              <a:buNone/>
            </a:pPr>
            <a:r>
              <a:rPr lang="fr-FR" i="1" dirty="0" smtClean="0"/>
              <a:t> “ </a:t>
            </a:r>
            <a:r>
              <a:rPr lang="fr-FR" b="1" i="1" dirty="0" smtClean="0"/>
              <a:t>Je jure de bien et fidèlement remplir mes fonctions et de ne rien révéler ou utiliser de ce qui sera porté à ma connaissance à l'occasion de leur exercice ”.</a:t>
            </a:r>
            <a:endParaRPr lang="fr-FR" b="1" i="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Qui constate l’infraction ?</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429288"/>
          </a:xfrm>
        </p:spPr>
        <p:txBody>
          <a:bodyPr anchor="ctr">
            <a:normAutofit fontScale="85000" lnSpcReduction="10000"/>
          </a:bodyPr>
          <a:lstStyle/>
          <a:p>
            <a:pPr indent="0">
              <a:buNone/>
            </a:pPr>
            <a:r>
              <a:rPr lang="fr-FR" dirty="0" smtClean="0"/>
              <a:t>Article R610-2</a:t>
            </a:r>
          </a:p>
          <a:p>
            <a:pPr indent="0">
              <a:buNone/>
            </a:pPr>
            <a:r>
              <a:rPr lang="fr-FR" dirty="0" smtClean="0"/>
              <a:t>En cas de mutation, il n'y a pas lieu à nouvelle prestation de serment.  Une nouvelle décision d'habilitation est cependant nécessaire en ce qui concerne les fonctionnaires et agents commissionnés par les maires.</a:t>
            </a:r>
          </a:p>
          <a:p>
            <a:pPr indent="0">
              <a:buNone/>
            </a:pPr>
            <a:endParaRPr lang="fr-FR" dirty="0" smtClean="0"/>
          </a:p>
          <a:p>
            <a:pPr indent="0">
              <a:buNone/>
            </a:pPr>
            <a:r>
              <a:rPr lang="fr-FR" dirty="0" smtClean="0"/>
              <a:t>Article R610-3</a:t>
            </a:r>
          </a:p>
          <a:p>
            <a:pPr indent="0">
              <a:buNone/>
            </a:pPr>
            <a:r>
              <a:rPr lang="fr-FR" dirty="0" smtClean="0"/>
              <a:t>Les fonctionnaires et agents mentionnés à l'article R. 610-1 doivent être porteurs de leur commission au cours de l'accomplissement de leur mission. La mention de la prestation de serment est apposée sur cette commission par le greffier du tribunal judiciaire.</a:t>
            </a:r>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Qui constate l’infraction ?</a:t>
            </a:r>
            <a:endParaRPr lang="fr-FR" sz="3600" dirty="0">
              <a:solidFill>
                <a:srgbClr val="C00000"/>
              </a:solidFill>
            </a:endParaRPr>
          </a:p>
        </p:txBody>
      </p:sp>
      <p:sp>
        <p:nvSpPr>
          <p:cNvPr id="3" name="Espace réservé du contenu 2"/>
          <p:cNvSpPr>
            <a:spLocks noGrp="1"/>
          </p:cNvSpPr>
          <p:nvPr>
            <p:ph idx="1"/>
          </p:nvPr>
        </p:nvSpPr>
        <p:spPr>
          <a:xfrm>
            <a:off x="457200" y="928670"/>
            <a:ext cx="8401080" cy="5197493"/>
          </a:xfrm>
        </p:spPr>
        <p:txBody>
          <a:bodyPr>
            <a:normAutofit fontScale="92500" lnSpcReduction="20000"/>
          </a:bodyPr>
          <a:lstStyle/>
          <a:p>
            <a:pPr>
              <a:buNone/>
            </a:pPr>
            <a:r>
              <a:rPr lang="fr-FR" dirty="0" smtClean="0">
                <a:solidFill>
                  <a:schemeClr val="accent6">
                    <a:lumMod val="50000"/>
                  </a:schemeClr>
                </a:solidFill>
              </a:rPr>
              <a:t>Les policiers municipaux : commissionnement  et prestation de serment</a:t>
            </a:r>
          </a:p>
          <a:p>
            <a:pPr>
              <a:buNone/>
            </a:pPr>
            <a:r>
              <a:rPr lang="fr-FR" dirty="0" smtClean="0"/>
              <a:t>Les policiers municipaux sont des </a:t>
            </a:r>
            <a:r>
              <a:rPr lang="fr-FR" b="1" dirty="0" smtClean="0"/>
              <a:t>Agents de Police Judiciaire adjoints</a:t>
            </a:r>
            <a:r>
              <a:rPr lang="fr-FR" dirty="0" smtClean="0"/>
              <a:t>. Ces derniers relèvent donc  de l'article 21 du code de procédure pénale. </a:t>
            </a:r>
          </a:p>
          <a:p>
            <a:pPr>
              <a:buNone/>
            </a:pPr>
            <a:r>
              <a:rPr lang="fr-FR" dirty="0" smtClean="0"/>
              <a:t>Les agents de police municipale ont pour mission :    « de seconder les Officiers de police judiciaire,  de rendre compte à leurs chefs hiérarchiques de tous crimes, délits ou contraventions dont ils ont  connaissance, de constater, en se conformant aux ordres de leurs chefs,  </a:t>
            </a:r>
            <a:r>
              <a:rPr lang="fr-FR" b="1" dirty="0" smtClean="0"/>
              <a:t>les infractions à la loi  pénale</a:t>
            </a:r>
            <a:r>
              <a:rPr lang="fr-FR" dirty="0" smtClean="0"/>
              <a:t> et de recueillir tous les renseignements...». </a:t>
            </a:r>
            <a:endParaRPr lang="fr-F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42852"/>
            <a:ext cx="8229600" cy="428628"/>
          </a:xfrm>
        </p:spPr>
        <p:txBody>
          <a:bodyPr>
            <a:noAutofit/>
          </a:bodyPr>
          <a:lstStyle/>
          <a:p>
            <a:r>
              <a:rPr lang="fr-FR" sz="3600" dirty="0" smtClean="0">
                <a:solidFill>
                  <a:srgbClr val="C00000"/>
                </a:solidFill>
              </a:rPr>
              <a:t>Qui constate l’infraction ?</a:t>
            </a:r>
            <a:endParaRPr lang="fr-FR" sz="3600" dirty="0">
              <a:solidFill>
                <a:srgbClr val="C00000"/>
              </a:solidFill>
            </a:endParaRPr>
          </a:p>
        </p:txBody>
      </p:sp>
      <p:sp>
        <p:nvSpPr>
          <p:cNvPr id="3" name="Espace réservé du contenu 2"/>
          <p:cNvSpPr>
            <a:spLocks noGrp="1"/>
          </p:cNvSpPr>
          <p:nvPr>
            <p:ph idx="1"/>
          </p:nvPr>
        </p:nvSpPr>
        <p:spPr>
          <a:xfrm>
            <a:off x="457200" y="642918"/>
            <a:ext cx="8401080" cy="5483245"/>
          </a:xfrm>
        </p:spPr>
        <p:txBody>
          <a:bodyPr>
            <a:noAutofit/>
          </a:bodyPr>
          <a:lstStyle/>
          <a:p>
            <a:pPr>
              <a:buNone/>
            </a:pPr>
            <a:r>
              <a:rPr lang="fr-FR" sz="2800" dirty="0" smtClean="0">
                <a:solidFill>
                  <a:schemeClr val="accent6">
                    <a:lumMod val="50000"/>
                  </a:schemeClr>
                </a:solidFill>
              </a:rPr>
              <a:t>Les policiers municipaux : commissionnement  et prestation de serment</a:t>
            </a:r>
          </a:p>
          <a:p>
            <a:pPr>
              <a:buNone/>
            </a:pPr>
            <a:r>
              <a:rPr lang="fr-FR" sz="2800" dirty="0" smtClean="0"/>
              <a:t>Ils constatent donc des infractions à la police générale. Seule la police spéciale des infractions au  code de la route est mentionnée dans cet article 21 du CPP. </a:t>
            </a:r>
          </a:p>
          <a:p>
            <a:pPr>
              <a:buNone/>
            </a:pPr>
            <a:r>
              <a:rPr lang="fr-FR" sz="2800" dirty="0" smtClean="0"/>
              <a:t>L’urbanisme, tout comme l’environnement, relève d’une police spéciale.  Il faut donc bien tout d’abord un commissionnement spécifique pour chaque police spéciale, mais  aussi une prestation de serment propre à chaque police spéciale pour laquelle le policier municipal  aura été commissionné.</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42852"/>
            <a:ext cx="8229600" cy="428628"/>
          </a:xfrm>
        </p:spPr>
        <p:txBody>
          <a:bodyPr>
            <a:noAutofit/>
          </a:bodyPr>
          <a:lstStyle/>
          <a:p>
            <a:r>
              <a:rPr lang="fr-FR" sz="3600" dirty="0" smtClean="0">
                <a:solidFill>
                  <a:srgbClr val="C00000"/>
                </a:solidFill>
              </a:rPr>
              <a:t>Qui constate l’infraction ?</a:t>
            </a:r>
            <a:endParaRPr lang="fr-FR" sz="3600" dirty="0">
              <a:solidFill>
                <a:srgbClr val="C00000"/>
              </a:solidFill>
            </a:endParaRPr>
          </a:p>
        </p:txBody>
      </p:sp>
      <p:sp>
        <p:nvSpPr>
          <p:cNvPr id="3" name="Espace réservé du contenu 2"/>
          <p:cNvSpPr>
            <a:spLocks noGrp="1"/>
          </p:cNvSpPr>
          <p:nvPr>
            <p:ph idx="1"/>
          </p:nvPr>
        </p:nvSpPr>
        <p:spPr>
          <a:xfrm>
            <a:off x="457200" y="642918"/>
            <a:ext cx="8401080" cy="5483245"/>
          </a:xfrm>
        </p:spPr>
        <p:txBody>
          <a:bodyPr>
            <a:noAutofit/>
          </a:bodyPr>
          <a:lstStyle/>
          <a:p>
            <a:pPr>
              <a:buNone/>
            </a:pPr>
            <a:r>
              <a:rPr lang="fr-FR" dirty="0" smtClean="0">
                <a:solidFill>
                  <a:schemeClr val="accent6">
                    <a:lumMod val="50000"/>
                  </a:schemeClr>
                </a:solidFill>
              </a:rPr>
              <a:t>Les policiers municipaux : commissionnement  et prestation de serment</a:t>
            </a:r>
          </a:p>
          <a:p>
            <a:pPr>
              <a:buNone/>
            </a:pPr>
            <a:r>
              <a:rPr lang="fr-FR" dirty="0" smtClean="0"/>
              <a:t>Par exemple, lors de la prestation de serment d'un fonctionnaire commissionné pour constater les  infractions au code de l’urbanisme, les articles L.480-1 et L.610-1 du code de l'urbanisme sont  spécifiquement visés. Il en sera de même pour le code de l'environnement si le policier municipal  veut pouvoir constater des infractions relatives à la police de l’eau ou de l’environnement.</a:t>
            </a:r>
            <a:endParaRPr lang="fr-F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0"/>
            <a:ext cx="8229600" cy="500042"/>
          </a:xfrm>
        </p:spPr>
        <p:txBody>
          <a:bodyPr>
            <a:noAutofit/>
          </a:bodyPr>
          <a:lstStyle/>
          <a:p>
            <a:r>
              <a:rPr lang="fr-FR" sz="3600" dirty="0" smtClean="0">
                <a:solidFill>
                  <a:srgbClr val="C00000"/>
                </a:solidFill>
              </a:rPr>
              <a:t> Qui constate l’infraction ?</a:t>
            </a:r>
            <a:endParaRPr lang="fr-FR" sz="3600" dirty="0">
              <a:solidFill>
                <a:srgbClr val="C00000"/>
              </a:solidFill>
            </a:endParaRPr>
          </a:p>
        </p:txBody>
      </p:sp>
      <p:sp>
        <p:nvSpPr>
          <p:cNvPr id="3" name="Espace réservé du contenu 2"/>
          <p:cNvSpPr>
            <a:spLocks noGrp="1"/>
          </p:cNvSpPr>
          <p:nvPr>
            <p:ph idx="1"/>
          </p:nvPr>
        </p:nvSpPr>
        <p:spPr>
          <a:xfrm>
            <a:off x="285720" y="571480"/>
            <a:ext cx="8429716" cy="6000792"/>
          </a:xfrm>
        </p:spPr>
        <p:txBody>
          <a:bodyPr>
            <a:noAutofit/>
          </a:bodyPr>
          <a:lstStyle/>
          <a:p>
            <a:pPr marL="0" fontAlgn="base">
              <a:buNone/>
            </a:pPr>
            <a:r>
              <a:rPr lang="fr-FR" sz="1900" b="1" dirty="0" smtClean="0"/>
              <a:t>Question écrite n° 12223 de </a:t>
            </a:r>
            <a:r>
              <a:rPr lang="fr-FR" sz="1900" b="1" dirty="0" smtClean="0">
                <a:hlinkClick r:id="rId2"/>
              </a:rPr>
              <a:t>M. Jean Louis Masson </a:t>
            </a:r>
            <a:r>
              <a:rPr lang="fr-FR" sz="1900" b="1" dirty="0" smtClean="0"/>
              <a:t>(Moselle - NI) publiée dans le JO Sénat du 19/06/2014 - page 1421</a:t>
            </a:r>
          </a:p>
          <a:p>
            <a:pPr marL="0" indent="0" fontAlgn="base">
              <a:buNone/>
            </a:pPr>
            <a:r>
              <a:rPr lang="fr-FR" sz="1900" dirty="0" smtClean="0"/>
              <a:t>M. Jean Louis Masson demande à M. le ministre de l'intérieur si un policier municipal qui constate une infraction en matière d'urbanisme doit être obligatoirement commissionné à cet effet, dans les conditions prévues par le code de l'urbanisme.</a:t>
            </a:r>
          </a:p>
          <a:p>
            <a:pPr marL="0" indent="0" fontAlgn="base">
              <a:buNone/>
            </a:pPr>
            <a:r>
              <a:rPr lang="fr-FR" sz="1900" b="1" dirty="0" smtClean="0"/>
              <a:t>Réponse du Ministère de l'intérieur</a:t>
            </a:r>
          </a:p>
          <a:p>
            <a:pPr marL="0" indent="0" fontAlgn="base">
              <a:buNone/>
            </a:pPr>
            <a:r>
              <a:rPr lang="fr-FR" sz="1900" b="1" dirty="0" smtClean="0"/>
              <a:t>publiée dans le JO Sénat du 09/10/2014 - page 2301</a:t>
            </a:r>
          </a:p>
          <a:p>
            <a:pPr marL="0" indent="0" fontAlgn="base">
              <a:buNone/>
            </a:pPr>
            <a:r>
              <a:rPr lang="fr-FR" sz="1900" dirty="0" smtClean="0"/>
              <a:t>En application de l'article L. 480-1 du code de l'urbanisme, les infractions aux règles d'urbanisme peuvent être constatées par tous officiers ou agents de police judiciaire ainsi que par tous fonctionnaires et agents de l'État et des collectivités territoriales commissionnés et assermentés à cet effet. Dans le cadre de l'article L. 480-1 précité, les agents de police municipale sont, en application de leur statut, assermentés et ont la qualité de fonctionnaire territorial de leur commune. Dans cette mesure, ils entrent dans le champ d'application de l'article L. 480-1. Cependant, ils doivent recevoir un commissionnement de leur maire pour constater les infractions aux règles du code de l'urbanisme sur le territoire de la commune qui les emploie. Le commissionnement permet d'adapter l'étendue des missions confiées aux qualifications propres des agents et à la situation locale.</a:t>
            </a:r>
            <a:r>
              <a:rPr lang="fr-FR" sz="2000" dirty="0" smtClean="0"/>
              <a:t/>
            </a:r>
            <a:br>
              <a:rPr lang="fr-FR" sz="2000" dirty="0" smtClean="0"/>
            </a:br>
            <a:endParaRPr lang="fr-FR" sz="2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 contenu du procès-verbal de constat</a:t>
            </a:r>
            <a:endParaRPr lang="fr-FR" sz="3600" dirty="0">
              <a:solidFill>
                <a:srgbClr val="C00000"/>
              </a:solidFill>
            </a:endParaRPr>
          </a:p>
        </p:txBody>
      </p:sp>
      <p:sp>
        <p:nvSpPr>
          <p:cNvPr id="3" name="Espace réservé du contenu 2"/>
          <p:cNvSpPr>
            <a:spLocks noGrp="1"/>
          </p:cNvSpPr>
          <p:nvPr>
            <p:ph idx="1"/>
          </p:nvPr>
        </p:nvSpPr>
        <p:spPr>
          <a:xfrm>
            <a:off x="214282" y="928670"/>
            <a:ext cx="8472518" cy="5197493"/>
          </a:xfrm>
        </p:spPr>
        <p:txBody>
          <a:bodyPr anchor="ctr">
            <a:normAutofit/>
          </a:bodyPr>
          <a:lstStyle/>
          <a:p>
            <a:pPr indent="0" algn="ctr">
              <a:buNone/>
            </a:pPr>
            <a:r>
              <a:rPr lang="fr-FR" dirty="0" smtClean="0"/>
              <a:t>Le procès-verbal doit rester factuel. </a:t>
            </a:r>
          </a:p>
          <a:p>
            <a:pPr indent="0" algn="ctr">
              <a:buNone/>
            </a:pPr>
            <a:r>
              <a:rPr lang="fr-FR" dirty="0" smtClean="0"/>
              <a:t>Une grande attention doit ainsi être portée à la rédaction du procès-verbal qui constitue la seule preuve de l’infraction. Quand il est entaché de nullité (faits erronés, mauvaise incrimination) la relaxe du contrevenant est prononcée.</a:t>
            </a:r>
            <a:endParaRPr lang="fr-F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droit de visite depuis loi ELAN</a:t>
            </a:r>
            <a:endParaRPr lang="fr-FR" sz="3600" dirty="0">
              <a:solidFill>
                <a:srgbClr val="C00000"/>
              </a:solidFill>
            </a:endParaRPr>
          </a:p>
        </p:txBody>
      </p:sp>
      <p:sp>
        <p:nvSpPr>
          <p:cNvPr id="3" name="Espace réservé du contenu 2"/>
          <p:cNvSpPr>
            <a:spLocks noGrp="1"/>
          </p:cNvSpPr>
          <p:nvPr>
            <p:ph idx="1"/>
          </p:nvPr>
        </p:nvSpPr>
        <p:spPr>
          <a:xfrm>
            <a:off x="214282" y="928670"/>
            <a:ext cx="8472518" cy="5197493"/>
          </a:xfrm>
        </p:spPr>
        <p:txBody>
          <a:bodyPr anchor="ctr">
            <a:normAutofit/>
          </a:bodyPr>
          <a:lstStyle/>
          <a:p>
            <a:pPr indent="0" algn="ctr">
              <a:buNone/>
            </a:pPr>
            <a:r>
              <a:rPr lang="fr-FR" dirty="0" smtClean="0"/>
              <a:t>La  loi  n°  2018-1021  du  23  novembre  2018  portant  évolution  du  logement,  de l’aménagement  et  du  numérique,  dite  loi  ELAN,  a  modifié  les  conditions d’exercice du droit de visite en matière d’urbanisme.</a:t>
            </a:r>
          </a:p>
          <a:p>
            <a:pPr indent="0" algn="ctr">
              <a:buNone/>
            </a:pPr>
            <a:endParaRPr lang="fr-F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droit de visite depuis loi ELAN</a:t>
            </a:r>
            <a:endParaRPr lang="fr-FR" sz="3600" dirty="0">
              <a:solidFill>
                <a:srgbClr val="C00000"/>
              </a:solidFill>
            </a:endParaRPr>
          </a:p>
        </p:txBody>
      </p:sp>
      <p:sp>
        <p:nvSpPr>
          <p:cNvPr id="3" name="Espace réservé du contenu 2"/>
          <p:cNvSpPr>
            <a:spLocks noGrp="1"/>
          </p:cNvSpPr>
          <p:nvPr>
            <p:ph idx="1"/>
          </p:nvPr>
        </p:nvSpPr>
        <p:spPr>
          <a:xfrm>
            <a:off x="214282" y="928670"/>
            <a:ext cx="8472518" cy="5197493"/>
          </a:xfrm>
        </p:spPr>
        <p:txBody>
          <a:bodyPr anchor="ctr">
            <a:normAutofit lnSpcReduction="10000"/>
          </a:bodyPr>
          <a:lstStyle/>
          <a:p>
            <a:pPr indent="0" algn="ctr">
              <a:buNone/>
            </a:pPr>
            <a:r>
              <a:rPr lang="fr-FR" dirty="0" smtClean="0"/>
              <a:t>Cette réforme a été motivée par le renforcement de la protection du droit au respect de la vie privée et familiale.</a:t>
            </a:r>
          </a:p>
          <a:p>
            <a:pPr indent="0" algn="ctr">
              <a:buNone/>
            </a:pPr>
            <a:r>
              <a:rPr lang="fr-FR" dirty="0" smtClean="0"/>
              <a:t>Postérieurement  à  l’entrée  en  vigueur  de  la  réforme,  par  un  arrêt  du  16  mai  2019  n° 66554/14  la  Cour  européenne  des  droits  de  l’Homme  a  d’ailleurs  jugé  que  les  visites domiciliaires telles que prévues antérieurement en matière d’urbanisme méconnaissaient l’article 8 de la Convention européenne de sauvegarde des droits de l’homme (CEDH)</a:t>
            </a:r>
          </a:p>
          <a:p>
            <a:pPr indent="0" algn="ctr">
              <a:buNone/>
            </a:pPr>
            <a:endParaRPr lang="fr-F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droit de visite depuis loi ELAN</a:t>
            </a:r>
            <a:endParaRPr lang="fr-FR" sz="3600" dirty="0">
              <a:solidFill>
                <a:srgbClr val="C00000"/>
              </a:solidFill>
            </a:endParaRPr>
          </a:p>
        </p:txBody>
      </p:sp>
      <p:sp>
        <p:nvSpPr>
          <p:cNvPr id="3" name="Espace réservé du contenu 2"/>
          <p:cNvSpPr>
            <a:spLocks noGrp="1"/>
          </p:cNvSpPr>
          <p:nvPr>
            <p:ph idx="1"/>
          </p:nvPr>
        </p:nvSpPr>
        <p:spPr>
          <a:xfrm>
            <a:off x="214282" y="928670"/>
            <a:ext cx="8472518" cy="5197493"/>
          </a:xfrm>
        </p:spPr>
        <p:txBody>
          <a:bodyPr anchor="ctr">
            <a:normAutofit/>
          </a:bodyPr>
          <a:lstStyle/>
          <a:p>
            <a:pPr indent="0">
              <a:buNone/>
            </a:pPr>
            <a:r>
              <a:rPr lang="fr-FR" dirty="0" smtClean="0"/>
              <a:t>Depuis l’entrée en vigueur de la loi ELAN deux hypothèses se distinguent :</a:t>
            </a:r>
          </a:p>
          <a:p>
            <a:pPr indent="0">
              <a:buFont typeface="Wingdings" pitchFamily="2" charset="2"/>
              <a:buChar char="§"/>
            </a:pPr>
            <a:r>
              <a:rPr lang="fr-FR" dirty="0" smtClean="0"/>
              <a:t>Le droit de visite et de communication dans un contexte d’autorisation d’urbanisme délivrée régulièrement (articles L.461-1 et suivants du Code de l’urbanisme)</a:t>
            </a:r>
          </a:p>
          <a:p>
            <a:pPr indent="0">
              <a:buFont typeface="Wingdings" pitchFamily="2" charset="2"/>
              <a:buChar char="§"/>
            </a:pPr>
            <a:r>
              <a:rPr lang="fr-FR" dirty="0" smtClean="0"/>
              <a:t>Le droit de visite de constructions en cas de méconnaissance des règles d’urbanisme</a:t>
            </a:r>
          </a:p>
          <a:p>
            <a:pPr indent="0">
              <a:buNone/>
            </a:pPr>
            <a:r>
              <a:rPr lang="fr-FR" dirty="0" smtClean="0"/>
              <a:t>(articles L.480-17 et suivant du même Code)</a:t>
            </a:r>
          </a:p>
          <a:p>
            <a:pPr indent="0" algn="ctr">
              <a:buNone/>
            </a:pP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Les différentes infractions en urbanisme</a:t>
            </a:r>
            <a:endParaRPr lang="fr-FR" sz="3600" dirty="0">
              <a:solidFill>
                <a:srgbClr val="C00000"/>
              </a:solidFill>
            </a:endParaRPr>
          </a:p>
        </p:txBody>
      </p:sp>
      <p:sp>
        <p:nvSpPr>
          <p:cNvPr id="3" name="Espace réservé du contenu 2"/>
          <p:cNvSpPr>
            <a:spLocks noGrp="1"/>
          </p:cNvSpPr>
          <p:nvPr>
            <p:ph idx="1"/>
          </p:nvPr>
        </p:nvSpPr>
        <p:spPr>
          <a:xfrm>
            <a:off x="285720" y="928670"/>
            <a:ext cx="8401080" cy="5197493"/>
          </a:xfrm>
        </p:spPr>
        <p:txBody>
          <a:bodyPr>
            <a:normAutofit fontScale="92500" lnSpcReduction="20000"/>
          </a:bodyPr>
          <a:lstStyle/>
          <a:p>
            <a:pPr>
              <a:buNone/>
            </a:pPr>
            <a:r>
              <a:rPr lang="fr-FR" sz="3000" b="1" dirty="0" smtClean="0"/>
              <a:t>II) </a:t>
            </a:r>
            <a:r>
              <a:rPr lang="fr-FR" sz="3000" b="1" u="sng" dirty="0" smtClean="0"/>
              <a:t>Les infractions aux règles de procédure (de forme</a:t>
            </a:r>
            <a:r>
              <a:rPr lang="fr-FR" sz="3000" b="1" dirty="0" smtClean="0"/>
              <a:t>)</a:t>
            </a:r>
          </a:p>
          <a:p>
            <a:pPr>
              <a:buNone/>
            </a:pPr>
            <a:r>
              <a:rPr lang="fr-FR" dirty="0" smtClean="0"/>
              <a:t>Les infractions aux règles de procédure sont prévues par les articles L. 480-4 et L. 480-4-1 du code de l'urbanisme. </a:t>
            </a:r>
            <a:br>
              <a:rPr lang="fr-FR" dirty="0" smtClean="0"/>
            </a:br>
            <a:r>
              <a:rPr lang="fr-FR" dirty="0" smtClean="0"/>
              <a:t>Elles correspondent au non-respect du Livre IV du code de l'urbanisme relatif aux </a:t>
            </a:r>
            <a:r>
              <a:rPr lang="fr-FR" b="1" dirty="0" smtClean="0"/>
              <a:t>DP, PC, et PA </a:t>
            </a:r>
            <a:r>
              <a:rPr lang="fr-FR" dirty="0" smtClean="0"/>
              <a:t>et constituent des délits. Il s’agit de l’exécution de travaux :</a:t>
            </a:r>
          </a:p>
          <a:p>
            <a:r>
              <a:rPr lang="fr-FR" dirty="0" smtClean="0"/>
              <a:t>Sans avoir obtenu l’autorisation d’urbanisme nécessaire</a:t>
            </a:r>
          </a:p>
          <a:p>
            <a:r>
              <a:rPr lang="fr-FR" dirty="0" smtClean="0"/>
              <a:t>En méconnaissance d’une autorisation d’urbanisme obtenue</a:t>
            </a:r>
            <a:endParaRPr lang="fr-F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droit de visite depuis loi ELAN</a:t>
            </a:r>
            <a:endParaRPr lang="fr-FR" sz="3600" dirty="0">
              <a:solidFill>
                <a:srgbClr val="C00000"/>
              </a:solidFill>
            </a:endParaRPr>
          </a:p>
        </p:txBody>
      </p:sp>
      <p:sp>
        <p:nvSpPr>
          <p:cNvPr id="3" name="Espace réservé du contenu 2"/>
          <p:cNvSpPr>
            <a:spLocks noGrp="1"/>
          </p:cNvSpPr>
          <p:nvPr>
            <p:ph idx="1"/>
          </p:nvPr>
        </p:nvSpPr>
        <p:spPr>
          <a:xfrm>
            <a:off x="214282" y="928670"/>
            <a:ext cx="8472518" cy="5197493"/>
          </a:xfrm>
        </p:spPr>
        <p:txBody>
          <a:bodyPr anchor="ctr">
            <a:normAutofit/>
          </a:bodyPr>
          <a:lstStyle/>
          <a:p>
            <a:pPr indent="0" algn="ctr">
              <a:buNone/>
            </a:pPr>
            <a:r>
              <a:rPr lang="fr-FR" dirty="0" smtClean="0">
                <a:solidFill>
                  <a:schemeClr val="accent3">
                    <a:lumMod val="50000"/>
                  </a:schemeClr>
                </a:solidFill>
              </a:rPr>
              <a:t>I. L’exercice du droit de visite et de communication</a:t>
            </a:r>
          </a:p>
          <a:p>
            <a:pPr indent="0" algn="ctr">
              <a:buNone/>
            </a:pPr>
            <a:endParaRPr lang="fr-F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droit de visite depuis loi ELAN</a:t>
            </a:r>
            <a:endParaRPr lang="fr-FR" sz="3600" dirty="0">
              <a:solidFill>
                <a:srgbClr val="C00000"/>
              </a:solidFill>
            </a:endParaRPr>
          </a:p>
        </p:txBody>
      </p:sp>
      <p:sp>
        <p:nvSpPr>
          <p:cNvPr id="3" name="Espace réservé du contenu 2"/>
          <p:cNvSpPr>
            <a:spLocks noGrp="1"/>
          </p:cNvSpPr>
          <p:nvPr>
            <p:ph idx="1"/>
          </p:nvPr>
        </p:nvSpPr>
        <p:spPr>
          <a:xfrm>
            <a:off x="214282" y="928670"/>
            <a:ext cx="8472518" cy="5197493"/>
          </a:xfrm>
        </p:spPr>
        <p:txBody>
          <a:bodyPr anchor="ctr">
            <a:normAutofit fontScale="85000" lnSpcReduction="20000"/>
          </a:bodyPr>
          <a:lstStyle/>
          <a:p>
            <a:pPr indent="0">
              <a:buNone/>
            </a:pPr>
            <a:r>
              <a:rPr lang="fr-FR" dirty="0" smtClean="0"/>
              <a:t>Dans sa nouvelle rédaction l’article L.461-1 du Code de l’urbanisme dispose que :</a:t>
            </a:r>
          </a:p>
          <a:p>
            <a:pPr indent="0">
              <a:buNone/>
            </a:pPr>
            <a:r>
              <a:rPr lang="fr-FR" i="1" dirty="0" smtClean="0"/>
              <a:t>« Le préfet et l’autorité compétente mentionnée aux articles L. 422-1 à L. 422-3 ou leurs délégués,  ainsi  que  les  fonctionnaires  et  les  agents  mentionnés  à  l’article  L.  480-1 peuvent  visiter  les  lieux  accueillant  ou  susceptibles  d’accueillir  des  constructions, aménagements, installations et travaux soumis aux dispositions du présent code afin de vérifier que ces dispositions sont respectées et se faire communiquer tous documents se rapportant à la réalisation de ces opérations.</a:t>
            </a:r>
          </a:p>
          <a:p>
            <a:pPr indent="0">
              <a:buNone/>
            </a:pPr>
            <a:r>
              <a:rPr lang="fr-FR" i="1" dirty="0" smtClean="0"/>
              <a:t>Le droit de visite et de communication prévu au premier alinéa du présent article s’exerce jusqu’à six ans après l’achèvement des travaux.</a:t>
            </a:r>
            <a:endParaRPr lang="fr-F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droit de visite depuis loi ELAN</a:t>
            </a:r>
            <a:endParaRPr lang="fr-FR" sz="3600" dirty="0">
              <a:solidFill>
                <a:srgbClr val="C00000"/>
              </a:solidFill>
            </a:endParaRPr>
          </a:p>
        </p:txBody>
      </p:sp>
      <p:sp>
        <p:nvSpPr>
          <p:cNvPr id="3" name="Espace réservé du contenu 2"/>
          <p:cNvSpPr>
            <a:spLocks noGrp="1"/>
          </p:cNvSpPr>
          <p:nvPr>
            <p:ph idx="1"/>
          </p:nvPr>
        </p:nvSpPr>
        <p:spPr>
          <a:xfrm>
            <a:off x="214282" y="928670"/>
            <a:ext cx="8472518" cy="5197493"/>
          </a:xfrm>
        </p:spPr>
        <p:txBody>
          <a:bodyPr anchor="ctr">
            <a:normAutofit fontScale="77500" lnSpcReduction="20000"/>
          </a:bodyPr>
          <a:lstStyle/>
          <a:p>
            <a:pPr indent="0">
              <a:buNone/>
            </a:pPr>
            <a:r>
              <a:rPr lang="fr-FR" dirty="0" smtClean="0"/>
              <a:t>L’article L.461-2 du même Code précise que :</a:t>
            </a:r>
          </a:p>
          <a:p>
            <a:pPr indent="0">
              <a:buNone/>
            </a:pPr>
            <a:r>
              <a:rPr lang="fr-FR" i="1" dirty="0" smtClean="0"/>
              <a:t>«  Les  domiciles  et  les  locaux  comportant  des  parties  à  usage  d’habitation  ne  peuvent cependant être visités qu’en présence de leur occupant et avec son assentiment. »</a:t>
            </a:r>
          </a:p>
          <a:p>
            <a:pPr indent="0">
              <a:buNone/>
            </a:pPr>
            <a:r>
              <a:rPr lang="fr-FR" dirty="0" smtClean="0"/>
              <a:t>Ce droit de visite peut s’exercer jusqu’à six ans après l’achèvement des travaux.</a:t>
            </a:r>
          </a:p>
          <a:p>
            <a:pPr indent="0">
              <a:buNone/>
            </a:pPr>
            <a:r>
              <a:rPr lang="fr-FR" dirty="0" smtClean="0"/>
              <a:t>S’il  est  établi  qu’une  construction  a  été  édifiée  en  méconnaissance  des  règles d’urbanisme l’autorité compétente peut mettre en demeure le maître d’ouvrage, dans un délai qui ne peut excéder six mois, de déposer, selon le cas, une demande de permis ou une déclaration préalable.</a:t>
            </a:r>
          </a:p>
          <a:p>
            <a:pPr indent="0">
              <a:buNone/>
            </a:pPr>
            <a:r>
              <a:rPr lang="fr-FR" dirty="0" smtClean="0"/>
              <a:t>En cas de refus d’accès par l’occupant du domicile ou si la personne ayant qualité pour autoriser l’accès n’est pas joignable, les visites doivent être autorisée par le juge des libertés et de la détention</a:t>
            </a:r>
          </a:p>
          <a:p>
            <a:pPr indent="0" algn="ctr">
              <a:buNone/>
            </a:pPr>
            <a:endParaRPr lang="fr-F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droit de visite depuis loi ELAN</a:t>
            </a:r>
            <a:endParaRPr lang="fr-FR" sz="3600" dirty="0">
              <a:solidFill>
                <a:srgbClr val="C00000"/>
              </a:solidFill>
            </a:endParaRPr>
          </a:p>
        </p:txBody>
      </p:sp>
      <p:sp>
        <p:nvSpPr>
          <p:cNvPr id="3" name="Espace réservé du contenu 2"/>
          <p:cNvSpPr>
            <a:spLocks noGrp="1"/>
          </p:cNvSpPr>
          <p:nvPr>
            <p:ph idx="1"/>
          </p:nvPr>
        </p:nvSpPr>
        <p:spPr>
          <a:xfrm>
            <a:off x="214282" y="928670"/>
            <a:ext cx="8472518" cy="5197493"/>
          </a:xfrm>
        </p:spPr>
        <p:txBody>
          <a:bodyPr anchor="ctr">
            <a:normAutofit fontScale="92500" lnSpcReduction="20000"/>
          </a:bodyPr>
          <a:lstStyle/>
          <a:p>
            <a:pPr fontAlgn="t">
              <a:buNone/>
            </a:pPr>
            <a:r>
              <a:rPr lang="fr-FR" dirty="0" smtClean="0"/>
              <a:t>L’article L. 461-3 précise que :</a:t>
            </a:r>
          </a:p>
          <a:p>
            <a:pPr fontAlgn="t">
              <a:buNone/>
            </a:pPr>
            <a:r>
              <a:rPr lang="fr-FR" i="1" dirty="0" smtClean="0"/>
              <a:t>« l’ordonnance comporte l’adresse des lieux à visiter, le nom et la qualité des agents habilités à procéder aux opérations de visite ainsi que les heures auxquelles ces agents sont autorisés à se présenter ».</a:t>
            </a:r>
            <a:endParaRPr lang="fr-FR" dirty="0" smtClean="0"/>
          </a:p>
          <a:p>
            <a:pPr fontAlgn="t">
              <a:buNone/>
            </a:pPr>
            <a:r>
              <a:rPr lang="fr-FR" dirty="0" smtClean="0"/>
              <a:t>Si l’occupant ou son représentant est absent, l’ordonnance doit alors être notifiée à l’intéressé après la visite par courrier recommandé avec accusé de réception.</a:t>
            </a:r>
          </a:p>
          <a:p>
            <a:pPr fontAlgn="t">
              <a:buNone/>
            </a:pPr>
            <a:r>
              <a:rPr lang="fr-FR" dirty="0" smtClean="0"/>
              <a:t>A défaut de réception, il est procédé à la signification de l’ordonnance par voie d’huissier</a:t>
            </a:r>
          </a:p>
          <a:p>
            <a:pPr indent="0" algn="ctr">
              <a:buNone/>
            </a:pPr>
            <a:endParaRPr lang="fr-F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droit de visite depuis loi ELAN</a:t>
            </a:r>
            <a:endParaRPr lang="fr-FR" sz="3600" dirty="0">
              <a:solidFill>
                <a:srgbClr val="C00000"/>
              </a:solidFill>
            </a:endParaRPr>
          </a:p>
        </p:txBody>
      </p:sp>
      <p:sp>
        <p:nvSpPr>
          <p:cNvPr id="3" name="Espace réservé du contenu 2"/>
          <p:cNvSpPr>
            <a:spLocks noGrp="1"/>
          </p:cNvSpPr>
          <p:nvPr>
            <p:ph idx="1"/>
          </p:nvPr>
        </p:nvSpPr>
        <p:spPr>
          <a:xfrm>
            <a:off x="214282" y="928670"/>
            <a:ext cx="8472518" cy="5197493"/>
          </a:xfrm>
        </p:spPr>
        <p:txBody>
          <a:bodyPr anchor="ctr">
            <a:normAutofit/>
          </a:bodyPr>
          <a:lstStyle/>
          <a:p>
            <a:pPr indent="0">
              <a:buNone/>
            </a:pPr>
            <a:r>
              <a:rPr lang="fr-FR" dirty="0" smtClean="0"/>
              <a:t>En  l’absence  de  l’occupant,  les  agents  chargés  de  la  visite  ne  pourront  procéder  aux constats  qu’en  présence  de  deux  témoins  qui  ne  doivent  pas  être  placés  sous  leur autorité.</a:t>
            </a:r>
          </a:p>
          <a:p>
            <a:pPr indent="0">
              <a:buNone/>
            </a:pPr>
            <a:r>
              <a:rPr lang="fr-FR" dirty="0" smtClean="0"/>
              <a:t>Le juge des libertés et de la détention a la possibilité de se rendre sur place pendant la</a:t>
            </a:r>
          </a:p>
          <a:p>
            <a:pPr indent="0">
              <a:buNone/>
            </a:pPr>
            <a:r>
              <a:rPr lang="fr-FR" dirty="0" smtClean="0"/>
              <a:t>visite qui s’effectue sous son contrôle et son autorité.</a:t>
            </a:r>
          </a:p>
          <a:p>
            <a:pPr indent="0" algn="ctr">
              <a:buNone/>
            </a:pPr>
            <a:endParaRPr lang="fr-F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droit de visite depuis loi ELAN</a:t>
            </a:r>
            <a:endParaRPr lang="fr-FR" sz="3600" dirty="0">
              <a:solidFill>
                <a:srgbClr val="C00000"/>
              </a:solidFill>
            </a:endParaRPr>
          </a:p>
        </p:txBody>
      </p:sp>
      <p:sp>
        <p:nvSpPr>
          <p:cNvPr id="3" name="Espace réservé du contenu 2"/>
          <p:cNvSpPr>
            <a:spLocks noGrp="1"/>
          </p:cNvSpPr>
          <p:nvPr>
            <p:ph idx="1"/>
          </p:nvPr>
        </p:nvSpPr>
        <p:spPr>
          <a:xfrm>
            <a:off x="214282" y="928670"/>
            <a:ext cx="8472518" cy="5197493"/>
          </a:xfrm>
        </p:spPr>
        <p:txBody>
          <a:bodyPr anchor="ctr">
            <a:normAutofit/>
          </a:bodyPr>
          <a:lstStyle/>
          <a:p>
            <a:pPr indent="0"/>
            <a:r>
              <a:rPr lang="fr-FR" dirty="0" smtClean="0"/>
              <a:t>En application de l’article L.461-3 le procès-verbal doit être dressé « sur-le-champ ». Il devra donc être rédigé de manière manuscrite et relater les modalités et le déroulement</a:t>
            </a:r>
          </a:p>
          <a:p>
            <a:pPr indent="0">
              <a:buNone/>
            </a:pPr>
            <a:r>
              <a:rPr lang="fr-FR" dirty="0" smtClean="0"/>
              <a:t>de la visite.</a:t>
            </a:r>
          </a:p>
          <a:p>
            <a:pPr indent="0">
              <a:buFont typeface="Wingdings" pitchFamily="2" charset="2"/>
              <a:buChar char="§"/>
            </a:pPr>
            <a:r>
              <a:rPr lang="fr-FR" dirty="0" smtClean="0"/>
              <a:t>Les agents y consignent leurs constatations.</a:t>
            </a:r>
          </a:p>
          <a:p>
            <a:pPr indent="0">
              <a:buFont typeface="Wingdings" pitchFamily="2" charset="2"/>
              <a:buChar char="§"/>
            </a:pPr>
            <a:r>
              <a:rPr lang="fr-FR" dirty="0" smtClean="0"/>
              <a:t>Ce procès-verbal est signé par les personnes présentes.</a:t>
            </a:r>
          </a:p>
          <a:p>
            <a:pPr indent="0" algn="ctr">
              <a:buNone/>
            </a:pPr>
            <a:endParaRPr lang="fr-F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droit de visite depuis loi ELAN</a:t>
            </a:r>
            <a:endParaRPr lang="fr-FR" sz="3600" dirty="0">
              <a:solidFill>
                <a:srgbClr val="C00000"/>
              </a:solidFill>
            </a:endParaRPr>
          </a:p>
        </p:txBody>
      </p:sp>
      <p:sp>
        <p:nvSpPr>
          <p:cNvPr id="3" name="Espace réservé du contenu 2"/>
          <p:cNvSpPr>
            <a:spLocks noGrp="1"/>
          </p:cNvSpPr>
          <p:nvPr>
            <p:ph idx="1"/>
          </p:nvPr>
        </p:nvSpPr>
        <p:spPr>
          <a:xfrm>
            <a:off x="214282" y="928670"/>
            <a:ext cx="8472518" cy="5197493"/>
          </a:xfrm>
        </p:spPr>
        <p:txBody>
          <a:bodyPr anchor="ctr">
            <a:normAutofit/>
          </a:bodyPr>
          <a:lstStyle/>
          <a:p>
            <a:pPr indent="0">
              <a:buFont typeface="Wingdings" pitchFamily="2" charset="2"/>
              <a:buChar char="§"/>
            </a:pPr>
            <a:r>
              <a:rPr lang="fr-FR" dirty="0" smtClean="0"/>
              <a:t>L’original du procès-verbal mentionnant les délais et voies de recours doit être adressé au juge  de  la  liberté  et  de  la  détention  et  une  copie  est  remise  ou  adressée  par  courrier recommandé à l’occupant des lieux ou à son représentant.</a:t>
            </a:r>
          </a:p>
          <a:p>
            <a:pPr indent="0"/>
            <a:r>
              <a:rPr lang="fr-FR" dirty="0" smtClean="0"/>
              <a:t>Le procès-verbal mentionne le délai et les voies de recours.</a:t>
            </a:r>
          </a:p>
          <a:p>
            <a:pPr indent="0" algn="ctr">
              <a:buNone/>
            </a:pPr>
            <a:endParaRPr lang="fr-F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droit de visite depuis loi ELAN</a:t>
            </a:r>
            <a:endParaRPr lang="fr-FR" sz="3600" dirty="0">
              <a:solidFill>
                <a:srgbClr val="C00000"/>
              </a:solidFill>
            </a:endParaRPr>
          </a:p>
        </p:txBody>
      </p:sp>
      <p:sp>
        <p:nvSpPr>
          <p:cNvPr id="3" name="Espace réservé du contenu 2"/>
          <p:cNvSpPr>
            <a:spLocks noGrp="1"/>
          </p:cNvSpPr>
          <p:nvPr>
            <p:ph idx="1"/>
          </p:nvPr>
        </p:nvSpPr>
        <p:spPr>
          <a:xfrm>
            <a:off x="214282" y="928670"/>
            <a:ext cx="8472518" cy="5197493"/>
          </a:xfrm>
        </p:spPr>
        <p:txBody>
          <a:bodyPr anchor="ctr">
            <a:normAutofit/>
          </a:bodyPr>
          <a:lstStyle/>
          <a:p>
            <a:pPr indent="0" algn="ctr">
              <a:buNone/>
            </a:pPr>
            <a:r>
              <a:rPr lang="fr-FR" dirty="0" smtClean="0">
                <a:solidFill>
                  <a:srgbClr val="C00000"/>
                </a:solidFill>
              </a:rPr>
              <a:t>II. Le droit de visite applicable aux infractions au code de l’urbanisme</a:t>
            </a:r>
          </a:p>
          <a:p>
            <a:pPr indent="0" algn="ctr">
              <a:buNone/>
            </a:pPr>
            <a:endParaRPr lang="fr-F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droit de visite depuis loi ELAN</a:t>
            </a:r>
            <a:endParaRPr lang="fr-FR" sz="3600" dirty="0">
              <a:solidFill>
                <a:srgbClr val="C00000"/>
              </a:solidFill>
            </a:endParaRPr>
          </a:p>
        </p:txBody>
      </p:sp>
      <p:sp>
        <p:nvSpPr>
          <p:cNvPr id="3" name="Espace réservé du contenu 2"/>
          <p:cNvSpPr>
            <a:spLocks noGrp="1"/>
          </p:cNvSpPr>
          <p:nvPr>
            <p:ph idx="1"/>
          </p:nvPr>
        </p:nvSpPr>
        <p:spPr>
          <a:xfrm>
            <a:off x="214282" y="928670"/>
            <a:ext cx="8472518" cy="5197493"/>
          </a:xfrm>
        </p:spPr>
        <p:txBody>
          <a:bodyPr anchor="ctr">
            <a:normAutofit fontScale="92500" lnSpcReduction="10000"/>
          </a:bodyPr>
          <a:lstStyle/>
          <a:p>
            <a:pPr indent="0">
              <a:buNone/>
            </a:pPr>
            <a:r>
              <a:rPr lang="fr-FR" dirty="0" smtClean="0"/>
              <a:t>L’article L.480-1 du code de l’urbanisme dispose que :</a:t>
            </a:r>
          </a:p>
          <a:p>
            <a:pPr indent="0">
              <a:buNone/>
            </a:pPr>
            <a:r>
              <a:rPr lang="fr-FR" dirty="0" smtClean="0"/>
              <a:t>«  </a:t>
            </a:r>
            <a:r>
              <a:rPr lang="fr-FR" i="1" dirty="0" smtClean="0"/>
              <a:t>Les  infractions  aux  dispositions  des  titres  Ier,  II,  III,  IV  et  VI  du  présent  livre  sont constatées  par  tous  officiers  ou  agents  de  police  judiciaire  ainsi  que  par  tous  les fonctionnaires et agents de l’Etat et des collectivités publiques commissionnés à cet effet par le maire ou le ministre chargé de l’urbanisme suivant l’autorité dont ils relèvent et assermentés.  Les  procès-verbaux  dressés  par  ces  agents  font  foi  jusqu’à  preuve  du contraire…</a:t>
            </a:r>
          </a:p>
          <a:p>
            <a:pPr indent="0" algn="ctr">
              <a:buNone/>
            </a:pPr>
            <a:endParaRPr lang="fr-F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droit de visite depuis loi ELAN</a:t>
            </a:r>
            <a:endParaRPr lang="fr-FR" sz="3600" dirty="0">
              <a:solidFill>
                <a:srgbClr val="C00000"/>
              </a:solidFill>
            </a:endParaRPr>
          </a:p>
        </p:txBody>
      </p:sp>
      <p:sp>
        <p:nvSpPr>
          <p:cNvPr id="3" name="Espace réservé du contenu 2"/>
          <p:cNvSpPr>
            <a:spLocks noGrp="1"/>
          </p:cNvSpPr>
          <p:nvPr>
            <p:ph idx="1"/>
          </p:nvPr>
        </p:nvSpPr>
        <p:spPr>
          <a:xfrm>
            <a:off x="214282" y="928670"/>
            <a:ext cx="8472518" cy="5197493"/>
          </a:xfrm>
        </p:spPr>
        <p:txBody>
          <a:bodyPr anchor="ctr">
            <a:normAutofit/>
          </a:bodyPr>
          <a:lstStyle/>
          <a:p>
            <a:pPr indent="0" algn="ctr">
              <a:buNone/>
            </a:pPr>
            <a:r>
              <a:rPr lang="fr-FR" i="1" dirty="0" smtClean="0"/>
              <a:t>Lorsque  l’autorité  administrative  et,  au  cas  où  il  est  compétent  pour  délivrer  les autorisations,  le  maire  ou  le  président  de  l’établissement  public  de  coopération intercommunale compétent ont connaissance d’une infraction de la nature de celles que prévoient  les  articles  L.  480-4  et  L.  610-1,  </a:t>
            </a:r>
            <a:r>
              <a:rPr lang="fr-FR" i="1" u="sng" dirty="0" smtClean="0"/>
              <a:t>ils  sont  tenus  </a:t>
            </a:r>
            <a:r>
              <a:rPr lang="fr-FR" i="1" dirty="0" smtClean="0"/>
              <a:t>d’en  faire  dresser  procès- verbal. »</a:t>
            </a:r>
          </a:p>
          <a:p>
            <a:pPr indent="0" algn="ctr">
              <a:buNone/>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Les différentes infractions en urbanisme</a:t>
            </a:r>
            <a:endParaRPr lang="fr-FR" sz="3600" dirty="0">
              <a:solidFill>
                <a:srgbClr val="C00000"/>
              </a:solidFill>
            </a:endParaRPr>
          </a:p>
        </p:txBody>
      </p:sp>
      <p:sp>
        <p:nvSpPr>
          <p:cNvPr id="3" name="Espace réservé du contenu 2"/>
          <p:cNvSpPr>
            <a:spLocks noGrp="1"/>
          </p:cNvSpPr>
          <p:nvPr>
            <p:ph idx="1"/>
          </p:nvPr>
        </p:nvSpPr>
        <p:spPr>
          <a:xfrm>
            <a:off x="457200" y="928670"/>
            <a:ext cx="8329642" cy="5572164"/>
          </a:xfrm>
        </p:spPr>
        <p:txBody>
          <a:bodyPr>
            <a:normAutofit fontScale="70000" lnSpcReduction="20000"/>
          </a:bodyPr>
          <a:lstStyle/>
          <a:p>
            <a:pPr>
              <a:buNone/>
            </a:pPr>
            <a:r>
              <a:rPr lang="fr-FR" sz="3400" b="1" dirty="0" smtClean="0"/>
              <a:t>III) Les infractions relatives au droit d’accès à certains lieux</a:t>
            </a:r>
          </a:p>
          <a:p>
            <a:pPr>
              <a:buNone/>
            </a:pPr>
            <a:endParaRPr lang="fr-FR" sz="3400" b="1" dirty="0" smtClean="0"/>
          </a:p>
          <a:p>
            <a:r>
              <a:rPr lang="fr-FR" sz="3400" dirty="0" smtClean="0"/>
              <a:t>Le code  de l’urbanisme prévoit certains  cas  dans  lesquels  les  propriétaires   privés  sont  tenus  d’autoriser l’accès à leur propriété. L’entrave à ce droit d’accès constitue une infraction à la législation de l’urbanisme. Il s’agit de l’obstacle :</a:t>
            </a:r>
          </a:p>
          <a:p>
            <a:r>
              <a:rPr lang="fr-FR" sz="3400" dirty="0" smtClean="0"/>
              <a:t> </a:t>
            </a:r>
            <a:r>
              <a:rPr lang="fr-FR" sz="3400" u="sng" dirty="0" smtClean="0"/>
              <a:t>Au droit d’inspection des terrains aménagés pour le camping </a:t>
            </a:r>
            <a:r>
              <a:rPr lang="fr-FR" sz="3400" dirty="0" smtClean="0"/>
              <a:t>et le caravanage. (article R. 480-6  du code de l’urbanisme – contravention de la 5 </a:t>
            </a:r>
            <a:r>
              <a:rPr lang="fr-FR" sz="3400" dirty="0" err="1" smtClean="0"/>
              <a:t>ème</a:t>
            </a:r>
            <a:r>
              <a:rPr lang="fr-FR" sz="3400" dirty="0" smtClean="0"/>
              <a:t>  classe)</a:t>
            </a:r>
          </a:p>
          <a:p>
            <a:r>
              <a:rPr lang="fr-FR" sz="3400" u="sng" dirty="0" smtClean="0"/>
              <a:t>Au droit de visite de l’homme de l’art d’un immeuble en secteur sauvegardé </a:t>
            </a:r>
            <a:r>
              <a:rPr lang="fr-FR" sz="3400" dirty="0" smtClean="0"/>
              <a:t>ou dans le périmètre d’une restauration immobilière. (article R. 313-37 du code de l'urbanisme – contravention  de la 4 </a:t>
            </a:r>
            <a:r>
              <a:rPr lang="fr-FR" sz="3400" dirty="0" err="1" smtClean="0"/>
              <a:t>ème</a:t>
            </a:r>
            <a:r>
              <a:rPr lang="fr-FR" sz="3400" dirty="0" smtClean="0"/>
              <a:t>  classe)</a:t>
            </a:r>
          </a:p>
          <a:p>
            <a:r>
              <a:rPr lang="fr-FR" sz="3400" u="sng" dirty="0" smtClean="0"/>
              <a:t>Au droit de visite des constructions par les personnes habilitées</a:t>
            </a:r>
            <a:r>
              <a:rPr lang="fr-FR" sz="3400" dirty="0" smtClean="0"/>
              <a:t>. (articles L. 461-1 et L. 480-12 du  code de l’urbanisme- délit)</a:t>
            </a:r>
            <a:endParaRPr lang="fr-FR" sz="34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droit de visite depuis loi ELAN</a:t>
            </a:r>
            <a:endParaRPr lang="fr-FR" sz="3600" dirty="0">
              <a:solidFill>
                <a:srgbClr val="C00000"/>
              </a:solidFill>
            </a:endParaRPr>
          </a:p>
        </p:txBody>
      </p:sp>
      <p:sp>
        <p:nvSpPr>
          <p:cNvPr id="3" name="Espace réservé du contenu 2"/>
          <p:cNvSpPr>
            <a:spLocks noGrp="1"/>
          </p:cNvSpPr>
          <p:nvPr>
            <p:ph idx="1"/>
          </p:nvPr>
        </p:nvSpPr>
        <p:spPr>
          <a:xfrm>
            <a:off x="214282" y="928670"/>
            <a:ext cx="8472518" cy="5197493"/>
          </a:xfrm>
        </p:spPr>
        <p:txBody>
          <a:bodyPr anchor="ctr">
            <a:normAutofit/>
          </a:bodyPr>
          <a:lstStyle/>
          <a:p>
            <a:pPr indent="0">
              <a:buNone/>
            </a:pPr>
            <a:r>
              <a:rPr lang="fr-FR" dirty="0" smtClean="0"/>
              <a:t>Dans  cette  hypothèse,  le  constat  d’infraction  n’a  pas  obligatoirement  à  être  rédigé  sur place et une copie du procès-verbal devra être transmise dans un délai de cinq jours au ministère public.</a:t>
            </a:r>
          </a:p>
          <a:p>
            <a:pPr indent="0" algn="ctr">
              <a:buNone/>
            </a:pPr>
            <a:endParaRPr lang="fr-F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droit de visite depuis loi ELAN</a:t>
            </a:r>
            <a:endParaRPr lang="fr-FR" sz="3600" dirty="0">
              <a:solidFill>
                <a:srgbClr val="C00000"/>
              </a:solidFill>
            </a:endParaRPr>
          </a:p>
        </p:txBody>
      </p:sp>
      <p:sp>
        <p:nvSpPr>
          <p:cNvPr id="3" name="Espace réservé du contenu 2"/>
          <p:cNvSpPr>
            <a:spLocks noGrp="1"/>
          </p:cNvSpPr>
          <p:nvPr>
            <p:ph idx="1"/>
          </p:nvPr>
        </p:nvSpPr>
        <p:spPr>
          <a:xfrm>
            <a:off x="214282" y="928670"/>
            <a:ext cx="8472518" cy="5197493"/>
          </a:xfrm>
        </p:spPr>
        <p:txBody>
          <a:bodyPr anchor="ctr">
            <a:normAutofit/>
          </a:bodyPr>
          <a:lstStyle/>
          <a:p>
            <a:pPr indent="0">
              <a:buNone/>
            </a:pPr>
            <a:r>
              <a:rPr lang="fr-FR" dirty="0" smtClean="0"/>
              <a:t>La  Loi  ELAN  a  créé  l’article  L.480-17  du  code  de  l’urbanisme  pour  encadrer  les constatations et le droit de visite des agents :</a:t>
            </a:r>
          </a:p>
          <a:p>
            <a:pPr indent="0">
              <a:buNone/>
            </a:pPr>
            <a:r>
              <a:rPr lang="fr-FR" i="1" dirty="0" smtClean="0"/>
              <a:t>«  I.-  Les  fonctionnaires  et  agents  mentionnés  à  l’article  L.  480-1  recherchent  et constatent  les  infractions  prévues  par  le  présent  code  en  quelque  lieu  qu’elles  soient commises…</a:t>
            </a:r>
          </a:p>
          <a:p>
            <a:pPr indent="0" algn="ctr">
              <a:buNone/>
            </a:pPr>
            <a:endParaRPr lang="fr-F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droit de visite depuis loi ELAN</a:t>
            </a:r>
            <a:endParaRPr lang="fr-FR" sz="3600" dirty="0">
              <a:solidFill>
                <a:srgbClr val="C00000"/>
              </a:solidFill>
            </a:endParaRPr>
          </a:p>
        </p:txBody>
      </p:sp>
      <p:sp>
        <p:nvSpPr>
          <p:cNvPr id="3" name="Espace réservé du contenu 2"/>
          <p:cNvSpPr>
            <a:spLocks noGrp="1"/>
          </p:cNvSpPr>
          <p:nvPr>
            <p:ph idx="1"/>
          </p:nvPr>
        </p:nvSpPr>
        <p:spPr>
          <a:xfrm>
            <a:off x="214282" y="928670"/>
            <a:ext cx="8472518" cy="5197493"/>
          </a:xfrm>
        </p:spPr>
        <p:txBody>
          <a:bodyPr anchor="ctr">
            <a:normAutofit/>
          </a:bodyPr>
          <a:lstStyle/>
          <a:p>
            <a:pPr indent="0" algn="ctr">
              <a:buNone/>
            </a:pPr>
            <a:r>
              <a:rPr lang="fr-FR" dirty="0" smtClean="0"/>
              <a:t>…</a:t>
            </a:r>
            <a:r>
              <a:rPr lang="fr-FR" i="1" dirty="0" smtClean="0"/>
              <a:t>Toutefois, ils sont tenus d’informer le procureur de la République, qui peut s’y opposer, avant  d’accéder  aux  établissements  et  locaux  professionnels.  Ils  ne  peuvent  pénétrer dans  ces  lieux  avant  6  heures  et  après  21  heures.  En  dehors  de  ces  heures,  ils  y accèdent lorsque les locaux sont ouverts au public…</a:t>
            </a:r>
          </a:p>
          <a:p>
            <a:pPr indent="0" algn="ctr">
              <a:buNone/>
            </a:pPr>
            <a:endParaRPr lang="fr-F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droit de visite depuis loi ELAN</a:t>
            </a:r>
            <a:endParaRPr lang="fr-FR" sz="3600" dirty="0">
              <a:solidFill>
                <a:srgbClr val="C00000"/>
              </a:solidFill>
            </a:endParaRPr>
          </a:p>
        </p:txBody>
      </p:sp>
      <p:sp>
        <p:nvSpPr>
          <p:cNvPr id="3" name="Espace réservé du contenu 2"/>
          <p:cNvSpPr>
            <a:spLocks noGrp="1"/>
          </p:cNvSpPr>
          <p:nvPr>
            <p:ph idx="1"/>
          </p:nvPr>
        </p:nvSpPr>
        <p:spPr>
          <a:xfrm>
            <a:off x="214282" y="1214422"/>
            <a:ext cx="8472518" cy="5072098"/>
          </a:xfrm>
        </p:spPr>
        <p:txBody>
          <a:bodyPr anchor="ctr">
            <a:normAutofit fontScale="92500" lnSpcReduction="10000"/>
          </a:bodyPr>
          <a:lstStyle/>
          <a:p>
            <a:pPr indent="0" algn="ctr">
              <a:buNone/>
            </a:pPr>
            <a:r>
              <a:rPr lang="fr-FR" i="1" dirty="0" smtClean="0"/>
              <a:t>…II.- Les domiciles et les locaux comportant des parties à usage d’habitation ne peuvent être visités qu’entre 6 heures et 21 heures, avec l’assentiment de l’occupant ou, à défaut, en présence d’un officier de police judiciaire agissant conformément aux dispositions du code  de  procédure  pénale  relatives  aux  visites  domiciliaires,  perquisitions  et  saisies  de pièces à conviction. Cet assentiment doit faire l’objet d’une déclaration écrite de la main de l’intéressé. Si celui-ci ne sait pas écrire, il en est fait mention au procès-verbal, ainsi que de son assentiment. »</a:t>
            </a:r>
          </a:p>
          <a:p>
            <a:pPr indent="0" algn="ctr">
              <a:buNone/>
            </a:pPr>
            <a:endParaRPr lang="fr-F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droit de visite depuis loi ELAN</a:t>
            </a:r>
            <a:endParaRPr lang="fr-FR" sz="3600" dirty="0">
              <a:solidFill>
                <a:srgbClr val="C00000"/>
              </a:solidFill>
            </a:endParaRPr>
          </a:p>
        </p:txBody>
      </p:sp>
      <p:sp>
        <p:nvSpPr>
          <p:cNvPr id="3" name="Espace réservé du contenu 2"/>
          <p:cNvSpPr>
            <a:spLocks noGrp="1"/>
          </p:cNvSpPr>
          <p:nvPr>
            <p:ph idx="1"/>
          </p:nvPr>
        </p:nvSpPr>
        <p:spPr>
          <a:xfrm>
            <a:off x="214282" y="928670"/>
            <a:ext cx="8472518" cy="5197493"/>
          </a:xfrm>
        </p:spPr>
        <p:txBody>
          <a:bodyPr anchor="ctr">
            <a:normAutofit lnSpcReduction="10000"/>
          </a:bodyPr>
          <a:lstStyle/>
          <a:p>
            <a:pPr indent="0">
              <a:buFont typeface="Wingdings" pitchFamily="2" charset="2"/>
              <a:buChar char="§"/>
            </a:pPr>
            <a:r>
              <a:rPr lang="fr-FR" dirty="0" smtClean="0"/>
              <a:t>Cet  article  permet  un  droit  de  visite  dans  la  perspective  de  dresser  procès-verbal  de constat d’infraction.</a:t>
            </a:r>
          </a:p>
          <a:p>
            <a:pPr indent="0">
              <a:buFont typeface="Wingdings" pitchFamily="2" charset="2"/>
              <a:buChar char="§"/>
            </a:pPr>
            <a:r>
              <a:rPr lang="fr-FR" dirty="0" smtClean="0"/>
              <a:t>Concernant les établissements et locaux professionnels, ces agents sont dans l’obligation</a:t>
            </a:r>
          </a:p>
          <a:p>
            <a:pPr indent="0">
              <a:buNone/>
            </a:pPr>
            <a:r>
              <a:rPr lang="fr-FR" dirty="0" smtClean="0"/>
              <a:t>d’en informer le Procureur de la République, qui peut s’opposer à cette visite.</a:t>
            </a:r>
          </a:p>
          <a:p>
            <a:pPr indent="0">
              <a:buFont typeface="Wingdings" pitchFamily="2" charset="2"/>
              <a:buChar char="§"/>
            </a:pPr>
            <a:r>
              <a:rPr lang="fr-FR" dirty="0" smtClean="0"/>
              <a:t>Ce droit de visite ne peut s’exercer qu’aux heures ouvrées sauf si les locaux sont ouverts au public.</a:t>
            </a:r>
          </a:p>
          <a:p>
            <a:pPr indent="0" algn="ctr">
              <a:buNone/>
            </a:pPr>
            <a:endParaRPr lang="fr-F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droit de visite depuis loi ELAN</a:t>
            </a:r>
            <a:endParaRPr lang="fr-FR" sz="3600" dirty="0">
              <a:solidFill>
                <a:srgbClr val="C00000"/>
              </a:solidFill>
            </a:endParaRPr>
          </a:p>
        </p:txBody>
      </p:sp>
      <p:sp>
        <p:nvSpPr>
          <p:cNvPr id="3" name="Espace réservé du contenu 2"/>
          <p:cNvSpPr>
            <a:spLocks noGrp="1"/>
          </p:cNvSpPr>
          <p:nvPr>
            <p:ph idx="1"/>
          </p:nvPr>
        </p:nvSpPr>
        <p:spPr>
          <a:xfrm>
            <a:off x="214282" y="1214422"/>
            <a:ext cx="8472518" cy="5357850"/>
          </a:xfrm>
        </p:spPr>
        <p:txBody>
          <a:bodyPr anchor="ctr">
            <a:normAutofit lnSpcReduction="10000"/>
          </a:bodyPr>
          <a:lstStyle/>
          <a:p>
            <a:pPr indent="0">
              <a:buNone/>
            </a:pPr>
            <a:r>
              <a:rPr lang="fr-FR" dirty="0" smtClean="0"/>
              <a:t>Concernant  les  domiciles  et  locaux  comprenant  des  parties  à  usage  d’habitation,  les visites  ne  peuvent  se  dérouler  que  de  6  heures  à  21  heures,  et  avec  l’assentiment  de l’occupant.</a:t>
            </a:r>
          </a:p>
          <a:p>
            <a:pPr indent="0">
              <a:buNone/>
            </a:pPr>
            <a:r>
              <a:rPr lang="fr-FR" dirty="0" smtClean="0"/>
              <a:t>En cas de refus, cette visite ne pourra s’effectuer qu’en présence d’un officier de police judiciaire agissant conformément aux dispositions du code de procédure pénale relatives aux visites domiciliaires, perquisitions et saisies de pièces à conviction.</a:t>
            </a:r>
          </a:p>
          <a:p>
            <a:pPr indent="0" algn="ctr">
              <a:buNone/>
            </a:pPr>
            <a:endParaRPr lang="fr-F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droit de visite depuis loi ELAN</a:t>
            </a:r>
            <a:endParaRPr lang="fr-FR" sz="3600" dirty="0">
              <a:solidFill>
                <a:srgbClr val="C00000"/>
              </a:solidFill>
            </a:endParaRPr>
          </a:p>
        </p:txBody>
      </p:sp>
      <p:sp>
        <p:nvSpPr>
          <p:cNvPr id="3" name="Espace réservé du contenu 2"/>
          <p:cNvSpPr>
            <a:spLocks noGrp="1"/>
          </p:cNvSpPr>
          <p:nvPr>
            <p:ph idx="1"/>
          </p:nvPr>
        </p:nvSpPr>
        <p:spPr>
          <a:xfrm>
            <a:off x="214282" y="928670"/>
            <a:ext cx="8472518" cy="5197493"/>
          </a:xfrm>
        </p:spPr>
        <p:txBody>
          <a:bodyPr anchor="ctr">
            <a:normAutofit/>
          </a:bodyPr>
          <a:lstStyle/>
          <a:p>
            <a:pPr indent="0">
              <a:buNone/>
            </a:pPr>
            <a:r>
              <a:rPr lang="fr-FR" dirty="0" smtClean="0"/>
              <a:t>En cas d’obstacle à ces deux droits de visite, l’article L.480-12 prévoit que :</a:t>
            </a:r>
          </a:p>
          <a:p>
            <a:pPr indent="0">
              <a:buNone/>
            </a:pPr>
            <a:r>
              <a:rPr lang="fr-FR" i="1" dirty="0" smtClean="0"/>
              <a:t>«  Le  fait  de  faire  obstacle  aux  fonctions  exercées  par  les  autorités,  fonctionnaires  et agents habilités à exercer les missions de contrôle administratif prévues au chapitre Ier du titre VI du présent livre ou de recherche et de constatation des infractions prévues par le présent code est puni de six mois d’emprisonnement et de 7 500 € d’amende. »</a:t>
            </a:r>
          </a:p>
          <a:p>
            <a:pPr indent="0" algn="ctr">
              <a:buNone/>
            </a:pPr>
            <a:endParaRPr lang="fr-F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 contenu du procès-verbal de constat</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lstStyle/>
          <a:p>
            <a:pPr>
              <a:buNone/>
            </a:pPr>
            <a:r>
              <a:rPr lang="fr-FR" dirty="0" smtClean="0"/>
              <a:t> Pour être valable, le procès-verbal doit contenir un certain nombre d'éléments : </a:t>
            </a:r>
          </a:p>
          <a:p>
            <a:pPr>
              <a:buNone/>
            </a:pPr>
            <a:r>
              <a:rPr lang="fr-FR" dirty="0" smtClean="0"/>
              <a:t>1 ➔ </a:t>
            </a:r>
            <a:r>
              <a:rPr lang="fr-FR" b="1" dirty="0" smtClean="0"/>
              <a:t>Un numéro d'identification    </a:t>
            </a:r>
          </a:p>
          <a:p>
            <a:pPr>
              <a:buNone/>
            </a:pPr>
            <a:r>
              <a:rPr lang="fr-FR" dirty="0" smtClean="0"/>
              <a:t>Le procès-verbal de constat doit être identifié par un numéro et toutes les pages du procès-verbal  sont numérotées. </a:t>
            </a:r>
            <a:endParaRPr lang="fr-F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 contenu du procès-verbal de constat</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lnSpcReduction="10000"/>
          </a:bodyPr>
          <a:lstStyle/>
          <a:p>
            <a:pPr>
              <a:buNone/>
            </a:pPr>
            <a:r>
              <a:rPr lang="fr-FR" dirty="0" smtClean="0"/>
              <a:t>2 ➔ </a:t>
            </a:r>
            <a:r>
              <a:rPr lang="fr-FR" b="1" dirty="0" smtClean="0"/>
              <a:t>La qualité de l'agent verbalisateur    </a:t>
            </a:r>
          </a:p>
          <a:p>
            <a:pPr>
              <a:buNone/>
            </a:pPr>
            <a:r>
              <a:rPr lang="fr-FR" dirty="0" smtClean="0"/>
              <a:t>Le procès-verbal doit contenir la qualité de l'agent verbalisateur et toutes indications permettant son identification. </a:t>
            </a:r>
          </a:p>
          <a:p>
            <a:pPr>
              <a:buNone/>
            </a:pPr>
            <a:r>
              <a:rPr lang="fr-FR" dirty="0" smtClean="0"/>
              <a:t>Exemple : « Je soussigné Franck PICARD, (indiquer la fonction : chargé de l'instruction des actes d'urbanisme..., gardien  principal, agent de police judiciaire...), agent commissionné et assermenté aux règles de l'urbanisme, porteur de ma  commission, ait constaté les faits suivants : ... »</a:t>
            </a:r>
            <a:endParaRPr lang="fr-F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 contenu du procès-verbal de constat</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77500" lnSpcReduction="20000"/>
          </a:bodyPr>
          <a:lstStyle/>
          <a:p>
            <a:pPr>
              <a:buNone/>
            </a:pPr>
            <a:r>
              <a:rPr lang="fr-FR" dirty="0" smtClean="0"/>
              <a:t>3 ➔ </a:t>
            </a:r>
            <a:r>
              <a:rPr lang="fr-FR" b="1" dirty="0" smtClean="0"/>
              <a:t>Les éléments de contexte       </a:t>
            </a:r>
          </a:p>
          <a:p>
            <a:pPr>
              <a:buNone/>
            </a:pPr>
            <a:r>
              <a:rPr lang="fr-FR" dirty="0" smtClean="0"/>
              <a:t>On indique : </a:t>
            </a:r>
          </a:p>
          <a:p>
            <a:pPr>
              <a:buNone/>
            </a:pPr>
            <a:r>
              <a:rPr lang="fr-FR" dirty="0" smtClean="0"/>
              <a:t>– La date et l'heure (de la constatation et non de la rédaction du procès verbal)</a:t>
            </a:r>
          </a:p>
          <a:p>
            <a:pPr>
              <a:buNone/>
            </a:pPr>
            <a:r>
              <a:rPr lang="fr-FR" dirty="0" smtClean="0"/>
              <a:t>– L'origine de la requête (à la demande du maire, à l'occasion d'une tournée...).</a:t>
            </a:r>
          </a:p>
          <a:p>
            <a:pPr>
              <a:buNone/>
            </a:pPr>
            <a:r>
              <a:rPr lang="fr-FR" dirty="0" smtClean="0"/>
              <a:t>– Le nom de la commune, la localisation du lieu du constat, les références cadastrales, </a:t>
            </a:r>
          </a:p>
          <a:p>
            <a:pPr>
              <a:buNone/>
            </a:pPr>
            <a:r>
              <a:rPr lang="fr-FR" dirty="0" smtClean="0"/>
              <a:t>– Si PLU, Carte Communale, ou RNU</a:t>
            </a:r>
          </a:p>
          <a:p>
            <a:pPr>
              <a:buNone/>
            </a:pPr>
            <a:r>
              <a:rPr lang="fr-FR" dirty="0" smtClean="0"/>
              <a:t>– L'identité  du   propriétaire  du  terrain   concerné  ainsi  que  son  adresse  (cette  dernière pouvant être différente de celle du lieu de l'infraction ; cela permet aux services qui instruiront le dossier  de  savoir  à quelle  adresse ils  peuvent envoyer  des  courriers, convocations...). </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Les différentes infractions en urbanisme</a:t>
            </a:r>
            <a:endParaRPr lang="fr-FR" sz="3600" dirty="0">
              <a:solidFill>
                <a:srgbClr val="C00000"/>
              </a:solidFill>
            </a:endParaRPr>
          </a:p>
        </p:txBody>
      </p:sp>
      <p:sp>
        <p:nvSpPr>
          <p:cNvPr id="3" name="Espace réservé du contenu 2"/>
          <p:cNvSpPr>
            <a:spLocks noGrp="1"/>
          </p:cNvSpPr>
          <p:nvPr>
            <p:ph idx="1"/>
          </p:nvPr>
        </p:nvSpPr>
        <p:spPr>
          <a:xfrm>
            <a:off x="457200" y="785794"/>
            <a:ext cx="8401080" cy="5857916"/>
          </a:xfrm>
        </p:spPr>
        <p:txBody>
          <a:bodyPr>
            <a:normAutofit fontScale="92500" lnSpcReduction="10000"/>
          </a:bodyPr>
          <a:lstStyle/>
          <a:p>
            <a:pPr>
              <a:buNone/>
            </a:pPr>
            <a:r>
              <a:rPr lang="fr-FR" sz="2600" b="1" dirty="0" smtClean="0"/>
              <a:t>IV) Les infractions relatives à un régime particulier d'autorisation</a:t>
            </a:r>
          </a:p>
          <a:p>
            <a:pPr>
              <a:buNone/>
            </a:pPr>
            <a:r>
              <a:rPr lang="fr-FR" sz="2300" dirty="0" smtClean="0"/>
              <a:t>Le code de l'urbanisme prévoit trois cas d’infractions liées à un régime particulier d’autorisation d’urbanisme :</a:t>
            </a:r>
          </a:p>
          <a:p>
            <a:r>
              <a:rPr lang="fr-FR" sz="2300" u="sng" dirty="0" smtClean="0"/>
              <a:t>L’exécution, dans une zone d’aménagement concerté (ZAC), de travaux </a:t>
            </a:r>
            <a:r>
              <a:rPr lang="fr-FR" sz="2300" dirty="0" smtClean="0"/>
              <a:t>dont la réalisation </a:t>
            </a:r>
            <a:r>
              <a:rPr lang="fr-FR" sz="2300" u="sng" dirty="0" smtClean="0"/>
              <a:t>doit  obligatoirement  être  précédée  d’une   étude  de   sécurité   publique   </a:t>
            </a:r>
            <a:r>
              <a:rPr lang="fr-FR" sz="2300" dirty="0" smtClean="0"/>
              <a:t>en   application   de l’article   L.  114-1  du   code   de   l’urbanisme,   avant   la   réception   de   cette   étude   par   la commission compétente en matière de sécurité publique. (article L. 610-1 du code de l'urbanisme- délit)</a:t>
            </a:r>
          </a:p>
          <a:p>
            <a:r>
              <a:rPr lang="fr-FR" sz="2300" u="sng" dirty="0" smtClean="0"/>
              <a:t>La vente ou la location </a:t>
            </a:r>
            <a:r>
              <a:rPr lang="fr-FR" sz="2300" dirty="0" smtClean="0"/>
              <a:t>de terrains bâtis ou non bâtis compris dans un </a:t>
            </a:r>
            <a:r>
              <a:rPr lang="fr-FR" sz="2300" u="sng" dirty="0" smtClean="0"/>
              <a:t>lotissement sans avoir obtenu un permis d’aménager (PA) </a:t>
            </a:r>
            <a:r>
              <a:rPr lang="fr-FR" sz="2300" dirty="0" smtClean="0"/>
              <a:t>ou une déclaration préalable (DP), lorsque le lotissement est soumis à DP, ou sans s’être conformé aux prescriptions imposées par le PA ou par la décision prise sur la DP (article L. 480-4-1 du code de l’urbanisme – délit)</a:t>
            </a:r>
          </a:p>
          <a:p>
            <a:r>
              <a:rPr lang="fr-FR" sz="2300" dirty="0" smtClean="0"/>
              <a:t> La non-conservation ou la non-réinstallation </a:t>
            </a:r>
            <a:r>
              <a:rPr lang="fr-FR" sz="2300" u="sng" dirty="0" smtClean="0"/>
              <a:t>d’une plaque commémorative l</a:t>
            </a:r>
            <a:r>
              <a:rPr lang="fr-FR" sz="2300" dirty="0" smtClean="0"/>
              <a:t>orsque le permis de démolir porte sur un immeuble ou une partie d’immeuble qui est le support de cette dernière. (article L. 480-4 du code de l’urbanisme – délit)</a:t>
            </a:r>
            <a:endParaRPr lang="fr-FR" sz="230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 contenu du procès-verbal de constat</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a:bodyPr>
          <a:lstStyle/>
          <a:p>
            <a:pPr>
              <a:buNone/>
            </a:pPr>
            <a:r>
              <a:rPr lang="fr-FR" dirty="0" smtClean="0"/>
              <a:t>4 ➔    </a:t>
            </a:r>
            <a:r>
              <a:rPr lang="fr-FR" b="1" dirty="0" smtClean="0"/>
              <a:t>Le lieu du constat    </a:t>
            </a:r>
          </a:p>
          <a:p>
            <a:pPr>
              <a:buNone/>
            </a:pPr>
            <a:r>
              <a:rPr lang="fr-FR" dirty="0" smtClean="0"/>
              <a:t>Le PV doit indiquer le lieu depuis lequel les constatations ont été effectuées.</a:t>
            </a:r>
          </a:p>
          <a:p>
            <a:pPr>
              <a:buNone/>
            </a:pPr>
            <a:endParaRPr lang="fr-FR" dirty="0" smtClean="0"/>
          </a:p>
          <a:p>
            <a:pPr>
              <a:buNone/>
            </a:pPr>
            <a:r>
              <a:rPr lang="fr-FR" dirty="0" smtClean="0">
                <a:solidFill>
                  <a:schemeClr val="accent6">
                    <a:lumMod val="50000"/>
                  </a:schemeClr>
                </a:solidFill>
              </a:rPr>
              <a:t>Depuis la voie publique :  </a:t>
            </a:r>
            <a:r>
              <a:rPr lang="fr-FR" dirty="0" smtClean="0"/>
              <a:t>s’enquérir de l'identité des contrevenants présents sur les lieux et de  toutes autres personnes pouvant être poursuivies au titre de l'article L480-4 du CU.</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 contenu du procès-verbal de constat</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lnSpcReduction="10000"/>
          </a:bodyPr>
          <a:lstStyle/>
          <a:p>
            <a:pPr>
              <a:buNone/>
            </a:pPr>
            <a:r>
              <a:rPr lang="fr-FR" dirty="0" smtClean="0">
                <a:solidFill>
                  <a:schemeClr val="accent6">
                    <a:lumMod val="50000"/>
                  </a:schemeClr>
                </a:solidFill>
              </a:rPr>
              <a:t>Depuis la propriété </a:t>
            </a:r>
          </a:p>
          <a:p>
            <a:pPr>
              <a:buNone/>
            </a:pPr>
            <a:r>
              <a:rPr lang="fr-FR" dirty="0" smtClean="0"/>
              <a:t>(pour la prise de mesures par exemple) : </a:t>
            </a:r>
          </a:p>
          <a:p>
            <a:pPr>
              <a:buNone/>
            </a:pPr>
            <a:r>
              <a:rPr lang="fr-FR" dirty="0" smtClean="0"/>
              <a:t>Le droit de  visite est prévu à l'article L 461-1 du code de l'urbanisme. L’accord écrit  de l’occupant est </a:t>
            </a:r>
            <a:r>
              <a:rPr lang="fr-FR" b="1" dirty="0" smtClean="0"/>
              <a:t>obligatoire</a:t>
            </a:r>
          </a:p>
          <a:p>
            <a:pPr>
              <a:buNone/>
            </a:pPr>
            <a:r>
              <a:rPr lang="fr-FR" dirty="0" smtClean="0"/>
              <a:t>La protection du domicile s’étend aux dépendances étroites et immédiates du lieu d'habitation comprises dans une même clôture, à une terrasse non close, à une cour,  même si la clôture est délabrée. </a:t>
            </a:r>
            <a:endParaRPr lang="fr-FR"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 contenu du procès-verbal de constat</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85000" lnSpcReduction="20000"/>
          </a:bodyPr>
          <a:lstStyle/>
          <a:p>
            <a:pPr>
              <a:buNone/>
            </a:pPr>
            <a:r>
              <a:rPr lang="fr-FR" dirty="0" smtClean="0">
                <a:solidFill>
                  <a:schemeClr val="accent6">
                    <a:lumMod val="50000"/>
                  </a:schemeClr>
                </a:solidFill>
              </a:rPr>
              <a:t>Depuis la propriété </a:t>
            </a:r>
          </a:p>
          <a:p>
            <a:pPr>
              <a:buNone/>
            </a:pPr>
            <a:r>
              <a:rPr lang="fr-FR" u="sng" dirty="0" smtClean="0"/>
              <a:t>En cas de refus de l'occupant de laisser entrer l'agent verbalisateur, dresser un PV pour obstacle au  droit de visite</a:t>
            </a:r>
            <a:r>
              <a:rPr lang="fr-FR" dirty="0" smtClean="0"/>
              <a:t> (article L 461-1 du code de l'urbanisme réprimé par l'article L 480-12 de ce même code) qui sera  transmis au Parquet. Ce PV est un acte de procédure pénale (TA Nice, 3 déc. 1992, </a:t>
            </a:r>
            <a:r>
              <a:rPr lang="fr-FR" dirty="0" err="1" smtClean="0"/>
              <a:t>req</a:t>
            </a:r>
            <a:r>
              <a:rPr lang="fr-FR" dirty="0" smtClean="0"/>
              <a:t>. n°92-3295).</a:t>
            </a:r>
          </a:p>
          <a:p>
            <a:pPr>
              <a:buNone/>
            </a:pPr>
            <a:r>
              <a:rPr lang="fr-FR" dirty="0" smtClean="0"/>
              <a:t>Ce dernier peut alors ordonner une enquête préliminaire et demander aux forces de l'ordre de se  présenter au domicile de l’intéressé. S’il refuse l'accès aux forces de l'ordre, le procureur peut saisir  le juge d'instruction en vue d’ordonner une visite domiciliaire sur commission rogatoire délivrée  aux officiers de police judiciaire (</a:t>
            </a:r>
            <a:r>
              <a:rPr lang="fr-FR" dirty="0" err="1" smtClean="0"/>
              <a:t>Rép</a:t>
            </a:r>
            <a:r>
              <a:rPr lang="fr-FR" dirty="0" smtClean="0"/>
              <a:t>. </a:t>
            </a:r>
            <a:r>
              <a:rPr lang="fr-FR" dirty="0" err="1" smtClean="0"/>
              <a:t>Minist</a:t>
            </a:r>
            <a:r>
              <a:rPr lang="fr-FR" dirty="0" smtClean="0"/>
              <a:t>. N°19439, JO Sénat 2 fév. 2006 p. 309 et </a:t>
            </a:r>
            <a:r>
              <a:rPr lang="fr-FR" dirty="0" err="1" smtClean="0"/>
              <a:t>Rép</a:t>
            </a:r>
            <a:r>
              <a:rPr lang="fr-FR" dirty="0" smtClean="0"/>
              <a:t>. Min. n°74381, JOAN  31 janv. 2006, p. 1094).</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 contenu du procès-verbal de constat</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77500" lnSpcReduction="20000"/>
          </a:bodyPr>
          <a:lstStyle/>
          <a:p>
            <a:pPr>
              <a:buNone/>
            </a:pPr>
            <a:r>
              <a:rPr lang="fr-FR" dirty="0" smtClean="0">
                <a:solidFill>
                  <a:schemeClr val="accent6">
                    <a:lumMod val="50000"/>
                  </a:schemeClr>
                </a:solidFill>
              </a:rPr>
              <a:t>Depuis la propriété </a:t>
            </a:r>
          </a:p>
          <a:p>
            <a:pPr>
              <a:buNone/>
            </a:pPr>
            <a:r>
              <a:rPr lang="fr-FR" dirty="0" smtClean="0"/>
              <a:t>De la même façon, constitue un obstacle au droit de visite, la demande faite par le contrevenant aux  agents verbalisateurs de quitter le domicile alors qu’ils avaient été autorisés à y pénétrer.</a:t>
            </a:r>
          </a:p>
          <a:p>
            <a:pPr>
              <a:buNone/>
            </a:pPr>
            <a:r>
              <a:rPr lang="fr-FR" dirty="0" smtClean="0"/>
              <a:t>L’obstacle à l’exercice du droit de visite </a:t>
            </a:r>
            <a:r>
              <a:rPr lang="fr-FR" strike="sngStrike" dirty="0" smtClean="0"/>
              <a:t>est puni d'une amende de 3750 € et un emprisonnement d’un mois pourra être prononcé</a:t>
            </a:r>
            <a:r>
              <a:rPr lang="fr-FR" strike="sngStrike" dirty="0" smtClean="0"/>
              <a:t>.</a:t>
            </a:r>
            <a:r>
              <a:rPr lang="fr-FR" i="1" strike="sngStrike" dirty="0" smtClean="0"/>
              <a:t> </a:t>
            </a:r>
            <a:r>
              <a:rPr lang="fr-FR" i="1" dirty="0" smtClean="0"/>
              <a:t>est puni de six mois d’emprisonnement et de 7 500 </a:t>
            </a:r>
            <a:r>
              <a:rPr lang="fr-FR" i="1" smtClean="0"/>
              <a:t>€ </a:t>
            </a:r>
            <a:r>
              <a:rPr lang="fr-FR" i="1" smtClean="0"/>
              <a:t>d’amende</a:t>
            </a:r>
            <a:r>
              <a:rPr lang="fr-FR" i="1" smtClean="0"/>
              <a:t> </a:t>
            </a:r>
            <a:r>
              <a:rPr lang="fr-FR" i="1" smtClean="0"/>
              <a:t>DEPUIS ELAN</a:t>
            </a:r>
            <a:endParaRPr lang="fr-FR" dirty="0" smtClean="0"/>
          </a:p>
          <a:p>
            <a:pPr>
              <a:buNone/>
            </a:pPr>
            <a:r>
              <a:rPr lang="fr-FR" dirty="0" smtClean="0"/>
              <a:t>Conseil : Ne jamais pénétrer et se maintenir « de force » dans la propriété d'une personne sans avoir eu préalablement   son autorisation. La violation du domicile par une personne dépositaire de l'autorité publique est un délit puni par deux ans d'emprisonnement et 30 000 € d'amende.</a:t>
            </a:r>
            <a:endParaRPr lang="fr-FR"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 contenu du procès-verbal de constat</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lnSpcReduction="10000"/>
          </a:bodyPr>
          <a:lstStyle/>
          <a:p>
            <a:pPr>
              <a:buNone/>
            </a:pPr>
            <a:r>
              <a:rPr lang="fr-FR" dirty="0" smtClean="0">
                <a:solidFill>
                  <a:schemeClr val="accent6">
                    <a:lumMod val="50000"/>
                  </a:schemeClr>
                </a:solidFill>
              </a:rPr>
              <a:t>Constat fait d'un autre lieu  </a:t>
            </a:r>
            <a:r>
              <a:rPr lang="fr-FR" dirty="0" smtClean="0"/>
              <a:t>: </a:t>
            </a:r>
          </a:p>
          <a:p>
            <a:pPr>
              <a:buNone/>
            </a:pPr>
            <a:r>
              <a:rPr lang="fr-FR" dirty="0" smtClean="0"/>
              <a:t>Les constatations peuvent également être réalisées d'une autre  propriété, voisins par exemple, ces derniers pouvant être à l'origine de l'information signalant  l'infraction supposée. </a:t>
            </a:r>
          </a:p>
          <a:p>
            <a:pPr>
              <a:buNone/>
            </a:pPr>
            <a:r>
              <a:rPr lang="fr-FR" dirty="0" smtClean="0"/>
              <a:t>Afin d’éviter toute contestation de la procédure, il est </a:t>
            </a:r>
            <a:r>
              <a:rPr lang="fr-FR" b="1" dirty="0" smtClean="0"/>
              <a:t>OBLIGATOIRE</a:t>
            </a:r>
            <a:r>
              <a:rPr lang="fr-FR" dirty="0" smtClean="0"/>
              <a:t>, là  encore, d’obtenir l’accord écrit des propriétaires (ou locataires) du terrain d’où sont faites les constatations et les photographies.</a:t>
            </a:r>
            <a:endParaRPr lang="fr-FR"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 contenu du procès-verbal de constat</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a:bodyPr>
          <a:lstStyle/>
          <a:p>
            <a:pPr>
              <a:buNone/>
            </a:pPr>
            <a:r>
              <a:rPr lang="fr-FR" dirty="0" smtClean="0"/>
              <a:t>5 ➔ </a:t>
            </a:r>
            <a:r>
              <a:rPr lang="fr-FR" b="1" dirty="0" smtClean="0"/>
              <a:t>La constatation </a:t>
            </a:r>
            <a:r>
              <a:rPr lang="fr-FR" dirty="0" smtClean="0"/>
              <a:t>(éléments de faits)    </a:t>
            </a:r>
          </a:p>
          <a:p>
            <a:pPr>
              <a:buNone/>
            </a:pPr>
            <a:r>
              <a:rPr lang="fr-FR" dirty="0" smtClean="0"/>
              <a:t>Ces éléments de faits sont la base de la procédure pénale. Ils sont là pour éclairer le juge pénal. Il faut toujours garder à l'esprit que le juge ne connaît pas le lieu de l'infraction, l'implantation des constructions litigieuses, les aménagements effectués...  </a:t>
            </a:r>
          </a:p>
          <a:p>
            <a:pPr>
              <a:buNone/>
            </a:pPr>
            <a:r>
              <a:rPr lang="fr-FR" dirty="0" smtClean="0"/>
              <a:t>Les pièces annexes sont donc primordiales.</a:t>
            </a:r>
            <a:endParaRPr lang="fr-FR"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 contenu du procès-verbal de constat</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85000" lnSpcReduction="10000"/>
          </a:bodyPr>
          <a:lstStyle/>
          <a:p>
            <a:pPr>
              <a:buNone/>
            </a:pPr>
            <a:r>
              <a:rPr lang="fr-FR" dirty="0" smtClean="0"/>
              <a:t>6 ➔    </a:t>
            </a:r>
            <a:r>
              <a:rPr lang="fr-FR" b="1" dirty="0" smtClean="0"/>
              <a:t>Les infractions relevées    </a:t>
            </a:r>
          </a:p>
          <a:p>
            <a:pPr>
              <a:buNone/>
            </a:pPr>
            <a:endParaRPr lang="fr-FR" dirty="0" smtClean="0"/>
          </a:p>
          <a:p>
            <a:pPr>
              <a:buNone/>
            </a:pPr>
            <a:r>
              <a:rPr lang="fr-FR" dirty="0" smtClean="0"/>
              <a:t>Elles sont de deux ordres : </a:t>
            </a:r>
          </a:p>
          <a:p>
            <a:pPr>
              <a:buNone/>
            </a:pPr>
            <a:r>
              <a:rPr lang="fr-FR" b="1" u="sng" dirty="0" smtClean="0"/>
              <a:t>les infractions aux règles de procédure </a:t>
            </a:r>
            <a:r>
              <a:rPr lang="fr-FR" dirty="0" smtClean="0"/>
              <a:t>(régimes d’autorisation et de déclaration), ce sont les articles L. 480-4 et suivants et code de l’urbanisme ;</a:t>
            </a:r>
          </a:p>
          <a:p>
            <a:pPr>
              <a:buNone/>
            </a:pPr>
            <a:r>
              <a:rPr lang="fr-FR" b="1" u="sng" dirty="0" smtClean="0"/>
              <a:t>les infractions aux règles de fond </a:t>
            </a:r>
            <a:r>
              <a:rPr lang="fr-FR" dirty="0" smtClean="0"/>
              <a:t>(non-respect du document d’urbanisme...), c’est l'article L. 610-1 du CU.</a:t>
            </a:r>
          </a:p>
          <a:p>
            <a:pPr>
              <a:buNone/>
            </a:pPr>
            <a:endParaRPr lang="fr-FR" dirty="0" smtClean="0"/>
          </a:p>
          <a:p>
            <a:pPr>
              <a:buNone/>
            </a:pPr>
            <a:r>
              <a:rPr lang="fr-FR" dirty="0" smtClean="0"/>
              <a:t>D’autres infractions particulières ont des sanctions propres : l'obstacle au droit de visite  ouvert par l'article L. 461-1 est sanctionné par l'article L. 480-12. </a:t>
            </a:r>
          </a:p>
          <a:p>
            <a:pPr>
              <a:buNone/>
            </a:pPr>
            <a:endParaRPr lang="fr-FR" dirty="0" smtClean="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 contenu du procès-verbal de constat</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lnSpcReduction="10000"/>
          </a:bodyPr>
          <a:lstStyle/>
          <a:p>
            <a:pPr>
              <a:buNone/>
            </a:pPr>
            <a:r>
              <a:rPr lang="fr-FR" dirty="0" smtClean="0"/>
              <a:t>6 ➔    </a:t>
            </a:r>
            <a:r>
              <a:rPr lang="fr-FR" b="1" dirty="0" smtClean="0"/>
              <a:t>Les infractions relevées    </a:t>
            </a:r>
          </a:p>
          <a:p>
            <a:pPr>
              <a:buNone/>
            </a:pPr>
            <a:r>
              <a:rPr lang="fr-FR" dirty="0" smtClean="0"/>
              <a:t/>
            </a:r>
            <a:br>
              <a:rPr lang="fr-FR" dirty="0" smtClean="0"/>
            </a:br>
            <a:r>
              <a:rPr lang="fr-FR" dirty="0" smtClean="0"/>
              <a:t>Le procès-verbal indique :</a:t>
            </a:r>
          </a:p>
          <a:p>
            <a:r>
              <a:rPr lang="fr-FR" dirty="0" smtClean="0"/>
              <a:t>la nature de l’infraction (fond ou forme) </a:t>
            </a:r>
          </a:p>
          <a:p>
            <a:r>
              <a:rPr lang="fr-FR" dirty="0" smtClean="0"/>
              <a:t>le code NATINF et l'intitulé correspondant.</a:t>
            </a:r>
          </a:p>
          <a:p>
            <a:r>
              <a:rPr lang="fr-FR" dirty="0" smtClean="0"/>
              <a:t>le texte violé,</a:t>
            </a:r>
          </a:p>
          <a:p>
            <a:r>
              <a:rPr lang="fr-FR" dirty="0" smtClean="0"/>
              <a:t>le(s) texte(s) ouvrant les poursuites. Ce dernier point est essentiel, car  ce sont les textes d’incrimination qui permettent les poursuites. </a:t>
            </a:r>
            <a:endParaRPr lang="fr-FR"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 contenu du procès-verbal de constat</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a:bodyPr>
          <a:lstStyle/>
          <a:p>
            <a:pPr>
              <a:buNone/>
            </a:pPr>
            <a:r>
              <a:rPr lang="fr-FR" dirty="0" smtClean="0"/>
              <a:t>6 ➔    </a:t>
            </a:r>
            <a:r>
              <a:rPr lang="fr-FR" b="1" dirty="0" smtClean="0"/>
              <a:t>Les infractions relevées    </a:t>
            </a:r>
          </a:p>
          <a:p>
            <a:pPr>
              <a:buNone/>
            </a:pPr>
            <a:r>
              <a:rPr lang="fr-FR" dirty="0" smtClean="0"/>
              <a:t>Attention : Le cumul d'infraction est possible. </a:t>
            </a:r>
            <a:br>
              <a:rPr lang="fr-FR" dirty="0" smtClean="0"/>
            </a:br>
            <a:r>
              <a:rPr lang="fr-FR" dirty="0" smtClean="0"/>
              <a:t>Un même fait peut être constitutif de plusieurs délits. </a:t>
            </a:r>
          </a:p>
          <a:p>
            <a:pPr>
              <a:buNone/>
            </a:pPr>
            <a:r>
              <a:rPr lang="fr-FR" dirty="0" smtClean="0"/>
              <a:t>Une violation d'une  « règle de fond », prévue à l'article L. 610-1 peut ainsi se superposer à une violation d'une « règle de procédure » prévue à l'article L. 480-4. </a:t>
            </a:r>
            <a:endParaRPr lang="fr-FR"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 contenu du procès-verbal de constat</a:t>
            </a:r>
            <a:endParaRPr lang="fr-FR" sz="3600" dirty="0">
              <a:solidFill>
                <a:srgbClr val="C00000"/>
              </a:solidFill>
            </a:endParaRPr>
          </a:p>
        </p:txBody>
      </p:sp>
      <p:sp>
        <p:nvSpPr>
          <p:cNvPr id="3" name="Espace réservé du contenu 2"/>
          <p:cNvSpPr>
            <a:spLocks noGrp="1"/>
          </p:cNvSpPr>
          <p:nvPr>
            <p:ph idx="1"/>
          </p:nvPr>
        </p:nvSpPr>
        <p:spPr>
          <a:xfrm>
            <a:off x="428596" y="1000108"/>
            <a:ext cx="8229600" cy="5197493"/>
          </a:xfrm>
        </p:spPr>
        <p:txBody>
          <a:bodyPr>
            <a:normAutofit fontScale="92500" lnSpcReduction="20000"/>
          </a:bodyPr>
          <a:lstStyle/>
          <a:p>
            <a:pPr>
              <a:buNone/>
            </a:pPr>
            <a:r>
              <a:rPr lang="fr-FR" dirty="0" smtClean="0"/>
              <a:t>7 ➔   </a:t>
            </a:r>
            <a:r>
              <a:rPr lang="fr-FR" b="1" dirty="0" smtClean="0"/>
              <a:t> Les personnes mises en causes    </a:t>
            </a:r>
          </a:p>
          <a:p>
            <a:pPr>
              <a:buNone/>
            </a:pPr>
            <a:r>
              <a:rPr lang="fr-FR" dirty="0" smtClean="0"/>
              <a:t>L’agent verbalisateur doit consigner dans le procès-verbal les nom, prénom, adresse des personnes à l’encontre desquelles des poursuites seront susceptibles d’être engagées.</a:t>
            </a:r>
          </a:p>
          <a:p>
            <a:pPr>
              <a:buNone/>
            </a:pPr>
            <a:r>
              <a:rPr lang="fr-FR" dirty="0" smtClean="0"/>
              <a:t>Lorsqu’il s’agit de sociétés privées, le procès-verbal et les poursuites ne peuvent être diligentés qu'à  l'encontre des dirigeants, selon le cas : président-directeur-général, directeur, gérant, etc. </a:t>
            </a:r>
          </a:p>
          <a:p>
            <a:pPr>
              <a:buNone/>
            </a:pPr>
            <a:r>
              <a:rPr lang="fr-FR" u="sng" dirty="0" smtClean="0"/>
              <a:t>Lors de la prise de ces renseignements, l’agent ne saurait toutefois solliciter une pièce d'identité aux  fins de contrôler la véracité des éléments donnés par le contrevenant</a:t>
            </a:r>
            <a:endParaRPr lang="fr-FR" dirty="0" smtClean="0"/>
          </a:p>
          <a:p>
            <a:pPr>
              <a:buNone/>
            </a:pPr>
            <a:endParaRPr lang="fr-FR" dirty="0" smtClean="0"/>
          </a:p>
          <a:p>
            <a:pPr>
              <a:buNone/>
            </a:pPr>
            <a:endParaRPr lang="fr-F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prescription pénale des infractions</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a:bodyPr>
          <a:lstStyle/>
          <a:p>
            <a:pPr algn="ctr">
              <a:buNone/>
            </a:pPr>
            <a:r>
              <a:rPr lang="fr-FR" dirty="0" smtClean="0"/>
              <a:t>La prescription pénale correspond au délai au terme duquel l’action publique ne peut plus s’exercer. Autrement dit, l’auteur d’une infraction ne peut plus être pénalement poursuivi lorsque le délai de prescription est écoulé. Il convient donc de déterminer le  point de départ  de ce délai. Il existe également des actes d’instructions ou de poursuites qui ont pour effet d’interrompre cette prescription.</a:t>
            </a:r>
            <a:endParaRPr lang="fr-FR"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 contenu du procès-verbal de constat</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a:bodyPr>
          <a:lstStyle/>
          <a:p>
            <a:pPr>
              <a:buNone/>
            </a:pPr>
            <a:r>
              <a:rPr lang="fr-FR" b="1" dirty="0" smtClean="0"/>
              <a:t>8 ➔ Signature    </a:t>
            </a:r>
          </a:p>
          <a:p>
            <a:pPr>
              <a:buNone/>
            </a:pPr>
            <a:r>
              <a:rPr lang="fr-FR" u="sng" dirty="0" smtClean="0"/>
              <a:t>Seul le ou les auteurs du procès-verbal signent le document</a:t>
            </a:r>
            <a:r>
              <a:rPr lang="fr-FR" dirty="0" smtClean="0"/>
              <a:t>. Deux exemplaires avec des signatures originales doivent être transmis  au Parquet. Le pavé de signature doit comporter les prénom et nom  du signataire et sa qualité.</a:t>
            </a:r>
          </a:p>
          <a:p>
            <a:pPr>
              <a:buNone/>
            </a:pPr>
            <a:r>
              <a:rPr lang="fr-FR" dirty="0" smtClean="0"/>
              <a:t>L'agent verbalisateur paraphe également toutes les feuilles du procès-verbal et des annexes.</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 contenu du procès-verbal de constat</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a:bodyPr>
          <a:lstStyle/>
          <a:p>
            <a:pPr>
              <a:buNone/>
            </a:pPr>
            <a:r>
              <a:rPr lang="fr-FR" b="1" dirty="0" smtClean="0"/>
              <a:t>8 ➔ Signature    </a:t>
            </a:r>
          </a:p>
          <a:p>
            <a:pPr>
              <a:buNone/>
            </a:pPr>
            <a:r>
              <a:rPr lang="fr-FR" dirty="0" smtClean="0"/>
              <a:t>Attention : Signature du Maire. Normalement c’est la ou les personnes assermentées qui ont personnellement constaté les faits qui rédigent et signent le  P.V.</a:t>
            </a:r>
          </a:p>
          <a:p>
            <a:pPr>
              <a:buNone/>
            </a:pPr>
            <a:r>
              <a:rPr lang="fr-FR" dirty="0" smtClean="0"/>
              <a:t> Si le maire n’a pas constaté l’infraction, il n’a pas à signer le P.V. En revanche, l'élu pourra signer le courrier de transmission du PV au Procureur de la République.</a:t>
            </a:r>
            <a:endParaRPr lang="fr-FR"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Les annexes du procès-verbal</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85000" lnSpcReduction="10000"/>
          </a:bodyPr>
          <a:lstStyle/>
          <a:p>
            <a:pPr>
              <a:buNone/>
            </a:pPr>
            <a:r>
              <a:rPr lang="fr-FR" dirty="0" smtClean="0">
                <a:solidFill>
                  <a:schemeClr val="accent6">
                    <a:lumMod val="75000"/>
                  </a:schemeClr>
                </a:solidFill>
              </a:rPr>
              <a:t>➔ Les photographies   1 </a:t>
            </a:r>
          </a:p>
          <a:p>
            <a:pPr>
              <a:buNone/>
            </a:pPr>
            <a:r>
              <a:rPr lang="fr-FR" dirty="0" smtClean="0"/>
              <a:t>Il s’agit de l’élément essentiel qui permet au juge de se rendre compte de la situation. De plus, en  cas de mesure de restitution (remise dans l’état antérieur...), elles servent de base pour juger de l’exécution du jugement. </a:t>
            </a:r>
          </a:p>
          <a:p>
            <a:pPr>
              <a:buNone/>
            </a:pPr>
            <a:r>
              <a:rPr lang="fr-FR" dirty="0" smtClean="0"/>
              <a:t>Les photos doivent être obligatoirement datées.</a:t>
            </a:r>
          </a:p>
          <a:p>
            <a:pPr>
              <a:buNone/>
            </a:pPr>
            <a:r>
              <a:rPr lang="fr-FR" dirty="0" smtClean="0"/>
              <a:t>Il ne faut pas hésiter à prendre des photos de la situation litigieuse sur plusieurs angles différents (champ large, rapproché, situation d’une construction par rapport à une limite de propriété…) et à en indiquer le report sur un plan pour permettre au parquet de situer sans ambiguïté les prises de vues.</a:t>
            </a:r>
            <a:endParaRPr lang="fr-FR"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Les annexes du procès-verbal</a:t>
            </a:r>
            <a:endParaRPr lang="fr-FR" sz="3600" dirty="0">
              <a:solidFill>
                <a:srgbClr val="C00000"/>
              </a:solidFill>
            </a:endParaRPr>
          </a:p>
        </p:txBody>
      </p:sp>
      <p:sp>
        <p:nvSpPr>
          <p:cNvPr id="3" name="Espace réservé du contenu 2"/>
          <p:cNvSpPr>
            <a:spLocks noGrp="1"/>
          </p:cNvSpPr>
          <p:nvPr>
            <p:ph idx="1"/>
          </p:nvPr>
        </p:nvSpPr>
        <p:spPr>
          <a:xfrm>
            <a:off x="214282" y="714356"/>
            <a:ext cx="8472518" cy="5929354"/>
          </a:xfrm>
        </p:spPr>
        <p:txBody>
          <a:bodyPr>
            <a:normAutofit fontScale="70000" lnSpcReduction="20000"/>
          </a:bodyPr>
          <a:lstStyle/>
          <a:p>
            <a:pPr>
              <a:buNone/>
            </a:pPr>
            <a:r>
              <a:rPr lang="fr-FR" sz="4000" dirty="0" smtClean="0">
                <a:solidFill>
                  <a:schemeClr val="accent6">
                    <a:lumMod val="75000"/>
                  </a:schemeClr>
                </a:solidFill>
              </a:rPr>
              <a:t>➔ Les photographies   2</a:t>
            </a:r>
          </a:p>
          <a:p>
            <a:pPr>
              <a:buNone/>
            </a:pPr>
            <a:r>
              <a:rPr lang="fr-FR" sz="3400" dirty="0" smtClean="0"/>
              <a:t>Les   photographies   peuvent   être   annotées   (partie   existante,   partie   construite   sans   autorisation,  éléments non prévu au permis de construire...) et cotées (distance entre la construction et la limite de propriété, hauteur d'une construction, surface et hauteur d'affouillement de sol). </a:t>
            </a:r>
          </a:p>
          <a:p>
            <a:pPr>
              <a:buNone/>
            </a:pPr>
            <a:r>
              <a:rPr lang="fr-FR" sz="3400" dirty="0" smtClean="0"/>
              <a:t>Attention :  Veiller à ne pas joindre au PV des photographies prises de l'intérieur de la propriété alors que le PV  mentionne qu’il a été dressé depuis la voie publique. </a:t>
            </a:r>
          </a:p>
          <a:p>
            <a:pPr>
              <a:buNone/>
            </a:pPr>
            <a:r>
              <a:rPr lang="fr-FR" sz="3400" dirty="0" smtClean="0"/>
              <a:t>Veiller également à ce que ne figurent pas sur les photographies  des éléments ayant trait à la vie privée (photographie d’une personne autre que les agents verbalisateurs, plaques  minéralogiques d’un véhicule garé dans l’enceinte du domicile…). </a:t>
            </a:r>
          </a:p>
          <a:p>
            <a:pPr>
              <a:buNone/>
            </a:pPr>
            <a:r>
              <a:rPr lang="fr-FR" sz="3400" dirty="0" smtClean="0"/>
              <a:t>L’autorisation écrite de procéder aux constatations  mentionnera   utilement   que   les   opérations   de   contrôle   consisteront   non   seulement   à   prendre   des   mesures   mais  également des photographies.</a:t>
            </a:r>
            <a:endParaRPr lang="fr-FR" sz="3400"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Les annexes du procès-verbal</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429288"/>
          </a:xfrm>
        </p:spPr>
        <p:txBody>
          <a:bodyPr>
            <a:normAutofit fontScale="92500" lnSpcReduction="10000"/>
          </a:bodyPr>
          <a:lstStyle/>
          <a:p>
            <a:pPr>
              <a:buNone/>
            </a:pPr>
            <a:r>
              <a:rPr lang="fr-FR" dirty="0" smtClean="0">
                <a:solidFill>
                  <a:schemeClr val="accent6">
                    <a:lumMod val="75000"/>
                  </a:schemeClr>
                </a:solidFill>
              </a:rPr>
              <a:t>➔ Les photographies   3</a:t>
            </a:r>
          </a:p>
          <a:p>
            <a:pPr>
              <a:buNone/>
            </a:pPr>
            <a:r>
              <a:rPr lang="fr-FR" dirty="0" smtClean="0"/>
              <a:t>Les  photographies   aériennes  sont   également   très   utiles   comme   élément   de   preuve.   Elles permettent tout d’abord de localiser un bâtiment construit sans autorisation et qui ne serait pas visible de l’extérieur de la propriété.</a:t>
            </a:r>
          </a:p>
          <a:p>
            <a:pPr>
              <a:buNone/>
            </a:pPr>
            <a:r>
              <a:rPr lang="fr-FR" dirty="0" smtClean="0"/>
              <a:t>L’autre intérêt réside dans le fait que des sites (geoportail.fr  par exemple) proposent des vues aériennes prises à des années d’intervalles. Cela peut être utile pour prouver que la construction est récente ou, qu’elle a moins de six ans et que les faits ne sont  pas prescrits.</a:t>
            </a:r>
            <a:endParaRPr lang="fr-FR"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Les annexes du procès-verbal</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a:bodyPr>
          <a:lstStyle/>
          <a:p>
            <a:pPr>
              <a:buNone/>
            </a:pPr>
            <a:r>
              <a:rPr lang="fr-FR" dirty="0" smtClean="0">
                <a:solidFill>
                  <a:schemeClr val="accent6">
                    <a:lumMod val="75000"/>
                  </a:schemeClr>
                </a:solidFill>
              </a:rPr>
              <a:t>➔ Prises de mesures       </a:t>
            </a:r>
          </a:p>
          <a:p>
            <a:pPr>
              <a:buNone/>
            </a:pPr>
            <a:r>
              <a:rPr lang="fr-FR" dirty="0" smtClean="0"/>
              <a:t>Chaque fois que cela est possible, les éléments de hauteur, profondeur, distance... doivent être mentionnés dans le PV ou sur les documents joints. </a:t>
            </a:r>
          </a:p>
          <a:p>
            <a:pPr>
              <a:buNone/>
            </a:pPr>
            <a:r>
              <a:rPr lang="fr-FR" dirty="0" smtClean="0"/>
              <a:t>La présence d’une personne sur la photographie peut permettre d’avoir un point de référence par rapport à la taille d’un bâtiment ou d’un affouillement…</a:t>
            </a:r>
            <a:endParaRPr lang="fr-FR"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Les annexes du procès-verbal</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a:bodyPr>
          <a:lstStyle/>
          <a:p>
            <a:pPr>
              <a:buNone/>
            </a:pPr>
            <a:r>
              <a:rPr lang="fr-FR" dirty="0" smtClean="0">
                <a:solidFill>
                  <a:schemeClr val="accent6">
                    <a:lumMod val="75000"/>
                  </a:schemeClr>
                </a:solidFill>
              </a:rPr>
              <a:t>➔ Les schémas et croquis    </a:t>
            </a:r>
          </a:p>
          <a:p>
            <a:pPr>
              <a:buNone/>
            </a:pPr>
            <a:r>
              <a:rPr lang="fr-FR" dirty="0" smtClean="0"/>
              <a:t>Là encore, ce sont des éléments à ne pas négliger, car ils peuvent permettre une meilleure compréhension du dossier.</a:t>
            </a:r>
          </a:p>
          <a:p>
            <a:pPr>
              <a:buNone/>
            </a:pPr>
            <a:endParaRPr lang="fr-FR" dirty="0" smtClean="0"/>
          </a:p>
          <a:p>
            <a:pPr>
              <a:buNone/>
            </a:pPr>
            <a:r>
              <a:rPr lang="fr-FR" dirty="0" smtClean="0">
                <a:solidFill>
                  <a:schemeClr val="accent6">
                    <a:lumMod val="75000"/>
                  </a:schemeClr>
                </a:solidFill>
              </a:rPr>
              <a:t>➔ L'extrait du zonage et le cadastre   </a:t>
            </a:r>
            <a:r>
              <a:rPr lang="fr-FR" dirty="0" smtClean="0"/>
              <a:t>permettent de situer la parcelle et l'implantation litigieuse sur cette parcelle.</a:t>
            </a:r>
            <a:endParaRPr lang="fr-FR"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Les annexes du procès-verbal</a:t>
            </a:r>
            <a:endParaRPr lang="fr-FR" sz="3600" dirty="0">
              <a:solidFill>
                <a:srgbClr val="C00000"/>
              </a:solidFill>
            </a:endParaRPr>
          </a:p>
        </p:txBody>
      </p:sp>
      <p:sp>
        <p:nvSpPr>
          <p:cNvPr id="3" name="Espace réservé du contenu 2"/>
          <p:cNvSpPr>
            <a:spLocks noGrp="1"/>
          </p:cNvSpPr>
          <p:nvPr>
            <p:ph idx="1"/>
          </p:nvPr>
        </p:nvSpPr>
        <p:spPr>
          <a:xfrm>
            <a:off x="457200" y="928670"/>
            <a:ext cx="8472518" cy="5197493"/>
          </a:xfrm>
        </p:spPr>
        <p:txBody>
          <a:bodyPr>
            <a:normAutofit fontScale="92500" lnSpcReduction="20000"/>
          </a:bodyPr>
          <a:lstStyle/>
          <a:p>
            <a:pPr>
              <a:buNone/>
            </a:pPr>
            <a:r>
              <a:rPr lang="fr-FR" dirty="0" smtClean="0">
                <a:solidFill>
                  <a:schemeClr val="accent6">
                    <a:lumMod val="75000"/>
                  </a:schemeClr>
                </a:solidFill>
              </a:rPr>
              <a:t>➔ L'extrait PLU, Carte communale. </a:t>
            </a:r>
            <a:r>
              <a:rPr lang="fr-FR" dirty="0" smtClean="0"/>
              <a:t/>
            </a:r>
            <a:br>
              <a:rPr lang="fr-FR" dirty="0" smtClean="0"/>
            </a:br>
            <a:r>
              <a:rPr lang="fr-FR" dirty="0" smtClean="0"/>
              <a:t>Il permet d’avoir tout de suite dans la procédure les articles du document d’urbanisme qui ont été violés. </a:t>
            </a:r>
          </a:p>
          <a:p>
            <a:pPr>
              <a:buNone/>
            </a:pPr>
            <a:r>
              <a:rPr lang="fr-FR" dirty="0" smtClean="0">
                <a:solidFill>
                  <a:schemeClr val="accent6">
                    <a:lumMod val="75000"/>
                  </a:schemeClr>
                </a:solidFill>
              </a:rPr>
              <a:t>➔ Les copies des autorisations d'urbanisme méconnues (PC, DP…)    </a:t>
            </a:r>
          </a:p>
          <a:p>
            <a:pPr>
              <a:buNone/>
            </a:pPr>
            <a:r>
              <a:rPr lang="fr-FR" dirty="0" smtClean="0">
                <a:solidFill>
                  <a:schemeClr val="accent6">
                    <a:lumMod val="75000"/>
                  </a:schemeClr>
                </a:solidFill>
              </a:rPr>
              <a:t>➔ Les échanges de courriers.</a:t>
            </a:r>
            <a:br>
              <a:rPr lang="fr-FR" dirty="0" smtClean="0">
                <a:solidFill>
                  <a:schemeClr val="accent6">
                    <a:lumMod val="75000"/>
                  </a:schemeClr>
                </a:solidFill>
              </a:rPr>
            </a:br>
            <a:r>
              <a:rPr lang="fr-FR" dirty="0" smtClean="0"/>
              <a:t> Tout courrier échangé entre la mairie et l'auteur de  l'infraction est utile. Ils peuvent montrer que l'infraction a été commise (ou poursuivie) en connaissance de cause..</a:t>
            </a:r>
          </a:p>
          <a:p>
            <a:pPr>
              <a:buNone/>
            </a:pPr>
            <a:r>
              <a:rPr lang="fr-FR" dirty="0" smtClean="0">
                <a:solidFill>
                  <a:schemeClr val="accent6">
                    <a:lumMod val="75000"/>
                  </a:schemeClr>
                </a:solidFill>
              </a:rPr>
              <a:t>➔ L'autorisation écrite du propriétaire pour pénétrer sur les lieux    </a:t>
            </a:r>
          </a:p>
          <a:p>
            <a:pPr>
              <a:buNone/>
            </a:pPr>
            <a:endParaRPr lang="fr-FR"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transmission du procès-verbal</a:t>
            </a:r>
            <a:endParaRPr lang="fr-FR" sz="3600" dirty="0">
              <a:solidFill>
                <a:srgbClr val="C00000"/>
              </a:solidFill>
            </a:endParaRPr>
          </a:p>
        </p:txBody>
      </p:sp>
      <p:sp>
        <p:nvSpPr>
          <p:cNvPr id="3" name="Espace réservé du contenu 2"/>
          <p:cNvSpPr>
            <a:spLocks noGrp="1"/>
          </p:cNvSpPr>
          <p:nvPr>
            <p:ph idx="1"/>
          </p:nvPr>
        </p:nvSpPr>
        <p:spPr>
          <a:xfrm>
            <a:off x="457200" y="785794"/>
            <a:ext cx="8229600" cy="5857916"/>
          </a:xfrm>
        </p:spPr>
        <p:txBody>
          <a:bodyPr>
            <a:normAutofit fontScale="92500"/>
          </a:bodyPr>
          <a:lstStyle/>
          <a:p>
            <a:pPr>
              <a:buNone/>
            </a:pPr>
            <a:r>
              <a:rPr lang="fr-FR" dirty="0" smtClean="0">
                <a:solidFill>
                  <a:schemeClr val="accent6">
                    <a:lumMod val="50000"/>
                  </a:schemeClr>
                </a:solidFill>
              </a:rPr>
              <a:t>I) Les délais de transmission</a:t>
            </a:r>
          </a:p>
          <a:p>
            <a:pPr>
              <a:buNone/>
            </a:pPr>
            <a:r>
              <a:rPr lang="fr-FR" dirty="0" smtClean="0"/>
              <a:t>Le procès verbal doit être transmis au Procureur de la République  « sans délai » (art. L. 480-1 CU), </a:t>
            </a:r>
          </a:p>
          <a:p>
            <a:pPr>
              <a:buNone/>
            </a:pPr>
            <a:r>
              <a:rPr lang="fr-FR" dirty="0" smtClean="0"/>
              <a:t>Mais également, la transmission doit être faite dans un « délai raisonnable » (art. 40 al. 2 CPP). </a:t>
            </a:r>
          </a:p>
          <a:p>
            <a:pPr>
              <a:buNone/>
            </a:pPr>
            <a:r>
              <a:rPr lang="fr-FR" dirty="0" smtClean="0"/>
              <a:t>Mais un retard trop important est susceptible d’engager la responsabilité de l’administration, le juge administratif estimant que ces obligations doivent être remplies dans un délai raisonnable (CE 21 oct. 1983, Min. de l'Env. et cadre de vie c/Epx. </a:t>
            </a:r>
            <a:r>
              <a:rPr lang="fr-FR" dirty="0" err="1" smtClean="0"/>
              <a:t>Guédeu</a:t>
            </a:r>
            <a:r>
              <a:rPr lang="fr-FR" dirty="0" smtClean="0"/>
              <a:t>, </a:t>
            </a:r>
            <a:r>
              <a:rPr lang="fr-FR" dirty="0" err="1" smtClean="0"/>
              <a:t>req</a:t>
            </a:r>
            <a:r>
              <a:rPr lang="fr-FR" dirty="0" smtClean="0"/>
              <a:t>. 31728).</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transmission du procès-verbal</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chor="ctr"/>
          <a:lstStyle/>
          <a:p>
            <a:pPr indent="0">
              <a:buNone/>
            </a:pPr>
            <a:r>
              <a:rPr lang="fr-FR" dirty="0" smtClean="0"/>
              <a:t>Le procès-verbal a aussi pour utilité d’interrompre la prescription de six ans qui court en matière de délit (art. 8 du code de procédure pénale) et d’être l’acte fondateur des poursuites (</a:t>
            </a:r>
            <a:r>
              <a:rPr lang="fr-FR" dirty="0" err="1" smtClean="0"/>
              <a:t>Crim</a:t>
            </a:r>
            <a:r>
              <a:rPr lang="fr-FR" dirty="0" smtClean="0"/>
              <a:t> 9 juillet 2003).</a:t>
            </a:r>
          </a:p>
          <a:p>
            <a:pPr>
              <a:buNone/>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prescription pénale des infractions</a:t>
            </a:r>
            <a:endParaRPr lang="fr-FR" sz="3600" dirty="0">
              <a:solidFill>
                <a:srgbClr val="C00000"/>
              </a:solidFill>
            </a:endParaRPr>
          </a:p>
        </p:txBody>
      </p:sp>
      <p:sp>
        <p:nvSpPr>
          <p:cNvPr id="3" name="Espace réservé du contenu 2"/>
          <p:cNvSpPr>
            <a:spLocks noGrp="1"/>
          </p:cNvSpPr>
          <p:nvPr>
            <p:ph idx="1"/>
          </p:nvPr>
        </p:nvSpPr>
        <p:spPr>
          <a:xfrm>
            <a:off x="285720" y="928670"/>
            <a:ext cx="8501122" cy="5197493"/>
          </a:xfrm>
        </p:spPr>
        <p:txBody>
          <a:bodyPr>
            <a:normAutofit/>
          </a:bodyPr>
          <a:lstStyle/>
          <a:p>
            <a:pPr>
              <a:buNone/>
            </a:pPr>
            <a:r>
              <a:rPr lang="fr-FR" dirty="0" smtClean="0">
                <a:solidFill>
                  <a:schemeClr val="accent6">
                    <a:lumMod val="50000"/>
                  </a:schemeClr>
                </a:solidFill>
              </a:rPr>
              <a:t>I) Le délai de prescription pour les contraventions</a:t>
            </a:r>
          </a:p>
          <a:p>
            <a:pPr>
              <a:buNone/>
            </a:pPr>
            <a:r>
              <a:rPr lang="fr-FR" dirty="0" smtClean="0"/>
              <a:t>En matière de contravention, la prescription de l’action publique est d'une année révolue (art. 9 du CPP) si, dans cet intervalle, il n’a été fait aucun acte d’instruction ou de poursuite. S’il en a été effectué un, la prescription ne se prescrit qu’après une année révolue à compter du dernier acte (art. 7 du CPP).</a:t>
            </a:r>
            <a:endParaRPr lang="fr-FR"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transmission du procès-verbal</a:t>
            </a:r>
            <a:endParaRPr lang="fr-FR" sz="3600" dirty="0">
              <a:solidFill>
                <a:srgbClr val="C00000"/>
              </a:solidFill>
            </a:endParaRPr>
          </a:p>
        </p:txBody>
      </p:sp>
      <p:sp>
        <p:nvSpPr>
          <p:cNvPr id="3" name="Espace réservé du contenu 2"/>
          <p:cNvSpPr>
            <a:spLocks noGrp="1"/>
          </p:cNvSpPr>
          <p:nvPr>
            <p:ph idx="1"/>
          </p:nvPr>
        </p:nvSpPr>
        <p:spPr>
          <a:xfrm>
            <a:off x="457200" y="1142984"/>
            <a:ext cx="8229600" cy="4983179"/>
          </a:xfrm>
        </p:spPr>
        <p:txBody>
          <a:bodyPr anchor="ctr"/>
          <a:lstStyle/>
          <a:p>
            <a:pPr>
              <a:buNone/>
            </a:pPr>
            <a:r>
              <a:rPr lang="fr-FR" dirty="0" smtClean="0"/>
              <a:t>Si un </a:t>
            </a:r>
            <a:r>
              <a:rPr lang="fr-FR" b="1" dirty="0" smtClean="0"/>
              <a:t>Arrêté Interruptif des Travaux </a:t>
            </a:r>
            <a:r>
              <a:rPr lang="fr-FR" dirty="0" smtClean="0"/>
              <a:t>doit être pris dans les jours qui suivent les constatations d’infractions il est préférable de transmettre les deux documents ensemble et en même temps. Cela sera plus simple pour le  greffe du TGI qui n’ouvrira qu’une procédure et cela évitera qu’une partie des documents s’égarent…</a:t>
            </a:r>
            <a:endParaRPr lang="fr-FR"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transmission du procès-verbal</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92500" lnSpcReduction="20000"/>
          </a:bodyPr>
          <a:lstStyle/>
          <a:p>
            <a:pPr fontAlgn="base">
              <a:buNone/>
            </a:pPr>
            <a:r>
              <a:rPr lang="fr-FR" dirty="0" smtClean="0"/>
              <a:t>Question écrite n° 04274 de M. Jean Louis Masson (Moselle - NI)</a:t>
            </a:r>
          </a:p>
          <a:p>
            <a:pPr fontAlgn="base">
              <a:buNone/>
            </a:pPr>
            <a:r>
              <a:rPr lang="fr-FR" dirty="0" smtClean="0"/>
              <a:t>publiée dans le JO Sénat du 31/01/2013 - page 318</a:t>
            </a:r>
          </a:p>
          <a:p>
            <a:pPr fontAlgn="base">
              <a:buNone/>
            </a:pPr>
            <a:endParaRPr lang="fr-FR" dirty="0" smtClean="0"/>
          </a:p>
          <a:p>
            <a:pPr fontAlgn="base">
              <a:buNone/>
            </a:pPr>
            <a:r>
              <a:rPr lang="fr-FR" dirty="0" smtClean="0"/>
              <a:t>M. Jean Louis Masson demande à M. le ministre de l'intérieur </a:t>
            </a:r>
            <a:r>
              <a:rPr lang="fr-FR" b="1" dirty="0" smtClean="0"/>
              <a:t>si les procès-verbaux d'infraction dressés en matière d'urbanisme par les agents de police municipale</a:t>
            </a:r>
            <a:r>
              <a:rPr lang="fr-FR" dirty="0" smtClean="0"/>
              <a:t> agissant sur le fondement de l'article L. 480-1 du code de l'urbanisme </a:t>
            </a:r>
            <a:r>
              <a:rPr lang="fr-FR" b="1" dirty="0" smtClean="0"/>
              <a:t>peuvent être adressés, directement par ces agents, au procureur de la République ou s'ils doivent l'être par l'intermédiaire du maire </a:t>
            </a:r>
            <a:r>
              <a:rPr lang="fr-FR" dirty="0" smtClean="0"/>
              <a:t>de la commune qui est leur supérieur hiérarchique.</a:t>
            </a:r>
          </a:p>
          <a:p>
            <a:pPr>
              <a:buNone/>
            </a:pPr>
            <a:endParaRPr lang="fr-FR"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transmission du procès-verbal</a:t>
            </a:r>
            <a:endParaRPr lang="fr-FR" sz="3600" dirty="0">
              <a:solidFill>
                <a:srgbClr val="C00000"/>
              </a:solidFill>
            </a:endParaRPr>
          </a:p>
        </p:txBody>
      </p:sp>
      <p:sp>
        <p:nvSpPr>
          <p:cNvPr id="3" name="Espace réservé du contenu 2"/>
          <p:cNvSpPr>
            <a:spLocks noGrp="1"/>
          </p:cNvSpPr>
          <p:nvPr>
            <p:ph idx="1"/>
          </p:nvPr>
        </p:nvSpPr>
        <p:spPr>
          <a:xfrm>
            <a:off x="457200" y="642918"/>
            <a:ext cx="8229600" cy="5786478"/>
          </a:xfrm>
        </p:spPr>
        <p:txBody>
          <a:bodyPr>
            <a:normAutofit fontScale="77500" lnSpcReduction="20000"/>
          </a:bodyPr>
          <a:lstStyle/>
          <a:p>
            <a:pPr fontAlgn="base">
              <a:buNone/>
            </a:pPr>
            <a:r>
              <a:rPr lang="fr-FR" b="1" dirty="0" smtClean="0"/>
              <a:t>Réponse du Ministère de l'intérieur</a:t>
            </a:r>
          </a:p>
          <a:p>
            <a:pPr fontAlgn="base">
              <a:buNone/>
            </a:pPr>
            <a:r>
              <a:rPr lang="fr-FR" b="1" dirty="0" smtClean="0"/>
              <a:t>publiée dans le JO Sénat du 13/03/2014 - page 709</a:t>
            </a:r>
          </a:p>
          <a:p>
            <a:pPr marL="0" indent="0" algn="just" fontAlgn="base">
              <a:buNone/>
            </a:pPr>
            <a:r>
              <a:rPr lang="fr-FR" sz="3600" i="1" dirty="0" smtClean="0">
                <a:solidFill>
                  <a:schemeClr val="tx1">
                    <a:lumMod val="65000"/>
                    <a:lumOff val="35000"/>
                  </a:schemeClr>
                </a:solidFill>
              </a:rPr>
              <a:t>En application de l'article L. 480-1 du code de l'urbanisme, l'autorité administrative et, au cas où il est compétent pour délivrer les autorisations, le maire ou le président de l'établissement public de coopération intercommunale sont tenus de faire dresser procès-verbal des infractions dont ils ont connaissance. Les infractions aux règles d'urbanisme peuvent notamment être constatées par tous officiers ou agents de police judiciaire ainsi que par tous fonctionnaires et agents de l'État et des collectivités territoriales commissionnés et assermentés à cet effet. Le quatrième alinéa de l'article L. 480-1 prévoit que copie des procès-verbaux dressés par ces agents est transmise sans délai au ministère public   …</a:t>
            </a:r>
            <a:r>
              <a:rPr lang="fr-FR" sz="3600" dirty="0" smtClean="0"/>
              <a:t>(suite page suivante)</a:t>
            </a:r>
            <a:endParaRPr lang="fr-FR"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transmission du procès-verbal</a:t>
            </a:r>
            <a:endParaRPr lang="fr-FR" sz="3600" dirty="0">
              <a:solidFill>
                <a:srgbClr val="C00000"/>
              </a:solidFill>
            </a:endParaRPr>
          </a:p>
        </p:txBody>
      </p:sp>
      <p:sp>
        <p:nvSpPr>
          <p:cNvPr id="3" name="Espace réservé du contenu 2"/>
          <p:cNvSpPr>
            <a:spLocks noGrp="1"/>
          </p:cNvSpPr>
          <p:nvPr>
            <p:ph idx="1"/>
          </p:nvPr>
        </p:nvSpPr>
        <p:spPr>
          <a:xfrm>
            <a:off x="428596" y="642918"/>
            <a:ext cx="8229600" cy="5857916"/>
          </a:xfrm>
        </p:spPr>
        <p:txBody>
          <a:bodyPr>
            <a:normAutofit fontScale="70000" lnSpcReduction="20000"/>
          </a:bodyPr>
          <a:lstStyle/>
          <a:p>
            <a:pPr fontAlgn="base">
              <a:buNone/>
            </a:pPr>
            <a:r>
              <a:rPr lang="fr-FR" dirty="0" smtClean="0"/>
              <a:t>Réponse du Ministère de l'intérieur</a:t>
            </a:r>
          </a:p>
          <a:p>
            <a:pPr fontAlgn="base">
              <a:buNone/>
            </a:pPr>
            <a:r>
              <a:rPr lang="fr-FR" dirty="0" smtClean="0"/>
              <a:t>publiée dans le JO Sénat du 13/03/2014 - page 709</a:t>
            </a:r>
          </a:p>
          <a:p>
            <a:pPr marL="0" indent="0" algn="just" fontAlgn="base">
              <a:buNone/>
            </a:pPr>
            <a:r>
              <a:rPr lang="fr-FR" sz="3600" i="1" dirty="0" smtClean="0"/>
              <a:t>... Les conditions générales dans lesquelles les agents de police municipale dressent des rapports et des procès-verbaux sont précisées par l'article 21-2 du code de procédure pénale, qui prévoit qu'ils « adressent sans délai leurs rapports et procès-verbaux simultanément au maire et, par l'intermédiaire des officiers de police judiciaire mentionnés à l'alinéa précédent, au procureur de la République ». </a:t>
            </a:r>
            <a:r>
              <a:rPr lang="fr-FR" sz="3600" b="1" i="1" dirty="0" smtClean="0"/>
              <a:t>Les dispositions spéciales du code de l'urbanisme ne prévoyant aucune modalité particulière de transmission des procès-verbaux, ces derniers peuvent donc être directement adressés au procureur de la République </a:t>
            </a:r>
            <a:r>
              <a:rPr lang="fr-FR" sz="3600" i="1" dirty="0" smtClean="0"/>
              <a:t>par l'intermédiaire de l'officier de police judiciaire territorialement compétent en application de l'article 21-2 précité, </a:t>
            </a:r>
            <a:r>
              <a:rPr lang="fr-FR" sz="3600" b="1" i="1" dirty="0" smtClean="0"/>
              <a:t>étant précisé que cette transmission s'accompagne simultanément d'une transmission au maire</a:t>
            </a:r>
            <a:r>
              <a:rPr lang="fr-FR" sz="3600" i="1" dirty="0" smtClean="0"/>
              <a:t>.</a:t>
            </a:r>
          </a:p>
          <a:p>
            <a:pPr>
              <a:buNone/>
            </a:pPr>
            <a:endParaRPr lang="fr-FR"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transmission du procès-verbal</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a:bodyPr>
          <a:lstStyle/>
          <a:p>
            <a:pPr>
              <a:buNone/>
            </a:pPr>
            <a:r>
              <a:rPr lang="fr-FR" dirty="0" smtClean="0">
                <a:solidFill>
                  <a:schemeClr val="accent6">
                    <a:lumMod val="50000"/>
                  </a:schemeClr>
                </a:solidFill>
              </a:rPr>
              <a:t>II) Les destinataires du procès-verbal</a:t>
            </a:r>
          </a:p>
          <a:p>
            <a:pPr>
              <a:buNone/>
            </a:pPr>
            <a:r>
              <a:rPr lang="fr-FR" dirty="0" smtClean="0"/>
              <a:t>Dès qu’il a été dressé, </a:t>
            </a:r>
            <a:r>
              <a:rPr lang="fr-FR" b="1" dirty="0" smtClean="0"/>
              <a:t>deux exemplaires originaux </a:t>
            </a:r>
            <a:r>
              <a:rPr lang="fr-FR" dirty="0" smtClean="0"/>
              <a:t>du procès verbal au Parquet.</a:t>
            </a:r>
          </a:p>
          <a:p>
            <a:pPr>
              <a:buNone/>
            </a:pPr>
            <a:r>
              <a:rPr lang="fr-FR" dirty="0" smtClean="0"/>
              <a:t>Une copie complète est adressée aux services du Préfet (Direction Départementale des Territoires ) pour la gestion ultérieure du dossier, la DDT étant l’interlocuteur privilégié du procureur de la République.</a:t>
            </a:r>
            <a:endParaRPr lang="fr-FR"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transmission du procès-verbal</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a:bodyPr>
          <a:lstStyle/>
          <a:p>
            <a:pPr>
              <a:buNone/>
            </a:pPr>
            <a:r>
              <a:rPr lang="fr-FR" dirty="0" smtClean="0"/>
              <a:t> À la lecture de la lettre qui accompagnera le dossier, le procureur de la République doit pouvoir tout de suite  se rendre compte de l'importance des infractions. S’agit-il d’une infraction régularisable, porte-elle atteinte au site  (monument historique, ZNIEFF, EBC...) ? Le procès-verbal et les pièces annexées permettront une gestion plus rapide  et précise du dossier. </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transmission du procès-verbal</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77500" lnSpcReduction="20000"/>
          </a:bodyPr>
          <a:lstStyle/>
          <a:p>
            <a:pPr>
              <a:buNone/>
            </a:pPr>
            <a:r>
              <a:rPr lang="fr-FR" dirty="0" smtClean="0"/>
              <a:t>En effet, si le procureur transmet le dossier à la police ou à la gendarmerie pour enquête, ces derniers, lors de l’audition  du « mis en cause » doivent pourvoir avoir des éléments qui guideront leurs questions : </a:t>
            </a:r>
          </a:p>
          <a:p>
            <a:pPr>
              <a:buNone/>
            </a:pPr>
            <a:r>
              <a:rPr lang="fr-FR" dirty="0" smtClean="0"/>
              <a:t>- S’ils ont la copie de l'arrêté refusant le permis, ils pourront demander : « Vous avez construit alors que le maire avait  pris un arrêté de refus à votre demande de permis. Pourquoi avez-vous néanmoins construit ? »</a:t>
            </a:r>
          </a:p>
          <a:p>
            <a:pPr>
              <a:buNone/>
            </a:pPr>
            <a:r>
              <a:rPr lang="fr-FR" dirty="0" smtClean="0"/>
              <a:t>- S’ils  savent  que le  dossier  n’est  pas  administrativement  régularisable (non-respect  du PLU),  l'annonce du mis en cause « je vais déposer un dossier en mairie » ne tiendra pas. </a:t>
            </a:r>
          </a:p>
          <a:p>
            <a:pPr>
              <a:buNone/>
            </a:pPr>
            <a:r>
              <a:rPr lang="fr-FR" dirty="0" smtClean="0"/>
              <a:t>- La copie d'un courrier de la mairie l'informant qu'il doit demander une autorisation ou qu’il va commettre une infraction l'empêchera de dire « je ne savais pas ».</a:t>
            </a:r>
            <a:endParaRPr lang="fr-FR"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transmission du procès-verbal</a:t>
            </a:r>
            <a:endParaRPr lang="fr-FR" sz="3600" dirty="0">
              <a:solidFill>
                <a:srgbClr val="C00000"/>
              </a:solidFill>
            </a:endParaRPr>
          </a:p>
        </p:txBody>
      </p:sp>
      <p:sp>
        <p:nvSpPr>
          <p:cNvPr id="3" name="Espace réservé du contenu 2"/>
          <p:cNvSpPr>
            <a:spLocks noGrp="1"/>
          </p:cNvSpPr>
          <p:nvPr>
            <p:ph idx="1"/>
          </p:nvPr>
        </p:nvSpPr>
        <p:spPr>
          <a:xfrm>
            <a:off x="457200" y="642918"/>
            <a:ext cx="8229600" cy="5857916"/>
          </a:xfrm>
        </p:spPr>
        <p:txBody>
          <a:bodyPr>
            <a:normAutofit fontScale="85000" lnSpcReduction="20000"/>
          </a:bodyPr>
          <a:lstStyle/>
          <a:p>
            <a:pPr>
              <a:buNone/>
            </a:pPr>
            <a:r>
              <a:rPr lang="fr-FR" dirty="0" smtClean="0"/>
              <a:t>Le maire pourra également apporter des explications quant à la situation, l’historique du terrain ou des occupations du  sol  préexistantes  à l’infraction, à la « politique » municipale  en matière  de respect  des  règles  d'urbanisme, aux  possibilités   réglementaires   de   régularisation   de   l’infraction   (démolition des constructions ou installations, remise en état du terrain...). </a:t>
            </a:r>
          </a:p>
          <a:p>
            <a:pPr>
              <a:buNone/>
            </a:pPr>
            <a:r>
              <a:rPr lang="fr-FR" dirty="0" smtClean="0"/>
              <a:t>Il pourra également signaler la volonté de la commune de se constituer partie civile.</a:t>
            </a:r>
          </a:p>
          <a:p>
            <a:pPr>
              <a:buNone/>
            </a:pPr>
            <a:r>
              <a:rPr lang="fr-FR" dirty="0" smtClean="0"/>
              <a:t>En tout état de cause, quand l’infraction ne peut être effacée que par la mise en conformité des lieux, il est fortement  conseillé de solliciter, dès la transmission du procès-verbal, cette mise en conformité, dans le cas où des poursuites seraient engagées devant le tribunal correctionnel, sur le fondement de l’article L 480-5 du code de l’urbanisme. </a:t>
            </a:r>
            <a:endParaRPr lang="fr-FR"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transmission du procès-verbal</a:t>
            </a:r>
            <a:endParaRPr lang="fr-FR" sz="3600" dirty="0">
              <a:solidFill>
                <a:srgbClr val="C00000"/>
              </a:solidFill>
            </a:endParaRPr>
          </a:p>
        </p:txBody>
      </p:sp>
      <p:sp>
        <p:nvSpPr>
          <p:cNvPr id="3" name="Espace réservé du contenu 2"/>
          <p:cNvSpPr>
            <a:spLocks noGrp="1"/>
          </p:cNvSpPr>
          <p:nvPr>
            <p:ph idx="1"/>
          </p:nvPr>
        </p:nvSpPr>
        <p:spPr>
          <a:xfrm>
            <a:off x="457200" y="714356"/>
            <a:ext cx="8229600" cy="5715040"/>
          </a:xfrm>
        </p:spPr>
        <p:txBody>
          <a:bodyPr>
            <a:normAutofit lnSpcReduction="10000"/>
          </a:bodyPr>
          <a:lstStyle/>
          <a:p>
            <a:pPr>
              <a:buNone/>
            </a:pPr>
            <a:r>
              <a:rPr lang="fr-FR" sz="4100" dirty="0" smtClean="0">
                <a:solidFill>
                  <a:schemeClr val="accent6">
                    <a:lumMod val="50000"/>
                  </a:schemeClr>
                </a:solidFill>
              </a:rPr>
              <a:t>III) Secret des poursuites</a:t>
            </a:r>
          </a:p>
          <a:p>
            <a:pPr>
              <a:buNone/>
            </a:pPr>
            <a:r>
              <a:rPr lang="fr-FR" dirty="0" smtClean="0"/>
              <a:t>Le procès-verbal est élaboré pour être transmis à l’autorité judiciaire. Il doit être regardé comme faisant partie intégrante de la procédure pénale (art. 11 du code de procédure pénale). </a:t>
            </a:r>
          </a:p>
          <a:p>
            <a:pPr>
              <a:buNone/>
            </a:pPr>
            <a:r>
              <a:rPr lang="fr-FR" sz="3600" b="1" dirty="0" smtClean="0"/>
              <a:t>Il est couvert par le secret de l’enquête et de l’instruction.</a:t>
            </a:r>
          </a:p>
          <a:p>
            <a:pPr>
              <a:buNone/>
            </a:pPr>
            <a:r>
              <a:rPr lang="fr-FR" sz="3600" b="1" dirty="0" smtClean="0"/>
              <a:t>La personne mise en cause ne doit pas être destinataire d’une copie du procès-verbal.  </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transmission du procès-verbal</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429288"/>
          </a:xfrm>
        </p:spPr>
        <p:txBody>
          <a:bodyPr>
            <a:normAutofit fontScale="92500" lnSpcReduction="20000"/>
          </a:bodyPr>
          <a:lstStyle/>
          <a:p>
            <a:pPr>
              <a:buNone/>
            </a:pPr>
            <a:r>
              <a:rPr lang="fr-FR" dirty="0" smtClean="0"/>
              <a:t>Les procès-verbaux constatant des infractions pénales aux règles d'urbanisme sont élaborés pour  être transmis à l'autorité judiciaire (CADA, avis, 8 juin 2000 – réf. 20001729). </a:t>
            </a:r>
          </a:p>
          <a:p>
            <a:pPr>
              <a:buNone/>
            </a:pPr>
            <a:r>
              <a:rPr lang="fr-FR" b="1" dirty="0" smtClean="0"/>
              <a:t>La Commission d’Accès aux Documents Administratifs exclut donc ce document des pièces communicables </a:t>
            </a:r>
            <a:r>
              <a:rPr lang="fr-FR" dirty="0" smtClean="0"/>
              <a:t>en application des articles L.311-1 et suivants du code des relations entre le public et l’administration.</a:t>
            </a:r>
          </a:p>
          <a:p>
            <a:pPr>
              <a:buNone/>
            </a:pPr>
            <a:r>
              <a:rPr lang="fr-FR" b="1" dirty="0" smtClean="0"/>
              <a:t>Un tiers intéressé, tel un voisin ayant dénoncé une infraction, n'a pas non plus accès au procès-verbal</a:t>
            </a:r>
            <a:r>
              <a:rPr lang="fr-FR" dirty="0" smtClean="0"/>
              <a:t> (CADA, avis, 8 juin 2000 – réf. 20001740), même s'il a engagé une procédure de droit privé.</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prescription pénale des infractions</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a:bodyPr>
          <a:lstStyle/>
          <a:p>
            <a:pPr algn="ctr">
              <a:buNone/>
            </a:pPr>
            <a:r>
              <a:rPr lang="fr-FR" dirty="0" smtClean="0">
                <a:solidFill>
                  <a:schemeClr val="accent6">
                    <a:lumMod val="50000"/>
                  </a:schemeClr>
                </a:solidFill>
              </a:rPr>
              <a:t>II) Le délai de prescription pour les délits</a:t>
            </a:r>
          </a:p>
          <a:p>
            <a:pPr algn="ctr">
              <a:buNone/>
            </a:pPr>
            <a:r>
              <a:rPr lang="fr-FR" dirty="0" smtClean="0"/>
              <a:t>En matière de délit, la prescription de l’action publique est de six années révolues (art. 8 du CPP) si, dans cet intervalle, il n’a été fait aucun acte d’instruction ou de poursuite. S’il en a été effectué un, la prescription ne se prescrit qu’après six années révolues à compter du dernier acte (art.7 du CPP).</a:t>
            </a:r>
            <a:endParaRPr lang="fr-FR"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transmission du procès-verbal</a:t>
            </a:r>
            <a:endParaRPr lang="fr-FR" sz="3600" dirty="0">
              <a:solidFill>
                <a:srgbClr val="C00000"/>
              </a:solidFill>
            </a:endParaRPr>
          </a:p>
        </p:txBody>
      </p:sp>
      <p:sp>
        <p:nvSpPr>
          <p:cNvPr id="3" name="Espace réservé du contenu 2"/>
          <p:cNvSpPr>
            <a:spLocks noGrp="1"/>
          </p:cNvSpPr>
          <p:nvPr>
            <p:ph idx="1"/>
          </p:nvPr>
        </p:nvSpPr>
        <p:spPr>
          <a:xfrm>
            <a:off x="457200" y="714356"/>
            <a:ext cx="8229600" cy="5715040"/>
          </a:xfrm>
        </p:spPr>
        <p:txBody>
          <a:bodyPr>
            <a:normAutofit fontScale="92500" lnSpcReduction="20000"/>
          </a:bodyPr>
          <a:lstStyle/>
          <a:p>
            <a:pPr>
              <a:buNone/>
            </a:pPr>
            <a:r>
              <a:rPr lang="fr-FR" sz="4100" dirty="0" smtClean="0">
                <a:solidFill>
                  <a:schemeClr val="accent6">
                    <a:lumMod val="50000"/>
                  </a:schemeClr>
                </a:solidFill>
              </a:rPr>
              <a:t>III) Secret des poursuites</a:t>
            </a:r>
          </a:p>
          <a:p>
            <a:pPr>
              <a:buNone/>
            </a:pPr>
            <a:r>
              <a:rPr lang="fr-FR" dirty="0" smtClean="0"/>
              <a:t>Seul le greffe pénal pourra lui transmettre une copie du procès-verbal en sa qualité de partie, à partir du moment où le Parquet aura décidé de poursuivre. (JO AN Q. 45788 du 10 août 2004 ; JO Sénat Q. 18016  du 9 juin 2005 ; JO Sénat Q. 2168 du 17 janvier 2008 ; </a:t>
            </a:r>
          </a:p>
          <a:p>
            <a:pPr>
              <a:buNone/>
            </a:pPr>
            <a:r>
              <a:rPr lang="fr-FR" b="1" dirty="0" smtClean="0"/>
              <a:t>Le procès-verbal</a:t>
            </a:r>
            <a:r>
              <a:rPr lang="fr-FR" dirty="0" smtClean="0"/>
              <a:t>, ainsi que toutes ses pièces, </a:t>
            </a:r>
            <a:r>
              <a:rPr lang="fr-FR" b="1" dirty="0" smtClean="0"/>
              <a:t>étant couvertes par le secret de l’instruction, leur divulgation à un tiers </a:t>
            </a:r>
            <a:r>
              <a:rPr lang="fr-FR" dirty="0" smtClean="0"/>
              <a:t>sans l’autorisation  écrite  préalable du parquet </a:t>
            </a:r>
            <a:r>
              <a:rPr lang="fr-FR" b="1" dirty="0" smtClean="0"/>
              <a:t>est constitutive d’un délit </a:t>
            </a:r>
            <a:r>
              <a:rPr lang="fr-FR" dirty="0" smtClean="0"/>
              <a:t>passible d’un an d’emprisonnement et de 15 000 euros d’amende, en application de l’article 226-13 du code pénal.</a:t>
            </a:r>
            <a:endParaRPr lang="fr-FR"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transmission du procès-verbal</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85000" lnSpcReduction="10000"/>
          </a:bodyPr>
          <a:lstStyle/>
          <a:p>
            <a:pPr>
              <a:buNone/>
            </a:pPr>
            <a:r>
              <a:rPr lang="fr-FR" b="1" dirty="0" smtClean="0"/>
              <a:t>Il est néanmoins nécessaire d'informer l'auteur de l'infraction qu'un procès-verbal a été dressé et transmis   </a:t>
            </a:r>
            <a:r>
              <a:rPr lang="fr-FR" dirty="0" smtClean="0"/>
              <a:t>au   procureur   de   la   République.  </a:t>
            </a:r>
          </a:p>
          <a:p>
            <a:pPr>
              <a:buFont typeface="Wingdings" pitchFamily="2" charset="2"/>
              <a:buChar char="§"/>
            </a:pPr>
            <a:r>
              <a:rPr lang="fr-FR" dirty="0" smtClean="0"/>
              <a:t>Parce   qu'un Arrêté Interruptif des Travaux   va   éventuellement être   pris et qu’alors le   </a:t>
            </a:r>
            <a:r>
              <a:rPr lang="fr-FR" b="1" dirty="0" smtClean="0"/>
              <a:t>principe   du  contradictoire   </a:t>
            </a:r>
            <a:r>
              <a:rPr lang="fr-FR" dirty="0" smtClean="0"/>
              <a:t>doit   s'appliquer,   </a:t>
            </a:r>
          </a:p>
          <a:p>
            <a:pPr>
              <a:buFont typeface="Wingdings" pitchFamily="2" charset="2"/>
              <a:buChar char="§"/>
            </a:pPr>
            <a:r>
              <a:rPr lang="fr-FR" dirty="0" smtClean="0"/>
              <a:t>soit   tout   simplement   parce   qu'on   va   l'inviter   à   régulariser   sa   situation.   </a:t>
            </a:r>
          </a:p>
          <a:p>
            <a:pPr>
              <a:buNone/>
            </a:pPr>
            <a:r>
              <a:rPr lang="fr-FR" b="1" dirty="0" smtClean="0"/>
              <a:t>Cette  information se fera donc sous la forme d'un courrier expliquant la situation </a:t>
            </a:r>
            <a:r>
              <a:rPr lang="fr-FR" dirty="0" smtClean="0"/>
              <a:t>et qui peut détailler les infractions. Il peut  indiquer que la situation est ou n'est pas administrativement régularisable, l'inviter à prendre contact avec le service  instructeur..</a:t>
            </a:r>
            <a:endParaRPr lang="fr-FR"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La transmission du procès-verbal</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chor="ctr"/>
          <a:lstStyle/>
          <a:p>
            <a:pPr>
              <a:buNone/>
            </a:pPr>
            <a:r>
              <a:rPr lang="fr-FR" dirty="0" smtClean="0"/>
              <a:t>En revanche,  l' </a:t>
            </a:r>
            <a:r>
              <a:rPr lang="fr-FR" b="1" dirty="0" smtClean="0"/>
              <a:t>Arrêté Interruptif des Travaux est une pièce communicable</a:t>
            </a:r>
            <a:r>
              <a:rPr lang="fr-FR" dirty="0" smtClean="0"/>
              <a:t>,  car il revêt un caractère administratif et est susceptible de recours devant le juge administratif (CADA, avis, 22 mars 2001 n°20011123).</a:t>
            </a:r>
            <a:endParaRPr lang="fr-FR"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Les conditions préalables</a:t>
            </a:r>
            <a:endParaRPr lang="fr-FR" sz="3600" dirty="0">
              <a:solidFill>
                <a:srgbClr val="C00000"/>
              </a:solidFill>
            </a:endParaRPr>
          </a:p>
        </p:txBody>
      </p:sp>
      <p:sp>
        <p:nvSpPr>
          <p:cNvPr id="3" name="Espace réservé du contenu 2"/>
          <p:cNvSpPr>
            <a:spLocks noGrp="1"/>
          </p:cNvSpPr>
          <p:nvPr>
            <p:ph idx="1"/>
          </p:nvPr>
        </p:nvSpPr>
        <p:spPr>
          <a:xfrm>
            <a:off x="457200" y="928670"/>
            <a:ext cx="8329642" cy="5197493"/>
          </a:xfrm>
        </p:spPr>
        <p:txBody>
          <a:bodyPr>
            <a:normAutofit lnSpcReduction="10000"/>
          </a:bodyPr>
          <a:lstStyle/>
          <a:p>
            <a:pPr>
              <a:buNone/>
            </a:pPr>
            <a:r>
              <a:rPr lang="fr-FR" dirty="0" smtClean="0"/>
              <a:t>L’Arrêté Interruptif de Travaux (AIT) est prévu par l’article L. 480-2 du code de l’urbanisme. </a:t>
            </a:r>
          </a:p>
          <a:p>
            <a:pPr>
              <a:buNone/>
            </a:pPr>
            <a:r>
              <a:rPr lang="fr-FR" dirty="0" smtClean="0"/>
              <a:t>Cet article fixe des règles précises pour interrompre des travaux effectués sans autorisation (</a:t>
            </a:r>
            <a:r>
              <a:rPr lang="fr-FR" dirty="0" err="1" smtClean="0"/>
              <a:t>dp</a:t>
            </a:r>
            <a:r>
              <a:rPr lang="fr-FR" dirty="0" smtClean="0"/>
              <a:t> ou pc)ou en violation de celle-ci (passibles des sanctions prévues à l’article L. 480-4) </a:t>
            </a:r>
            <a:r>
              <a:rPr lang="fr-FR" u="sng" dirty="0" smtClean="0"/>
              <a:t>et</a:t>
            </a:r>
            <a:r>
              <a:rPr lang="fr-FR" dirty="0" smtClean="0"/>
              <a:t> pour lesquels un procès-verbal a été dressé. </a:t>
            </a:r>
          </a:p>
          <a:p>
            <a:pPr>
              <a:buNone/>
            </a:pPr>
            <a:r>
              <a:rPr lang="fr-FR" dirty="0" smtClean="0"/>
              <a:t>Les mêmes dispositions s’appliquent en cas d’infraction aux dispositions des plans d’urbanisme (L.610-1, al.1).</a:t>
            </a:r>
            <a:endParaRPr lang="fr-FR"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Les conditions préalables</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85000" lnSpcReduction="10000"/>
          </a:bodyPr>
          <a:lstStyle/>
          <a:p>
            <a:pPr>
              <a:buNone/>
            </a:pPr>
            <a:r>
              <a:rPr lang="fr-FR" dirty="0" smtClean="0"/>
              <a:t>Cette procédure présente un double avantage :</a:t>
            </a:r>
          </a:p>
          <a:p>
            <a:pPr>
              <a:buNone/>
            </a:pPr>
            <a:r>
              <a:rPr lang="fr-FR" dirty="0" smtClean="0"/>
              <a:t>1/ elle permet de prévenir, le préjudice causé à l’intérêt général </a:t>
            </a:r>
          </a:p>
          <a:p>
            <a:pPr>
              <a:buNone/>
            </a:pPr>
            <a:r>
              <a:rPr lang="fr-FR" dirty="0" smtClean="0"/>
              <a:t>2/ elle permet d’éviter une condamnation à démolition, mesure difficile à mettre en œuvre.</a:t>
            </a:r>
          </a:p>
          <a:p>
            <a:pPr>
              <a:buNone/>
            </a:pPr>
            <a:endParaRPr lang="fr-FR" dirty="0" smtClean="0"/>
          </a:p>
          <a:p>
            <a:pPr>
              <a:buNone/>
            </a:pPr>
            <a:r>
              <a:rPr lang="fr-FR" dirty="0" smtClean="0"/>
              <a:t>L’AIT s’avère donc être un instrument particulièrement efficace à destination des maires pour lutter contre les travaux illégaux. Mais c’est un outil puissant juridiquement et qui met potentiellement en jeu la force publique. Il répond donc à des règles strictes de fond et de forme qui doivent être respectées.</a:t>
            </a:r>
            <a:endParaRPr lang="fr-FR"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Les conditions préalables</a:t>
            </a:r>
            <a:endParaRPr lang="fr-FR" sz="3600" dirty="0">
              <a:solidFill>
                <a:srgbClr val="C00000"/>
              </a:solidFill>
            </a:endParaRPr>
          </a:p>
        </p:txBody>
      </p:sp>
      <p:sp>
        <p:nvSpPr>
          <p:cNvPr id="3" name="Espace réservé du contenu 2"/>
          <p:cNvSpPr>
            <a:spLocks noGrp="1"/>
          </p:cNvSpPr>
          <p:nvPr>
            <p:ph idx="1"/>
          </p:nvPr>
        </p:nvSpPr>
        <p:spPr>
          <a:xfrm>
            <a:off x="457200" y="1142984"/>
            <a:ext cx="8229600" cy="4983179"/>
          </a:xfrm>
        </p:spPr>
        <p:txBody>
          <a:bodyPr>
            <a:normAutofit fontScale="85000" lnSpcReduction="10000"/>
          </a:bodyPr>
          <a:lstStyle/>
          <a:p>
            <a:pPr>
              <a:buNone/>
            </a:pPr>
            <a:r>
              <a:rPr lang="fr-FR" b="1" dirty="0" smtClean="0"/>
              <a:t>Les pouvoirs du maire de faire interrompre les travaux lui sont conférés en qualité d’agent de  l’État </a:t>
            </a:r>
            <a:r>
              <a:rPr lang="fr-FR" dirty="0" smtClean="0"/>
              <a:t>(CE 14 déc. 1981, </a:t>
            </a:r>
            <a:r>
              <a:rPr lang="fr-FR" dirty="0" err="1" smtClean="0"/>
              <a:t>req</a:t>
            </a:r>
            <a:r>
              <a:rPr lang="fr-FR" dirty="0" smtClean="0"/>
              <a:t>. N°15499 ; CE 16 novembre 1992, Ville de Paris, </a:t>
            </a:r>
            <a:r>
              <a:rPr lang="fr-FR" dirty="0" err="1" smtClean="0"/>
              <a:t>req</a:t>
            </a:r>
            <a:r>
              <a:rPr lang="fr-FR" dirty="0" smtClean="0"/>
              <a:t>. 96016 ; CE 28 février 1994, </a:t>
            </a:r>
            <a:r>
              <a:rPr lang="fr-FR" dirty="0" err="1" smtClean="0"/>
              <a:t>req</a:t>
            </a:r>
            <a:r>
              <a:rPr lang="fr-FR" dirty="0" smtClean="0"/>
              <a:t>. 138848). </a:t>
            </a:r>
          </a:p>
          <a:p>
            <a:pPr>
              <a:buNone/>
            </a:pPr>
            <a:endParaRPr lang="fr-FR" dirty="0" smtClean="0"/>
          </a:p>
          <a:p>
            <a:pPr>
              <a:buNone/>
            </a:pPr>
            <a:r>
              <a:rPr lang="fr-FR" dirty="0" smtClean="0"/>
              <a:t>Le maire agit dès lors sous le contrôle hiérarchique du préfet (CE, sect. 16 nov. 1992, Ville de Paris,  </a:t>
            </a:r>
            <a:r>
              <a:rPr lang="fr-FR" dirty="0" err="1" smtClean="0"/>
              <a:t>req</a:t>
            </a:r>
            <a:r>
              <a:rPr lang="fr-FR" dirty="0" smtClean="0"/>
              <a:t>. N°96016), conformément à l'article L.2122-27 du CGCT.</a:t>
            </a:r>
          </a:p>
          <a:p>
            <a:pPr>
              <a:buNone/>
            </a:pPr>
            <a:r>
              <a:rPr lang="fr-FR" b="1" dirty="0" smtClean="0"/>
              <a:t>N’agissant pas en tant qu’officier de police judiciaire,  il peut donner délégation à l’un de ses adjoints </a:t>
            </a:r>
            <a:r>
              <a:rPr lang="fr-FR" dirty="0" smtClean="0"/>
              <a:t>(TA Nice, 23 septembre 1999, M.</a:t>
            </a:r>
            <a:r>
              <a:rPr lang="fr-FR" dirty="0" err="1" smtClean="0"/>
              <a:t>J.Dufies</a:t>
            </a:r>
            <a:r>
              <a:rPr lang="fr-FR" dirty="0" smtClean="0"/>
              <a:t> et Mme N. Perrier c/ Préfet des Alpes-Maritimes, </a:t>
            </a:r>
            <a:r>
              <a:rPr lang="fr-FR" dirty="0" err="1" smtClean="0"/>
              <a:t>req</a:t>
            </a:r>
            <a:r>
              <a:rPr lang="fr-FR" dirty="0" smtClean="0"/>
              <a:t>. 99-1385 et  99-1390).</a:t>
            </a:r>
            <a:endParaRPr lang="fr-FR"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Les conditions préalables</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77500" lnSpcReduction="20000"/>
          </a:bodyPr>
          <a:lstStyle/>
          <a:p>
            <a:pPr>
              <a:buNone/>
            </a:pPr>
            <a:r>
              <a:rPr lang="fr-FR" dirty="0" smtClean="0"/>
              <a:t>La Cour de cassation s’est penchée sur la portée d’une délégation générale consentie à un maire adjoint en matière d’urbanisme, au regard de la signature d’un AIT. (</a:t>
            </a:r>
            <a:r>
              <a:rPr lang="fr-FR" dirty="0" err="1" smtClean="0"/>
              <a:t>Cass</a:t>
            </a:r>
            <a:r>
              <a:rPr lang="fr-FR" dirty="0" smtClean="0"/>
              <a:t>. </a:t>
            </a:r>
            <a:r>
              <a:rPr lang="fr-FR" dirty="0" err="1" smtClean="0"/>
              <a:t>Crim</a:t>
            </a:r>
            <a:r>
              <a:rPr lang="fr-FR" dirty="0" smtClean="0"/>
              <a:t>. 12 mars 2013, n°12-83.374 : </a:t>
            </a:r>
            <a:r>
              <a:rPr lang="fr-FR" dirty="0" err="1" smtClean="0"/>
              <a:t>Juris</a:t>
            </a:r>
            <a:r>
              <a:rPr lang="fr-FR" dirty="0" smtClean="0"/>
              <a:t>-Data n°2013-006704). </a:t>
            </a:r>
          </a:p>
          <a:p>
            <a:pPr>
              <a:buNone/>
            </a:pPr>
            <a:r>
              <a:rPr lang="fr-FR" dirty="0" smtClean="0"/>
              <a:t>La délégation indiquait que « </a:t>
            </a:r>
            <a:r>
              <a:rPr lang="fr-FR" b="1" dirty="0" smtClean="0"/>
              <a:t>Monsieur Z est délégué pour exercer </a:t>
            </a:r>
            <a:r>
              <a:rPr lang="fr-FR" dirty="0" smtClean="0"/>
              <a:t>sous notre surveillance et sous notre responsabilité, entre notre lieu et place, </a:t>
            </a:r>
            <a:r>
              <a:rPr lang="fr-FR" b="1" dirty="0" smtClean="0"/>
              <a:t>nos attributions en matière d’urbanisme</a:t>
            </a:r>
            <a:r>
              <a:rPr lang="fr-FR" dirty="0" smtClean="0"/>
              <a:t> et cadre de  vie et à ce titre, </a:t>
            </a:r>
            <a:r>
              <a:rPr lang="fr-FR" b="1" dirty="0" smtClean="0"/>
              <a:t>il est délégué pour signer tout document lié aux autorisations d’urbanisme. </a:t>
            </a:r>
            <a:r>
              <a:rPr lang="fr-FR" dirty="0" smtClean="0"/>
              <a:t>» Selon la Cour  de  cassation,   « dès  lors  que  le   délégataire   </a:t>
            </a:r>
            <a:r>
              <a:rPr lang="fr-FR" b="1" dirty="0" smtClean="0"/>
              <a:t>disposait  d’une  délégation   générale  en   matière  d’urbanisme, cette délégation était valable » et donc que l’adjoint disposait de la qualité nécessaire pour signer un AIT</a:t>
            </a:r>
            <a:r>
              <a:rPr lang="fr-FR" dirty="0" smtClean="0"/>
              <a:t> au sens de l’article L. 480-2 du code de l’urbanisme.</a:t>
            </a:r>
            <a:endParaRPr lang="fr-FR"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Les conditions préalables</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a:bodyPr>
          <a:lstStyle/>
          <a:p>
            <a:pPr>
              <a:buNone/>
            </a:pPr>
            <a:r>
              <a:rPr lang="fr-FR" dirty="0" smtClean="0">
                <a:solidFill>
                  <a:schemeClr val="accent6">
                    <a:lumMod val="50000"/>
                  </a:schemeClr>
                </a:solidFill>
              </a:rPr>
              <a:t>I) Conditions préalables à un AIT</a:t>
            </a:r>
          </a:p>
          <a:p>
            <a:pPr>
              <a:buNone/>
            </a:pPr>
            <a:r>
              <a:rPr lang="fr-FR" dirty="0" smtClean="0"/>
              <a:t>➔ </a:t>
            </a:r>
            <a:r>
              <a:rPr lang="fr-FR" b="1" dirty="0" smtClean="0"/>
              <a:t>L'existence d'une infraction</a:t>
            </a:r>
          </a:p>
          <a:p>
            <a:pPr>
              <a:buNone/>
            </a:pPr>
            <a:r>
              <a:rPr lang="fr-FR" dirty="0" smtClean="0"/>
              <a:t>Le juge administratif amené à apprécier la légalité d'un AIT vérifie que l'exécution des travaux interrompus constituait une infraction pénale (CE 16 avril 1982, Min. Environnement et cadre de vie c/ </a:t>
            </a:r>
            <a:r>
              <a:rPr lang="fr-FR" dirty="0" err="1" smtClean="0"/>
              <a:t>Germonde</a:t>
            </a:r>
            <a:r>
              <a:rPr lang="fr-FR" dirty="0" smtClean="0"/>
              <a:t>, </a:t>
            </a:r>
            <a:r>
              <a:rPr lang="fr-FR" dirty="0" err="1" smtClean="0"/>
              <a:t>req</a:t>
            </a:r>
            <a:r>
              <a:rPr lang="fr-FR" dirty="0" smtClean="0"/>
              <a:t>. 25057 ; CE 24 février 1992, M. Claude Heinz, </a:t>
            </a:r>
            <a:r>
              <a:rPr lang="fr-FR" dirty="0" err="1" smtClean="0"/>
              <a:t>req</a:t>
            </a:r>
            <a:r>
              <a:rPr lang="fr-FR" dirty="0" smtClean="0"/>
              <a:t>. 89626).</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Les conditions préalables</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fontScale="92500" lnSpcReduction="10000"/>
          </a:bodyPr>
          <a:lstStyle/>
          <a:p>
            <a:pPr>
              <a:buNone/>
            </a:pPr>
            <a:r>
              <a:rPr lang="fr-FR" b="1" dirty="0" smtClean="0"/>
              <a:t>➔ </a:t>
            </a:r>
            <a:r>
              <a:rPr lang="fr-FR" b="1" dirty="0" smtClean="0">
                <a:solidFill>
                  <a:schemeClr val="accent6">
                    <a:lumMod val="50000"/>
                  </a:schemeClr>
                </a:solidFill>
              </a:rPr>
              <a:t>L’existence d’un procès verbal antérieur </a:t>
            </a:r>
            <a:r>
              <a:rPr lang="fr-FR" dirty="0" smtClean="0"/>
              <a:t>: </a:t>
            </a:r>
          </a:p>
          <a:p>
            <a:pPr>
              <a:buNone/>
            </a:pPr>
            <a:r>
              <a:rPr lang="fr-FR" dirty="0" smtClean="0"/>
              <a:t>L’AIT est une mesure conservatoire pouvant être ordonnée à tout moment de la procédure, </a:t>
            </a:r>
          </a:p>
          <a:p>
            <a:pPr>
              <a:buNone/>
            </a:pPr>
            <a:r>
              <a:rPr lang="fr-FR" dirty="0" smtClean="0"/>
              <a:t>dès lors qu’un procès-verbal constatant une infraction visée par l'article L.480-4 du code de l'urbanisme a été dressé (CE 26 mai 1993). L’AIT </a:t>
            </a:r>
            <a:r>
              <a:rPr lang="fr-FR" b="1" dirty="0" smtClean="0"/>
              <a:t>doit faire référence au procès-verbal et est donc obligatoirement postérieur à ce dernier. </a:t>
            </a:r>
          </a:p>
          <a:p>
            <a:pPr>
              <a:buNone/>
            </a:pPr>
            <a:r>
              <a:rPr lang="fr-FR" dirty="0" smtClean="0"/>
              <a:t>Le juge administratif contrôlera l'existence de ce PV. (CE 10 janvier 1996, Populaire, </a:t>
            </a:r>
            <a:r>
              <a:rPr lang="fr-FR" dirty="0" err="1" smtClean="0"/>
              <a:t>req</a:t>
            </a:r>
            <a:r>
              <a:rPr lang="fr-FR" dirty="0" smtClean="0"/>
              <a:t>. 125314 ; CE 4 janvier 1985, Sté </a:t>
            </a:r>
            <a:r>
              <a:rPr lang="fr-FR" dirty="0" err="1" smtClean="0"/>
              <a:t>Reynoird</a:t>
            </a:r>
            <a:r>
              <a:rPr lang="fr-FR" dirty="0" smtClean="0"/>
              <a:t>, </a:t>
            </a:r>
            <a:r>
              <a:rPr lang="fr-FR" dirty="0" err="1" smtClean="0"/>
              <a:t>req</a:t>
            </a:r>
            <a:r>
              <a:rPr lang="fr-FR" dirty="0" smtClean="0"/>
              <a:t>. 22240 et 40358).</a:t>
            </a:r>
            <a:endParaRPr lang="fr-FR"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Autofit/>
          </a:bodyPr>
          <a:lstStyle/>
          <a:p>
            <a:r>
              <a:rPr lang="fr-FR" sz="3600" dirty="0" smtClean="0">
                <a:solidFill>
                  <a:srgbClr val="C00000"/>
                </a:solidFill>
              </a:rPr>
              <a:t> AIT: Les conditions préalables</a:t>
            </a:r>
            <a:endParaRPr lang="fr-FR" sz="3600" dirty="0">
              <a:solidFill>
                <a:srgbClr val="C00000"/>
              </a:solidFill>
            </a:endParaRPr>
          </a:p>
        </p:txBody>
      </p:sp>
      <p:sp>
        <p:nvSpPr>
          <p:cNvPr id="3" name="Espace réservé du contenu 2"/>
          <p:cNvSpPr>
            <a:spLocks noGrp="1"/>
          </p:cNvSpPr>
          <p:nvPr>
            <p:ph idx="1"/>
          </p:nvPr>
        </p:nvSpPr>
        <p:spPr>
          <a:xfrm>
            <a:off x="457200" y="928670"/>
            <a:ext cx="8229600" cy="5197493"/>
          </a:xfrm>
        </p:spPr>
        <p:txBody>
          <a:bodyPr>
            <a:normAutofit/>
          </a:bodyPr>
          <a:lstStyle/>
          <a:p>
            <a:pPr>
              <a:buNone/>
            </a:pPr>
            <a:r>
              <a:rPr lang="fr-FR" b="1" dirty="0" smtClean="0"/>
              <a:t>➔ Les travaux doivent avoir débuté </a:t>
            </a:r>
            <a:r>
              <a:rPr lang="fr-FR" dirty="0" smtClean="0"/>
              <a:t>: le simple fait de constater la présence sur le terrain de matériaux et de matériel ne constitue pas un début de travaux.</a:t>
            </a:r>
          </a:p>
          <a:p>
            <a:pPr>
              <a:buNone/>
            </a:pPr>
            <a:r>
              <a:rPr lang="fr-FR" b="1" dirty="0" smtClean="0"/>
              <a:t>➔ L’AIT doit être pris avant que l'autorité judiciaire ne se soit prononcée  </a:t>
            </a:r>
            <a:r>
              <a:rPr lang="fr-FR" dirty="0" smtClean="0"/>
              <a:t>sur les faits constituant l’infraction d’urbanisme (CE 9 nov. 1983, Giordano, </a:t>
            </a:r>
            <a:r>
              <a:rPr lang="fr-FR" dirty="0" err="1" smtClean="0"/>
              <a:t>req</a:t>
            </a:r>
            <a:r>
              <a:rPr lang="fr-FR" dirty="0" smtClean="0"/>
              <a:t>. n° 41872 et 43663 et  CAA Paris  26 février 1998, Mme </a:t>
            </a:r>
            <a:r>
              <a:rPr lang="fr-FR" dirty="0" err="1" smtClean="0"/>
              <a:t>Guedon</a:t>
            </a:r>
            <a:r>
              <a:rPr lang="fr-FR" dirty="0" smtClean="0"/>
              <a:t>, </a:t>
            </a:r>
            <a:r>
              <a:rPr lang="fr-FR" dirty="0" err="1" smtClean="0"/>
              <a:t>req</a:t>
            </a:r>
            <a:r>
              <a:rPr lang="fr-FR" dirty="0" smtClean="0"/>
              <a:t>. 95PA03298).</a:t>
            </a: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1382</TotalTime>
  <Words>11726</Words>
  <Application>Microsoft Office PowerPoint</Application>
  <PresentationFormat>Affichage à l'écran (4:3)</PresentationFormat>
  <Paragraphs>598</Paragraphs>
  <Slides>138</Slides>
  <Notes>0</Notes>
  <HiddenSlides>0</HiddenSlides>
  <MMClips>0</MMClips>
  <ScaleCrop>false</ScaleCrop>
  <HeadingPairs>
    <vt:vector size="4" baseType="variant">
      <vt:variant>
        <vt:lpstr>Thème</vt:lpstr>
      </vt:variant>
      <vt:variant>
        <vt:i4>1</vt:i4>
      </vt:variant>
      <vt:variant>
        <vt:lpstr>Titres des diapositives</vt:lpstr>
      </vt:variant>
      <vt:variant>
        <vt:i4>138</vt:i4>
      </vt:variant>
    </vt:vector>
  </HeadingPairs>
  <TitlesOfParts>
    <vt:vector size="139" baseType="lpstr">
      <vt:lpstr>Thème Office</vt:lpstr>
      <vt:lpstr>LES PV INFRACTIONS</vt:lpstr>
      <vt:lpstr> Les différentes infractions en urbanisme</vt:lpstr>
      <vt:lpstr> Les différentes infractions en urbanisme</vt:lpstr>
      <vt:lpstr> Les différentes infractions en urbanisme</vt:lpstr>
      <vt:lpstr> Les différentes infractions en urbanisme</vt:lpstr>
      <vt:lpstr> Les différentes infractions en urbanisme</vt:lpstr>
      <vt:lpstr> La prescription pénale des infractions</vt:lpstr>
      <vt:lpstr> La prescription pénale des infractions</vt:lpstr>
      <vt:lpstr> La prescription pénale des infractions</vt:lpstr>
      <vt:lpstr> La prescription pénale des infractions</vt:lpstr>
      <vt:lpstr> La prescription pénale des infractions</vt:lpstr>
      <vt:lpstr> La prescription pénale des infractions</vt:lpstr>
      <vt:lpstr> La prescription pénale des infractions</vt:lpstr>
      <vt:lpstr> La prescription pénale des infractions</vt:lpstr>
      <vt:lpstr> La prescription pénale des infractions</vt:lpstr>
      <vt:lpstr> La prescription pénale des infractions</vt:lpstr>
      <vt:lpstr>Un procès-verbal contre qui ?</vt:lpstr>
      <vt:lpstr>Un procès-verbal contre qui ?</vt:lpstr>
      <vt:lpstr>Un procès-verbal contre qui ?</vt:lpstr>
      <vt:lpstr> L’obligation de constater les infractions</vt:lpstr>
      <vt:lpstr> L’obligation de constater les infractions</vt:lpstr>
      <vt:lpstr> L’obligation de constater les infractions</vt:lpstr>
      <vt:lpstr> L’obligation de constater les infractions</vt:lpstr>
      <vt:lpstr> L’obligation de constater les infractions</vt:lpstr>
      <vt:lpstr> L’obligation de constater les infractions</vt:lpstr>
      <vt:lpstr> L’obligation de constater les infractions</vt:lpstr>
      <vt:lpstr> L’obligation de constater les infractions</vt:lpstr>
      <vt:lpstr>Qui constate l’infraction ?</vt:lpstr>
      <vt:lpstr>Qui constate l’infraction ?</vt:lpstr>
      <vt:lpstr>Qui constate l’infraction ?</vt:lpstr>
      <vt:lpstr>Qui constate l’infraction ?</vt:lpstr>
      <vt:lpstr>Qui constate l’infraction ?</vt:lpstr>
      <vt:lpstr>Qui constate l’infraction ?</vt:lpstr>
      <vt:lpstr>Qui constate l’infraction ?</vt:lpstr>
      <vt:lpstr> Qui constate l’infraction ?</vt:lpstr>
      <vt:lpstr> Le contenu du procès-verbal de constat</vt:lpstr>
      <vt:lpstr> droit de visite depuis loi ELAN</vt:lpstr>
      <vt:lpstr> droit de visite depuis loi ELAN</vt:lpstr>
      <vt:lpstr> droit de visite depuis loi ELAN</vt:lpstr>
      <vt:lpstr> droit de visite depuis loi ELAN</vt:lpstr>
      <vt:lpstr> droit de visite depuis loi ELAN</vt:lpstr>
      <vt:lpstr> droit de visite depuis loi ELAN</vt:lpstr>
      <vt:lpstr> droit de visite depuis loi ELAN</vt:lpstr>
      <vt:lpstr> droit de visite depuis loi ELAN</vt:lpstr>
      <vt:lpstr> droit de visite depuis loi ELAN</vt:lpstr>
      <vt:lpstr> droit de visite depuis loi ELAN</vt:lpstr>
      <vt:lpstr> droit de visite depuis loi ELAN</vt:lpstr>
      <vt:lpstr> droit de visite depuis loi ELAN</vt:lpstr>
      <vt:lpstr> droit de visite depuis loi ELAN</vt:lpstr>
      <vt:lpstr> droit de visite depuis loi ELAN</vt:lpstr>
      <vt:lpstr> droit de visite depuis loi ELAN</vt:lpstr>
      <vt:lpstr> droit de visite depuis loi ELAN</vt:lpstr>
      <vt:lpstr> droit de visite depuis loi ELAN</vt:lpstr>
      <vt:lpstr> droit de visite depuis loi ELAN</vt:lpstr>
      <vt:lpstr> droit de visite depuis loi ELAN</vt:lpstr>
      <vt:lpstr> droit de visite depuis loi ELAN</vt:lpstr>
      <vt:lpstr> Le contenu du procès-verbal de constat</vt:lpstr>
      <vt:lpstr> Le contenu du procès-verbal de constat</vt:lpstr>
      <vt:lpstr> Le contenu du procès-verbal de constat</vt:lpstr>
      <vt:lpstr> Le contenu du procès-verbal de constat</vt:lpstr>
      <vt:lpstr> Le contenu du procès-verbal de constat</vt:lpstr>
      <vt:lpstr> Le contenu du procès-verbal de constat</vt:lpstr>
      <vt:lpstr> Le contenu du procès-verbal de constat</vt:lpstr>
      <vt:lpstr> Le contenu du procès-verbal de constat</vt:lpstr>
      <vt:lpstr> Le contenu du procès-verbal de constat</vt:lpstr>
      <vt:lpstr> Le contenu du procès-verbal de constat</vt:lpstr>
      <vt:lpstr> Le contenu du procès-verbal de constat</vt:lpstr>
      <vt:lpstr> Le contenu du procès-verbal de constat</vt:lpstr>
      <vt:lpstr> Le contenu du procès-verbal de constat</vt:lpstr>
      <vt:lpstr> Le contenu du procès-verbal de constat</vt:lpstr>
      <vt:lpstr> Le contenu du procès-verbal de constat</vt:lpstr>
      <vt:lpstr> Les annexes du procès-verbal</vt:lpstr>
      <vt:lpstr> Les annexes du procès-verbal</vt:lpstr>
      <vt:lpstr> Les annexes du procès-verbal</vt:lpstr>
      <vt:lpstr> Les annexes du procès-verbal</vt:lpstr>
      <vt:lpstr> Les annexes du procès-verbal</vt:lpstr>
      <vt:lpstr> Les annexes du procès-verbal</vt:lpstr>
      <vt:lpstr> La transmission du procès-verbal</vt:lpstr>
      <vt:lpstr> La transmission du procès-verbal</vt:lpstr>
      <vt:lpstr> La transmission du procès-verbal</vt:lpstr>
      <vt:lpstr> La transmission du procès-verbal</vt:lpstr>
      <vt:lpstr> La transmission du procès-verbal</vt:lpstr>
      <vt:lpstr> La transmission du procès-verbal</vt:lpstr>
      <vt:lpstr> La transmission du procès-verbal</vt:lpstr>
      <vt:lpstr> La transmission du procès-verbal</vt:lpstr>
      <vt:lpstr> La transmission du procès-verbal</vt:lpstr>
      <vt:lpstr> La transmission du procès-verbal</vt:lpstr>
      <vt:lpstr> La transmission du procès-verbal</vt:lpstr>
      <vt:lpstr> La transmission du procès-verbal</vt:lpstr>
      <vt:lpstr> La transmission du procès-verbal</vt:lpstr>
      <vt:lpstr> La transmission du procès-verbal</vt:lpstr>
      <vt:lpstr> La transmission du procès-verbal</vt:lpstr>
      <vt:lpstr> AIT: Les conditions préalables</vt:lpstr>
      <vt:lpstr> AIT: Les conditions préalables</vt:lpstr>
      <vt:lpstr> AIT: Les conditions préalables</vt:lpstr>
      <vt:lpstr> AIT: Les conditions préalables</vt:lpstr>
      <vt:lpstr> AIT: Les conditions préalables</vt:lpstr>
      <vt:lpstr> AIT: Les conditions préalables</vt:lpstr>
      <vt:lpstr> AIT: Les conditions préalables</vt:lpstr>
      <vt:lpstr> AIT: Les conditions préalables</vt:lpstr>
      <vt:lpstr> AIT: Le MAIRE DOIT</vt:lpstr>
      <vt:lpstr> AIT: Le MAIRE PEUT</vt:lpstr>
      <vt:lpstr> AIT: La procédure contradictoire</vt:lpstr>
      <vt:lpstr> AIT: La procédure contradictoire</vt:lpstr>
      <vt:lpstr> AIT: La procédure contradictoire</vt:lpstr>
      <vt:lpstr> AIT: La procédure contradictoire</vt:lpstr>
      <vt:lpstr> AIT: La procédure contradictoire</vt:lpstr>
      <vt:lpstr> AIT: La procédure contradictoire</vt:lpstr>
      <vt:lpstr> AIT: La procédure contradictoire</vt:lpstr>
      <vt:lpstr> AIT: La procédure contradictoire</vt:lpstr>
      <vt:lpstr> AIT: contenu</vt:lpstr>
      <vt:lpstr> AIT: contenu</vt:lpstr>
      <vt:lpstr> AIT: contenu</vt:lpstr>
      <vt:lpstr> AIT: Recours et notification</vt:lpstr>
      <vt:lpstr> AIT: Recours et notification</vt:lpstr>
      <vt:lpstr> AIT: Recours et notification</vt:lpstr>
      <vt:lpstr> AIT: Recours et notification</vt:lpstr>
      <vt:lpstr> AIT: Recours et notification</vt:lpstr>
      <vt:lpstr>Scellés, poursuite des travaux, fin de l’AIT</vt:lpstr>
      <vt:lpstr> AIT: Scellés</vt:lpstr>
      <vt:lpstr> AIT: Scellés</vt:lpstr>
      <vt:lpstr> AIT: Scellés</vt:lpstr>
      <vt:lpstr> AIT: Scellés, </vt:lpstr>
      <vt:lpstr> AIT: Scellés, </vt:lpstr>
      <vt:lpstr> AIT: Scellés, </vt:lpstr>
      <vt:lpstr> AIT: Scellés, </vt:lpstr>
      <vt:lpstr> AIT: Scellés, </vt:lpstr>
      <vt:lpstr> La poursuite des travaux malgré un AIT</vt:lpstr>
      <vt:lpstr> La poursuite des travaux malgré un AIT</vt:lpstr>
      <vt:lpstr>Fin de l'Arrêté Interruptif de Travaux</vt:lpstr>
      <vt:lpstr>Fin de l'Arrêté Interruptif de Travaux</vt:lpstr>
      <vt:lpstr>Fin de l'Arrêté Interruptif de Travaux</vt:lpstr>
      <vt:lpstr>Fin de l'Arrêté Interruptif de Travaux</vt:lpstr>
      <vt:lpstr>Fin de l'Arrêté Interruptif de Travaux</vt:lpstr>
      <vt:lpstr>Fin de l'Arrêté Interruptif de Travaux</vt:lpstr>
      <vt:lpstr>Fin de l'Arrêté Interruptif de Travaux</vt:lpstr>
      <vt:lpstr> AIT: La procédure contradictoire</vt:lpstr>
      <vt:lpstr> AIT: La procédure contradictoire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PV INFRACTIONS</dc:title>
  <dc:creator>Margot</dc:creator>
  <cp:lastModifiedBy>Margot</cp:lastModifiedBy>
  <cp:revision>158</cp:revision>
  <dcterms:created xsi:type="dcterms:W3CDTF">2020-08-31T16:51:25Z</dcterms:created>
  <dcterms:modified xsi:type="dcterms:W3CDTF">2020-09-27T19:38:39Z</dcterms:modified>
</cp:coreProperties>
</file>