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customXml/itemProps4.xml" ContentType="application/vnd.openxmlformats-officedocument.customXml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gif" ContentType="image/gif"/>
  <Override PartName="/ppt/comments/comment1.xml" ContentType="application/vnd.openxmlformats-officedocument.presentationml.comment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5"/>
    <p:sldMasterId id="2147483664" r:id="rId6"/>
  </p:sldMasterIdLst>
  <p:notesMasterIdLst>
    <p:notesMasterId r:id="rId31"/>
  </p:notesMasterIdLst>
  <p:handoutMasterIdLst>
    <p:handoutMasterId r:id="rId32"/>
  </p:handoutMasterIdLst>
  <p:sldIdLst>
    <p:sldId id="316" r:id="rId7"/>
    <p:sldId id="319" r:id="rId8"/>
    <p:sldId id="362" r:id="rId9"/>
    <p:sldId id="369" r:id="rId10"/>
    <p:sldId id="363" r:id="rId11"/>
    <p:sldId id="364" r:id="rId12"/>
    <p:sldId id="365" r:id="rId13"/>
    <p:sldId id="366" r:id="rId14"/>
    <p:sldId id="367" r:id="rId15"/>
    <p:sldId id="368" r:id="rId16"/>
    <p:sldId id="370" r:id="rId17"/>
    <p:sldId id="334" r:id="rId18"/>
    <p:sldId id="371" r:id="rId19"/>
    <p:sldId id="336" r:id="rId20"/>
    <p:sldId id="337" r:id="rId21"/>
    <p:sldId id="338" r:id="rId22"/>
    <p:sldId id="344" r:id="rId23"/>
    <p:sldId id="339" r:id="rId24"/>
    <p:sldId id="341" r:id="rId25"/>
    <p:sldId id="351" r:id="rId26"/>
    <p:sldId id="352" r:id="rId27"/>
    <p:sldId id="353" r:id="rId28"/>
    <p:sldId id="354" r:id="rId29"/>
    <p:sldId id="318" r:id="rId30"/>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Section par défaut" id="{C7285348-F38E-4BE6-A0C0-01CE96FCA440}">
          <p14:sldIdLst>
            <p14:sldId id="316"/>
            <p14:sldId id="319"/>
            <p14:sldId id="362"/>
            <p14:sldId id="369"/>
            <p14:sldId id="363"/>
            <p14:sldId id="364"/>
            <p14:sldId id="365"/>
            <p14:sldId id="366"/>
            <p14:sldId id="367"/>
            <p14:sldId id="368"/>
            <p14:sldId id="370"/>
            <p14:sldId id="334"/>
            <p14:sldId id="371"/>
            <p14:sldId id="336"/>
            <p14:sldId id="337"/>
            <p14:sldId id="338"/>
            <p14:sldId id="344"/>
            <p14:sldId id="339"/>
            <p14:sldId id="341"/>
            <p14:sldId id="351"/>
            <p14:sldId id="352"/>
            <p14:sldId id="353"/>
            <p14:sldId id="354"/>
            <p14:sldId id="318"/>
          </p14:sldIdLst>
        </p14:section>
      </p14:sectionLst>
    </p:ext>
    <p:ext uri="{EFAFB233-063F-42B5-8137-9DF3F51BA10A}">
      <p15:sldGuideLst xmlns:p15="http://schemas.microsoft.com/office/powerpoint/2012/main" xmlns="">
        <p15:guide id="1" orient="horz" pos="2024">
          <p15:clr>
            <a:srgbClr val="A4A3A4"/>
          </p15:clr>
        </p15:guide>
        <p15:guide id="2" pos="340">
          <p15:clr>
            <a:srgbClr val="A4A3A4"/>
          </p15:clr>
        </p15:guide>
      </p15:sldGuideLst>
    </p:ext>
    <p:ext uri="{2D200454-40CA-4A62-9FC3-DE9A4176ACB9}">
      <p15:notesGuideLst xmlns:p15="http://schemas.microsoft.com/office/powerpoint/2012/main" xmlns="">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se BOUTIN" initials="LB" lastIdx="20" clrIdx="0">
    <p:extLst>
      <p:ext uri="{19B8F6BF-5375-455C-9EA6-DF929625EA0E}">
        <p15:presenceInfo xmlns:p15="http://schemas.microsoft.com/office/powerpoint/2012/main" xmlns="" userId="S-1-5-21-2052111302-1844823847-839522115-11341" providerId="AD"/>
      </p:ext>
    </p:extLst>
  </p:cmAuthor>
  <p:cmAuthor id="2" name="Catherine ELMOUCHNINO" initials="CE" lastIdx="2" clrIdx="1">
    <p:extLst>
      <p:ext uri="{19B8F6BF-5375-455C-9EA6-DF929625EA0E}">
        <p15:presenceInfo xmlns:p15="http://schemas.microsoft.com/office/powerpoint/2012/main" xmlns="" userId="S-1-5-21-2052111302-1844823847-839522115-3489" providerId="AD"/>
      </p:ext>
    </p:extLst>
  </p:cmAuthor>
  <p:cmAuthor id="3" name="reunion" initials="r" lastIdx="7" clrIdx="2">
    <p:extLst>
      <p:ext uri="{19B8F6BF-5375-455C-9EA6-DF929625EA0E}">
        <p15:presenceInfo xmlns:p15="http://schemas.microsoft.com/office/powerpoint/2012/main" xmlns="" userId="S-1-5-21-2052111302-1844823847-839522115-5827" providerId="AD"/>
      </p:ext>
    </p:extLst>
  </p:cmAuthor>
  <p:cmAuthor id="4" name="Johnson COSTA" initials="JC" lastIdx="3" clrIdx="3">
    <p:extLst>
      <p:ext uri="{19B8F6BF-5375-455C-9EA6-DF929625EA0E}">
        <p15:presenceInfo xmlns:p15="http://schemas.microsoft.com/office/powerpoint/2012/main" xmlns="" userId="S-1-5-21-2052111302-1844823847-839522115-936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B0F0"/>
    <a:srgbClr val="F38646"/>
    <a:srgbClr val="F7BB51"/>
    <a:srgbClr val="033882"/>
    <a:srgbClr val="25C4FC"/>
    <a:srgbClr val="5B9BD5"/>
    <a:srgbClr val="E47E14"/>
    <a:srgbClr val="2C5F7F"/>
    <a:srgbClr val="E77E0E"/>
    <a:srgbClr val="B3D9E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8631" autoAdjust="0"/>
    <p:restoredTop sz="84720" autoAdjust="0"/>
  </p:normalViewPr>
  <p:slideViewPr>
    <p:cSldViewPr>
      <p:cViewPr varScale="1">
        <p:scale>
          <a:sx n="98" d="100"/>
          <a:sy n="98" d="100"/>
        </p:scale>
        <p:origin x="-2004" y="-102"/>
      </p:cViewPr>
      <p:guideLst>
        <p:guide orient="horz" pos="2024"/>
        <p:guide pos="3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2166" y="-84"/>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0-10-08T10:15:25.550" idx="1">
    <p:pos x="4448" y="2068"/>
    <p:text>A voir avec la Comm</p:text>
    <p:extLst>
      <p:ext uri="{C676402C-5697-4E1C-873F-D02D1690AC5C}">
        <p15:threadingInfo xmlns:p15="http://schemas.microsoft.com/office/powerpoint/2012/main" xmlns="" timeZoneBias="-1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4" y="0"/>
            <a:ext cx="2945659" cy="496332"/>
          </a:xfrm>
          <a:prstGeom prst="rect">
            <a:avLst/>
          </a:prstGeom>
        </p:spPr>
        <p:txBody>
          <a:bodyPr vert="horz" lIns="91440" tIns="45720" rIns="91440" bIns="45720" rtlCol="0"/>
          <a:lstStyle>
            <a:lvl1pPr algn="r">
              <a:defRPr sz="1200"/>
            </a:lvl1pPr>
          </a:lstStyle>
          <a:p>
            <a:fld id="{A12184E1-B051-41DF-8FAF-E2BB4F0B3A95}" type="datetimeFigureOut">
              <a:rPr lang="fr-FR" smtClean="0"/>
              <a:pPr/>
              <a:t>02/03/2023</a:t>
            </a:fld>
            <a:endParaRPr lang="fr-FR"/>
          </a:p>
        </p:txBody>
      </p:sp>
      <p:sp>
        <p:nvSpPr>
          <p:cNvPr id="4" name="Espace réservé du pied de page 3"/>
          <p:cNvSpPr>
            <a:spLocks noGrp="1"/>
          </p:cNvSpPr>
          <p:nvPr>
            <p:ph type="ftr" sz="quarter" idx="2"/>
          </p:nvPr>
        </p:nvSpPr>
        <p:spPr>
          <a:xfrm>
            <a:off x="1" y="9428584"/>
            <a:ext cx="2945659" cy="49633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4" y="9428584"/>
            <a:ext cx="2945659" cy="496332"/>
          </a:xfrm>
          <a:prstGeom prst="rect">
            <a:avLst/>
          </a:prstGeom>
        </p:spPr>
        <p:txBody>
          <a:bodyPr vert="horz" lIns="91440" tIns="45720" rIns="91440" bIns="45720" rtlCol="0" anchor="b"/>
          <a:lstStyle>
            <a:lvl1pPr algn="r">
              <a:defRPr sz="1200"/>
            </a:lvl1pPr>
          </a:lstStyle>
          <a:p>
            <a:fld id="{34E73F20-3EA3-4254-B088-3A6137CADDB1}" type="slidenum">
              <a:rPr lang="fr-FR" smtClean="0"/>
              <a:pPr/>
              <a:t>‹N°›</a:t>
            </a:fld>
            <a:endParaRPr lang="fr-FR"/>
          </a:p>
        </p:txBody>
      </p:sp>
    </p:spTree>
    <p:extLst>
      <p:ext uri="{BB962C8B-B14F-4D97-AF65-F5344CB8AC3E}">
        <p14:creationId xmlns:p14="http://schemas.microsoft.com/office/powerpoint/2010/main" xmlns="" val="385333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5AC05DFB-48EE-4AF2-9D1B-0D41CEC85CFA}" type="datetimeFigureOut">
              <a:rPr lang="fr-FR" smtClean="0"/>
              <a:pPr/>
              <a:t>02/03/2023</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4"/>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9428584"/>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4" y="9428584"/>
            <a:ext cx="2945659" cy="496332"/>
          </a:xfrm>
          <a:prstGeom prst="rect">
            <a:avLst/>
          </a:prstGeom>
        </p:spPr>
        <p:txBody>
          <a:bodyPr vert="horz" lIns="91440" tIns="45720" rIns="91440" bIns="45720" rtlCol="0" anchor="b"/>
          <a:lstStyle>
            <a:lvl1pPr algn="r">
              <a:defRPr sz="1200"/>
            </a:lvl1pPr>
          </a:lstStyle>
          <a:p>
            <a:fld id="{61029AAB-5E2D-49C9-B84A-8F8334C44DDF}" type="slidenum">
              <a:rPr lang="fr-FR" smtClean="0"/>
              <a:pPr/>
              <a:t>‹N°›</a:t>
            </a:fld>
            <a:endParaRPr lang="fr-FR"/>
          </a:p>
        </p:txBody>
      </p:sp>
    </p:spTree>
    <p:extLst>
      <p:ext uri="{BB962C8B-B14F-4D97-AF65-F5344CB8AC3E}">
        <p14:creationId xmlns:p14="http://schemas.microsoft.com/office/powerpoint/2010/main" xmlns="" val="15117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1029AAB-5E2D-49C9-B84A-8F8334C44DDF}" type="slidenum">
              <a:rPr lang="fr-FR" smtClean="0"/>
              <a:pPr/>
              <a:t>1</a:t>
            </a:fld>
            <a:endParaRPr lang="fr-FR"/>
          </a:p>
        </p:txBody>
      </p:sp>
    </p:spTree>
    <p:extLst>
      <p:ext uri="{BB962C8B-B14F-4D97-AF65-F5344CB8AC3E}">
        <p14:creationId xmlns:p14="http://schemas.microsoft.com/office/powerpoint/2010/main" xmlns="" val="23105807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1029AAB-5E2D-49C9-B84A-8F8334C44DDF}" type="slidenum">
              <a:rPr lang="fr-FR" smtClean="0"/>
              <a:pPr/>
              <a:t>20</a:t>
            </a:fld>
            <a:endParaRPr lang="fr-FR"/>
          </a:p>
        </p:txBody>
      </p:sp>
    </p:spTree>
    <p:extLst>
      <p:ext uri="{BB962C8B-B14F-4D97-AF65-F5344CB8AC3E}">
        <p14:creationId xmlns:p14="http://schemas.microsoft.com/office/powerpoint/2010/main" xmlns="" val="1432395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1029AAB-5E2D-49C9-B84A-8F8334C44DDF}" type="slidenum">
              <a:rPr lang="fr-FR" smtClean="0"/>
              <a:pPr/>
              <a:t>21</a:t>
            </a:fld>
            <a:endParaRPr lang="fr-FR"/>
          </a:p>
        </p:txBody>
      </p:sp>
    </p:spTree>
    <p:extLst>
      <p:ext uri="{BB962C8B-B14F-4D97-AF65-F5344CB8AC3E}">
        <p14:creationId xmlns:p14="http://schemas.microsoft.com/office/powerpoint/2010/main" xmlns="" val="437297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1029AAB-5E2D-49C9-B84A-8F8334C44DDF}" type="slidenum">
              <a:rPr lang="fr-FR" smtClean="0"/>
              <a:pPr/>
              <a:t>22</a:t>
            </a:fld>
            <a:endParaRPr lang="fr-FR"/>
          </a:p>
        </p:txBody>
      </p:sp>
    </p:spTree>
    <p:extLst>
      <p:ext uri="{BB962C8B-B14F-4D97-AF65-F5344CB8AC3E}">
        <p14:creationId xmlns:p14="http://schemas.microsoft.com/office/powerpoint/2010/main" xmlns="" val="34692350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1029AAB-5E2D-49C9-B84A-8F8334C44DDF}" type="slidenum">
              <a:rPr lang="fr-FR" smtClean="0"/>
              <a:pPr/>
              <a:t>23</a:t>
            </a:fld>
            <a:endParaRPr lang="fr-FR"/>
          </a:p>
        </p:txBody>
      </p:sp>
    </p:spTree>
    <p:extLst>
      <p:ext uri="{BB962C8B-B14F-4D97-AF65-F5344CB8AC3E}">
        <p14:creationId xmlns:p14="http://schemas.microsoft.com/office/powerpoint/2010/main" xmlns="" val="3750824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1029AAB-5E2D-49C9-B84A-8F8334C44DDF}" type="slidenum">
              <a:rPr lang="fr-FR" smtClean="0"/>
              <a:pPr/>
              <a:t>12</a:t>
            </a:fld>
            <a:endParaRPr lang="fr-FR"/>
          </a:p>
        </p:txBody>
      </p:sp>
    </p:spTree>
    <p:extLst>
      <p:ext uri="{BB962C8B-B14F-4D97-AF65-F5344CB8AC3E}">
        <p14:creationId xmlns:p14="http://schemas.microsoft.com/office/powerpoint/2010/main" xmlns="" val="11553880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1029AAB-5E2D-49C9-B84A-8F8334C44DDF}" type="slidenum">
              <a:rPr lang="fr-FR" smtClean="0"/>
              <a:pPr/>
              <a:t>13</a:t>
            </a:fld>
            <a:endParaRPr lang="fr-FR"/>
          </a:p>
        </p:txBody>
      </p:sp>
    </p:spTree>
    <p:extLst>
      <p:ext uri="{BB962C8B-B14F-4D97-AF65-F5344CB8AC3E}">
        <p14:creationId xmlns:p14="http://schemas.microsoft.com/office/powerpoint/2010/main" xmlns="" val="3052725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1029AAB-5E2D-49C9-B84A-8F8334C44DDF}" type="slidenum">
              <a:rPr lang="fr-FR" smtClean="0"/>
              <a:pPr/>
              <a:t>14</a:t>
            </a:fld>
            <a:endParaRPr lang="fr-FR"/>
          </a:p>
        </p:txBody>
      </p:sp>
    </p:spTree>
    <p:extLst>
      <p:ext uri="{BB962C8B-B14F-4D97-AF65-F5344CB8AC3E}">
        <p14:creationId xmlns:p14="http://schemas.microsoft.com/office/powerpoint/2010/main" xmlns="" val="4408449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1029AAB-5E2D-49C9-B84A-8F8334C44DDF}" type="slidenum">
              <a:rPr lang="fr-FR" smtClean="0"/>
              <a:pPr/>
              <a:t>15</a:t>
            </a:fld>
            <a:endParaRPr lang="fr-FR"/>
          </a:p>
        </p:txBody>
      </p:sp>
    </p:spTree>
    <p:extLst>
      <p:ext uri="{BB962C8B-B14F-4D97-AF65-F5344CB8AC3E}">
        <p14:creationId xmlns:p14="http://schemas.microsoft.com/office/powerpoint/2010/main" xmlns="" val="55163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1029AAB-5E2D-49C9-B84A-8F8334C44DDF}" type="slidenum">
              <a:rPr lang="fr-FR" smtClean="0"/>
              <a:pPr/>
              <a:t>16</a:t>
            </a:fld>
            <a:endParaRPr lang="fr-FR"/>
          </a:p>
        </p:txBody>
      </p:sp>
    </p:spTree>
    <p:extLst>
      <p:ext uri="{BB962C8B-B14F-4D97-AF65-F5344CB8AC3E}">
        <p14:creationId xmlns:p14="http://schemas.microsoft.com/office/powerpoint/2010/main" xmlns="" val="38313472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1029AAB-5E2D-49C9-B84A-8F8334C44DDF}" type="slidenum">
              <a:rPr lang="fr-FR" smtClean="0"/>
              <a:pPr/>
              <a:t>17</a:t>
            </a:fld>
            <a:endParaRPr lang="fr-FR"/>
          </a:p>
        </p:txBody>
      </p:sp>
    </p:spTree>
    <p:extLst>
      <p:ext uri="{BB962C8B-B14F-4D97-AF65-F5344CB8AC3E}">
        <p14:creationId xmlns:p14="http://schemas.microsoft.com/office/powerpoint/2010/main" xmlns="" val="14740571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1029AAB-5E2D-49C9-B84A-8F8334C44DDF}" type="slidenum">
              <a:rPr lang="fr-FR" smtClean="0"/>
              <a:pPr/>
              <a:t>18</a:t>
            </a:fld>
            <a:endParaRPr lang="fr-FR"/>
          </a:p>
        </p:txBody>
      </p:sp>
    </p:spTree>
    <p:extLst>
      <p:ext uri="{BB962C8B-B14F-4D97-AF65-F5344CB8AC3E}">
        <p14:creationId xmlns:p14="http://schemas.microsoft.com/office/powerpoint/2010/main" xmlns="" val="1226465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1029AAB-5E2D-49C9-B84A-8F8334C44DDF}" type="slidenum">
              <a:rPr lang="fr-FR" smtClean="0"/>
              <a:pPr/>
              <a:t>19</a:t>
            </a:fld>
            <a:endParaRPr lang="fr-FR"/>
          </a:p>
        </p:txBody>
      </p:sp>
    </p:spTree>
    <p:extLst>
      <p:ext uri="{BB962C8B-B14F-4D97-AF65-F5344CB8AC3E}">
        <p14:creationId xmlns:p14="http://schemas.microsoft.com/office/powerpoint/2010/main" xmlns="" val="392567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4" name="Image 13"/>
          <p:cNvPicPr>
            <a:picLocks noChangeAspect="1"/>
          </p:cNvPicPr>
          <p:nvPr userDrawn="1"/>
        </p:nvPicPr>
        <p:blipFill>
          <a:blip r:embed="rId2" cstate="print"/>
          <a:srcRect/>
          <a:stretch>
            <a:fillRect/>
          </a:stretch>
        </p:blipFill>
        <p:spPr bwMode="auto">
          <a:xfrm>
            <a:off x="0" y="1709738"/>
            <a:ext cx="9144000" cy="2032000"/>
          </a:xfrm>
          <a:prstGeom prst="rect">
            <a:avLst/>
          </a:prstGeom>
          <a:noFill/>
          <a:ln w="9525">
            <a:noFill/>
            <a:miter lim="800000"/>
            <a:headEnd/>
            <a:tailEnd/>
          </a:ln>
        </p:spPr>
      </p:pic>
      <p:sp>
        <p:nvSpPr>
          <p:cNvPr id="2" name="Titre 1"/>
          <p:cNvSpPr>
            <a:spLocks noGrp="1"/>
          </p:cNvSpPr>
          <p:nvPr>
            <p:ph type="ctrTitle"/>
          </p:nvPr>
        </p:nvSpPr>
        <p:spPr>
          <a:xfrm>
            <a:off x="4006395" y="3518987"/>
            <a:ext cx="5147032" cy="874764"/>
          </a:xfrm>
        </p:spPr>
        <p:txBody>
          <a:bodyPr/>
          <a:lstStyle>
            <a:lvl1pPr>
              <a:defRPr>
                <a:solidFill>
                  <a:schemeClr val="tx2"/>
                </a:solidFill>
              </a:defRPr>
            </a:lvl1pPr>
          </a:lstStyle>
          <a:p>
            <a:r>
              <a:rPr lang="fr-FR"/>
              <a:t>Modifiez le style du titre</a:t>
            </a:r>
          </a:p>
        </p:txBody>
      </p:sp>
      <p:sp>
        <p:nvSpPr>
          <p:cNvPr id="3" name="Sous-titre 2"/>
          <p:cNvSpPr>
            <a:spLocks noGrp="1"/>
          </p:cNvSpPr>
          <p:nvPr>
            <p:ph type="subTitle" idx="1"/>
          </p:nvPr>
        </p:nvSpPr>
        <p:spPr>
          <a:xfrm>
            <a:off x="4006391" y="4298103"/>
            <a:ext cx="5066907" cy="718008"/>
          </a:xfrm>
        </p:spPr>
        <p:txBody>
          <a:bodyPr/>
          <a:lstStyle>
            <a:lvl1pPr marL="0" indent="0" algn="l">
              <a:buNone/>
              <a:defRPr b="0" i="1">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p>
        </p:txBody>
      </p:sp>
      <p:sp>
        <p:nvSpPr>
          <p:cNvPr id="5" name="Espace réservé de la date 3"/>
          <p:cNvSpPr>
            <a:spLocks noGrp="1"/>
          </p:cNvSpPr>
          <p:nvPr>
            <p:ph type="dt" sz="half" idx="10"/>
          </p:nvPr>
        </p:nvSpPr>
        <p:spPr/>
        <p:txBody>
          <a:bodyPr/>
          <a:lstStyle>
            <a:lvl1pPr>
              <a:defRPr/>
            </a:lvl1pPr>
          </a:lstStyle>
          <a:p>
            <a:pPr>
              <a:defRPr/>
            </a:pPr>
            <a:fld id="{3B705AA1-A027-4AD2-8FBE-72A8AC0943B2}" type="datetime1">
              <a:rPr lang="fr-FR" smtClean="0"/>
              <a:pPr>
                <a:defRPr/>
              </a:pPr>
              <a:t>02/03/2023</a:t>
            </a:fld>
            <a:endParaRPr lang="fr-FR" dirty="0"/>
          </a:p>
        </p:txBody>
      </p:sp>
      <p:sp>
        <p:nvSpPr>
          <p:cNvPr id="6" name="Espace réservé du pied de page 4"/>
          <p:cNvSpPr>
            <a:spLocks noGrp="1"/>
          </p:cNvSpPr>
          <p:nvPr>
            <p:ph type="ftr" sz="quarter" idx="11"/>
          </p:nvPr>
        </p:nvSpPr>
        <p:spPr/>
        <p:txBody>
          <a:bodyPr/>
          <a:lstStyle>
            <a:lvl1pPr>
              <a:defRPr/>
            </a:lvl1pPr>
          </a:lstStyle>
          <a:p>
            <a:pPr>
              <a:defRPr/>
            </a:pPr>
            <a:endParaRPr lang="fr-FR" dirty="0"/>
          </a:p>
        </p:txBody>
      </p:sp>
      <p:sp>
        <p:nvSpPr>
          <p:cNvPr id="7" name="Espace réservé du numéro de diapositive 5"/>
          <p:cNvSpPr>
            <a:spLocks noGrp="1"/>
          </p:cNvSpPr>
          <p:nvPr>
            <p:ph type="sldNum" sz="quarter" idx="12"/>
          </p:nvPr>
        </p:nvSpPr>
        <p:spPr>
          <a:xfrm>
            <a:off x="6553200" y="6356350"/>
            <a:ext cx="2133600" cy="365125"/>
          </a:xfrm>
        </p:spPr>
        <p:txBody>
          <a:bodyPr/>
          <a:lstStyle>
            <a:lvl1pPr>
              <a:defRPr/>
            </a:lvl1pPr>
          </a:lstStyle>
          <a:p>
            <a:pPr>
              <a:defRPr/>
            </a:pPr>
            <a:fld id="{1D7BE434-A102-48E2-A5D7-5D366B5A967F}" type="slidenum">
              <a:rPr lang="fr-FR"/>
              <a:pPr>
                <a:defRPr/>
              </a:pPr>
              <a:t>‹N°›</a:t>
            </a:fld>
            <a:endParaRPr lang="fr-FR" dirty="0"/>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p:txBody>
          <a:bodyPr/>
          <a:lstStyle>
            <a:lvl1pPr fontAlgn="auto">
              <a:spcBef>
                <a:spcPts val="0"/>
              </a:spcBef>
              <a:spcAft>
                <a:spcPts val="0"/>
              </a:spcAft>
              <a:defRPr/>
            </a:lvl1pPr>
          </a:lstStyle>
          <a:p>
            <a:pPr>
              <a:defRPr/>
            </a:pPr>
            <a:fld id="{C44DB54C-C71A-48ED-84BC-1B38E9720820}" type="slidenum">
              <a:rPr lang="fr-FR"/>
              <a:pPr>
                <a:defRPr/>
              </a:pPr>
              <a:t>‹N°›</a:t>
            </a:fld>
            <a:endParaRPr lang="fr-FR" dirty="0"/>
          </a:p>
        </p:txBody>
      </p:sp>
    </p:spTree>
    <p:extLst>
      <p:ext uri="{BB962C8B-B14F-4D97-AF65-F5344CB8AC3E}">
        <p14:creationId xmlns:p14="http://schemas.microsoft.com/office/powerpoint/2010/main" xmlns="" val="1019291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2"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2" y="1435103"/>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fr-FR"/>
              <a:t>Cliquez pour modifier les styles du texte du masque</a:t>
            </a:r>
          </a:p>
        </p:txBody>
      </p:sp>
      <p:sp>
        <p:nvSpPr>
          <p:cNvPr id="5" name="Rectangle 4"/>
          <p:cNvSpPr>
            <a:spLocks noGrp="1" noChangeArrowheads="1"/>
          </p:cNvSpPr>
          <p:nvPr>
            <p:ph type="sldNum" sz="quarter" idx="10"/>
          </p:nvPr>
        </p:nvSpPr>
        <p:spPr/>
        <p:txBody>
          <a:bodyPr/>
          <a:lstStyle>
            <a:lvl1pPr fontAlgn="auto">
              <a:spcBef>
                <a:spcPts val="0"/>
              </a:spcBef>
              <a:spcAft>
                <a:spcPts val="0"/>
              </a:spcAft>
              <a:defRPr/>
            </a:lvl1pPr>
          </a:lstStyle>
          <a:p>
            <a:pPr>
              <a:defRPr/>
            </a:pPr>
            <a:fld id="{CF4F0027-A99A-4240-89FE-D3EA62C298DD}" type="slidenum">
              <a:rPr lang="fr-FR"/>
              <a:pPr>
                <a:defRPr/>
              </a:pPr>
              <a:t>‹N°›</a:t>
            </a:fld>
            <a:endParaRPr lang="fr-FR" dirty="0"/>
          </a:p>
        </p:txBody>
      </p:sp>
    </p:spTree>
    <p:extLst>
      <p:ext uri="{BB962C8B-B14F-4D97-AF65-F5344CB8AC3E}">
        <p14:creationId xmlns:p14="http://schemas.microsoft.com/office/powerpoint/2010/main" xmlns="" val="3550558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fr-FR" noProof="0"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fr-FR"/>
              <a:t>Cliquez pour modifier les styles du texte du masque</a:t>
            </a:r>
          </a:p>
        </p:txBody>
      </p:sp>
      <p:sp>
        <p:nvSpPr>
          <p:cNvPr id="5" name="Rectangle 4"/>
          <p:cNvSpPr>
            <a:spLocks noGrp="1" noChangeArrowheads="1"/>
          </p:cNvSpPr>
          <p:nvPr>
            <p:ph type="sldNum" sz="quarter" idx="10"/>
          </p:nvPr>
        </p:nvSpPr>
        <p:spPr/>
        <p:txBody>
          <a:bodyPr/>
          <a:lstStyle>
            <a:lvl1pPr fontAlgn="auto">
              <a:spcBef>
                <a:spcPts val="0"/>
              </a:spcBef>
              <a:spcAft>
                <a:spcPts val="0"/>
              </a:spcAft>
              <a:defRPr/>
            </a:lvl1pPr>
          </a:lstStyle>
          <a:p>
            <a:pPr>
              <a:defRPr/>
            </a:pPr>
            <a:fld id="{EC2D94AA-A956-4A91-9887-B98AD1CBF341}" type="slidenum">
              <a:rPr lang="fr-FR"/>
              <a:pPr>
                <a:defRPr/>
              </a:pPr>
              <a:t>‹N°›</a:t>
            </a:fld>
            <a:endParaRPr lang="fr-FR" dirty="0"/>
          </a:p>
        </p:txBody>
      </p:sp>
    </p:spTree>
    <p:extLst>
      <p:ext uri="{BB962C8B-B14F-4D97-AF65-F5344CB8AC3E}">
        <p14:creationId xmlns:p14="http://schemas.microsoft.com/office/powerpoint/2010/main" xmlns="" val="683376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sldNum" sz="quarter" idx="10"/>
          </p:nvPr>
        </p:nvSpPr>
        <p:spPr/>
        <p:txBody>
          <a:bodyPr/>
          <a:lstStyle>
            <a:lvl1pPr fontAlgn="auto">
              <a:spcBef>
                <a:spcPts val="0"/>
              </a:spcBef>
              <a:spcAft>
                <a:spcPts val="0"/>
              </a:spcAft>
              <a:defRPr/>
            </a:lvl1pPr>
          </a:lstStyle>
          <a:p>
            <a:pPr>
              <a:defRPr/>
            </a:pPr>
            <a:fld id="{7045D1E9-7BDE-43A7-B088-31D550C03392}" type="slidenum">
              <a:rPr lang="fr-FR"/>
              <a:pPr>
                <a:defRPr/>
              </a:pPr>
              <a:t>‹N°›</a:t>
            </a:fld>
            <a:endParaRPr lang="fr-FR" dirty="0"/>
          </a:p>
        </p:txBody>
      </p:sp>
    </p:spTree>
    <p:extLst>
      <p:ext uri="{BB962C8B-B14F-4D97-AF65-F5344CB8AC3E}">
        <p14:creationId xmlns:p14="http://schemas.microsoft.com/office/powerpoint/2010/main" xmlns="" val="28051645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4639" y="533400"/>
            <a:ext cx="2051050" cy="57912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68317" y="533400"/>
            <a:ext cx="6003925" cy="57912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sldNum" sz="quarter" idx="10"/>
          </p:nvPr>
        </p:nvSpPr>
        <p:spPr/>
        <p:txBody>
          <a:bodyPr/>
          <a:lstStyle>
            <a:lvl1pPr fontAlgn="auto">
              <a:spcBef>
                <a:spcPts val="0"/>
              </a:spcBef>
              <a:spcAft>
                <a:spcPts val="0"/>
              </a:spcAft>
              <a:defRPr/>
            </a:lvl1pPr>
          </a:lstStyle>
          <a:p>
            <a:pPr>
              <a:defRPr/>
            </a:pPr>
            <a:fld id="{D3150F53-EE4F-4DF7-994B-C63678D11E91}" type="slidenum">
              <a:rPr lang="fr-FR"/>
              <a:pPr>
                <a:defRPr/>
              </a:pPr>
              <a:t>‹N°›</a:t>
            </a:fld>
            <a:endParaRPr lang="fr-FR" dirty="0"/>
          </a:p>
        </p:txBody>
      </p:sp>
    </p:spTree>
    <p:extLst>
      <p:ext uri="{BB962C8B-B14F-4D97-AF65-F5344CB8AC3E}">
        <p14:creationId xmlns:p14="http://schemas.microsoft.com/office/powerpoint/2010/main" xmlns="" val="3141555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1_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68317" y="533400"/>
            <a:ext cx="8207375" cy="839788"/>
          </a:xfrm>
        </p:spPr>
        <p:txBody>
          <a:bodyPr/>
          <a:lstStyle/>
          <a:p>
            <a:r>
              <a:rPr lang="fr-FR"/>
              <a:t>Cliquez pour modifier le style du titre</a:t>
            </a:r>
          </a:p>
        </p:txBody>
      </p:sp>
      <p:sp>
        <p:nvSpPr>
          <p:cNvPr id="3" name="Espace réservé du contenu 2"/>
          <p:cNvSpPr>
            <a:spLocks noGrp="1"/>
          </p:cNvSpPr>
          <p:nvPr>
            <p:ph idx="1"/>
          </p:nvPr>
        </p:nvSpPr>
        <p:spPr>
          <a:xfrm>
            <a:off x="468317" y="1525588"/>
            <a:ext cx="8207375" cy="479901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sldNum" sz="quarter" idx="10"/>
          </p:nvPr>
        </p:nvSpPr>
        <p:spPr/>
        <p:txBody>
          <a:bodyPr/>
          <a:lstStyle>
            <a:lvl1pPr fontAlgn="auto">
              <a:spcBef>
                <a:spcPts val="0"/>
              </a:spcBef>
              <a:spcAft>
                <a:spcPts val="0"/>
              </a:spcAft>
              <a:defRPr/>
            </a:lvl1pPr>
          </a:lstStyle>
          <a:p>
            <a:pPr>
              <a:defRPr/>
            </a:pPr>
            <a:fld id="{93429E59-4F77-4D69-B209-6FD6FD13CACE}" type="slidenum">
              <a:rPr lang="fr-FR"/>
              <a:pPr>
                <a:defRPr/>
              </a:pPr>
              <a:t>‹N°›</a:t>
            </a:fld>
            <a:endParaRPr lang="fr-FR" dirty="0"/>
          </a:p>
        </p:txBody>
      </p:sp>
    </p:spTree>
    <p:extLst>
      <p:ext uri="{BB962C8B-B14F-4D97-AF65-F5344CB8AC3E}">
        <p14:creationId xmlns:p14="http://schemas.microsoft.com/office/powerpoint/2010/main" xmlns="" val="42741216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6" name="Text Box 18"/>
          <p:cNvSpPr txBox="1">
            <a:spLocks noChangeArrowheads="1"/>
          </p:cNvSpPr>
          <p:nvPr userDrawn="1"/>
        </p:nvSpPr>
        <p:spPr bwMode="auto">
          <a:xfrm>
            <a:off x="8719041" y="6504324"/>
            <a:ext cx="421539" cy="2548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84112" tIns="42057" rIns="84112" bIns="42057">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defTabSz="841126" eaLnBrk="1" hangingPunct="1">
              <a:defRPr/>
            </a:pPr>
            <a:fld id="{32672E87-8428-48CA-B28F-E3D5BD58F8CC}" type="slidenum">
              <a:rPr lang="fr-FR" sz="1104" smtClean="0">
                <a:solidFill>
                  <a:srgbClr val="000000"/>
                </a:solidFill>
              </a:rPr>
              <a:pPr defTabSz="841126" eaLnBrk="1" hangingPunct="1">
                <a:defRPr/>
              </a:pPr>
              <a:t>‹N°›</a:t>
            </a:fld>
            <a:endParaRPr lang="fr-FR" sz="1104" dirty="0">
              <a:solidFill>
                <a:srgbClr val="000000"/>
              </a:solidFill>
            </a:endParaRPr>
          </a:p>
        </p:txBody>
      </p:sp>
      <p:sp>
        <p:nvSpPr>
          <p:cNvPr id="37" name="Rectangle 10"/>
          <p:cNvSpPr>
            <a:spLocks noChangeArrowheads="1"/>
          </p:cNvSpPr>
          <p:nvPr userDrawn="1"/>
        </p:nvSpPr>
        <p:spPr bwMode="auto">
          <a:xfrm>
            <a:off x="1403839" y="6524625"/>
            <a:ext cx="6400800" cy="190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4112" tIns="42057" rIns="84112" bIns="42057"/>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algn="ctr" defTabSz="841126" eaLnBrk="1" fontAlgn="base" hangingPunct="1">
              <a:spcBef>
                <a:spcPct val="20000"/>
              </a:spcBef>
              <a:spcAft>
                <a:spcPct val="0"/>
              </a:spcAft>
              <a:buFont typeface="Wingdings" pitchFamily="2" charset="2"/>
              <a:buNone/>
              <a:defRPr/>
            </a:pPr>
            <a:r>
              <a:rPr lang="fr-FR" altLang="fr-FR" sz="920" b="1" dirty="0">
                <a:solidFill>
                  <a:srgbClr val="0070C0"/>
                </a:solidFill>
                <a:latin typeface="Trebuchet MS" pitchFamily="34" charset="0"/>
              </a:rPr>
              <a:t>Club Qualité DSN – 20/06/2018</a:t>
            </a:r>
          </a:p>
        </p:txBody>
      </p:sp>
      <p:sp>
        <p:nvSpPr>
          <p:cNvPr id="2" name="Title 1"/>
          <p:cNvSpPr>
            <a:spLocks noGrp="1"/>
          </p:cNvSpPr>
          <p:nvPr>
            <p:ph type="title"/>
          </p:nvPr>
        </p:nvSpPr>
        <p:spPr>
          <a:xfrm>
            <a:off x="2020226" y="318263"/>
            <a:ext cx="6673071" cy="453646"/>
          </a:xfrm>
          <a:prstGeom prst="rect">
            <a:avLst/>
          </a:prstGeom>
        </p:spPr>
        <p:txBody>
          <a:bodyPr lIns="0" tIns="0" rIns="0" bIns="0" anchor="t">
            <a:noAutofit/>
          </a:bodyPr>
          <a:lstStyle>
            <a:lvl1pPr algn="r">
              <a:defRPr sz="2576" b="1">
                <a:solidFill>
                  <a:schemeClr val="tx2"/>
                </a:solidFill>
              </a:defRPr>
            </a:lvl1pPr>
          </a:lstStyle>
          <a:p>
            <a:r>
              <a:rPr lang="en-US" dirty="0"/>
              <a:t>Click to edit Master title style</a:t>
            </a:r>
            <a:endParaRPr lang="fr-FR" dirty="0"/>
          </a:p>
        </p:txBody>
      </p:sp>
      <p:sp>
        <p:nvSpPr>
          <p:cNvPr id="3" name="Content Placeholder 2"/>
          <p:cNvSpPr>
            <a:spLocks noGrp="1"/>
          </p:cNvSpPr>
          <p:nvPr>
            <p:ph idx="1" hasCustomPrompt="1"/>
          </p:nvPr>
        </p:nvSpPr>
        <p:spPr>
          <a:xfrm>
            <a:off x="1221728" y="1648497"/>
            <a:ext cx="7414179" cy="4250029"/>
          </a:xfrm>
          <a:prstGeom prst="rect">
            <a:avLst/>
          </a:prstGeom>
        </p:spPr>
        <p:txBody>
          <a:bodyPr lIns="0" tIns="0" rIns="0" bIns="0">
            <a:noAutofit/>
          </a:bodyPr>
          <a:lstStyle>
            <a:lvl1pPr marL="0" indent="0">
              <a:spcBef>
                <a:spcPts val="0"/>
              </a:spcBef>
              <a:buNone/>
              <a:defRPr sz="1840" b="1">
                <a:solidFill>
                  <a:schemeClr val="tx2"/>
                </a:solidFill>
              </a:defRPr>
            </a:lvl1pPr>
            <a:lvl2pPr marL="245329" indent="-245329">
              <a:spcBef>
                <a:spcPts val="1104"/>
              </a:spcBef>
              <a:buClr>
                <a:schemeClr val="accent1"/>
              </a:buClr>
              <a:buFont typeface="Wingdings" panose="05000000000000000000" pitchFamily="2" charset="2"/>
              <a:buChar char="q"/>
              <a:defRPr sz="1288" b="1"/>
            </a:lvl2pPr>
            <a:lvl3pPr marL="489198" indent="-157711">
              <a:spcBef>
                <a:spcPts val="92"/>
              </a:spcBef>
              <a:buClr>
                <a:schemeClr val="tx2"/>
              </a:buClr>
              <a:buSzPct val="80000"/>
              <a:buFont typeface="Wingdings" panose="05000000000000000000" pitchFamily="2" charset="2"/>
              <a:buChar char="q"/>
              <a:defRPr sz="1104"/>
            </a:lvl3pPr>
            <a:lvl4pPr marL="0" indent="0" algn="ctr">
              <a:spcBef>
                <a:spcPts val="1104"/>
              </a:spcBef>
              <a:buNone/>
              <a:defRPr sz="2300"/>
            </a:lvl4pPr>
            <a:lvl5pPr marL="0" indent="0">
              <a:spcBef>
                <a:spcPts val="0"/>
              </a:spcBef>
              <a:buNone/>
              <a:defRPr sz="1656">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cxnSp>
        <p:nvCxnSpPr>
          <p:cNvPr id="42" name="Connecteur droit 41"/>
          <p:cNvCxnSpPr/>
          <p:nvPr userDrawn="1"/>
        </p:nvCxnSpPr>
        <p:spPr>
          <a:xfrm>
            <a:off x="1846776" y="782238"/>
            <a:ext cx="6868678" cy="0"/>
          </a:xfrm>
          <a:prstGeom prst="line">
            <a:avLst/>
          </a:prstGeom>
          <a:ln w="38100" cmpd="sng"/>
        </p:spPr>
        <p:style>
          <a:lnRef idx="1">
            <a:schemeClr val="accent1"/>
          </a:lnRef>
          <a:fillRef idx="0">
            <a:schemeClr val="accent1"/>
          </a:fillRef>
          <a:effectRef idx="0">
            <a:schemeClr val="accent1"/>
          </a:effectRef>
          <a:fontRef idx="minor">
            <a:schemeClr val="tx1"/>
          </a:fontRef>
        </p:style>
      </p:cxnSp>
      <p:cxnSp>
        <p:nvCxnSpPr>
          <p:cNvPr id="44" name="Connecteur droit 43"/>
          <p:cNvCxnSpPr/>
          <p:nvPr userDrawn="1"/>
        </p:nvCxnSpPr>
        <p:spPr>
          <a:xfrm>
            <a:off x="294466" y="6425161"/>
            <a:ext cx="8584494" cy="11509"/>
          </a:xfrm>
          <a:prstGeom prst="line">
            <a:avLst/>
          </a:prstGeom>
          <a:ln w="12700" cmpd="sng"/>
        </p:spPr>
        <p:style>
          <a:lnRef idx="1">
            <a:schemeClr val="accent1"/>
          </a:lnRef>
          <a:fillRef idx="0">
            <a:schemeClr val="accent1"/>
          </a:fillRef>
          <a:effectRef idx="0">
            <a:schemeClr val="accent1"/>
          </a:effectRef>
          <a:fontRef idx="minor">
            <a:schemeClr val="tx1"/>
          </a:fontRef>
        </p:style>
      </p:cxnSp>
      <p:pic>
        <p:nvPicPr>
          <p:cNvPr id="8" name="Image 7"/>
          <p:cNvPicPr>
            <a:picLocks noChangeAspect="1"/>
          </p:cNvPicPr>
          <p:nvPr userDrawn="1"/>
        </p:nvPicPr>
        <p:blipFill>
          <a:blip r:embed="rId2" cstate="print"/>
          <a:stretch>
            <a:fillRect/>
          </a:stretch>
        </p:blipFill>
        <p:spPr>
          <a:xfrm>
            <a:off x="52114" y="44629"/>
            <a:ext cx="2725226" cy="708079"/>
          </a:xfrm>
          <a:prstGeom prst="rect">
            <a:avLst/>
          </a:prstGeom>
        </p:spPr>
      </p:pic>
    </p:spTree>
    <p:extLst>
      <p:ext uri="{BB962C8B-B14F-4D97-AF65-F5344CB8AC3E}">
        <p14:creationId xmlns:p14="http://schemas.microsoft.com/office/powerpoint/2010/main" xmlns="" val="164354956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Modifiez le style du titre</a:t>
            </a:r>
          </a:p>
        </p:txBody>
      </p:sp>
      <p:sp>
        <p:nvSpPr>
          <p:cNvPr id="3" name="Espace réservé du contenu 2"/>
          <p:cNvSpPr>
            <a:spLocks noGrp="1"/>
          </p:cNvSpPr>
          <p:nvPr>
            <p:ph idx="1" hasCustomPrompt="1"/>
          </p:nvPr>
        </p:nvSpPr>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p:txBody>
          <a:bodyPr/>
          <a:lstStyle>
            <a:lvl1pPr>
              <a:defRPr/>
            </a:lvl1pPr>
          </a:lstStyle>
          <a:p>
            <a:pPr>
              <a:defRPr/>
            </a:pPr>
            <a:fld id="{FF415D2C-E4F8-4967-9595-BCA5835B09DE}" type="datetime1">
              <a:rPr lang="fr-FR" smtClean="0"/>
              <a:pPr>
                <a:defRPr/>
              </a:pPr>
              <a:t>02/03/2023</a:t>
            </a:fld>
            <a:endParaRPr lang="fr-FR" dirty="0"/>
          </a:p>
        </p:txBody>
      </p:sp>
      <p:sp>
        <p:nvSpPr>
          <p:cNvPr id="5" name="Espace réservé du pied de page 4"/>
          <p:cNvSpPr>
            <a:spLocks noGrp="1"/>
          </p:cNvSpPr>
          <p:nvPr>
            <p:ph type="ftr" sz="quarter" idx="11"/>
          </p:nvPr>
        </p:nvSpPr>
        <p:spPr/>
        <p:txBody>
          <a:bodyPr/>
          <a:lstStyle>
            <a:lvl1pPr>
              <a:defRPr/>
            </a:lvl1pPr>
          </a:lstStyle>
          <a:p>
            <a:pPr>
              <a:defRPr/>
            </a:pPr>
            <a:endParaRPr lang="fr-FR" dirty="0"/>
          </a:p>
        </p:txBody>
      </p:sp>
      <p:sp>
        <p:nvSpPr>
          <p:cNvPr id="6" name="Espace réservé du numéro de diapositive 5"/>
          <p:cNvSpPr>
            <a:spLocks noGrp="1"/>
          </p:cNvSpPr>
          <p:nvPr>
            <p:ph type="sldNum" sz="quarter" idx="12"/>
          </p:nvPr>
        </p:nvSpPr>
        <p:spPr>
          <a:xfrm>
            <a:off x="6770688" y="6423025"/>
            <a:ext cx="2133600" cy="365125"/>
          </a:xfrm>
        </p:spPr>
        <p:txBody>
          <a:bodyPr/>
          <a:lstStyle>
            <a:lvl1pPr algn="r">
              <a:defRPr sz="800" b="1">
                <a:solidFill>
                  <a:srgbClr val="003882"/>
                </a:solidFill>
                <a:latin typeface="Arial Narrow" pitchFamily="34" charset="0"/>
              </a:defRPr>
            </a:lvl1pPr>
          </a:lstStyle>
          <a:p>
            <a:pPr>
              <a:defRPr/>
            </a:pPr>
            <a:fld id="{7B0B5D98-C34D-4DB1-BE83-7541DF2AF49D}" type="slidenum">
              <a:rPr lang="fr-FR"/>
              <a:pPr>
                <a:defRPr/>
              </a:pPr>
              <a:t>‹N°›</a:t>
            </a:fld>
            <a:endParaRPr lang="fr-FR" dirty="0"/>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DFC6B24-4305-43F6-84B7-7A55402B3BBB}" type="datetime1">
              <a:rPr lang="fr-FR" smtClean="0"/>
              <a:pPr/>
              <a:t>02/03/2023</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85E00D18-02F7-4407-B934-97900A70CDF8}" type="slidenum">
              <a:rPr lang="fr-FR" smtClean="0"/>
              <a:pPr/>
              <a:t>‹N°›</a:t>
            </a:fld>
            <a:endParaRPr lang="fr-FR" dirty="0"/>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pic>
        <p:nvPicPr>
          <p:cNvPr id="3" name="Picture 8" descr="bonhommesPPTjaune"/>
          <p:cNvPicPr>
            <a:picLocks noChangeAspect="1" noChangeArrowheads="1"/>
          </p:cNvPicPr>
          <p:nvPr userDrawn="1"/>
        </p:nvPicPr>
        <p:blipFill>
          <a:blip r:embed="rId3" cstate="print"/>
          <a:srcRect/>
          <a:stretch>
            <a:fillRect/>
          </a:stretch>
        </p:blipFill>
        <p:spPr bwMode="auto">
          <a:xfrm>
            <a:off x="7343776" y="5065721"/>
            <a:ext cx="1800225" cy="1792287"/>
          </a:xfrm>
          <a:prstGeom prst="rect">
            <a:avLst/>
          </a:prstGeom>
          <a:noFill/>
          <a:ln w="9525">
            <a:noFill/>
            <a:miter lim="800000"/>
            <a:headEnd/>
            <a:tailEnd/>
          </a:ln>
        </p:spPr>
      </p:pic>
      <p:sp>
        <p:nvSpPr>
          <p:cNvPr id="487428" name="Rectangle 4"/>
          <p:cNvSpPr>
            <a:spLocks noGrp="1" noChangeArrowheads="1"/>
          </p:cNvSpPr>
          <p:nvPr>
            <p:ph type="subTitle" sz="quarter" idx="1"/>
          </p:nvPr>
        </p:nvSpPr>
        <p:spPr>
          <a:xfrm>
            <a:off x="1363663" y="4340696"/>
            <a:ext cx="6400800" cy="1752600"/>
          </a:xfrm>
        </p:spPr>
        <p:txBody>
          <a:bodyPr lIns="91440" tIns="45720" rIns="91440" bIns="45720" anchor="ctr"/>
          <a:lstStyle>
            <a:lvl1pPr marL="0" indent="0" algn="ctr">
              <a:lnSpc>
                <a:spcPct val="80000"/>
              </a:lnSpc>
              <a:buFontTx/>
              <a:buNone/>
              <a:defRPr sz="3200">
                <a:solidFill>
                  <a:srgbClr val="00B0E6"/>
                </a:solidFill>
              </a:defRPr>
            </a:lvl1pPr>
          </a:lstStyle>
          <a:p>
            <a:r>
              <a:rPr lang="fr-FR"/>
              <a:t>Cliquez pour modifier le style des sous-titres du masque</a:t>
            </a:r>
          </a:p>
        </p:txBody>
      </p:sp>
      <p:sp>
        <p:nvSpPr>
          <p:cNvPr id="4" name="Rectangle 3"/>
          <p:cNvSpPr>
            <a:spLocks noGrp="1" noChangeArrowheads="1"/>
          </p:cNvSpPr>
          <p:nvPr>
            <p:ph type="sldNum" sz="quarter" idx="10"/>
          </p:nvPr>
        </p:nvSpPr>
        <p:spPr>
          <a:xfrm>
            <a:off x="4367217" y="6582229"/>
            <a:ext cx="395287" cy="246754"/>
          </a:xfrm>
        </p:spPr>
        <p:txBody>
          <a:bodyPr/>
          <a:lstStyle>
            <a:lvl1pPr fontAlgn="auto">
              <a:spcBef>
                <a:spcPts val="0"/>
              </a:spcBef>
              <a:spcAft>
                <a:spcPts val="0"/>
              </a:spcAft>
              <a:defRPr/>
            </a:lvl1pPr>
          </a:lstStyle>
          <a:p>
            <a:pPr>
              <a:defRPr/>
            </a:pPr>
            <a:fld id="{0CC5D755-D606-4112-B6CA-8647EF5CEAF6}" type="slidenum">
              <a:rPr lang="fr-FR"/>
              <a:pPr>
                <a:defRPr/>
              </a:pPr>
              <a:t>‹N°›</a:t>
            </a:fld>
            <a:endParaRPr lang="fr-FR" dirty="0"/>
          </a:p>
        </p:txBody>
      </p:sp>
    </p:spTree>
    <p:extLst>
      <p:ext uri="{BB962C8B-B14F-4D97-AF65-F5344CB8AC3E}">
        <p14:creationId xmlns:p14="http://schemas.microsoft.com/office/powerpoint/2010/main" xmlns="" val="1502526823"/>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4" name="Image 5" descr="LOGO_DSN_diapo_RVB.png"/>
          <p:cNvPicPr>
            <a:picLocks noChangeAspect="1"/>
          </p:cNvPicPr>
          <p:nvPr userDrawn="1"/>
        </p:nvPicPr>
        <p:blipFill>
          <a:blip r:embed="rId2" cstate="print"/>
          <a:srcRect/>
          <a:stretch>
            <a:fillRect/>
          </a:stretch>
        </p:blipFill>
        <p:spPr bwMode="auto">
          <a:xfrm>
            <a:off x="8262939" y="155575"/>
            <a:ext cx="557212" cy="609600"/>
          </a:xfrm>
          <a:prstGeom prst="rect">
            <a:avLst/>
          </a:prstGeom>
          <a:noFill/>
          <a:ln w="9525">
            <a:noFill/>
            <a:miter lim="800000"/>
            <a:headEnd/>
            <a:tailEnd/>
          </a:ln>
        </p:spPr>
      </p:pic>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Rectangle 4"/>
          <p:cNvSpPr>
            <a:spLocks noGrp="1" noChangeArrowheads="1"/>
          </p:cNvSpPr>
          <p:nvPr>
            <p:ph type="sldNum" sz="quarter" idx="10"/>
          </p:nvPr>
        </p:nvSpPr>
        <p:spPr/>
        <p:txBody>
          <a:bodyPr/>
          <a:lstStyle>
            <a:lvl1pPr fontAlgn="auto">
              <a:spcBef>
                <a:spcPts val="0"/>
              </a:spcBef>
              <a:spcAft>
                <a:spcPts val="0"/>
              </a:spcAft>
              <a:defRPr/>
            </a:lvl1pPr>
          </a:lstStyle>
          <a:p>
            <a:pPr>
              <a:defRPr/>
            </a:pPr>
            <a:fld id="{E4FD6C53-D473-46D9-A8B0-426F2D460064}" type="slidenum">
              <a:rPr lang="fr-FR"/>
              <a:pPr>
                <a:defRPr/>
              </a:pPr>
              <a:t>‹N°›</a:t>
            </a:fld>
            <a:endParaRPr lang="fr-FR" dirty="0"/>
          </a:p>
        </p:txBody>
      </p:sp>
    </p:spTree>
    <p:extLst>
      <p:ext uri="{BB962C8B-B14F-4D97-AF65-F5344CB8AC3E}">
        <p14:creationId xmlns:p14="http://schemas.microsoft.com/office/powerpoint/2010/main" xmlns="" val="1720276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8"/>
            <a:ext cx="7772400" cy="1362075"/>
          </a:xfrm>
        </p:spPr>
        <p:txBody>
          <a:bodyPr/>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fr-FR"/>
              <a:t>Cliquez pour modifier les styles du texte du masque</a:t>
            </a:r>
          </a:p>
        </p:txBody>
      </p:sp>
      <p:sp>
        <p:nvSpPr>
          <p:cNvPr id="4" name="Rectangle 4"/>
          <p:cNvSpPr>
            <a:spLocks noGrp="1" noChangeArrowheads="1"/>
          </p:cNvSpPr>
          <p:nvPr>
            <p:ph type="sldNum" sz="quarter" idx="10"/>
          </p:nvPr>
        </p:nvSpPr>
        <p:spPr/>
        <p:txBody>
          <a:bodyPr/>
          <a:lstStyle>
            <a:lvl1pPr fontAlgn="auto">
              <a:spcBef>
                <a:spcPts val="0"/>
              </a:spcBef>
              <a:spcAft>
                <a:spcPts val="0"/>
              </a:spcAft>
              <a:defRPr/>
            </a:lvl1pPr>
          </a:lstStyle>
          <a:p>
            <a:pPr>
              <a:defRPr/>
            </a:pPr>
            <a:fld id="{B9D5CECF-9099-439C-9B72-5DDB1B0F2455}" type="slidenum">
              <a:rPr lang="fr-FR"/>
              <a:pPr>
                <a:defRPr/>
              </a:pPr>
              <a:t>‹N°›</a:t>
            </a:fld>
            <a:endParaRPr lang="fr-FR" dirty="0"/>
          </a:p>
        </p:txBody>
      </p:sp>
    </p:spTree>
    <p:extLst>
      <p:ext uri="{BB962C8B-B14F-4D97-AF65-F5344CB8AC3E}">
        <p14:creationId xmlns:p14="http://schemas.microsoft.com/office/powerpoint/2010/main" xmlns="" val="1802030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68317" y="1525588"/>
            <a:ext cx="4027487"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525588"/>
            <a:ext cx="4027488"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p:cNvSpPr>
            <a:spLocks noGrp="1" noChangeArrowheads="1"/>
          </p:cNvSpPr>
          <p:nvPr>
            <p:ph type="sldNum" sz="quarter" idx="10"/>
          </p:nvPr>
        </p:nvSpPr>
        <p:spPr/>
        <p:txBody>
          <a:bodyPr/>
          <a:lstStyle>
            <a:lvl1pPr fontAlgn="auto">
              <a:spcBef>
                <a:spcPts val="0"/>
              </a:spcBef>
              <a:spcAft>
                <a:spcPts val="0"/>
              </a:spcAft>
              <a:defRPr/>
            </a:lvl1pPr>
          </a:lstStyle>
          <a:p>
            <a:pPr>
              <a:defRPr/>
            </a:pPr>
            <a:fld id="{2A4AF624-64DA-468C-A763-224175A16124}" type="slidenum">
              <a:rPr lang="fr-FR"/>
              <a:pPr>
                <a:defRPr/>
              </a:pPr>
              <a:t>‹N°›</a:t>
            </a:fld>
            <a:endParaRPr lang="fr-FR" dirty="0"/>
          </a:p>
        </p:txBody>
      </p:sp>
    </p:spTree>
    <p:extLst>
      <p:ext uri="{BB962C8B-B14F-4D97-AF65-F5344CB8AC3E}">
        <p14:creationId xmlns:p14="http://schemas.microsoft.com/office/powerpoint/2010/main" xmlns="" val="1480708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9"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4"/>
          <p:cNvSpPr>
            <a:spLocks noGrp="1" noChangeArrowheads="1"/>
          </p:cNvSpPr>
          <p:nvPr>
            <p:ph type="sldNum" sz="quarter" idx="10"/>
          </p:nvPr>
        </p:nvSpPr>
        <p:spPr/>
        <p:txBody>
          <a:bodyPr/>
          <a:lstStyle>
            <a:lvl1pPr fontAlgn="auto">
              <a:spcBef>
                <a:spcPts val="0"/>
              </a:spcBef>
              <a:spcAft>
                <a:spcPts val="0"/>
              </a:spcAft>
              <a:defRPr/>
            </a:lvl1pPr>
          </a:lstStyle>
          <a:p>
            <a:pPr>
              <a:defRPr/>
            </a:pPr>
            <a:fld id="{763A0905-06FF-4B55-8DE1-E47D4CB283E8}" type="slidenum">
              <a:rPr lang="fr-FR"/>
              <a:pPr>
                <a:defRPr/>
              </a:pPr>
              <a:t>‹N°›</a:t>
            </a:fld>
            <a:endParaRPr lang="fr-FR" dirty="0"/>
          </a:p>
        </p:txBody>
      </p:sp>
      <p:pic>
        <p:nvPicPr>
          <p:cNvPr id="8" name="Image 5" descr="LOGO_DSN_diapo_RVB.png"/>
          <p:cNvPicPr>
            <a:picLocks noChangeAspect="1"/>
          </p:cNvPicPr>
          <p:nvPr userDrawn="1"/>
        </p:nvPicPr>
        <p:blipFill>
          <a:blip r:embed="rId2" cstate="print"/>
          <a:srcRect/>
          <a:stretch>
            <a:fillRect/>
          </a:stretch>
        </p:blipFill>
        <p:spPr bwMode="auto">
          <a:xfrm>
            <a:off x="8262939" y="155575"/>
            <a:ext cx="557212" cy="609600"/>
          </a:xfrm>
          <a:prstGeom prst="rect">
            <a:avLst/>
          </a:prstGeom>
          <a:noFill/>
          <a:ln w="9525">
            <a:noFill/>
            <a:miter lim="800000"/>
            <a:headEnd/>
            <a:tailEnd/>
          </a:ln>
        </p:spPr>
      </p:pic>
    </p:spTree>
    <p:extLst>
      <p:ext uri="{BB962C8B-B14F-4D97-AF65-F5344CB8AC3E}">
        <p14:creationId xmlns:p14="http://schemas.microsoft.com/office/powerpoint/2010/main" xmlns="" val="3739258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Rectangle 4"/>
          <p:cNvSpPr>
            <a:spLocks noGrp="1" noChangeArrowheads="1"/>
          </p:cNvSpPr>
          <p:nvPr>
            <p:ph type="sldNum" sz="quarter" idx="10"/>
          </p:nvPr>
        </p:nvSpPr>
        <p:spPr/>
        <p:txBody>
          <a:bodyPr/>
          <a:lstStyle>
            <a:lvl1pPr fontAlgn="auto">
              <a:spcBef>
                <a:spcPts val="0"/>
              </a:spcBef>
              <a:spcAft>
                <a:spcPts val="0"/>
              </a:spcAft>
              <a:defRPr/>
            </a:lvl1pPr>
          </a:lstStyle>
          <a:p>
            <a:pPr>
              <a:defRPr/>
            </a:pPr>
            <a:fld id="{558AC0C0-FDC3-4D09-AEDA-C006ABFED41D}" type="slidenum">
              <a:rPr lang="fr-FR"/>
              <a:pPr>
                <a:defRPr/>
              </a:pPr>
              <a:t>‹N°›</a:t>
            </a:fld>
            <a:endParaRPr lang="fr-FR" dirty="0"/>
          </a:p>
        </p:txBody>
      </p:sp>
    </p:spTree>
    <p:extLst>
      <p:ext uri="{BB962C8B-B14F-4D97-AF65-F5344CB8AC3E}">
        <p14:creationId xmlns:p14="http://schemas.microsoft.com/office/powerpoint/2010/main" xmlns="" val="19472159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17" Type="http://schemas.openxmlformats.org/officeDocument/2006/relationships/image" Target="../media/image7.jpeg"/><Relationship Id="rId2" Type="http://schemas.openxmlformats.org/officeDocument/2006/relationships/slideLayout" Target="../slideLayouts/slideLayout5.xml"/><Relationship Id="rId16" Type="http://schemas.openxmlformats.org/officeDocument/2006/relationships/image" Target="../media/image6.png"/><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5" Type="http://schemas.openxmlformats.org/officeDocument/2006/relationships/image" Target="../media/image5.png"/><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0"/>
            <a:ext cx="9144000" cy="774700"/>
          </a:xfrm>
          <a:prstGeom prst="rect">
            <a:avLst/>
          </a:prstGeom>
          <a:solidFill>
            <a:srgbClr val="F8F8F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fr-FR" dirty="0">
              <a:solidFill>
                <a:prstClr val="white"/>
              </a:solidFill>
            </a:endParaRPr>
          </a:p>
        </p:txBody>
      </p:sp>
      <p:sp>
        <p:nvSpPr>
          <p:cNvPr id="1027" name="Espace réservé du titre 1"/>
          <p:cNvSpPr>
            <a:spLocks noGrp="1"/>
          </p:cNvSpPr>
          <p:nvPr>
            <p:ph type="title"/>
          </p:nvPr>
        </p:nvSpPr>
        <p:spPr bwMode="auto">
          <a:xfrm>
            <a:off x="1303338" y="1206500"/>
            <a:ext cx="7570787" cy="650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Modifiez le style du titre</a:t>
            </a:r>
          </a:p>
        </p:txBody>
      </p:sp>
      <p:sp>
        <p:nvSpPr>
          <p:cNvPr id="1028" name="Espace réservé du texte 2"/>
          <p:cNvSpPr>
            <a:spLocks noGrp="1"/>
          </p:cNvSpPr>
          <p:nvPr>
            <p:ph type="body" idx="1"/>
          </p:nvPr>
        </p:nvSpPr>
        <p:spPr bwMode="auto">
          <a:xfrm>
            <a:off x="963613" y="2001838"/>
            <a:ext cx="8113712" cy="47101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cs typeface="+mn-cs"/>
              </a:defRPr>
            </a:lvl1pPr>
          </a:lstStyle>
          <a:p>
            <a:pPr>
              <a:defRPr/>
            </a:pPr>
            <a:fld id="{37927D6D-8B45-44D4-8E52-4BB4DD71A9AB}" type="datetime1">
              <a:rPr lang="fr-FR" smtClean="0"/>
              <a:pPr>
                <a:defRPr/>
              </a:pPr>
              <a:t>02/03/2023</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fr-FR" dirty="0"/>
          </a:p>
        </p:txBody>
      </p:sp>
      <p:sp>
        <p:nvSpPr>
          <p:cNvPr id="11" name="Espace réservé du numéro de diapositive 5"/>
          <p:cNvSpPr>
            <a:spLocks noGrp="1"/>
          </p:cNvSpPr>
          <p:nvPr>
            <p:ph type="sldNum" sz="quarter" idx="4"/>
          </p:nvPr>
        </p:nvSpPr>
        <p:spPr>
          <a:xfrm>
            <a:off x="6761163" y="6423025"/>
            <a:ext cx="2133600" cy="365125"/>
          </a:xfrm>
          <a:prstGeom prst="rect">
            <a:avLst/>
          </a:prstGeom>
        </p:spPr>
        <p:txBody>
          <a:bodyPr/>
          <a:lstStyle>
            <a:lvl1pPr algn="r" fontAlgn="auto">
              <a:spcBef>
                <a:spcPts val="0"/>
              </a:spcBef>
              <a:spcAft>
                <a:spcPts val="0"/>
              </a:spcAft>
              <a:defRPr sz="800" b="1">
                <a:solidFill>
                  <a:srgbClr val="003882"/>
                </a:solidFill>
                <a:latin typeface="Arial Narrow" pitchFamily="34" charset="0"/>
                <a:cs typeface="+mn-cs"/>
              </a:defRPr>
            </a:lvl1pPr>
          </a:lstStyle>
          <a:p>
            <a:pPr>
              <a:defRPr/>
            </a:pPr>
            <a:endParaRPr lang="fr-FR" dirty="0"/>
          </a:p>
        </p:txBody>
      </p:sp>
      <p:pic>
        <p:nvPicPr>
          <p:cNvPr id="8" name="Image 9"/>
          <p:cNvPicPr>
            <a:picLocks noChangeAspect="1"/>
          </p:cNvPicPr>
          <p:nvPr/>
        </p:nvPicPr>
        <p:blipFill>
          <a:blip r:embed="rId5" cstate="print"/>
          <a:srcRect/>
          <a:stretch>
            <a:fillRect/>
          </a:stretch>
        </p:blipFill>
        <p:spPr bwMode="auto">
          <a:xfrm>
            <a:off x="0" y="512763"/>
            <a:ext cx="9144000" cy="8366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ransition spd="slow"/>
  <p:hf hdr="0" ftr="0" dt="0"/>
  <p:txStyles>
    <p:title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p:titleStyle>
    <p:bodyStyle>
      <a:lvl1pPr marL="342900" indent="-342900" algn="l" rtl="0" eaLnBrk="0" fontAlgn="base" hangingPunct="0">
        <a:lnSpc>
          <a:spcPts val="1800"/>
        </a:lnSpc>
        <a:spcBef>
          <a:spcPts val="600"/>
        </a:spcBef>
        <a:spcAft>
          <a:spcPct val="0"/>
        </a:spcAft>
        <a:buClr>
          <a:schemeClr val="bg1"/>
        </a:buClr>
        <a:buSzPct val="25000"/>
        <a:buFont typeface="Arial" charset="0"/>
        <a:buChar char="•"/>
        <a:defRPr sz="2000" b="1" kern="1200">
          <a:solidFill>
            <a:schemeClr val="tx2"/>
          </a:solidFill>
          <a:latin typeface="+mn-lt"/>
          <a:ea typeface="+mn-ea"/>
          <a:cs typeface="+mn-cs"/>
        </a:defRPr>
      </a:lvl1pPr>
      <a:lvl2pPr marL="631825" indent="-273050" algn="l" rtl="0" eaLnBrk="0" fontAlgn="base" hangingPunct="0">
        <a:lnSpc>
          <a:spcPts val="1800"/>
        </a:lnSpc>
        <a:spcBef>
          <a:spcPts val="600"/>
        </a:spcBef>
        <a:spcAft>
          <a:spcPct val="0"/>
        </a:spcAft>
        <a:buBlip>
          <a:blip r:embed="rId6"/>
        </a:buBlip>
        <a:defRPr sz="2800" b="1" kern="1200">
          <a:solidFill>
            <a:schemeClr val="tx1"/>
          </a:solidFill>
          <a:latin typeface="+mn-lt"/>
          <a:ea typeface="+mn-ea"/>
          <a:cs typeface="+mn-cs"/>
        </a:defRPr>
      </a:lvl2pPr>
      <a:lvl3pPr marL="895350" indent="-263525" algn="l" rtl="0" eaLnBrk="0" fontAlgn="base" hangingPunct="0">
        <a:lnSpc>
          <a:spcPts val="1800"/>
        </a:lnSpc>
        <a:spcBef>
          <a:spcPts val="600"/>
        </a:spcBef>
        <a:spcAft>
          <a:spcPct val="0"/>
        </a:spcAft>
        <a:buBlip>
          <a:blip r:embed="rId7"/>
        </a:buBlip>
        <a:defRPr sz="1400" kern="1200">
          <a:solidFill>
            <a:schemeClr val="tx1"/>
          </a:solidFill>
          <a:latin typeface="+mn-lt"/>
          <a:ea typeface="+mn-ea"/>
          <a:cs typeface="+mn-cs"/>
        </a:defRPr>
      </a:lvl3pPr>
      <a:lvl4pPr marL="1074738" indent="-179388" algn="l" rtl="0" eaLnBrk="0" fontAlgn="base" hangingPunct="0">
        <a:lnSpc>
          <a:spcPts val="1800"/>
        </a:lnSpc>
        <a:spcBef>
          <a:spcPts val="600"/>
        </a:spcBef>
        <a:spcAft>
          <a:spcPct val="0"/>
        </a:spcAft>
        <a:buFont typeface="Arial" charset="0"/>
        <a:buChar char="•"/>
        <a:defRPr sz="1200" kern="1200">
          <a:solidFill>
            <a:schemeClr val="tx1"/>
          </a:solidFill>
          <a:latin typeface="+mn-lt"/>
          <a:ea typeface="+mn-ea"/>
          <a:cs typeface="+mn-cs"/>
        </a:defRPr>
      </a:lvl4pPr>
      <a:lvl5pPr marL="2057400" indent="-228600" algn="l" rtl="0" eaLnBrk="0" fontAlgn="base" hangingPunct="0">
        <a:lnSpc>
          <a:spcPts val="1800"/>
        </a:lnSpc>
        <a:spcBef>
          <a:spcPts val="600"/>
        </a:spcBef>
        <a:spcAft>
          <a:spcPct val="0"/>
        </a:spcAft>
        <a:buFont typeface="Arial"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7" y="533400"/>
            <a:ext cx="8207375" cy="839788"/>
          </a:xfrm>
          <a:prstGeom prst="rect">
            <a:avLst/>
          </a:prstGeom>
          <a:noFill/>
          <a:ln w="9525">
            <a:noFill/>
            <a:miter lim="800000"/>
            <a:headEnd/>
            <a:tailEnd/>
          </a:ln>
        </p:spPr>
        <p:txBody>
          <a:bodyPr vert="horz" wrap="square" lIns="91969" tIns="45984" rIns="91969" bIns="45984" numCol="1" anchor="t" anchorCtr="0" compatLnSpc="1">
            <a:prstTxWarp prst="textNoShape">
              <a:avLst/>
            </a:prstTxWarp>
          </a:bodyPr>
          <a:lstStyle/>
          <a:p>
            <a:pPr lvl="0"/>
            <a:r>
              <a:rPr lang="fr-FR"/>
              <a:t>Cliquez et modifiez le titre</a:t>
            </a:r>
          </a:p>
        </p:txBody>
      </p:sp>
      <p:sp>
        <p:nvSpPr>
          <p:cNvPr id="1027" name="Rectangle 3"/>
          <p:cNvSpPr>
            <a:spLocks noGrp="1" noChangeArrowheads="1"/>
          </p:cNvSpPr>
          <p:nvPr>
            <p:ph type="body" idx="1"/>
          </p:nvPr>
        </p:nvSpPr>
        <p:spPr bwMode="auto">
          <a:xfrm>
            <a:off x="468317" y="1525588"/>
            <a:ext cx="8207375" cy="4799012"/>
          </a:xfrm>
          <a:prstGeom prst="rect">
            <a:avLst/>
          </a:prstGeom>
          <a:noFill/>
          <a:ln w="9525">
            <a:noFill/>
            <a:miter lim="800000"/>
            <a:headEnd/>
            <a:tailEnd/>
          </a:ln>
        </p:spPr>
        <p:txBody>
          <a:bodyPr vert="horz" wrap="square" lIns="91969" tIns="45984" rIns="91969" bIns="45984" numCol="1" anchor="t" anchorCtr="0" compatLnSpc="1">
            <a:prstTxWarp prst="textNoShape">
              <a:avLst/>
            </a:prstTxWarp>
          </a:bodyPr>
          <a:lstStyle/>
          <a:p>
            <a:pPr lvl="0"/>
            <a:r>
              <a:rPr lang="fr-FR" dirty="0"/>
              <a:t>Premier niveau</a:t>
            </a:r>
          </a:p>
          <a:p>
            <a:pPr lvl="1"/>
            <a:r>
              <a:rPr lang="fr-FR" dirty="0"/>
              <a:t>Deuxième niveau</a:t>
            </a:r>
          </a:p>
          <a:p>
            <a:pPr lvl="2"/>
            <a:r>
              <a:rPr lang="fr-FR" dirty="0"/>
              <a:t>Troisième niveau</a:t>
            </a:r>
          </a:p>
        </p:txBody>
      </p:sp>
      <p:sp>
        <p:nvSpPr>
          <p:cNvPr id="486404" name="Rectangle 4"/>
          <p:cNvSpPr>
            <a:spLocks noGrp="1" noChangeArrowheads="1"/>
          </p:cNvSpPr>
          <p:nvPr>
            <p:ph type="sldNum" sz="quarter" idx="4"/>
          </p:nvPr>
        </p:nvSpPr>
        <p:spPr bwMode="auto">
          <a:xfrm>
            <a:off x="1" y="6623498"/>
            <a:ext cx="395288" cy="246754"/>
          </a:xfrm>
          <a:prstGeom prst="rect">
            <a:avLst/>
          </a:prstGeom>
          <a:solidFill>
            <a:schemeClr val="bg1">
              <a:lumMod val="50000"/>
            </a:schemeClr>
          </a:solidFill>
          <a:ln w="9525">
            <a:noFill/>
            <a:miter lim="800000"/>
            <a:headEnd/>
            <a:tailEnd/>
          </a:ln>
          <a:effectLst/>
        </p:spPr>
        <p:txBody>
          <a:bodyPr vert="horz" wrap="square" lIns="18105" tIns="45984" rIns="18105" bIns="45984" numCol="1" anchor="ctr" anchorCtr="0" compatLnSpc="1">
            <a:prstTxWarp prst="textNoShape">
              <a:avLst/>
            </a:prstTxWarp>
            <a:spAutoFit/>
          </a:bodyPr>
          <a:lstStyle>
            <a:lvl1pPr algn="ctr">
              <a:defRPr sz="1000" b="1">
                <a:solidFill>
                  <a:srgbClr val="FFFFFF"/>
                </a:solidFill>
                <a:latin typeface="Arial" charset="0"/>
                <a:cs typeface="Arial" charset="0"/>
              </a:defRPr>
            </a:lvl1pPr>
          </a:lstStyle>
          <a:p>
            <a:pPr>
              <a:defRPr/>
            </a:pPr>
            <a:r>
              <a:rPr lang="fr-FR" dirty="0"/>
              <a:t>1</a:t>
            </a:r>
          </a:p>
        </p:txBody>
      </p:sp>
      <p:pic>
        <p:nvPicPr>
          <p:cNvPr id="1029" name="Picture 8" descr="bonhommesPPTjaune"/>
          <p:cNvPicPr>
            <a:picLocks noChangeAspect="1" noChangeArrowheads="1"/>
          </p:cNvPicPr>
          <p:nvPr/>
        </p:nvPicPr>
        <p:blipFill>
          <a:blip r:embed="rId15" cstate="print"/>
          <a:srcRect/>
          <a:stretch>
            <a:fillRect/>
          </a:stretch>
        </p:blipFill>
        <p:spPr bwMode="auto">
          <a:xfrm>
            <a:off x="7343776" y="5065721"/>
            <a:ext cx="1800225" cy="1792287"/>
          </a:xfrm>
          <a:prstGeom prst="rect">
            <a:avLst/>
          </a:prstGeom>
          <a:noFill/>
          <a:ln w="9525">
            <a:noFill/>
            <a:miter lim="800000"/>
            <a:headEnd/>
            <a:tailEnd/>
          </a:ln>
        </p:spPr>
      </p:pic>
    </p:spTree>
    <p:extLst>
      <p:ext uri="{BB962C8B-B14F-4D97-AF65-F5344CB8AC3E}">
        <p14:creationId xmlns:p14="http://schemas.microsoft.com/office/powerpoint/2010/main" xmlns="" val="1908817071"/>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Lst>
  <p:hf hdr="0" ftr="0" dt="0"/>
  <p:txStyles>
    <p:titleStyle>
      <a:lvl1pPr algn="l" rtl="0" eaLnBrk="0" fontAlgn="base" hangingPunct="0">
        <a:lnSpc>
          <a:spcPct val="85000"/>
        </a:lnSpc>
        <a:spcBef>
          <a:spcPct val="0"/>
        </a:spcBef>
        <a:spcAft>
          <a:spcPct val="0"/>
        </a:spcAft>
        <a:defRPr sz="2800" b="1">
          <a:solidFill>
            <a:srgbClr val="004272"/>
          </a:solidFill>
          <a:latin typeface="+mj-lt"/>
          <a:ea typeface="+mj-ea"/>
          <a:cs typeface="+mj-cs"/>
        </a:defRPr>
      </a:lvl1pPr>
      <a:lvl2pPr algn="l" rtl="0" eaLnBrk="0" fontAlgn="base" hangingPunct="0">
        <a:lnSpc>
          <a:spcPct val="85000"/>
        </a:lnSpc>
        <a:spcBef>
          <a:spcPct val="0"/>
        </a:spcBef>
        <a:spcAft>
          <a:spcPct val="0"/>
        </a:spcAft>
        <a:defRPr sz="2800" b="1">
          <a:solidFill>
            <a:srgbClr val="004272"/>
          </a:solidFill>
          <a:latin typeface="Arial" charset="0"/>
          <a:cs typeface="Arial" charset="0"/>
        </a:defRPr>
      </a:lvl2pPr>
      <a:lvl3pPr algn="l" rtl="0" eaLnBrk="0" fontAlgn="base" hangingPunct="0">
        <a:lnSpc>
          <a:spcPct val="85000"/>
        </a:lnSpc>
        <a:spcBef>
          <a:spcPct val="0"/>
        </a:spcBef>
        <a:spcAft>
          <a:spcPct val="0"/>
        </a:spcAft>
        <a:defRPr sz="2800" b="1">
          <a:solidFill>
            <a:srgbClr val="004272"/>
          </a:solidFill>
          <a:latin typeface="Arial" charset="0"/>
          <a:cs typeface="Arial" charset="0"/>
        </a:defRPr>
      </a:lvl3pPr>
      <a:lvl4pPr algn="l" rtl="0" eaLnBrk="0" fontAlgn="base" hangingPunct="0">
        <a:lnSpc>
          <a:spcPct val="85000"/>
        </a:lnSpc>
        <a:spcBef>
          <a:spcPct val="0"/>
        </a:spcBef>
        <a:spcAft>
          <a:spcPct val="0"/>
        </a:spcAft>
        <a:defRPr sz="2800" b="1">
          <a:solidFill>
            <a:srgbClr val="004272"/>
          </a:solidFill>
          <a:latin typeface="Arial" charset="0"/>
          <a:cs typeface="Arial" charset="0"/>
        </a:defRPr>
      </a:lvl4pPr>
      <a:lvl5pPr algn="l" rtl="0" eaLnBrk="0" fontAlgn="base" hangingPunct="0">
        <a:lnSpc>
          <a:spcPct val="85000"/>
        </a:lnSpc>
        <a:spcBef>
          <a:spcPct val="0"/>
        </a:spcBef>
        <a:spcAft>
          <a:spcPct val="0"/>
        </a:spcAft>
        <a:defRPr sz="2800" b="1">
          <a:solidFill>
            <a:srgbClr val="004272"/>
          </a:solidFill>
          <a:latin typeface="Arial" charset="0"/>
          <a:cs typeface="Arial" charset="0"/>
        </a:defRPr>
      </a:lvl5pPr>
      <a:lvl6pPr marL="457189" algn="l" rtl="0" fontAlgn="base">
        <a:lnSpc>
          <a:spcPct val="85000"/>
        </a:lnSpc>
        <a:spcBef>
          <a:spcPct val="0"/>
        </a:spcBef>
        <a:spcAft>
          <a:spcPct val="0"/>
        </a:spcAft>
        <a:defRPr sz="2800" b="1">
          <a:solidFill>
            <a:srgbClr val="004272"/>
          </a:solidFill>
          <a:latin typeface="Arial" charset="0"/>
          <a:cs typeface="Arial" charset="0"/>
        </a:defRPr>
      </a:lvl6pPr>
      <a:lvl7pPr marL="914377" algn="l" rtl="0" fontAlgn="base">
        <a:lnSpc>
          <a:spcPct val="85000"/>
        </a:lnSpc>
        <a:spcBef>
          <a:spcPct val="0"/>
        </a:spcBef>
        <a:spcAft>
          <a:spcPct val="0"/>
        </a:spcAft>
        <a:defRPr sz="2800" b="1">
          <a:solidFill>
            <a:srgbClr val="004272"/>
          </a:solidFill>
          <a:latin typeface="Arial" charset="0"/>
          <a:cs typeface="Arial" charset="0"/>
        </a:defRPr>
      </a:lvl7pPr>
      <a:lvl8pPr marL="1371566" algn="l" rtl="0" fontAlgn="base">
        <a:lnSpc>
          <a:spcPct val="85000"/>
        </a:lnSpc>
        <a:spcBef>
          <a:spcPct val="0"/>
        </a:spcBef>
        <a:spcAft>
          <a:spcPct val="0"/>
        </a:spcAft>
        <a:defRPr sz="2800" b="1">
          <a:solidFill>
            <a:srgbClr val="004272"/>
          </a:solidFill>
          <a:latin typeface="Arial" charset="0"/>
          <a:cs typeface="Arial" charset="0"/>
        </a:defRPr>
      </a:lvl8pPr>
      <a:lvl9pPr marL="1828754" algn="l" rtl="0" fontAlgn="base">
        <a:lnSpc>
          <a:spcPct val="85000"/>
        </a:lnSpc>
        <a:spcBef>
          <a:spcPct val="0"/>
        </a:spcBef>
        <a:spcAft>
          <a:spcPct val="0"/>
        </a:spcAft>
        <a:defRPr sz="2800" b="1">
          <a:solidFill>
            <a:srgbClr val="004272"/>
          </a:solidFill>
          <a:latin typeface="Arial" charset="0"/>
          <a:cs typeface="Arial" charset="0"/>
        </a:defRPr>
      </a:lvl9pPr>
    </p:titleStyle>
    <p:bodyStyle>
      <a:lvl1pPr marL="342891" indent="-342891" algn="l" rtl="0" eaLnBrk="0" fontAlgn="base" hangingPunct="0">
        <a:lnSpc>
          <a:spcPct val="90000"/>
        </a:lnSpc>
        <a:spcBef>
          <a:spcPct val="75000"/>
        </a:spcBef>
        <a:spcAft>
          <a:spcPct val="0"/>
        </a:spcAft>
        <a:buSzPct val="125000"/>
        <a:buBlip>
          <a:blip r:embed="rId16"/>
        </a:buBlip>
        <a:defRPr sz="2000" b="1">
          <a:solidFill>
            <a:schemeClr val="tx1"/>
          </a:solidFill>
          <a:latin typeface="+mn-lt"/>
          <a:ea typeface="+mn-ea"/>
          <a:cs typeface="+mn-cs"/>
        </a:defRPr>
      </a:lvl1pPr>
      <a:lvl2pPr marL="742932" indent="-285744" algn="l" rtl="0" eaLnBrk="0" fontAlgn="base" hangingPunct="0">
        <a:lnSpc>
          <a:spcPct val="90000"/>
        </a:lnSpc>
        <a:spcBef>
          <a:spcPct val="75000"/>
        </a:spcBef>
        <a:spcAft>
          <a:spcPct val="0"/>
        </a:spcAft>
        <a:buSzPct val="125000"/>
        <a:buBlip>
          <a:blip r:embed="rId17"/>
        </a:buBlip>
        <a:defRPr>
          <a:solidFill>
            <a:schemeClr val="tx1"/>
          </a:solidFill>
          <a:latin typeface="+mn-lt"/>
          <a:cs typeface="+mn-cs"/>
        </a:defRPr>
      </a:lvl2pPr>
      <a:lvl3pPr marL="1142971" indent="-228594" algn="l" rtl="0" eaLnBrk="0" fontAlgn="base" hangingPunct="0">
        <a:lnSpc>
          <a:spcPct val="90000"/>
        </a:lnSpc>
        <a:spcBef>
          <a:spcPct val="75000"/>
        </a:spcBef>
        <a:spcAft>
          <a:spcPct val="0"/>
        </a:spcAft>
        <a:buSzPct val="125000"/>
        <a:buFont typeface="Arial" pitchFamily="34" charset="0"/>
        <a:buChar char="−"/>
        <a:defRPr sz="1600">
          <a:solidFill>
            <a:srgbClr val="505050"/>
          </a:solidFill>
          <a:latin typeface="+mn-lt"/>
          <a:cs typeface="+mn-cs"/>
        </a:defRPr>
      </a:lvl3pPr>
      <a:lvl4pPr marL="1600160" indent="-228594" algn="l" rtl="0" eaLnBrk="0" fontAlgn="base" hangingPunct="0">
        <a:lnSpc>
          <a:spcPct val="90000"/>
        </a:lnSpc>
        <a:spcBef>
          <a:spcPct val="75000"/>
        </a:spcBef>
        <a:spcAft>
          <a:spcPct val="0"/>
        </a:spcAft>
        <a:defRPr sz="1000">
          <a:solidFill>
            <a:schemeClr val="tx1"/>
          </a:solidFill>
          <a:latin typeface="+mn-lt"/>
          <a:cs typeface="+mn-cs"/>
        </a:defRPr>
      </a:lvl4pPr>
      <a:lvl5pPr marL="2057349" indent="-228594" algn="l" rtl="0" eaLnBrk="0" fontAlgn="base" hangingPunct="0">
        <a:lnSpc>
          <a:spcPct val="90000"/>
        </a:lnSpc>
        <a:spcBef>
          <a:spcPct val="75000"/>
        </a:spcBef>
        <a:spcAft>
          <a:spcPct val="0"/>
        </a:spcAft>
        <a:defRPr sz="800">
          <a:solidFill>
            <a:schemeClr val="tx1"/>
          </a:solidFill>
          <a:latin typeface="+mn-lt"/>
          <a:cs typeface="+mn-cs"/>
        </a:defRPr>
      </a:lvl5pPr>
      <a:lvl6pPr marL="2514537" indent="-228594" algn="l" rtl="0" fontAlgn="base">
        <a:lnSpc>
          <a:spcPct val="90000"/>
        </a:lnSpc>
        <a:spcBef>
          <a:spcPct val="75000"/>
        </a:spcBef>
        <a:spcAft>
          <a:spcPct val="0"/>
        </a:spcAft>
        <a:defRPr sz="800">
          <a:solidFill>
            <a:schemeClr val="tx1"/>
          </a:solidFill>
          <a:latin typeface="+mn-lt"/>
          <a:cs typeface="+mn-cs"/>
        </a:defRPr>
      </a:lvl6pPr>
      <a:lvl7pPr marL="2971726" indent="-228594" algn="l" rtl="0" fontAlgn="base">
        <a:lnSpc>
          <a:spcPct val="90000"/>
        </a:lnSpc>
        <a:spcBef>
          <a:spcPct val="75000"/>
        </a:spcBef>
        <a:spcAft>
          <a:spcPct val="0"/>
        </a:spcAft>
        <a:defRPr sz="800">
          <a:solidFill>
            <a:schemeClr val="tx1"/>
          </a:solidFill>
          <a:latin typeface="+mn-lt"/>
          <a:cs typeface="+mn-cs"/>
        </a:defRPr>
      </a:lvl7pPr>
      <a:lvl8pPr marL="3428914" indent="-228594" algn="l" rtl="0" fontAlgn="base">
        <a:lnSpc>
          <a:spcPct val="90000"/>
        </a:lnSpc>
        <a:spcBef>
          <a:spcPct val="75000"/>
        </a:spcBef>
        <a:spcAft>
          <a:spcPct val="0"/>
        </a:spcAft>
        <a:defRPr sz="800">
          <a:solidFill>
            <a:schemeClr val="tx1"/>
          </a:solidFill>
          <a:latin typeface="+mn-lt"/>
          <a:cs typeface="+mn-cs"/>
        </a:defRPr>
      </a:lvl8pPr>
      <a:lvl9pPr marL="3886103" indent="-228594" algn="l" rtl="0" fontAlgn="base">
        <a:lnSpc>
          <a:spcPct val="90000"/>
        </a:lnSpc>
        <a:spcBef>
          <a:spcPct val="75000"/>
        </a:spcBef>
        <a:spcAft>
          <a:spcPct val="0"/>
        </a:spcAft>
        <a:defRPr sz="800">
          <a:solidFill>
            <a:schemeClr val="tx1"/>
          </a:solidFill>
          <a:latin typeface="+mn-lt"/>
          <a:cs typeface="+mn-cs"/>
        </a:defRPr>
      </a:lvl9pPr>
    </p:bodyStyle>
    <p:otherStyle>
      <a:defPPr>
        <a:defRPr lang="fr-F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net-entreprises.fr/media/documentation/note-consigne-declarative-blocs-changements.pdf"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Pour%20plus%20d&#8217;informations,%20se%20reporter%20&#224;%20cette%20note%20:%20http:/www.dsn-info.fr/documentation/note-regularisation-dsn.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4.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image" Target="../media/image12.jpeg"/><Relationship Id="rId7" Type="http://schemas.openxmlformats.org/officeDocument/2006/relationships/image" Target="../media/image16.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gif"/></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3"/>
          <a:stretch>
            <a:fillRect/>
          </a:stretch>
        </p:blipFill>
        <p:spPr>
          <a:xfrm>
            <a:off x="0" y="2644921"/>
            <a:ext cx="9144000" cy="4223589"/>
          </a:xfrm>
          <a:prstGeom prst="rect">
            <a:avLst/>
          </a:prstGeom>
        </p:spPr>
      </p:pic>
      <p:sp>
        <p:nvSpPr>
          <p:cNvPr id="6" name="Rectangle 5"/>
          <p:cNvSpPr/>
          <p:nvPr/>
        </p:nvSpPr>
        <p:spPr>
          <a:xfrm>
            <a:off x="7020272" y="6453336"/>
            <a:ext cx="2016224"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FR" sz="1400" b="1" i="1" dirty="0">
                <a:solidFill>
                  <a:schemeClr val="bg1"/>
                </a:solidFill>
              </a:rPr>
              <a:t>05 novembre 2020</a:t>
            </a:r>
          </a:p>
        </p:txBody>
      </p:sp>
      <p:sp>
        <p:nvSpPr>
          <p:cNvPr id="9" name="Rectangle 8"/>
          <p:cNvSpPr/>
          <p:nvPr/>
        </p:nvSpPr>
        <p:spPr>
          <a:xfrm>
            <a:off x="13252" y="0"/>
            <a:ext cx="9130748" cy="14127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ZoneTexte 1"/>
          <p:cNvSpPr txBox="1"/>
          <p:nvPr/>
        </p:nvSpPr>
        <p:spPr>
          <a:xfrm>
            <a:off x="1230254" y="890595"/>
            <a:ext cx="6696744" cy="1754326"/>
          </a:xfrm>
          <a:prstGeom prst="rect">
            <a:avLst/>
          </a:prstGeom>
          <a:noFill/>
        </p:spPr>
        <p:txBody>
          <a:bodyPr wrap="square" rtlCol="0">
            <a:spAutoFit/>
          </a:bodyPr>
          <a:lstStyle/>
          <a:p>
            <a:pPr algn="ctr"/>
            <a:r>
              <a:rPr lang="fr-FR" sz="5400" dirty="0">
                <a:solidFill>
                  <a:srgbClr val="E77E0E"/>
                </a:solidFill>
                <a:latin typeface="Arial" panose="020B0604020202020204" pitchFamily="34" charset="0"/>
                <a:cs typeface="Arial" panose="020B0604020202020204" pitchFamily="34" charset="0"/>
              </a:rPr>
              <a:t>2</a:t>
            </a:r>
            <a:r>
              <a:rPr lang="fr-FR" sz="5400" baseline="30000" dirty="0">
                <a:solidFill>
                  <a:srgbClr val="E77E0E"/>
                </a:solidFill>
                <a:latin typeface="Arial" panose="020B0604020202020204" pitchFamily="34" charset="0"/>
                <a:cs typeface="Arial" panose="020B0604020202020204" pitchFamily="34" charset="0"/>
              </a:rPr>
              <a:t>ème</a:t>
            </a:r>
            <a:r>
              <a:rPr lang="fr-FR" sz="5400" dirty="0">
                <a:solidFill>
                  <a:srgbClr val="E77E0E"/>
                </a:solidFill>
                <a:latin typeface="Arial" panose="020B0604020202020204" pitchFamily="34" charset="0"/>
                <a:cs typeface="Arial" panose="020B0604020202020204" pitchFamily="34" charset="0"/>
              </a:rPr>
              <a:t> Club des Pilotes Fonction Publique</a:t>
            </a:r>
          </a:p>
        </p:txBody>
      </p:sp>
      <p:sp>
        <p:nvSpPr>
          <p:cNvPr id="5" name="Espace réservé du numéro de diapositive 4"/>
          <p:cNvSpPr>
            <a:spLocks noGrp="1"/>
          </p:cNvSpPr>
          <p:nvPr>
            <p:ph type="sldNum" sz="quarter" idx="12"/>
          </p:nvPr>
        </p:nvSpPr>
        <p:spPr/>
        <p:txBody>
          <a:bodyPr/>
          <a:lstStyle/>
          <a:p>
            <a:fld id="{85E00D18-02F7-4407-B934-97900A70CDF8}" type="slidenum">
              <a:rPr lang="fr-FR" smtClean="0"/>
              <a:pPr/>
              <a:t>1</a:t>
            </a:fld>
            <a:endParaRPr lang="fr-FR" dirty="0"/>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re 1">
            <a:extLst>
              <a:ext uri="{FF2B5EF4-FFF2-40B4-BE49-F238E27FC236}">
                <a16:creationId xmlns:a16="http://schemas.microsoft.com/office/drawing/2014/main" xmlns="" id="{C56A6E03-4BD3-664D-8413-A1DAFE924BE2}"/>
              </a:ext>
            </a:extLst>
          </p:cNvPr>
          <p:cNvSpPr txBox="1">
            <a:spLocks/>
          </p:cNvSpPr>
          <p:nvPr/>
        </p:nvSpPr>
        <p:spPr bwMode="auto">
          <a:xfrm>
            <a:off x="107504" y="0"/>
            <a:ext cx="8666283" cy="7647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dirty="0"/>
              <a:t>Comment corriger une erreur déclarative ?</a:t>
            </a:r>
            <a:br>
              <a:rPr lang="fr-FR" dirty="0"/>
            </a:br>
            <a:r>
              <a:rPr lang="fr-FR" sz="1800" kern="0" dirty="0" smtClean="0">
                <a:solidFill>
                  <a:srgbClr val="00B0F0"/>
                </a:solidFill>
                <a:latin typeface="Calibri" pitchFamily="34" charset="0"/>
                <a:ea typeface="+mn-ea"/>
                <a:cs typeface="Arial"/>
              </a:rPr>
              <a:t>Correction des éléments financiers déclarés en DSN</a:t>
            </a:r>
            <a:endParaRPr lang="fr-FR" sz="1800" kern="0" dirty="0">
              <a:solidFill>
                <a:srgbClr val="00B0F0"/>
              </a:solidFill>
              <a:latin typeface="Calibri" pitchFamily="34" charset="0"/>
              <a:ea typeface="+mn-ea"/>
              <a:cs typeface="Arial"/>
            </a:endParaRPr>
          </a:p>
        </p:txBody>
      </p:sp>
      <p:sp>
        <p:nvSpPr>
          <p:cNvPr id="27" name="Rectangle 26">
            <a:extLst>
              <a:ext uri="{FF2B5EF4-FFF2-40B4-BE49-F238E27FC236}">
                <a16:creationId xmlns:a16="http://schemas.microsoft.com/office/drawing/2014/main" xmlns="" id="{A7943965-4DA0-A540-B9FA-95E2F4BD7E13}"/>
              </a:ext>
            </a:extLst>
          </p:cNvPr>
          <p:cNvSpPr/>
          <p:nvPr/>
        </p:nvSpPr>
        <p:spPr>
          <a:xfrm>
            <a:off x="173124" y="1340768"/>
            <a:ext cx="8731164" cy="707886"/>
          </a:xfrm>
          <a:prstGeom prst="rect">
            <a:avLst/>
          </a:prstGeom>
        </p:spPr>
        <p:txBody>
          <a:bodyPr wrap="square">
            <a:spAutoFit/>
          </a:bodyPr>
          <a:lstStyle/>
          <a:p>
            <a:pPr marL="342900" lvl="2" indent="-342900" algn="just">
              <a:buBlip>
                <a:blip r:embed="rId2"/>
              </a:buBlip>
            </a:pPr>
            <a:r>
              <a:rPr lang="fr-FR" sz="2000" dirty="0" smtClean="0">
                <a:solidFill>
                  <a:schemeClr val="tx2"/>
                </a:solidFill>
              </a:rPr>
              <a:t>Le déclarant corrige son erreur dans la DSN de février 2021 selon la </a:t>
            </a:r>
            <a:r>
              <a:rPr lang="fr-FR" sz="2000" dirty="0">
                <a:solidFill>
                  <a:schemeClr val="tx2"/>
                </a:solidFill>
              </a:rPr>
              <a:t>m</a:t>
            </a:r>
            <a:r>
              <a:rPr lang="fr-FR" sz="2000" dirty="0" smtClean="0">
                <a:solidFill>
                  <a:schemeClr val="tx2"/>
                </a:solidFill>
              </a:rPr>
              <a:t>éthode différentielle :</a:t>
            </a:r>
          </a:p>
        </p:txBody>
      </p:sp>
      <p:graphicFrame>
        <p:nvGraphicFramePr>
          <p:cNvPr id="3" name="Tableau 2"/>
          <p:cNvGraphicFramePr>
            <a:graphicFrameLocks noGrp="1"/>
          </p:cNvGraphicFramePr>
          <p:nvPr/>
        </p:nvGraphicFramePr>
        <p:xfrm>
          <a:off x="1397582" y="2096140"/>
          <a:ext cx="7226124" cy="972820"/>
        </p:xfrm>
        <a:graphic>
          <a:graphicData uri="http://schemas.openxmlformats.org/drawingml/2006/table">
            <a:tbl>
              <a:tblPr firstRow="1" firstCol="1" bandRow="1">
                <a:tableStyleId>{5C22544A-7EE6-4342-B048-85BDC9FD1C3A}</a:tableStyleId>
              </a:tblPr>
              <a:tblGrid>
                <a:gridCol w="1260370">
                  <a:extLst>
                    <a:ext uri="{9D8B030D-6E8A-4147-A177-3AD203B41FA5}">
                      <a16:colId xmlns:a16="http://schemas.microsoft.com/office/drawing/2014/main" xmlns="" val="3417841453"/>
                    </a:ext>
                  </a:extLst>
                </a:gridCol>
                <a:gridCol w="2856840">
                  <a:extLst>
                    <a:ext uri="{9D8B030D-6E8A-4147-A177-3AD203B41FA5}">
                      <a16:colId xmlns:a16="http://schemas.microsoft.com/office/drawing/2014/main" xmlns="" val="2158888135"/>
                    </a:ext>
                  </a:extLst>
                </a:gridCol>
                <a:gridCol w="3108914">
                  <a:extLst>
                    <a:ext uri="{9D8B030D-6E8A-4147-A177-3AD203B41FA5}">
                      <a16:colId xmlns:a16="http://schemas.microsoft.com/office/drawing/2014/main" xmlns="" val="2153607623"/>
                    </a:ext>
                  </a:extLst>
                </a:gridCol>
              </a:tblGrid>
              <a:tr h="302260">
                <a:tc gridSpan="3">
                  <a:txBody>
                    <a:bodyPr/>
                    <a:lstStyle/>
                    <a:p>
                      <a:pPr algn="just">
                        <a:spcAft>
                          <a:spcPts val="0"/>
                        </a:spcAft>
                      </a:pPr>
                      <a:r>
                        <a:rPr lang="fr-FR" sz="1100" dirty="0">
                          <a:effectLst/>
                        </a:rPr>
                        <a:t>S21.G00.78 – Base assujettie</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2764383801"/>
                  </a:ext>
                </a:extLst>
              </a:tr>
              <a:tr h="0">
                <a:tc>
                  <a:txBody>
                    <a:bodyPr/>
                    <a:lstStyle/>
                    <a:p>
                      <a:pPr algn="just">
                        <a:spcAft>
                          <a:spcPts val="0"/>
                        </a:spcAft>
                      </a:pPr>
                      <a:r>
                        <a:rPr lang="fr-FR" sz="1100">
                          <a:effectLst/>
                        </a:rPr>
                        <a:t>S21.G00.78.001</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Code de base assujettie</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fontAlgn="ctr"/>
                      <a:r>
                        <a:rPr lang="fr-FR" sz="1100" b="0" i="0" u="none" strike="noStrike" dirty="0" smtClean="0">
                          <a:solidFill>
                            <a:srgbClr val="000000"/>
                          </a:solidFill>
                          <a:effectLst/>
                          <a:latin typeface="Calibri" panose="020F0502020204030204" pitchFamily="34" charset="0"/>
                        </a:rPr>
                        <a:t>48 - [FP] CNRACL - Base brute avant abattement</a:t>
                      </a:r>
                      <a:endParaRPr lang="fr-FR" sz="1100" b="0" i="0" u="none" strike="noStrike" dirty="0">
                        <a:solidFill>
                          <a:srgbClr val="000000"/>
                        </a:solidFill>
                        <a:effectLst/>
                        <a:latin typeface="Calibri" panose="020F0502020204030204" pitchFamily="34" charset="0"/>
                      </a:endParaRPr>
                    </a:p>
                  </a:txBody>
                  <a:tcPr marL="68580" marR="68580" marT="0" marB="0" anchor="ctr"/>
                </a:tc>
                <a:extLst>
                  <a:ext uri="{0D108BD9-81ED-4DB2-BD59-A6C34878D82A}">
                    <a16:rowId xmlns:a16="http://schemas.microsoft.com/office/drawing/2014/main" xmlns="" val="4268320854"/>
                  </a:ext>
                </a:extLst>
              </a:tr>
              <a:tr h="0">
                <a:tc>
                  <a:txBody>
                    <a:bodyPr/>
                    <a:lstStyle/>
                    <a:p>
                      <a:pPr algn="just">
                        <a:spcAft>
                          <a:spcPts val="0"/>
                        </a:spcAft>
                      </a:pPr>
                      <a:r>
                        <a:rPr lang="fr-FR" sz="1100">
                          <a:effectLst/>
                        </a:rPr>
                        <a:t>S21.G00.78.002</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Date de début de période de rattachement</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a:solidFill>
                            <a:srgbClr val="00B050"/>
                          </a:solidFill>
                          <a:effectLst/>
                        </a:rPr>
                        <a:t>01012021</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370538303"/>
                  </a:ext>
                </a:extLst>
              </a:tr>
              <a:tr h="0">
                <a:tc>
                  <a:txBody>
                    <a:bodyPr/>
                    <a:lstStyle/>
                    <a:p>
                      <a:pPr algn="just">
                        <a:spcAft>
                          <a:spcPts val="0"/>
                        </a:spcAft>
                      </a:pPr>
                      <a:r>
                        <a:rPr lang="fr-FR" sz="1100">
                          <a:effectLst/>
                        </a:rPr>
                        <a:t>S21.G00.78.003</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a:effectLst/>
                        </a:rPr>
                        <a:t>Date de fin de période de rattachement</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a:solidFill>
                            <a:srgbClr val="00B050"/>
                          </a:solidFill>
                          <a:effectLst/>
                        </a:rPr>
                        <a:t>31012021</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247862758"/>
                  </a:ext>
                </a:extLst>
              </a:tr>
              <a:tr h="0">
                <a:tc>
                  <a:txBody>
                    <a:bodyPr/>
                    <a:lstStyle/>
                    <a:p>
                      <a:pPr algn="just">
                        <a:spcAft>
                          <a:spcPts val="0"/>
                        </a:spcAft>
                      </a:pPr>
                      <a:r>
                        <a:rPr lang="fr-FR" sz="1100">
                          <a:effectLst/>
                        </a:rPr>
                        <a:t>S21.G00.78.004</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smtClean="0">
                          <a:solidFill>
                            <a:srgbClr val="00B050"/>
                          </a:solidFill>
                          <a:effectLst/>
                        </a:rPr>
                        <a:t>0.00</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498630178"/>
                  </a:ext>
                </a:extLst>
              </a:tr>
            </a:tbl>
          </a:graphicData>
        </a:graphic>
      </p:graphicFrame>
      <p:graphicFrame>
        <p:nvGraphicFramePr>
          <p:cNvPr id="6" name="Tableau 5"/>
          <p:cNvGraphicFramePr>
            <a:graphicFrameLocks noGrp="1"/>
          </p:cNvGraphicFramePr>
          <p:nvPr/>
        </p:nvGraphicFramePr>
        <p:xfrm>
          <a:off x="1782865" y="3248268"/>
          <a:ext cx="6840841" cy="805180"/>
        </p:xfrm>
        <a:graphic>
          <a:graphicData uri="http://schemas.openxmlformats.org/drawingml/2006/table">
            <a:tbl>
              <a:tblPr firstRow="1" firstCol="1" bandRow="1">
                <a:tableStyleId>{5C22544A-7EE6-4342-B048-85BDC9FD1C3A}</a:tableStyleId>
              </a:tblPr>
              <a:tblGrid>
                <a:gridCol w="1074544">
                  <a:extLst>
                    <a:ext uri="{9D8B030D-6E8A-4147-A177-3AD203B41FA5}">
                      <a16:colId xmlns:a16="http://schemas.microsoft.com/office/drawing/2014/main" xmlns="" val="3874116052"/>
                    </a:ext>
                  </a:extLst>
                </a:gridCol>
                <a:gridCol w="2669873">
                  <a:extLst>
                    <a:ext uri="{9D8B030D-6E8A-4147-A177-3AD203B41FA5}">
                      <a16:colId xmlns:a16="http://schemas.microsoft.com/office/drawing/2014/main" xmlns="" val="2236843297"/>
                    </a:ext>
                  </a:extLst>
                </a:gridCol>
                <a:gridCol w="3096424">
                  <a:extLst>
                    <a:ext uri="{9D8B030D-6E8A-4147-A177-3AD203B41FA5}">
                      <a16:colId xmlns:a16="http://schemas.microsoft.com/office/drawing/2014/main" xmlns="" val="2112179567"/>
                    </a:ext>
                  </a:extLst>
                </a:gridCol>
              </a:tblGrid>
              <a:tr h="302260">
                <a:tc gridSpan="3">
                  <a:txBody>
                    <a:bodyPr/>
                    <a:lstStyle/>
                    <a:p>
                      <a:pPr algn="just">
                        <a:spcAft>
                          <a:spcPts val="0"/>
                        </a:spcAft>
                      </a:pPr>
                      <a:r>
                        <a:rPr lang="fr-FR" sz="1100" dirty="0">
                          <a:effectLst/>
                        </a:rPr>
                        <a:t>S21.G00.81 – Cotisation individuelle</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1499344752"/>
                  </a:ext>
                </a:extLst>
              </a:tr>
              <a:tr h="0">
                <a:tc>
                  <a:txBody>
                    <a:bodyPr/>
                    <a:lstStyle/>
                    <a:p>
                      <a:pPr algn="just">
                        <a:spcAft>
                          <a:spcPts val="0"/>
                        </a:spcAft>
                      </a:pPr>
                      <a:r>
                        <a:rPr lang="fr-FR" sz="1100" dirty="0" smtClean="0">
                          <a:effectLst/>
                        </a:rPr>
                        <a:t>S21.G00.81.001</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Code de cotisation</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fontAlgn="ctr"/>
                      <a:r>
                        <a:rPr lang="fr-FR" sz="1100" b="0" i="0" u="none" strike="noStrike" dirty="0" smtClean="0">
                          <a:solidFill>
                            <a:srgbClr val="000000"/>
                          </a:solidFill>
                          <a:effectLst/>
                          <a:latin typeface="Calibri" panose="020F0502020204030204" pitchFamily="34" charset="0"/>
                        </a:rPr>
                        <a:t>300 - [FP] Cotisations normales (part salariale)</a:t>
                      </a:r>
                      <a:endParaRPr lang="fr-FR" sz="1100" b="0" i="0" u="none" strike="noStrike" dirty="0">
                        <a:solidFill>
                          <a:srgbClr val="000000"/>
                        </a:solidFill>
                        <a:effectLst/>
                        <a:latin typeface="Calibri" panose="020F0502020204030204" pitchFamily="34" charset="0"/>
                      </a:endParaRPr>
                    </a:p>
                  </a:txBody>
                  <a:tcPr marL="68580" marR="68580" marT="0" marB="0" anchor="ctr"/>
                </a:tc>
                <a:extLst>
                  <a:ext uri="{0D108BD9-81ED-4DB2-BD59-A6C34878D82A}">
                    <a16:rowId xmlns:a16="http://schemas.microsoft.com/office/drawing/2014/main" xmlns="" val="2734653455"/>
                  </a:ext>
                </a:extLst>
              </a:tr>
              <a:tr h="0">
                <a:tc>
                  <a:txBody>
                    <a:bodyPr/>
                    <a:lstStyle/>
                    <a:p>
                      <a:pPr algn="just">
                        <a:spcAft>
                          <a:spcPts val="0"/>
                        </a:spcAft>
                      </a:pPr>
                      <a:r>
                        <a:rPr lang="fr-FR" sz="1100" dirty="0" smtClean="0">
                          <a:effectLst/>
                        </a:rPr>
                        <a:t>S21.G00.81.003</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 d’assiette</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smtClean="0">
                          <a:solidFill>
                            <a:srgbClr val="00B050"/>
                          </a:solidFill>
                          <a:effectLst/>
                        </a:rPr>
                        <a:t>0.00</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424951526"/>
                  </a:ext>
                </a:extLst>
              </a:tr>
              <a:tr h="0">
                <a:tc>
                  <a:txBody>
                    <a:bodyPr/>
                    <a:lstStyle/>
                    <a:p>
                      <a:pPr algn="just">
                        <a:spcAft>
                          <a:spcPts val="0"/>
                        </a:spcAft>
                      </a:pPr>
                      <a:r>
                        <a:rPr lang="fr-FR" sz="1100" dirty="0" smtClean="0">
                          <a:effectLst/>
                        </a:rPr>
                        <a:t>S21.G00.81.004</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 de cotisation</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smtClean="0">
                          <a:solidFill>
                            <a:srgbClr val="00B050"/>
                          </a:solidFill>
                          <a:effectLst/>
                          <a:latin typeface="+mn-lt"/>
                          <a:ea typeface="+mn-ea"/>
                          <a:cs typeface="+mn-cs"/>
                        </a:rPr>
                        <a:t>178.50</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389617233"/>
                  </a:ext>
                </a:extLst>
              </a:tr>
            </a:tbl>
          </a:graphicData>
        </a:graphic>
      </p:graphicFrame>
      <p:sp>
        <p:nvSpPr>
          <p:cNvPr id="7" name="Rectangle 1"/>
          <p:cNvSpPr>
            <a:spLocks noChangeArrowheads="1"/>
          </p:cNvSpPr>
          <p:nvPr/>
        </p:nvSpPr>
        <p:spPr bwMode="auto">
          <a:xfrm>
            <a:off x="1403489" y="6091005"/>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2" name="Double flèche verticale 1"/>
          <p:cNvSpPr/>
          <p:nvPr/>
        </p:nvSpPr>
        <p:spPr>
          <a:xfrm>
            <a:off x="264046" y="2096140"/>
            <a:ext cx="1080120" cy="1957308"/>
          </a:xfrm>
          <a:prstGeom prst="upDownArrow">
            <a:avLst>
              <a:gd name="adj1" fmla="val 67715"/>
              <a:gd name="adj2" fmla="val 39014"/>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fr-FR" sz="1100" dirty="0" smtClean="0"/>
              <a:t>Blocs portant correction pour la période de janvier 2021</a:t>
            </a:r>
            <a:endParaRPr lang="fr-FR" sz="1100" dirty="0"/>
          </a:p>
        </p:txBody>
      </p:sp>
      <p:sp>
        <p:nvSpPr>
          <p:cNvPr id="13" name="Rectangle 12">
            <a:extLst>
              <a:ext uri="{FF2B5EF4-FFF2-40B4-BE49-F238E27FC236}">
                <a16:creationId xmlns:a16="http://schemas.microsoft.com/office/drawing/2014/main" xmlns="" id="{A7943965-4DA0-A540-B9FA-95E2F4BD7E13}"/>
              </a:ext>
            </a:extLst>
          </p:cNvPr>
          <p:cNvSpPr/>
          <p:nvPr/>
        </p:nvSpPr>
        <p:spPr>
          <a:xfrm>
            <a:off x="264046" y="4285545"/>
            <a:ext cx="8731164" cy="1015663"/>
          </a:xfrm>
          <a:prstGeom prst="rect">
            <a:avLst/>
          </a:prstGeom>
        </p:spPr>
        <p:txBody>
          <a:bodyPr wrap="square">
            <a:spAutoFit/>
          </a:bodyPr>
          <a:lstStyle/>
          <a:p>
            <a:pPr marL="342900" lvl="2" indent="-342900" algn="just">
              <a:buBlip>
                <a:blip r:embed="rId2"/>
              </a:buBlip>
            </a:pPr>
            <a:r>
              <a:rPr lang="fr-FR" sz="2000" dirty="0" smtClean="0">
                <a:solidFill>
                  <a:schemeClr val="tx2"/>
                </a:solidFill>
              </a:rPr>
              <a:t>La déclaration du bloc « Base assujettie – S21.G00.78 » parent du bloc portant la cotisation est </a:t>
            </a:r>
            <a:r>
              <a:rPr lang="fr-FR" sz="2000" b="1" u="sng" dirty="0" smtClean="0">
                <a:solidFill>
                  <a:schemeClr val="tx2"/>
                </a:solidFill>
              </a:rPr>
              <a:t>indispensable</a:t>
            </a:r>
            <a:r>
              <a:rPr lang="fr-FR" sz="2000" dirty="0" smtClean="0">
                <a:solidFill>
                  <a:schemeClr val="tx2"/>
                </a:solidFill>
              </a:rPr>
              <a:t>. En effet, celui-ci permet d’identifier la période sur laquelle la correction doit être opérée.</a:t>
            </a:r>
          </a:p>
        </p:txBody>
      </p:sp>
    </p:spTree>
    <p:extLst>
      <p:ext uri="{BB962C8B-B14F-4D97-AF65-F5344CB8AC3E}">
        <p14:creationId xmlns:p14="http://schemas.microsoft.com/office/powerpoint/2010/main" xmlns="" val="920026308"/>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7B0B5D98-C34D-4DB1-BE83-7541DF2AF49D}" type="slidenum">
              <a:rPr lang="fr-FR" smtClean="0"/>
              <a:pPr>
                <a:defRPr/>
              </a:pPr>
              <a:t>11</a:t>
            </a:fld>
            <a:endParaRPr lang="fr-FR" dirty="0"/>
          </a:p>
        </p:txBody>
      </p:sp>
      <p:sp>
        <p:nvSpPr>
          <p:cNvPr id="2" name="Rectangle à coins arrondis 1"/>
          <p:cNvSpPr/>
          <p:nvPr/>
        </p:nvSpPr>
        <p:spPr>
          <a:xfrm>
            <a:off x="6458044" y="38876"/>
            <a:ext cx="2604096" cy="692696"/>
          </a:xfrm>
          <a:prstGeom prst="round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2800" dirty="0"/>
              <a:t>Intermédiaire</a:t>
            </a:r>
          </a:p>
        </p:txBody>
      </p:sp>
      <p:sp>
        <p:nvSpPr>
          <p:cNvPr id="7" name="Titre 1"/>
          <p:cNvSpPr txBox="1">
            <a:spLocks/>
          </p:cNvSpPr>
          <p:nvPr/>
        </p:nvSpPr>
        <p:spPr bwMode="auto">
          <a:xfrm>
            <a:off x="611560" y="2636912"/>
            <a:ext cx="8049715" cy="11521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kern="0" dirty="0" smtClean="0">
                <a:solidFill>
                  <a:srgbClr val="00B0F0"/>
                </a:solidFill>
                <a:latin typeface="Calibri" pitchFamily="34" charset="0"/>
                <a:cs typeface="Arial"/>
              </a:rPr>
              <a:t>Déclaration </a:t>
            </a:r>
            <a:r>
              <a:rPr lang="fr-FR" kern="0" dirty="0">
                <a:solidFill>
                  <a:srgbClr val="00B0F0"/>
                </a:solidFill>
                <a:latin typeface="Calibri" pitchFamily="34" charset="0"/>
                <a:cs typeface="Arial"/>
              </a:rPr>
              <a:t>des changements concernant l’individu ou le contrat</a:t>
            </a:r>
          </a:p>
        </p:txBody>
      </p:sp>
    </p:spTree>
    <p:extLst>
      <p:ext uri="{BB962C8B-B14F-4D97-AF65-F5344CB8AC3E}">
        <p14:creationId xmlns:p14="http://schemas.microsoft.com/office/powerpoint/2010/main" xmlns="" val="260303249"/>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7B0B5D98-C34D-4DB1-BE83-7541DF2AF49D}" type="slidenum">
              <a:rPr lang="fr-FR" smtClean="0"/>
              <a:pPr>
                <a:defRPr/>
              </a:pPr>
              <a:t>12</a:t>
            </a:fld>
            <a:endParaRPr lang="fr-FR" dirty="0"/>
          </a:p>
        </p:txBody>
      </p:sp>
      <p:sp>
        <p:nvSpPr>
          <p:cNvPr id="6" name="Rectangle 5">
            <a:extLst>
              <a:ext uri="{FF2B5EF4-FFF2-40B4-BE49-F238E27FC236}">
                <a16:creationId xmlns:a16="http://schemas.microsoft.com/office/drawing/2014/main" xmlns="" id="{A7943965-4DA0-A540-B9FA-95E2F4BD7E13}"/>
              </a:ext>
            </a:extLst>
          </p:cNvPr>
          <p:cNvSpPr/>
          <p:nvPr/>
        </p:nvSpPr>
        <p:spPr>
          <a:xfrm>
            <a:off x="179512" y="1196752"/>
            <a:ext cx="8494538" cy="4739759"/>
          </a:xfrm>
          <a:prstGeom prst="rect">
            <a:avLst/>
          </a:prstGeom>
        </p:spPr>
        <p:txBody>
          <a:bodyPr wrap="square">
            <a:spAutoFit/>
          </a:bodyPr>
          <a:lstStyle/>
          <a:p>
            <a:pPr algn="just" fontAlgn="base"/>
            <a:endParaRPr lang="fr-FR" sz="1600" b="1" dirty="0">
              <a:solidFill>
                <a:schemeClr val="tx2"/>
              </a:solidFill>
            </a:endParaRPr>
          </a:p>
          <a:p>
            <a:pPr marL="342900" lvl="2" indent="-342900" algn="just">
              <a:buBlip>
                <a:blip r:embed="rId3"/>
              </a:buBlip>
            </a:pPr>
            <a:r>
              <a:rPr lang="fr-FR" dirty="0" smtClean="0">
                <a:solidFill>
                  <a:srgbClr val="003882"/>
                </a:solidFill>
                <a:latin typeface="Calibri" panose="020F0502020204030204" pitchFamily="34" charset="0"/>
              </a:rPr>
              <a:t>La </a:t>
            </a:r>
            <a:r>
              <a:rPr lang="fr-FR" dirty="0">
                <a:solidFill>
                  <a:srgbClr val="003882"/>
                </a:solidFill>
                <a:latin typeface="Calibri" panose="020F0502020204030204" pitchFamily="34" charset="0"/>
              </a:rPr>
              <a:t>situation d’un salarié, les informations permettant de l’identifier et les caractéristiques de son contrat sont susceptibles d’évoluer et par conséquent, les données déclarées chaque mois en DSN sont susceptibles de changements ou de corrections</a:t>
            </a:r>
            <a:r>
              <a:rPr lang="fr-FR" dirty="0" smtClean="0">
                <a:solidFill>
                  <a:srgbClr val="003882"/>
                </a:solidFill>
                <a:latin typeface="Calibri" panose="020F0502020204030204" pitchFamily="34" charset="0"/>
              </a:rPr>
              <a:t>.</a:t>
            </a:r>
          </a:p>
          <a:p>
            <a:pPr marL="0" lvl="2" algn="just"/>
            <a:endParaRPr lang="fr-FR" sz="1600" dirty="0" smtClean="0">
              <a:solidFill>
                <a:srgbClr val="003882"/>
              </a:solidFill>
              <a:latin typeface="Calibri" panose="020F0502020204030204" pitchFamily="34" charset="0"/>
            </a:endParaRPr>
          </a:p>
          <a:p>
            <a:pPr marL="342900" lvl="2" indent="-342900" algn="just">
              <a:buBlip>
                <a:blip r:embed="rId3"/>
              </a:buBlip>
            </a:pPr>
            <a:r>
              <a:rPr lang="fr-FR" dirty="0">
                <a:solidFill>
                  <a:srgbClr val="003882"/>
                </a:solidFill>
                <a:latin typeface="Calibri" panose="020F0502020204030204" pitchFamily="34" charset="0"/>
              </a:rPr>
              <a:t>Un </a:t>
            </a:r>
            <a:r>
              <a:rPr lang="fr-FR" b="1" u="sng" dirty="0">
                <a:solidFill>
                  <a:srgbClr val="003882"/>
                </a:solidFill>
                <a:latin typeface="Calibri" panose="020F0502020204030204" pitchFamily="34" charset="0"/>
              </a:rPr>
              <a:t>changement</a:t>
            </a:r>
            <a:r>
              <a:rPr lang="fr-FR" dirty="0">
                <a:solidFill>
                  <a:srgbClr val="003882"/>
                </a:solidFill>
                <a:latin typeface="Calibri" panose="020F0502020204030204" pitchFamily="34" charset="0"/>
              </a:rPr>
              <a:t> est une modification qui intervient au cours du mois principal déclaré (tant que la date de clôture de la paie n’est pas dépassée) </a:t>
            </a:r>
            <a:endParaRPr lang="fr-FR" dirty="0" smtClean="0">
              <a:solidFill>
                <a:srgbClr val="003882"/>
              </a:solidFill>
              <a:latin typeface="Calibri" panose="020F0502020204030204" pitchFamily="34" charset="0"/>
            </a:endParaRPr>
          </a:p>
          <a:p>
            <a:pPr marL="800100" lvl="3" indent="-342900" algn="just">
              <a:buFont typeface="Wingdings" panose="05000000000000000000" pitchFamily="2" charset="2"/>
              <a:buChar char="§"/>
            </a:pPr>
            <a:r>
              <a:rPr lang="fr-FR" dirty="0">
                <a:solidFill>
                  <a:srgbClr val="003882"/>
                </a:solidFill>
                <a:latin typeface="Calibri" panose="020F0502020204030204" pitchFamily="34" charset="0"/>
              </a:rPr>
              <a:t>La DSN reflète la « photo fin de mois » des données déclarées. </a:t>
            </a:r>
          </a:p>
          <a:p>
            <a:pPr marL="800100" lvl="3" indent="-342900" algn="just">
              <a:buFont typeface="Wingdings" panose="05000000000000000000" pitchFamily="2" charset="2"/>
              <a:buChar char="§"/>
            </a:pPr>
            <a:r>
              <a:rPr lang="fr-FR" dirty="0">
                <a:solidFill>
                  <a:srgbClr val="003882"/>
                </a:solidFill>
                <a:latin typeface="Calibri" panose="020F0502020204030204" pitchFamily="34" charset="0"/>
              </a:rPr>
              <a:t>Le bloc changement permet de véhiculer la donnée de la période avant changement ainsi que la date du </a:t>
            </a:r>
            <a:r>
              <a:rPr lang="fr-FR" dirty="0" smtClean="0">
                <a:solidFill>
                  <a:srgbClr val="003882"/>
                </a:solidFill>
                <a:latin typeface="Calibri" panose="020F0502020204030204" pitchFamily="34" charset="0"/>
              </a:rPr>
              <a:t>changement</a:t>
            </a:r>
          </a:p>
          <a:p>
            <a:pPr marL="457200" lvl="3" algn="just"/>
            <a:endParaRPr lang="fr-FR" dirty="0">
              <a:solidFill>
                <a:srgbClr val="003882"/>
              </a:solidFill>
              <a:latin typeface="Calibri" panose="020F0502020204030204" pitchFamily="34" charset="0"/>
            </a:endParaRPr>
          </a:p>
          <a:p>
            <a:pPr marL="342900" lvl="2" indent="-342900" algn="just">
              <a:buBlip>
                <a:blip r:embed="rId3"/>
              </a:buBlip>
            </a:pPr>
            <a:r>
              <a:rPr lang="fr-FR" dirty="0">
                <a:solidFill>
                  <a:srgbClr val="003882"/>
                </a:solidFill>
                <a:latin typeface="Calibri" panose="020F0502020204030204" pitchFamily="34" charset="0"/>
              </a:rPr>
              <a:t>U</a:t>
            </a:r>
            <a:r>
              <a:rPr lang="fr-FR" dirty="0" smtClean="0">
                <a:solidFill>
                  <a:srgbClr val="003882"/>
                </a:solidFill>
                <a:latin typeface="Calibri" panose="020F0502020204030204" pitchFamily="34" charset="0"/>
              </a:rPr>
              <a:t>ne </a:t>
            </a:r>
            <a:r>
              <a:rPr lang="fr-FR" b="1" u="sng" dirty="0">
                <a:solidFill>
                  <a:srgbClr val="003882"/>
                </a:solidFill>
                <a:latin typeface="Calibri" panose="020F0502020204030204" pitchFamily="34" charset="0"/>
              </a:rPr>
              <a:t>correction</a:t>
            </a:r>
            <a:r>
              <a:rPr lang="fr-FR" dirty="0">
                <a:solidFill>
                  <a:srgbClr val="003882"/>
                </a:solidFill>
                <a:latin typeface="Calibri" panose="020F0502020204030204" pitchFamily="34" charset="0"/>
              </a:rPr>
              <a:t> consiste à modifier </a:t>
            </a:r>
            <a:r>
              <a:rPr lang="fr-FR" i="1" dirty="0">
                <a:solidFill>
                  <a:srgbClr val="003882"/>
                </a:solidFill>
                <a:latin typeface="Calibri" panose="020F0502020204030204" pitchFamily="34" charset="0"/>
              </a:rPr>
              <a:t>a posteriori </a:t>
            </a:r>
            <a:r>
              <a:rPr lang="fr-FR" dirty="0">
                <a:solidFill>
                  <a:srgbClr val="003882"/>
                </a:solidFill>
                <a:latin typeface="Calibri" panose="020F0502020204030204" pitchFamily="34" charset="0"/>
              </a:rPr>
              <a:t>une valeur déjà transmise au système </a:t>
            </a:r>
            <a:r>
              <a:rPr lang="fr-FR" dirty="0" smtClean="0">
                <a:solidFill>
                  <a:srgbClr val="003882"/>
                </a:solidFill>
                <a:latin typeface="Calibri" panose="020F0502020204030204" pitchFamily="34" charset="0"/>
              </a:rPr>
              <a:t>DSN.</a:t>
            </a:r>
          </a:p>
          <a:p>
            <a:pPr marL="800100" lvl="3" indent="-342900" algn="just">
              <a:buFont typeface="Wingdings" panose="05000000000000000000" pitchFamily="2" charset="2"/>
              <a:buChar char="§"/>
            </a:pPr>
            <a:r>
              <a:rPr lang="fr-FR" dirty="0">
                <a:solidFill>
                  <a:srgbClr val="003882"/>
                </a:solidFill>
                <a:latin typeface="Calibri" panose="020F0502020204030204" pitchFamily="34" charset="0"/>
              </a:rPr>
              <a:t>Le gestionnaire se rend compte d’une erreur dans une DSN antérieure et la corrige dans la DSN du mois principal déclaré.</a:t>
            </a:r>
          </a:p>
          <a:p>
            <a:pPr marL="800100" lvl="3" indent="-342900" algn="just">
              <a:buFont typeface="Wingdings" panose="05000000000000000000" pitchFamily="2" charset="2"/>
              <a:buChar char="§"/>
            </a:pPr>
            <a:r>
              <a:rPr lang="fr-FR" dirty="0">
                <a:solidFill>
                  <a:srgbClr val="003882"/>
                </a:solidFill>
                <a:latin typeface="Calibri" panose="020F0502020204030204" pitchFamily="34" charset="0"/>
              </a:rPr>
              <a:t>En fonction du type d’erreur à corriger, les modalités de correction </a:t>
            </a:r>
            <a:r>
              <a:rPr lang="fr-FR" dirty="0" smtClean="0">
                <a:solidFill>
                  <a:srgbClr val="003882"/>
                </a:solidFill>
                <a:latin typeface="Calibri" panose="020F0502020204030204" pitchFamily="34" charset="0"/>
              </a:rPr>
              <a:t>diffèrent.</a:t>
            </a:r>
            <a:endParaRPr lang="fr-FR" dirty="0">
              <a:solidFill>
                <a:srgbClr val="003882"/>
              </a:solidFill>
              <a:latin typeface="Calibri" panose="020F0502020204030204" pitchFamily="34" charset="0"/>
            </a:endParaRPr>
          </a:p>
        </p:txBody>
      </p:sp>
      <p:sp>
        <p:nvSpPr>
          <p:cNvPr id="7" name="Titre 1">
            <a:extLst>
              <a:ext uri="{FF2B5EF4-FFF2-40B4-BE49-F238E27FC236}">
                <a16:creationId xmlns:a16="http://schemas.microsoft.com/office/drawing/2014/main" xmlns="" id="{EA7BDA9F-FC5A-B94C-A537-A7C927B21A0D}"/>
              </a:ext>
            </a:extLst>
          </p:cNvPr>
          <p:cNvSpPr txBox="1">
            <a:spLocks/>
          </p:cNvSpPr>
          <p:nvPr/>
        </p:nvSpPr>
        <p:spPr bwMode="auto">
          <a:xfrm>
            <a:off x="266701" y="0"/>
            <a:ext cx="8697787" cy="650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sz="2400" dirty="0"/>
              <a:t>Comment corriger une erreur déclarative ?</a:t>
            </a:r>
            <a:br>
              <a:rPr lang="fr-FR" sz="2400" dirty="0"/>
            </a:br>
            <a:r>
              <a:rPr lang="fr-FR" sz="1800" kern="0" dirty="0">
                <a:solidFill>
                  <a:srgbClr val="00B0F0"/>
                </a:solidFill>
                <a:latin typeface="Calibri" pitchFamily="34" charset="0"/>
                <a:ea typeface="+mn-ea"/>
                <a:cs typeface="Arial"/>
              </a:rPr>
              <a:t>Déclaration des changements concernant l’individu ou le contrat</a:t>
            </a:r>
          </a:p>
        </p:txBody>
      </p:sp>
    </p:spTree>
    <p:extLst>
      <p:ext uri="{BB962C8B-B14F-4D97-AF65-F5344CB8AC3E}">
        <p14:creationId xmlns:p14="http://schemas.microsoft.com/office/powerpoint/2010/main" xmlns="" val="756618188"/>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7B0B5D98-C34D-4DB1-BE83-7541DF2AF49D}" type="slidenum">
              <a:rPr lang="fr-FR" smtClean="0"/>
              <a:pPr>
                <a:defRPr/>
              </a:pPr>
              <a:t>13</a:t>
            </a:fld>
            <a:endParaRPr lang="fr-FR" dirty="0"/>
          </a:p>
        </p:txBody>
      </p:sp>
      <p:sp>
        <p:nvSpPr>
          <p:cNvPr id="6" name="Rectangle 5">
            <a:extLst>
              <a:ext uri="{FF2B5EF4-FFF2-40B4-BE49-F238E27FC236}">
                <a16:creationId xmlns:a16="http://schemas.microsoft.com/office/drawing/2014/main" xmlns="" id="{A7943965-4DA0-A540-B9FA-95E2F4BD7E13}"/>
              </a:ext>
            </a:extLst>
          </p:cNvPr>
          <p:cNvSpPr/>
          <p:nvPr/>
        </p:nvSpPr>
        <p:spPr>
          <a:xfrm>
            <a:off x="179512" y="1196752"/>
            <a:ext cx="8494538" cy="5693866"/>
          </a:xfrm>
          <a:prstGeom prst="rect">
            <a:avLst/>
          </a:prstGeom>
        </p:spPr>
        <p:txBody>
          <a:bodyPr wrap="square">
            <a:spAutoFit/>
          </a:bodyPr>
          <a:lstStyle/>
          <a:p>
            <a:pPr marL="342900" lvl="2" indent="-342900" algn="just" fontAlgn="base">
              <a:buBlip>
                <a:blip r:embed="rId3"/>
              </a:buBlip>
            </a:pPr>
            <a:r>
              <a:rPr lang="fr-FR" dirty="0" smtClean="0">
                <a:solidFill>
                  <a:srgbClr val="003882"/>
                </a:solidFill>
                <a:latin typeface="Calibri" panose="020F0502020204030204" pitchFamily="34" charset="0"/>
              </a:rPr>
              <a:t>Concernant la correction de données déclarées dans une DSN antérieures, deux natures de donnée existent :</a:t>
            </a:r>
          </a:p>
          <a:p>
            <a:pPr marL="800100" lvl="3" indent="-342900" algn="just" fontAlgn="base">
              <a:buBlip>
                <a:blip r:embed="rId3"/>
              </a:buBlip>
            </a:pPr>
            <a:r>
              <a:rPr lang="fr-FR" dirty="0" smtClean="0">
                <a:solidFill>
                  <a:srgbClr val="003882"/>
                </a:solidFill>
                <a:latin typeface="Calibri" panose="020F0502020204030204" pitchFamily="34" charset="0"/>
              </a:rPr>
              <a:t>Les données dont seule la dernière valeur est utile – ex : l’adresse du salarié</a:t>
            </a:r>
          </a:p>
          <a:p>
            <a:pPr marL="1257300" lvl="4" indent="-342900" algn="just" fontAlgn="base">
              <a:buFont typeface="Wingdings" panose="05000000000000000000" pitchFamily="2" charset="2"/>
              <a:buChar char="§"/>
            </a:pPr>
            <a:r>
              <a:rPr lang="fr-FR" dirty="0">
                <a:solidFill>
                  <a:srgbClr val="003882"/>
                </a:solidFill>
                <a:latin typeface="Calibri" panose="020F0502020204030204" pitchFamily="34" charset="0"/>
              </a:rPr>
              <a:t>Ces données ne se corrigent pas, seule la dernière valeur est prise en compte. L’établissement déclare la bonne valeur dans la DSN du mois principal déclaré.</a:t>
            </a:r>
          </a:p>
          <a:p>
            <a:pPr marL="457200" lvl="3" algn="just" fontAlgn="base"/>
            <a:endParaRPr lang="fr-FR" dirty="0" smtClean="0">
              <a:solidFill>
                <a:srgbClr val="003882"/>
              </a:solidFill>
              <a:latin typeface="Calibri" panose="020F0502020204030204" pitchFamily="34" charset="0"/>
            </a:endParaRPr>
          </a:p>
          <a:p>
            <a:pPr marL="800100" lvl="3" indent="-342900" algn="just" fontAlgn="base">
              <a:buBlip>
                <a:blip r:embed="rId3"/>
              </a:buBlip>
            </a:pPr>
            <a:r>
              <a:rPr lang="fr-FR" dirty="0" smtClean="0">
                <a:solidFill>
                  <a:srgbClr val="003882"/>
                </a:solidFill>
                <a:latin typeface="Calibri" panose="020F0502020204030204" pitchFamily="34" charset="0"/>
              </a:rPr>
              <a:t>Les données dont la valeur est nécessairement en cohérence avec une période et pour lesquelles les dates de modifications ont un impact sur les droits.</a:t>
            </a:r>
          </a:p>
          <a:p>
            <a:pPr marL="1257300" lvl="4" indent="-342900" algn="just" fontAlgn="base">
              <a:buFont typeface="Wingdings" panose="05000000000000000000" pitchFamily="2" charset="2"/>
              <a:buChar char="§"/>
            </a:pPr>
            <a:r>
              <a:rPr lang="fr-FR" dirty="0">
                <a:solidFill>
                  <a:srgbClr val="003882"/>
                </a:solidFill>
                <a:latin typeface="Calibri" panose="020F0502020204030204" pitchFamily="34" charset="0"/>
              </a:rPr>
              <a:t>Il existe deux modalités de correction en fonction du type de donnée :</a:t>
            </a:r>
          </a:p>
          <a:p>
            <a:pPr marL="1657350" lvl="3" indent="-285750">
              <a:buFont typeface="Arial" panose="020B0604020202020204" pitchFamily="34" charset="0"/>
              <a:buChar char="•"/>
            </a:pPr>
            <a:r>
              <a:rPr lang="fr-FR" dirty="0">
                <a:solidFill>
                  <a:srgbClr val="003882"/>
                </a:solidFill>
                <a:latin typeface="Calibri" panose="020F0502020204030204" pitchFamily="34" charset="0"/>
              </a:rPr>
              <a:t>Si la donnée est un montant, elle se rectifie soit par « différentiel », soit par « annule et remplace » </a:t>
            </a:r>
          </a:p>
          <a:p>
            <a:pPr marL="2114550" lvl="4" indent="-285750">
              <a:buFont typeface="Wingdings" panose="05000000000000000000" pitchFamily="2" charset="2"/>
              <a:buChar char="Ø"/>
            </a:pPr>
            <a:r>
              <a:rPr lang="fr-FR" sz="1600" dirty="0">
                <a:solidFill>
                  <a:srgbClr val="003882"/>
                </a:solidFill>
                <a:latin typeface="Calibri" panose="020F0502020204030204" pitchFamily="34" charset="0"/>
              </a:rPr>
              <a:t>La correction de taux erronés fait exception, seul le bon taux à appliquer sur la période doit être déclaré)</a:t>
            </a:r>
          </a:p>
          <a:p>
            <a:pPr marL="1657350" lvl="3" indent="-285750">
              <a:buFont typeface="Arial" panose="020B0604020202020204" pitchFamily="34" charset="0"/>
              <a:buChar char="•"/>
            </a:pPr>
            <a:r>
              <a:rPr lang="fr-FR" dirty="0" smtClean="0">
                <a:solidFill>
                  <a:srgbClr val="003882"/>
                </a:solidFill>
                <a:latin typeface="Calibri" panose="020F0502020204030204" pitchFamily="34" charset="0"/>
              </a:rPr>
              <a:t>S’il s’agit d’une </a:t>
            </a:r>
            <a:r>
              <a:rPr lang="fr-FR" dirty="0">
                <a:solidFill>
                  <a:srgbClr val="003882"/>
                </a:solidFill>
                <a:latin typeface="Calibri" panose="020F0502020204030204" pitchFamily="34" charset="0"/>
              </a:rPr>
              <a:t>donnée descriptive </a:t>
            </a:r>
            <a:r>
              <a:rPr lang="fr-FR" dirty="0" smtClean="0">
                <a:solidFill>
                  <a:srgbClr val="003882"/>
                </a:solidFill>
                <a:latin typeface="Calibri" panose="020F0502020204030204" pitchFamily="34" charset="0"/>
              </a:rPr>
              <a:t>qui </a:t>
            </a:r>
            <a:r>
              <a:rPr lang="fr-FR" dirty="0">
                <a:solidFill>
                  <a:srgbClr val="003882"/>
                </a:solidFill>
                <a:latin typeface="Calibri" panose="020F0502020204030204" pitchFamily="34" charset="0"/>
              </a:rPr>
              <a:t>influe sur </a:t>
            </a:r>
            <a:r>
              <a:rPr lang="fr-FR" dirty="0" smtClean="0">
                <a:solidFill>
                  <a:srgbClr val="003882"/>
                </a:solidFill>
                <a:latin typeface="Calibri" panose="020F0502020204030204" pitchFamily="34" charset="0"/>
              </a:rPr>
              <a:t>les </a:t>
            </a:r>
            <a:r>
              <a:rPr lang="fr-FR" dirty="0">
                <a:solidFill>
                  <a:srgbClr val="003882"/>
                </a:solidFill>
                <a:latin typeface="Calibri" panose="020F0502020204030204" pitchFamily="34" charset="0"/>
              </a:rPr>
              <a:t>droits : elle doit faire l’objet d’un bloc changement </a:t>
            </a:r>
          </a:p>
          <a:p>
            <a:pPr marL="2114550" lvl="4" indent="-285750">
              <a:buFont typeface="Wingdings" panose="05000000000000000000" pitchFamily="2" charset="2"/>
              <a:buChar char="Ø"/>
            </a:pPr>
            <a:r>
              <a:rPr lang="fr-FR" sz="1600" dirty="0">
                <a:solidFill>
                  <a:srgbClr val="003882"/>
                </a:solidFill>
                <a:latin typeface="Calibri" panose="020F0502020204030204" pitchFamily="34" charset="0"/>
              </a:rPr>
              <a:t>La correction est portée dans un bloc « Changement individu – S21.G00.31 » ou « Changement contrat – S21.G00.41 »</a:t>
            </a:r>
          </a:p>
          <a:p>
            <a:pPr marL="2114550" lvl="4" indent="-285750">
              <a:buFont typeface="Wingdings" panose="05000000000000000000" pitchFamily="2" charset="2"/>
              <a:buChar char="Ø"/>
            </a:pPr>
            <a:r>
              <a:rPr lang="fr-FR" sz="1600" dirty="0">
                <a:solidFill>
                  <a:srgbClr val="003882"/>
                </a:solidFill>
                <a:latin typeface="Calibri" panose="020F0502020204030204" pitchFamily="34" charset="0"/>
              </a:rPr>
              <a:t>Le bloc changement porte alors la valeur qui aurait </a:t>
            </a:r>
            <a:r>
              <a:rPr lang="fr-FR" sz="1600" dirty="0" smtClean="0">
                <a:solidFill>
                  <a:srgbClr val="003882"/>
                </a:solidFill>
                <a:latin typeface="Calibri" panose="020F0502020204030204" pitchFamily="34" charset="0"/>
              </a:rPr>
              <a:t>dû </a:t>
            </a:r>
            <a:r>
              <a:rPr lang="fr-FR" sz="1600" dirty="0">
                <a:solidFill>
                  <a:srgbClr val="003882"/>
                </a:solidFill>
                <a:latin typeface="Calibri" panose="020F0502020204030204" pitchFamily="34" charset="0"/>
              </a:rPr>
              <a:t>être </a:t>
            </a:r>
            <a:r>
              <a:rPr lang="fr-FR" sz="1600" dirty="0" smtClean="0">
                <a:solidFill>
                  <a:srgbClr val="003882"/>
                </a:solidFill>
                <a:latin typeface="Calibri" panose="020F0502020204030204" pitchFamily="34" charset="0"/>
              </a:rPr>
              <a:t>transmise (ou avait été déclarée selon la donnée à corriger) et </a:t>
            </a:r>
            <a:r>
              <a:rPr lang="fr-FR" sz="1600" dirty="0">
                <a:solidFill>
                  <a:srgbClr val="003882"/>
                </a:solidFill>
                <a:latin typeface="Calibri" panose="020F0502020204030204" pitchFamily="34" charset="0"/>
              </a:rPr>
              <a:t>sa </a:t>
            </a:r>
            <a:r>
              <a:rPr lang="fr-FR" sz="1600" dirty="0" smtClean="0">
                <a:solidFill>
                  <a:srgbClr val="003882"/>
                </a:solidFill>
                <a:latin typeface="Calibri" panose="020F0502020204030204" pitchFamily="34" charset="0"/>
              </a:rPr>
              <a:t>date de modification et, suivant la donnée à corriger, la </a:t>
            </a:r>
            <a:r>
              <a:rPr lang="fr-FR" sz="1600" dirty="0">
                <a:solidFill>
                  <a:srgbClr val="003882"/>
                </a:solidFill>
                <a:latin typeface="Calibri" panose="020F0502020204030204" pitchFamily="34" charset="0"/>
              </a:rPr>
              <a:t>date à partir de laquelle elle est </a:t>
            </a:r>
            <a:r>
              <a:rPr lang="fr-FR" sz="1600" dirty="0" smtClean="0">
                <a:solidFill>
                  <a:srgbClr val="003882"/>
                </a:solidFill>
                <a:latin typeface="Calibri" panose="020F0502020204030204" pitchFamily="34" charset="0"/>
              </a:rPr>
              <a:t>valable </a:t>
            </a:r>
            <a:endParaRPr lang="fr-FR" sz="1600" dirty="0">
              <a:solidFill>
                <a:srgbClr val="003882"/>
              </a:solidFill>
              <a:latin typeface="Calibri" panose="020F0502020204030204" pitchFamily="34" charset="0"/>
            </a:endParaRPr>
          </a:p>
        </p:txBody>
      </p:sp>
      <p:sp>
        <p:nvSpPr>
          <p:cNvPr id="7" name="Titre 1">
            <a:extLst>
              <a:ext uri="{FF2B5EF4-FFF2-40B4-BE49-F238E27FC236}">
                <a16:creationId xmlns:a16="http://schemas.microsoft.com/office/drawing/2014/main" xmlns="" id="{EA7BDA9F-FC5A-B94C-A537-A7C927B21A0D}"/>
              </a:ext>
            </a:extLst>
          </p:cNvPr>
          <p:cNvSpPr txBox="1">
            <a:spLocks/>
          </p:cNvSpPr>
          <p:nvPr/>
        </p:nvSpPr>
        <p:spPr bwMode="auto">
          <a:xfrm>
            <a:off x="266701" y="0"/>
            <a:ext cx="8697787" cy="650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sz="2400" dirty="0"/>
              <a:t>Comment corriger une erreur déclarative ?</a:t>
            </a:r>
            <a:br>
              <a:rPr lang="fr-FR" sz="2400" dirty="0"/>
            </a:br>
            <a:r>
              <a:rPr lang="fr-FR" sz="1800" kern="0" dirty="0">
                <a:solidFill>
                  <a:srgbClr val="00B0F0"/>
                </a:solidFill>
                <a:latin typeface="Calibri" pitchFamily="34" charset="0"/>
                <a:ea typeface="+mn-ea"/>
                <a:cs typeface="Arial"/>
              </a:rPr>
              <a:t>Déclaration des changements concernant l’individu ou le contrat</a:t>
            </a:r>
          </a:p>
        </p:txBody>
      </p:sp>
    </p:spTree>
    <p:extLst>
      <p:ext uri="{BB962C8B-B14F-4D97-AF65-F5344CB8AC3E}">
        <p14:creationId xmlns:p14="http://schemas.microsoft.com/office/powerpoint/2010/main" xmlns="" val="658750702"/>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7B0B5D98-C34D-4DB1-BE83-7541DF2AF49D}" type="slidenum">
              <a:rPr lang="fr-FR" smtClean="0"/>
              <a:pPr>
                <a:defRPr/>
              </a:pPr>
              <a:t>14</a:t>
            </a:fld>
            <a:endParaRPr lang="fr-FR" dirty="0"/>
          </a:p>
        </p:txBody>
      </p:sp>
      <p:sp>
        <p:nvSpPr>
          <p:cNvPr id="6" name="Rectangle 5">
            <a:extLst>
              <a:ext uri="{FF2B5EF4-FFF2-40B4-BE49-F238E27FC236}">
                <a16:creationId xmlns:a16="http://schemas.microsoft.com/office/drawing/2014/main" xmlns="" id="{A7943965-4DA0-A540-B9FA-95E2F4BD7E13}"/>
              </a:ext>
            </a:extLst>
          </p:cNvPr>
          <p:cNvSpPr/>
          <p:nvPr/>
        </p:nvSpPr>
        <p:spPr>
          <a:xfrm>
            <a:off x="173124" y="1484784"/>
            <a:ext cx="8494538" cy="3385542"/>
          </a:xfrm>
          <a:prstGeom prst="rect">
            <a:avLst/>
          </a:prstGeom>
        </p:spPr>
        <p:txBody>
          <a:bodyPr wrap="square">
            <a:spAutoFit/>
          </a:bodyPr>
          <a:lstStyle/>
          <a:p>
            <a:pPr algn="just" fontAlgn="base"/>
            <a:endParaRPr lang="fr-FR" sz="1600" b="1" dirty="0">
              <a:solidFill>
                <a:schemeClr val="tx2"/>
              </a:solidFill>
            </a:endParaRPr>
          </a:p>
          <a:p>
            <a:pPr marL="342900" lvl="2" indent="-342900" algn="just">
              <a:buBlip>
                <a:blip r:embed="rId3"/>
              </a:buBlip>
            </a:pPr>
            <a:r>
              <a:rPr lang="fr-FR" b="1" u="sng" dirty="0">
                <a:solidFill>
                  <a:srgbClr val="003882"/>
                </a:solidFill>
                <a:latin typeface="Calibri" panose="020F0502020204030204" pitchFamily="34" charset="0"/>
              </a:rPr>
              <a:t>P</a:t>
            </a:r>
            <a:r>
              <a:rPr lang="fr-FR" b="1" u="sng" dirty="0" smtClean="0">
                <a:solidFill>
                  <a:srgbClr val="003882"/>
                </a:solidFill>
                <a:latin typeface="Calibri" panose="020F0502020204030204" pitchFamily="34" charset="0"/>
              </a:rPr>
              <a:t>érimètre des données pouvant faire l’objet de déclaration de blocs </a:t>
            </a:r>
            <a:r>
              <a:rPr lang="fr-FR" b="1" u="sng" dirty="0">
                <a:solidFill>
                  <a:srgbClr val="003882"/>
                </a:solidFill>
                <a:latin typeface="Calibri" panose="020F0502020204030204" pitchFamily="34" charset="0"/>
              </a:rPr>
              <a:t>changements </a:t>
            </a:r>
            <a:r>
              <a:rPr lang="fr-FR" b="1" u="sng" dirty="0" smtClean="0">
                <a:solidFill>
                  <a:srgbClr val="003882"/>
                </a:solidFill>
                <a:latin typeface="Calibri" panose="020F0502020204030204" pitchFamily="34" charset="0"/>
              </a:rPr>
              <a:t>:</a:t>
            </a:r>
          </a:p>
          <a:p>
            <a:pPr marL="342900" lvl="2" indent="-342900" algn="just">
              <a:buBlip>
                <a:blip r:embed="rId3"/>
              </a:buBlip>
            </a:pPr>
            <a:endParaRPr lang="fr-FR" dirty="0">
              <a:solidFill>
                <a:srgbClr val="003882"/>
              </a:solidFill>
              <a:latin typeface="Calibri" panose="020F0502020204030204" pitchFamily="34" charset="0"/>
            </a:endParaRPr>
          </a:p>
          <a:p>
            <a:pPr marL="285750" lvl="2" indent="-285750" algn="just">
              <a:buFont typeface="Arial" panose="020B0604020202020204" pitchFamily="34" charset="0"/>
              <a:buChar char="•"/>
            </a:pPr>
            <a:r>
              <a:rPr lang="fr-FR" dirty="0">
                <a:solidFill>
                  <a:srgbClr val="003882"/>
                </a:solidFill>
                <a:latin typeface="Calibri" panose="020F0502020204030204" pitchFamily="34" charset="0"/>
              </a:rPr>
              <a:t>Les </a:t>
            </a:r>
            <a:r>
              <a:rPr lang="fr-FR" dirty="0" smtClean="0">
                <a:solidFill>
                  <a:srgbClr val="003882"/>
                </a:solidFill>
                <a:latin typeface="Calibri" panose="020F0502020204030204" pitchFamily="34" charset="0"/>
              </a:rPr>
              <a:t>données </a:t>
            </a:r>
            <a:r>
              <a:rPr lang="fr-FR" u="sng" dirty="0" err="1" smtClean="0">
                <a:solidFill>
                  <a:srgbClr val="003882"/>
                </a:solidFill>
                <a:latin typeface="Calibri" panose="020F0502020204030204" pitchFamily="34" charset="0"/>
              </a:rPr>
              <a:t>identifiantes</a:t>
            </a:r>
            <a:r>
              <a:rPr lang="fr-FR" dirty="0" smtClean="0">
                <a:solidFill>
                  <a:srgbClr val="003882"/>
                </a:solidFill>
                <a:latin typeface="Calibri" panose="020F0502020204030204" pitchFamily="34" charset="0"/>
              </a:rPr>
              <a:t> pour </a:t>
            </a:r>
            <a:r>
              <a:rPr lang="fr-FR" dirty="0">
                <a:solidFill>
                  <a:srgbClr val="003882"/>
                </a:solidFill>
                <a:latin typeface="Calibri" panose="020F0502020204030204" pitchFamily="34" charset="0"/>
              </a:rPr>
              <a:t>lesquelles il est nécessaire de mettre en relation l’ancienne et la nouvelle valeur en cas de </a:t>
            </a:r>
            <a:r>
              <a:rPr lang="fr-FR" dirty="0" smtClean="0">
                <a:solidFill>
                  <a:srgbClr val="003882"/>
                </a:solidFill>
                <a:latin typeface="Calibri" panose="020F0502020204030204" pitchFamily="34" charset="0"/>
              </a:rPr>
              <a:t>changement.</a:t>
            </a:r>
            <a:endParaRPr lang="fr-FR" dirty="0">
              <a:solidFill>
                <a:srgbClr val="003882"/>
              </a:solidFill>
              <a:latin typeface="Calibri" panose="020F0502020204030204" pitchFamily="34" charset="0"/>
            </a:endParaRPr>
          </a:p>
          <a:p>
            <a:pPr marL="285750" lvl="2" indent="-285750" algn="just">
              <a:buFont typeface="Arial" panose="020B0604020202020204" pitchFamily="34" charset="0"/>
              <a:buChar char="•"/>
            </a:pPr>
            <a:endParaRPr lang="fr-FR" dirty="0" smtClean="0">
              <a:solidFill>
                <a:srgbClr val="003882"/>
              </a:solidFill>
              <a:latin typeface="Calibri" panose="020F0502020204030204" pitchFamily="34" charset="0"/>
            </a:endParaRPr>
          </a:p>
          <a:p>
            <a:pPr marL="285750" lvl="2" indent="-285750" algn="just">
              <a:buFont typeface="Arial" panose="020B0604020202020204" pitchFamily="34" charset="0"/>
              <a:buChar char="•"/>
            </a:pPr>
            <a:r>
              <a:rPr lang="fr-FR" dirty="0">
                <a:solidFill>
                  <a:srgbClr val="003882"/>
                </a:solidFill>
                <a:latin typeface="Calibri" panose="020F0502020204030204" pitchFamily="34" charset="0"/>
              </a:rPr>
              <a:t>Les </a:t>
            </a:r>
            <a:r>
              <a:rPr lang="fr-FR" dirty="0" smtClean="0">
                <a:solidFill>
                  <a:srgbClr val="003882"/>
                </a:solidFill>
                <a:latin typeface="Calibri" panose="020F0502020204030204" pitchFamily="34" charset="0"/>
              </a:rPr>
              <a:t>données </a:t>
            </a:r>
            <a:r>
              <a:rPr lang="fr-FR" u="sng" dirty="0" smtClean="0">
                <a:solidFill>
                  <a:srgbClr val="003882"/>
                </a:solidFill>
                <a:latin typeface="Calibri" panose="020F0502020204030204" pitchFamily="34" charset="0"/>
              </a:rPr>
              <a:t>non-</a:t>
            </a:r>
            <a:r>
              <a:rPr lang="fr-FR" u="sng" dirty="0" err="1" smtClean="0">
                <a:solidFill>
                  <a:srgbClr val="003882"/>
                </a:solidFill>
                <a:latin typeface="Calibri" panose="020F0502020204030204" pitchFamily="34" charset="0"/>
              </a:rPr>
              <a:t>identifiantes</a:t>
            </a:r>
            <a:r>
              <a:rPr lang="fr-FR" dirty="0">
                <a:solidFill>
                  <a:srgbClr val="003882"/>
                </a:solidFill>
                <a:latin typeface="Calibri" panose="020F0502020204030204" pitchFamily="34" charset="0"/>
              </a:rPr>
              <a:t> </a:t>
            </a:r>
            <a:r>
              <a:rPr lang="fr-FR" dirty="0" smtClean="0">
                <a:solidFill>
                  <a:srgbClr val="003882"/>
                </a:solidFill>
                <a:latin typeface="Calibri" panose="020F0502020204030204" pitchFamily="34" charset="0"/>
              </a:rPr>
              <a:t>pour </a:t>
            </a:r>
            <a:r>
              <a:rPr lang="fr-FR" dirty="0">
                <a:solidFill>
                  <a:srgbClr val="003882"/>
                </a:solidFill>
                <a:latin typeface="Calibri" panose="020F0502020204030204" pitchFamily="34" charset="0"/>
              </a:rPr>
              <a:t>lesquelles la date de survenance du changement porte impact sur la protection sociale.</a:t>
            </a:r>
          </a:p>
          <a:p>
            <a:pPr marL="0" lvl="2" algn="just"/>
            <a:endParaRPr lang="fr-FR" dirty="0">
              <a:solidFill>
                <a:srgbClr val="003882"/>
              </a:solidFill>
              <a:latin typeface="Calibri" panose="020F0502020204030204" pitchFamily="34" charset="0"/>
            </a:endParaRPr>
          </a:p>
          <a:p>
            <a:pPr marL="342900" lvl="2" indent="-342900" algn="just" fontAlgn="base">
              <a:buBlip>
                <a:blip r:embed="rId3"/>
              </a:buBlip>
            </a:pPr>
            <a:r>
              <a:rPr lang="fr-FR" dirty="0">
                <a:solidFill>
                  <a:srgbClr val="003882"/>
                </a:solidFill>
                <a:latin typeface="Calibri" panose="020F0502020204030204" pitchFamily="34" charset="0"/>
              </a:rPr>
              <a:t>Chaque événement déclaré au sein d’un bloc changement est daté par la rubrique « Date de modification » qui correspond à la date d’effet des nouvelles valeurs déclarées dans le bloc « Individu – S21.G00.30 » ou « Contrat – S21.G00.40 ».</a:t>
            </a:r>
            <a:endParaRPr lang="en-US" dirty="0">
              <a:solidFill>
                <a:srgbClr val="003882"/>
              </a:solidFill>
              <a:latin typeface="Calibri" panose="020F0502020204030204" pitchFamily="34" charset="0"/>
            </a:endParaRPr>
          </a:p>
        </p:txBody>
      </p:sp>
      <p:sp>
        <p:nvSpPr>
          <p:cNvPr id="7" name="Titre 1">
            <a:extLst>
              <a:ext uri="{FF2B5EF4-FFF2-40B4-BE49-F238E27FC236}">
                <a16:creationId xmlns:a16="http://schemas.microsoft.com/office/drawing/2014/main" xmlns="" id="{EA7BDA9F-FC5A-B94C-A537-A7C927B21A0D}"/>
              </a:ext>
            </a:extLst>
          </p:cNvPr>
          <p:cNvSpPr txBox="1">
            <a:spLocks/>
          </p:cNvSpPr>
          <p:nvPr/>
        </p:nvSpPr>
        <p:spPr bwMode="auto">
          <a:xfrm>
            <a:off x="266701" y="0"/>
            <a:ext cx="8697787" cy="650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sz="2400" dirty="0"/>
              <a:t>Comment corriger une erreur déclarative ?</a:t>
            </a:r>
            <a:br>
              <a:rPr lang="fr-FR" sz="2400" dirty="0"/>
            </a:br>
            <a:r>
              <a:rPr lang="fr-FR" sz="1800" kern="0" dirty="0">
                <a:solidFill>
                  <a:srgbClr val="00B0F0"/>
                </a:solidFill>
                <a:latin typeface="Calibri" pitchFamily="34" charset="0"/>
                <a:ea typeface="+mn-ea"/>
                <a:cs typeface="Arial"/>
              </a:rPr>
              <a:t>Déclaration des changements concernant l’individu ou le contrat</a:t>
            </a:r>
          </a:p>
        </p:txBody>
      </p:sp>
    </p:spTree>
    <p:extLst>
      <p:ext uri="{BB962C8B-B14F-4D97-AF65-F5344CB8AC3E}">
        <p14:creationId xmlns:p14="http://schemas.microsoft.com/office/powerpoint/2010/main" xmlns="" val="1398185772"/>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7B0B5D98-C34D-4DB1-BE83-7541DF2AF49D}" type="slidenum">
              <a:rPr lang="fr-FR" smtClean="0"/>
              <a:pPr>
                <a:defRPr/>
              </a:pPr>
              <a:t>15</a:t>
            </a:fld>
            <a:endParaRPr lang="fr-FR" dirty="0"/>
          </a:p>
        </p:txBody>
      </p:sp>
      <p:sp>
        <p:nvSpPr>
          <p:cNvPr id="6" name="Rectangle 5">
            <a:extLst>
              <a:ext uri="{FF2B5EF4-FFF2-40B4-BE49-F238E27FC236}">
                <a16:creationId xmlns:a16="http://schemas.microsoft.com/office/drawing/2014/main" xmlns="" id="{A7943965-4DA0-A540-B9FA-95E2F4BD7E13}"/>
              </a:ext>
            </a:extLst>
          </p:cNvPr>
          <p:cNvSpPr/>
          <p:nvPr/>
        </p:nvSpPr>
        <p:spPr>
          <a:xfrm>
            <a:off x="173124" y="1484784"/>
            <a:ext cx="8494538" cy="4093428"/>
          </a:xfrm>
          <a:prstGeom prst="rect">
            <a:avLst/>
          </a:prstGeom>
        </p:spPr>
        <p:txBody>
          <a:bodyPr wrap="square">
            <a:spAutoFit/>
          </a:bodyPr>
          <a:lstStyle/>
          <a:p>
            <a:pPr marL="342900" lvl="2" indent="-342900" algn="just">
              <a:buBlip>
                <a:blip r:embed="rId3"/>
              </a:buBlip>
            </a:pPr>
            <a:r>
              <a:rPr lang="fr-FR" b="1" u="sng" dirty="0" smtClean="0">
                <a:solidFill>
                  <a:srgbClr val="003882"/>
                </a:solidFill>
                <a:latin typeface="Calibri" panose="020F0502020204030204" pitchFamily="34" charset="0"/>
              </a:rPr>
              <a:t>Changement de données </a:t>
            </a:r>
            <a:r>
              <a:rPr lang="fr-FR" b="1" u="sng" dirty="0" err="1" smtClean="0">
                <a:solidFill>
                  <a:srgbClr val="003882"/>
                </a:solidFill>
                <a:latin typeface="Calibri" panose="020F0502020204030204" pitchFamily="34" charset="0"/>
              </a:rPr>
              <a:t>identifiantes</a:t>
            </a:r>
            <a:r>
              <a:rPr lang="fr-FR" b="1" u="sng" dirty="0" smtClean="0">
                <a:solidFill>
                  <a:srgbClr val="003882"/>
                </a:solidFill>
                <a:latin typeface="Calibri" panose="020F0502020204030204" pitchFamily="34" charset="0"/>
              </a:rPr>
              <a:t> (1/3)</a:t>
            </a:r>
          </a:p>
          <a:p>
            <a:pPr marL="0" lvl="2" algn="just"/>
            <a:endParaRPr lang="fr-FR" b="1" u="sng" dirty="0">
              <a:solidFill>
                <a:srgbClr val="003882"/>
              </a:solidFill>
              <a:latin typeface="Calibri" panose="020F0502020204030204" pitchFamily="34" charset="0"/>
            </a:endParaRPr>
          </a:p>
          <a:p>
            <a:pPr marL="285750" lvl="2" indent="-285750" algn="just">
              <a:buFont typeface="Arial" panose="020B0604020202020204" pitchFamily="34" charset="0"/>
              <a:buChar char="•"/>
            </a:pPr>
            <a:r>
              <a:rPr lang="fr-FR" dirty="0">
                <a:solidFill>
                  <a:srgbClr val="003882"/>
                </a:solidFill>
                <a:latin typeface="Calibri" panose="020F0502020204030204" pitchFamily="34" charset="0"/>
              </a:rPr>
              <a:t>Le bloc </a:t>
            </a:r>
            <a:r>
              <a:rPr lang="fr-FR" u="sng" dirty="0">
                <a:solidFill>
                  <a:srgbClr val="003882"/>
                </a:solidFill>
                <a:latin typeface="Calibri" panose="020F0502020204030204" pitchFamily="34" charset="0"/>
              </a:rPr>
              <a:t>« Changements individu – S21.G00.31 »</a:t>
            </a:r>
            <a:r>
              <a:rPr lang="fr-FR" dirty="0">
                <a:solidFill>
                  <a:srgbClr val="003882"/>
                </a:solidFill>
                <a:latin typeface="Calibri" panose="020F0502020204030204" pitchFamily="34" charset="0"/>
              </a:rPr>
              <a:t> ne contient que des données </a:t>
            </a:r>
            <a:r>
              <a:rPr lang="fr-FR" dirty="0" err="1">
                <a:solidFill>
                  <a:srgbClr val="003882"/>
                </a:solidFill>
                <a:latin typeface="Calibri" panose="020F0502020204030204" pitchFamily="34" charset="0"/>
              </a:rPr>
              <a:t>identifiantes</a:t>
            </a:r>
            <a:r>
              <a:rPr lang="fr-FR" dirty="0">
                <a:solidFill>
                  <a:srgbClr val="003882"/>
                </a:solidFill>
                <a:latin typeface="Calibri" panose="020F0502020204030204" pitchFamily="34" charset="0"/>
              </a:rPr>
              <a:t>, alors que le bloc </a:t>
            </a:r>
            <a:r>
              <a:rPr lang="fr-FR" u="sng" dirty="0">
                <a:solidFill>
                  <a:srgbClr val="003882"/>
                </a:solidFill>
                <a:latin typeface="Calibri" panose="020F0502020204030204" pitchFamily="34" charset="0"/>
              </a:rPr>
              <a:t>« Changements contrat – S21.G00.41 »</a:t>
            </a:r>
            <a:r>
              <a:rPr lang="fr-FR" dirty="0">
                <a:solidFill>
                  <a:srgbClr val="003882"/>
                </a:solidFill>
                <a:latin typeface="Calibri" panose="020F0502020204030204" pitchFamily="34" charset="0"/>
              </a:rPr>
              <a:t> contient pour sa part des données </a:t>
            </a:r>
            <a:r>
              <a:rPr lang="fr-FR" dirty="0" err="1">
                <a:solidFill>
                  <a:srgbClr val="003882"/>
                </a:solidFill>
                <a:latin typeface="Calibri" panose="020F0502020204030204" pitchFamily="34" charset="0"/>
              </a:rPr>
              <a:t>identifiantes</a:t>
            </a:r>
            <a:r>
              <a:rPr lang="fr-FR" dirty="0">
                <a:solidFill>
                  <a:srgbClr val="003882"/>
                </a:solidFill>
                <a:latin typeface="Calibri" panose="020F0502020204030204" pitchFamily="34" charset="0"/>
              </a:rPr>
              <a:t> et non-</a:t>
            </a:r>
            <a:r>
              <a:rPr lang="fr-FR" dirty="0" err="1">
                <a:solidFill>
                  <a:srgbClr val="003882"/>
                </a:solidFill>
                <a:latin typeface="Calibri" panose="020F0502020204030204" pitchFamily="34" charset="0"/>
              </a:rPr>
              <a:t>identifiantes</a:t>
            </a:r>
            <a:r>
              <a:rPr lang="fr-FR" dirty="0">
                <a:solidFill>
                  <a:srgbClr val="003882"/>
                </a:solidFill>
                <a:latin typeface="Calibri" panose="020F0502020204030204" pitchFamily="34" charset="0"/>
              </a:rPr>
              <a:t> </a:t>
            </a:r>
            <a:r>
              <a:rPr lang="fr-FR" b="1" dirty="0">
                <a:solidFill>
                  <a:srgbClr val="003882"/>
                </a:solidFill>
                <a:latin typeface="Calibri" panose="020F0502020204030204" pitchFamily="34" charset="0"/>
              </a:rPr>
              <a:t>dites de </a:t>
            </a:r>
            <a:r>
              <a:rPr lang="fr-FR" b="1" dirty="0" smtClean="0">
                <a:solidFill>
                  <a:srgbClr val="003882"/>
                </a:solidFill>
                <a:latin typeface="Calibri" panose="020F0502020204030204" pitchFamily="34" charset="0"/>
              </a:rPr>
              <a:t>modalités du contrat</a:t>
            </a:r>
            <a:r>
              <a:rPr lang="fr-FR" dirty="0" smtClean="0">
                <a:solidFill>
                  <a:srgbClr val="003882"/>
                </a:solidFill>
                <a:latin typeface="Calibri" panose="020F0502020204030204" pitchFamily="34" charset="0"/>
              </a:rPr>
              <a:t>.</a:t>
            </a:r>
          </a:p>
          <a:p>
            <a:pPr marL="0" lvl="2" algn="just"/>
            <a:endParaRPr lang="fr-FR" dirty="0" smtClean="0">
              <a:solidFill>
                <a:srgbClr val="003882"/>
              </a:solidFill>
              <a:latin typeface="Calibri" panose="020F0502020204030204" pitchFamily="34" charset="0"/>
            </a:endParaRPr>
          </a:p>
          <a:p>
            <a:pPr marL="0" lvl="2" algn="just"/>
            <a:endParaRPr lang="fr-FR" dirty="0" smtClean="0">
              <a:solidFill>
                <a:srgbClr val="003882"/>
              </a:solidFill>
              <a:latin typeface="Calibri" panose="020F0502020204030204" pitchFamily="34" charset="0"/>
            </a:endParaRPr>
          </a:p>
          <a:p>
            <a:pPr marL="285750" lvl="2" indent="-285750" algn="just">
              <a:buFont typeface="Arial" panose="020B0604020202020204" pitchFamily="34" charset="0"/>
              <a:buChar char="•"/>
            </a:pPr>
            <a:r>
              <a:rPr lang="fr-FR" dirty="0">
                <a:solidFill>
                  <a:srgbClr val="003882"/>
                </a:solidFill>
                <a:latin typeface="Calibri" panose="020F0502020204030204" pitchFamily="34" charset="0"/>
              </a:rPr>
              <a:t>Les rubriques présentes dans le bloc « Changements contrat – S21.G00.41 » et portant sur des données </a:t>
            </a:r>
            <a:r>
              <a:rPr lang="fr-FR" dirty="0" err="1">
                <a:solidFill>
                  <a:srgbClr val="003882"/>
                </a:solidFill>
                <a:latin typeface="Calibri" panose="020F0502020204030204" pitchFamily="34" charset="0"/>
              </a:rPr>
              <a:t>identifiantes</a:t>
            </a:r>
            <a:r>
              <a:rPr lang="fr-FR" dirty="0">
                <a:solidFill>
                  <a:srgbClr val="003882"/>
                </a:solidFill>
                <a:latin typeface="Calibri" panose="020F0502020204030204" pitchFamily="34" charset="0"/>
              </a:rPr>
              <a:t> sont </a:t>
            </a:r>
            <a:r>
              <a:rPr lang="fr-FR" dirty="0" smtClean="0">
                <a:solidFill>
                  <a:srgbClr val="003882"/>
                </a:solidFill>
                <a:latin typeface="Calibri" panose="020F0502020204030204" pitchFamily="34" charset="0"/>
              </a:rPr>
              <a:t>:</a:t>
            </a:r>
          </a:p>
          <a:p>
            <a:pPr marL="0" lvl="2" algn="just"/>
            <a:endParaRPr lang="fr-FR" dirty="0">
              <a:solidFill>
                <a:srgbClr val="003882"/>
              </a:solidFill>
              <a:latin typeface="Calibri" panose="020F0502020204030204" pitchFamily="34" charset="0"/>
            </a:endParaRPr>
          </a:p>
          <a:p>
            <a:pPr marL="1200150" lvl="4" indent="-285750" algn="just">
              <a:buFont typeface="Courier New" panose="02070309020205020404" pitchFamily="49" charset="0"/>
              <a:buChar char="o"/>
            </a:pPr>
            <a:r>
              <a:rPr lang="fr-FR" sz="1600" dirty="0" smtClean="0">
                <a:solidFill>
                  <a:srgbClr val="003882"/>
                </a:solidFill>
                <a:latin typeface="Calibri" panose="020F0502020204030204" pitchFamily="34" charset="0"/>
              </a:rPr>
              <a:t>« </a:t>
            </a:r>
            <a:r>
              <a:rPr lang="fr-FR" sz="1600" dirty="0">
                <a:solidFill>
                  <a:srgbClr val="003882"/>
                </a:solidFill>
                <a:latin typeface="Calibri" panose="020F0502020204030204" pitchFamily="34" charset="0"/>
              </a:rPr>
              <a:t>SIRET ancien établissement d'affectation - S21.G00.41.012 </a:t>
            </a:r>
            <a:r>
              <a:rPr lang="fr-FR" sz="1600" dirty="0" smtClean="0">
                <a:solidFill>
                  <a:srgbClr val="003882"/>
                </a:solidFill>
                <a:latin typeface="Calibri" panose="020F0502020204030204" pitchFamily="34" charset="0"/>
              </a:rPr>
              <a:t>»</a:t>
            </a:r>
          </a:p>
          <a:p>
            <a:pPr marL="1200150" lvl="4" indent="-285750" algn="just">
              <a:buFont typeface="Courier New" panose="02070309020205020404" pitchFamily="49" charset="0"/>
              <a:buChar char="o"/>
            </a:pPr>
            <a:r>
              <a:rPr lang="fr-FR" sz="1600" dirty="0" smtClean="0">
                <a:solidFill>
                  <a:srgbClr val="003882"/>
                </a:solidFill>
                <a:latin typeface="Calibri" panose="020F0502020204030204" pitchFamily="34" charset="0"/>
              </a:rPr>
              <a:t>« </a:t>
            </a:r>
            <a:r>
              <a:rPr lang="fr-FR" sz="1600" dirty="0">
                <a:solidFill>
                  <a:srgbClr val="003882"/>
                </a:solidFill>
                <a:latin typeface="Calibri" panose="020F0502020204030204" pitchFamily="34" charset="0"/>
              </a:rPr>
              <a:t>Ancien numéro du contrat - S21.G00.41.014 </a:t>
            </a:r>
            <a:r>
              <a:rPr lang="fr-FR" sz="1600" dirty="0" smtClean="0">
                <a:solidFill>
                  <a:srgbClr val="003882"/>
                </a:solidFill>
                <a:latin typeface="Calibri" panose="020F0502020204030204" pitchFamily="34" charset="0"/>
              </a:rPr>
              <a:t>»             </a:t>
            </a:r>
          </a:p>
          <a:p>
            <a:pPr marL="1200150" lvl="4" indent="-285750" algn="just">
              <a:buFont typeface="Courier New" panose="02070309020205020404" pitchFamily="49" charset="0"/>
              <a:buChar char="o"/>
            </a:pPr>
            <a:r>
              <a:rPr lang="fr-FR" sz="1600" dirty="0" smtClean="0">
                <a:solidFill>
                  <a:srgbClr val="003882"/>
                </a:solidFill>
                <a:latin typeface="Calibri" panose="020F0502020204030204" pitchFamily="34" charset="0"/>
              </a:rPr>
              <a:t>« </a:t>
            </a:r>
            <a:r>
              <a:rPr lang="fr-FR" sz="1600" dirty="0">
                <a:solidFill>
                  <a:srgbClr val="003882"/>
                </a:solidFill>
                <a:latin typeface="Calibri" panose="020F0502020204030204" pitchFamily="34" charset="0"/>
              </a:rPr>
              <a:t>Ancienne date de début du contrat - S21.G00.41.021 </a:t>
            </a:r>
            <a:r>
              <a:rPr lang="fr-FR" sz="1600" dirty="0" smtClean="0">
                <a:solidFill>
                  <a:srgbClr val="003882"/>
                </a:solidFill>
                <a:latin typeface="Calibri" panose="020F0502020204030204" pitchFamily="34" charset="0"/>
              </a:rPr>
              <a:t>»</a:t>
            </a:r>
          </a:p>
          <a:p>
            <a:pPr marL="1200150" lvl="4" indent="-285750" algn="just">
              <a:buFont typeface="Courier New" panose="02070309020205020404" pitchFamily="49" charset="0"/>
              <a:buChar char="o"/>
            </a:pPr>
            <a:r>
              <a:rPr lang="fr-FR" sz="1600" dirty="0" smtClean="0">
                <a:solidFill>
                  <a:srgbClr val="003882"/>
                </a:solidFill>
                <a:latin typeface="Calibri" panose="020F0502020204030204" pitchFamily="34" charset="0"/>
              </a:rPr>
              <a:t>« </a:t>
            </a:r>
            <a:r>
              <a:rPr lang="fr-FR" sz="1600" dirty="0">
                <a:solidFill>
                  <a:srgbClr val="003882"/>
                </a:solidFill>
                <a:latin typeface="Calibri" panose="020F0502020204030204" pitchFamily="34" charset="0"/>
              </a:rPr>
              <a:t>Ancien identifiant du contrat d'engagement maritime - S21.G00.41.054 </a:t>
            </a:r>
            <a:r>
              <a:rPr lang="fr-FR" sz="1600" dirty="0" smtClean="0">
                <a:solidFill>
                  <a:srgbClr val="003882"/>
                </a:solidFill>
                <a:latin typeface="Calibri" panose="020F0502020204030204" pitchFamily="34" charset="0"/>
              </a:rPr>
              <a:t>»</a:t>
            </a:r>
          </a:p>
          <a:p>
            <a:pPr marL="1657350" lvl="5" indent="-285750" algn="just">
              <a:buFont typeface="Arial" panose="020B0604020202020204" pitchFamily="34" charset="0"/>
              <a:buChar char="•"/>
            </a:pPr>
            <a:r>
              <a:rPr lang="fr-FR" sz="1600" i="1" dirty="0" smtClean="0">
                <a:solidFill>
                  <a:srgbClr val="003882"/>
                </a:solidFill>
                <a:latin typeface="Calibri" panose="020F0502020204030204" pitchFamily="34" charset="0"/>
              </a:rPr>
              <a:t>Cette dernière donnée ne concerne que les gens de mer affiliés à l’ENIM</a:t>
            </a:r>
            <a:endParaRPr lang="fr-FR" sz="1600" dirty="0">
              <a:solidFill>
                <a:srgbClr val="003882"/>
              </a:solidFill>
              <a:latin typeface="Calibri" panose="020F0502020204030204" pitchFamily="34" charset="0"/>
            </a:endParaRPr>
          </a:p>
        </p:txBody>
      </p:sp>
      <p:sp>
        <p:nvSpPr>
          <p:cNvPr id="7" name="Titre 1">
            <a:extLst>
              <a:ext uri="{FF2B5EF4-FFF2-40B4-BE49-F238E27FC236}">
                <a16:creationId xmlns:a16="http://schemas.microsoft.com/office/drawing/2014/main" xmlns="" id="{EA7BDA9F-FC5A-B94C-A537-A7C927B21A0D}"/>
              </a:ext>
            </a:extLst>
          </p:cNvPr>
          <p:cNvSpPr txBox="1">
            <a:spLocks/>
          </p:cNvSpPr>
          <p:nvPr/>
        </p:nvSpPr>
        <p:spPr bwMode="auto">
          <a:xfrm>
            <a:off x="266701" y="0"/>
            <a:ext cx="8697787" cy="650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sz="2400" dirty="0"/>
              <a:t>Comment corriger une erreur déclarative ?</a:t>
            </a:r>
            <a:br>
              <a:rPr lang="fr-FR" sz="2400" dirty="0"/>
            </a:br>
            <a:r>
              <a:rPr lang="fr-FR" sz="1800" kern="0" dirty="0">
                <a:solidFill>
                  <a:srgbClr val="00B0F0"/>
                </a:solidFill>
                <a:latin typeface="Calibri" pitchFamily="34" charset="0"/>
                <a:ea typeface="+mn-ea"/>
                <a:cs typeface="Arial"/>
              </a:rPr>
              <a:t>Déclaration des changements concernant l’individu ou le contrat</a:t>
            </a:r>
          </a:p>
        </p:txBody>
      </p:sp>
    </p:spTree>
    <p:extLst>
      <p:ext uri="{BB962C8B-B14F-4D97-AF65-F5344CB8AC3E}">
        <p14:creationId xmlns:p14="http://schemas.microsoft.com/office/powerpoint/2010/main" xmlns="" val="747661621"/>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7B0B5D98-C34D-4DB1-BE83-7541DF2AF49D}" type="slidenum">
              <a:rPr lang="fr-FR" smtClean="0"/>
              <a:pPr>
                <a:defRPr/>
              </a:pPr>
              <a:t>16</a:t>
            </a:fld>
            <a:endParaRPr lang="fr-FR" dirty="0"/>
          </a:p>
        </p:txBody>
      </p:sp>
      <p:sp>
        <p:nvSpPr>
          <p:cNvPr id="6" name="Rectangle 5">
            <a:extLst>
              <a:ext uri="{FF2B5EF4-FFF2-40B4-BE49-F238E27FC236}">
                <a16:creationId xmlns:a16="http://schemas.microsoft.com/office/drawing/2014/main" xmlns="" id="{A7943965-4DA0-A540-B9FA-95E2F4BD7E13}"/>
              </a:ext>
            </a:extLst>
          </p:cNvPr>
          <p:cNvSpPr/>
          <p:nvPr/>
        </p:nvSpPr>
        <p:spPr>
          <a:xfrm>
            <a:off x="173124" y="1484784"/>
            <a:ext cx="8494538" cy="3139321"/>
          </a:xfrm>
          <a:prstGeom prst="rect">
            <a:avLst/>
          </a:prstGeom>
        </p:spPr>
        <p:txBody>
          <a:bodyPr wrap="square">
            <a:spAutoFit/>
          </a:bodyPr>
          <a:lstStyle/>
          <a:p>
            <a:pPr marL="342900" lvl="2" indent="-342900" algn="just">
              <a:buBlip>
                <a:blip r:embed="rId3"/>
              </a:buBlip>
            </a:pPr>
            <a:r>
              <a:rPr lang="fr-FR" b="1" u="sng" dirty="0" smtClean="0">
                <a:solidFill>
                  <a:srgbClr val="003882"/>
                </a:solidFill>
                <a:latin typeface="Calibri" panose="020F0502020204030204" pitchFamily="34" charset="0"/>
              </a:rPr>
              <a:t>Changement de données </a:t>
            </a:r>
            <a:r>
              <a:rPr lang="fr-FR" b="1" u="sng" dirty="0" err="1" smtClean="0">
                <a:solidFill>
                  <a:srgbClr val="003882"/>
                </a:solidFill>
                <a:latin typeface="Calibri" panose="020F0502020204030204" pitchFamily="34" charset="0"/>
              </a:rPr>
              <a:t>identifiantes</a:t>
            </a:r>
            <a:r>
              <a:rPr lang="fr-FR" b="1" u="sng" dirty="0" smtClean="0">
                <a:solidFill>
                  <a:srgbClr val="003882"/>
                </a:solidFill>
                <a:latin typeface="Calibri" panose="020F0502020204030204" pitchFamily="34" charset="0"/>
              </a:rPr>
              <a:t> (2/3)</a:t>
            </a:r>
          </a:p>
          <a:p>
            <a:pPr marL="0" lvl="2" algn="just"/>
            <a:endParaRPr lang="fr-FR" b="1" u="sng" dirty="0">
              <a:solidFill>
                <a:srgbClr val="003882"/>
              </a:solidFill>
              <a:latin typeface="Calibri" panose="020F0502020204030204" pitchFamily="34" charset="0"/>
            </a:endParaRPr>
          </a:p>
          <a:p>
            <a:pPr marL="285750" lvl="2" indent="-285750" algn="just">
              <a:buFont typeface="Arial" panose="020B0604020202020204" pitchFamily="34" charset="0"/>
              <a:buChar char="•"/>
            </a:pPr>
            <a:r>
              <a:rPr lang="fr-FR" dirty="0">
                <a:solidFill>
                  <a:srgbClr val="003882"/>
                </a:solidFill>
                <a:latin typeface="Calibri" panose="020F0502020204030204" pitchFamily="34" charset="0"/>
              </a:rPr>
              <a:t>A chaque fois qu’une donnée </a:t>
            </a:r>
            <a:r>
              <a:rPr lang="fr-FR" dirty="0" err="1">
                <a:solidFill>
                  <a:srgbClr val="003882"/>
                </a:solidFill>
                <a:latin typeface="Calibri" panose="020F0502020204030204" pitchFamily="34" charset="0"/>
              </a:rPr>
              <a:t>identifiante</a:t>
            </a:r>
            <a:r>
              <a:rPr lang="fr-FR" dirty="0">
                <a:solidFill>
                  <a:srgbClr val="003882"/>
                </a:solidFill>
                <a:latin typeface="Calibri" panose="020F0502020204030204" pitchFamily="34" charset="0"/>
              </a:rPr>
              <a:t> change, il est impératif de déclarer le changement ainsi opéré.</a:t>
            </a:r>
            <a:endParaRPr lang="fr-FR" dirty="0" smtClean="0">
              <a:solidFill>
                <a:srgbClr val="003882"/>
              </a:solidFill>
              <a:latin typeface="Calibri" panose="020F0502020204030204" pitchFamily="34" charset="0"/>
            </a:endParaRPr>
          </a:p>
          <a:p>
            <a:pPr marL="0" lvl="2" algn="just"/>
            <a:endParaRPr lang="fr-FR" dirty="0" smtClean="0">
              <a:solidFill>
                <a:srgbClr val="003882"/>
              </a:solidFill>
              <a:latin typeface="Calibri" panose="020F0502020204030204" pitchFamily="34" charset="0"/>
            </a:endParaRPr>
          </a:p>
          <a:p>
            <a:pPr marL="285750" lvl="2" indent="-285750" algn="just">
              <a:buFont typeface="Arial" panose="020B0604020202020204" pitchFamily="34" charset="0"/>
              <a:buChar char="•"/>
            </a:pPr>
            <a:r>
              <a:rPr lang="fr-FR" dirty="0">
                <a:solidFill>
                  <a:srgbClr val="003882"/>
                </a:solidFill>
                <a:latin typeface="Calibri" panose="020F0502020204030204" pitchFamily="34" charset="0"/>
              </a:rPr>
              <a:t>L’absence de déclaration d’un changement de données </a:t>
            </a:r>
            <a:r>
              <a:rPr lang="fr-FR" dirty="0" err="1">
                <a:solidFill>
                  <a:srgbClr val="003882"/>
                </a:solidFill>
                <a:latin typeface="Calibri" panose="020F0502020204030204" pitchFamily="34" charset="0"/>
              </a:rPr>
              <a:t>identifiantes</a:t>
            </a:r>
            <a:r>
              <a:rPr lang="fr-FR" dirty="0">
                <a:solidFill>
                  <a:srgbClr val="003882"/>
                </a:solidFill>
                <a:latin typeface="Calibri" panose="020F0502020204030204" pitchFamily="34" charset="0"/>
              </a:rPr>
              <a:t> ne permet pas le chaînage des données de l’individu avec les données précédemment déclarées en DSN pour cet </a:t>
            </a:r>
            <a:r>
              <a:rPr lang="fr-FR" dirty="0" smtClean="0">
                <a:solidFill>
                  <a:srgbClr val="003882"/>
                </a:solidFill>
                <a:latin typeface="Calibri" panose="020F0502020204030204" pitchFamily="34" charset="0"/>
              </a:rPr>
              <a:t>individu =&gt; </a:t>
            </a:r>
            <a:r>
              <a:rPr lang="fr-FR" u="sng" dirty="0" smtClean="0">
                <a:solidFill>
                  <a:srgbClr val="003882"/>
                </a:solidFill>
                <a:latin typeface="Calibri" panose="020F0502020204030204" pitchFamily="34" charset="0"/>
              </a:rPr>
              <a:t>impact sur ses droits</a:t>
            </a:r>
          </a:p>
          <a:p>
            <a:pPr marL="285750" lvl="2" indent="-285750" algn="just">
              <a:buFont typeface="Arial" panose="020B0604020202020204" pitchFamily="34" charset="0"/>
              <a:buChar char="•"/>
            </a:pPr>
            <a:endParaRPr lang="fr-FR" u="sng" dirty="0">
              <a:solidFill>
                <a:srgbClr val="003882"/>
              </a:solidFill>
              <a:latin typeface="Calibri" panose="020F0502020204030204" pitchFamily="34" charset="0"/>
            </a:endParaRPr>
          </a:p>
          <a:p>
            <a:pPr marL="285750" lvl="2" indent="-285750" algn="just">
              <a:buFont typeface="Arial" panose="020B0604020202020204" pitchFamily="34" charset="0"/>
              <a:buChar char="•"/>
            </a:pPr>
            <a:r>
              <a:rPr lang="fr-FR" dirty="0">
                <a:solidFill>
                  <a:srgbClr val="003882"/>
                </a:solidFill>
                <a:latin typeface="Calibri" panose="020F0502020204030204" pitchFamily="34" charset="0"/>
              </a:rPr>
              <a:t>Seules les données faisant l’objet d’un </a:t>
            </a:r>
            <a:r>
              <a:rPr lang="fr-FR" dirty="0" smtClean="0">
                <a:solidFill>
                  <a:srgbClr val="003882"/>
                </a:solidFill>
                <a:latin typeface="Calibri" panose="020F0502020204030204" pitchFamily="34" charset="0"/>
              </a:rPr>
              <a:t>changement font </a:t>
            </a:r>
            <a:r>
              <a:rPr lang="fr-FR" dirty="0">
                <a:solidFill>
                  <a:srgbClr val="003882"/>
                </a:solidFill>
                <a:latin typeface="Calibri" panose="020F0502020204030204" pitchFamily="34" charset="0"/>
              </a:rPr>
              <a:t>ainsi l’objet d’une déclaration de changement</a:t>
            </a:r>
            <a:r>
              <a:rPr lang="fr-FR" dirty="0" smtClean="0">
                <a:solidFill>
                  <a:srgbClr val="003882"/>
                </a:solidFill>
                <a:latin typeface="Calibri" panose="020F0502020204030204" pitchFamily="34" charset="0"/>
              </a:rPr>
              <a:t>.</a:t>
            </a:r>
          </a:p>
        </p:txBody>
      </p:sp>
      <p:sp>
        <p:nvSpPr>
          <p:cNvPr id="7" name="Titre 1">
            <a:extLst>
              <a:ext uri="{FF2B5EF4-FFF2-40B4-BE49-F238E27FC236}">
                <a16:creationId xmlns:a16="http://schemas.microsoft.com/office/drawing/2014/main" xmlns="" id="{EA7BDA9F-FC5A-B94C-A537-A7C927B21A0D}"/>
              </a:ext>
            </a:extLst>
          </p:cNvPr>
          <p:cNvSpPr txBox="1">
            <a:spLocks/>
          </p:cNvSpPr>
          <p:nvPr/>
        </p:nvSpPr>
        <p:spPr bwMode="auto">
          <a:xfrm>
            <a:off x="266701" y="0"/>
            <a:ext cx="8697787" cy="650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sz="2400" dirty="0"/>
              <a:t>Comment corriger une erreur déclarative ?</a:t>
            </a:r>
            <a:br>
              <a:rPr lang="fr-FR" sz="2400" dirty="0"/>
            </a:br>
            <a:r>
              <a:rPr lang="fr-FR" sz="1800" kern="0" dirty="0">
                <a:solidFill>
                  <a:srgbClr val="00B0F0"/>
                </a:solidFill>
                <a:latin typeface="Calibri" pitchFamily="34" charset="0"/>
                <a:ea typeface="+mn-ea"/>
                <a:cs typeface="Arial"/>
              </a:rPr>
              <a:t>Déclaration des changements concernant l’individu ou le contrat</a:t>
            </a:r>
          </a:p>
        </p:txBody>
      </p:sp>
      <p:sp>
        <p:nvSpPr>
          <p:cNvPr id="5" name="Rectangle 4">
            <a:extLst>
              <a:ext uri="{FF2B5EF4-FFF2-40B4-BE49-F238E27FC236}">
                <a16:creationId xmlns:a16="http://schemas.microsoft.com/office/drawing/2014/main" xmlns="" id="{405B9204-E3CB-A946-BA7C-CBE528698182}"/>
              </a:ext>
            </a:extLst>
          </p:cNvPr>
          <p:cNvSpPr/>
          <p:nvPr/>
        </p:nvSpPr>
        <p:spPr>
          <a:xfrm>
            <a:off x="339375" y="4941168"/>
            <a:ext cx="8552438" cy="115212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marL="0" lvl="2" algn="ctr"/>
            <a:r>
              <a:rPr lang="fr-FR" sz="1600" b="1" dirty="0">
                <a:solidFill>
                  <a:srgbClr val="003882"/>
                </a:solidFill>
              </a:rPr>
              <a:t>Pour plus d’informations, se reporter à cette note : </a:t>
            </a:r>
          </a:p>
          <a:p>
            <a:pPr marL="0" lvl="2" algn="ctr"/>
            <a:r>
              <a:rPr lang="fr-FR" sz="1600" b="1" i="1" dirty="0">
                <a:solidFill>
                  <a:schemeClr val="bg1"/>
                </a:solidFill>
                <a:hlinkClick r:id="rId4"/>
              </a:rPr>
              <a:t>http://</a:t>
            </a:r>
            <a:r>
              <a:rPr lang="fr-FR" sz="1600" b="1" i="1" dirty="0" smtClean="0">
                <a:solidFill>
                  <a:schemeClr val="bg1"/>
                </a:solidFill>
                <a:hlinkClick r:id="rId4"/>
              </a:rPr>
              <a:t>www.net-entreprises.fr/media/documentation/note-consigne-declarative-blocs-changements.pdf </a:t>
            </a:r>
            <a:endParaRPr lang="fr-FR" sz="1600" b="1" i="1" dirty="0">
              <a:solidFill>
                <a:schemeClr val="bg1"/>
              </a:solidFill>
            </a:endParaRPr>
          </a:p>
        </p:txBody>
      </p:sp>
    </p:spTree>
    <p:extLst>
      <p:ext uri="{BB962C8B-B14F-4D97-AF65-F5344CB8AC3E}">
        <p14:creationId xmlns:p14="http://schemas.microsoft.com/office/powerpoint/2010/main" xmlns="" val="1301096088"/>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7B0B5D98-C34D-4DB1-BE83-7541DF2AF49D}" type="slidenum">
              <a:rPr lang="fr-FR" smtClean="0"/>
              <a:pPr>
                <a:defRPr/>
              </a:pPr>
              <a:t>17</a:t>
            </a:fld>
            <a:endParaRPr lang="fr-FR" dirty="0"/>
          </a:p>
        </p:txBody>
      </p:sp>
      <p:sp>
        <p:nvSpPr>
          <p:cNvPr id="6" name="Rectangle 5">
            <a:extLst>
              <a:ext uri="{FF2B5EF4-FFF2-40B4-BE49-F238E27FC236}">
                <a16:creationId xmlns:a16="http://schemas.microsoft.com/office/drawing/2014/main" xmlns="" id="{A7943965-4DA0-A540-B9FA-95E2F4BD7E13}"/>
              </a:ext>
            </a:extLst>
          </p:cNvPr>
          <p:cNvSpPr/>
          <p:nvPr/>
        </p:nvSpPr>
        <p:spPr>
          <a:xfrm>
            <a:off x="173124" y="1484784"/>
            <a:ext cx="8494538" cy="4893647"/>
          </a:xfrm>
          <a:prstGeom prst="rect">
            <a:avLst/>
          </a:prstGeom>
        </p:spPr>
        <p:txBody>
          <a:bodyPr wrap="square">
            <a:spAutoFit/>
          </a:bodyPr>
          <a:lstStyle/>
          <a:p>
            <a:pPr marL="342900" lvl="2" indent="-342900" algn="just">
              <a:buBlip>
                <a:blip r:embed="rId3"/>
              </a:buBlip>
            </a:pPr>
            <a:r>
              <a:rPr lang="fr-FR" b="1" u="sng" dirty="0" smtClean="0">
                <a:solidFill>
                  <a:srgbClr val="003882"/>
                </a:solidFill>
                <a:latin typeface="Calibri" panose="020F0502020204030204" pitchFamily="34" charset="0"/>
              </a:rPr>
              <a:t>Changement de données </a:t>
            </a:r>
            <a:r>
              <a:rPr lang="fr-FR" b="1" u="sng" dirty="0" err="1" smtClean="0">
                <a:solidFill>
                  <a:srgbClr val="003882"/>
                </a:solidFill>
                <a:latin typeface="Calibri" panose="020F0502020204030204" pitchFamily="34" charset="0"/>
              </a:rPr>
              <a:t>identifiantes</a:t>
            </a:r>
            <a:r>
              <a:rPr lang="fr-FR" b="1" u="sng" dirty="0" smtClean="0">
                <a:solidFill>
                  <a:srgbClr val="003882"/>
                </a:solidFill>
                <a:latin typeface="Calibri" panose="020F0502020204030204" pitchFamily="34" charset="0"/>
              </a:rPr>
              <a:t> (3/3)</a:t>
            </a:r>
          </a:p>
          <a:p>
            <a:pPr marL="0" lvl="2" algn="just"/>
            <a:endParaRPr lang="fr-FR" b="1" u="sng" dirty="0">
              <a:solidFill>
                <a:srgbClr val="003882"/>
              </a:solidFill>
              <a:latin typeface="Calibri" panose="020F0502020204030204" pitchFamily="34" charset="0"/>
            </a:endParaRPr>
          </a:p>
          <a:p>
            <a:pPr marL="285750" lvl="2" indent="-285750" algn="just">
              <a:buFont typeface="Arial" panose="020B0604020202020204" pitchFamily="34" charset="0"/>
              <a:buChar char="•"/>
            </a:pPr>
            <a:r>
              <a:rPr lang="fr-FR" u="sng" dirty="0" smtClean="0">
                <a:solidFill>
                  <a:srgbClr val="003882"/>
                </a:solidFill>
                <a:latin typeface="Calibri" panose="020F0502020204030204" pitchFamily="34" charset="0"/>
              </a:rPr>
              <a:t>Exemple :</a:t>
            </a:r>
            <a:r>
              <a:rPr lang="fr-FR" dirty="0" smtClean="0">
                <a:solidFill>
                  <a:srgbClr val="003882"/>
                </a:solidFill>
                <a:latin typeface="Calibri" panose="020F0502020204030204" pitchFamily="34" charset="0"/>
              </a:rPr>
              <a:t> De janvier à mars 2020 (au sens mois principal déclaré (MPD)), un individu avai</a:t>
            </a:r>
            <a:r>
              <a:rPr lang="fr-FR" dirty="0">
                <a:solidFill>
                  <a:srgbClr val="003882"/>
                </a:solidFill>
                <a:latin typeface="Calibri" panose="020F0502020204030204" pitchFamily="34" charset="0"/>
              </a:rPr>
              <a:t>t été déclaré en DSN avec un numéro d’immatriculation d’attente (NIA) au niveau de la rubrique « Numéro d'inscription au </a:t>
            </a:r>
            <a:r>
              <a:rPr lang="fr-FR" dirty="0" smtClean="0">
                <a:solidFill>
                  <a:srgbClr val="003882"/>
                </a:solidFill>
                <a:latin typeface="Calibri" panose="020F0502020204030204" pitchFamily="34" charset="0"/>
              </a:rPr>
              <a:t>répertoire - S21.G00.30.001 » mais depuis le 15 avril 2020, il dispose d’un NIR. Le déclarant, ayant eu connaissance de cette information le même mois, procède donc à la déclaration du changement via la DSN de MPD avril 2020 de la manière suivante :</a:t>
            </a:r>
          </a:p>
          <a:p>
            <a:pPr marL="285750" lvl="2" indent="-285750" algn="just">
              <a:buFont typeface="Arial" panose="020B0604020202020204" pitchFamily="34" charset="0"/>
              <a:buChar char="•"/>
            </a:pPr>
            <a:endParaRPr lang="fr-FR" dirty="0">
              <a:solidFill>
                <a:srgbClr val="003882"/>
              </a:solidFill>
              <a:latin typeface="Calibri" panose="020F0502020204030204" pitchFamily="34" charset="0"/>
            </a:endParaRPr>
          </a:p>
          <a:p>
            <a:pPr marL="742950" lvl="3" indent="-285750" algn="just">
              <a:buFont typeface="Wingdings" panose="05000000000000000000" pitchFamily="2" charset="2"/>
              <a:buChar char="Ø"/>
            </a:pPr>
            <a:r>
              <a:rPr lang="fr-FR" sz="1600" dirty="0" smtClean="0">
                <a:solidFill>
                  <a:srgbClr val="003882"/>
                </a:solidFill>
                <a:latin typeface="Calibri" panose="020F0502020204030204" pitchFamily="34" charset="0"/>
              </a:rPr>
              <a:t>Au niveau de la rubrique </a:t>
            </a:r>
            <a:r>
              <a:rPr lang="fr-FR" sz="1600" dirty="0">
                <a:solidFill>
                  <a:srgbClr val="003882"/>
                </a:solidFill>
                <a:latin typeface="Calibri" panose="020F0502020204030204" pitchFamily="34" charset="0"/>
              </a:rPr>
              <a:t>« Numéro d'inscription au répertoire - S21.G00.30.001 </a:t>
            </a:r>
            <a:r>
              <a:rPr lang="fr-FR" sz="1600" dirty="0" smtClean="0">
                <a:solidFill>
                  <a:srgbClr val="003882"/>
                </a:solidFill>
                <a:latin typeface="Calibri" panose="020F0502020204030204" pitchFamily="34" charset="0"/>
              </a:rPr>
              <a:t>», il renseigne le NIR attribué</a:t>
            </a:r>
          </a:p>
          <a:p>
            <a:pPr marL="457200" lvl="3" algn="just"/>
            <a:endParaRPr lang="fr-FR" sz="1600" dirty="0" smtClean="0">
              <a:solidFill>
                <a:srgbClr val="003882"/>
              </a:solidFill>
              <a:latin typeface="Calibri" panose="020F0502020204030204" pitchFamily="34" charset="0"/>
            </a:endParaRPr>
          </a:p>
          <a:p>
            <a:pPr marL="742950" lvl="3" indent="-285750" algn="just">
              <a:buFont typeface="Wingdings" panose="05000000000000000000" pitchFamily="2" charset="2"/>
              <a:buChar char="Ø"/>
            </a:pPr>
            <a:r>
              <a:rPr lang="fr-FR" sz="1600" dirty="0">
                <a:solidFill>
                  <a:srgbClr val="003882"/>
                </a:solidFill>
                <a:latin typeface="Calibri" panose="020F0502020204030204" pitchFamily="34" charset="0"/>
              </a:rPr>
              <a:t>Déclaration d’un bloc </a:t>
            </a:r>
            <a:r>
              <a:rPr lang="fr-FR" sz="1600" dirty="0" smtClean="0">
                <a:solidFill>
                  <a:srgbClr val="003882"/>
                </a:solidFill>
                <a:latin typeface="Calibri" panose="020F0502020204030204" pitchFamily="34" charset="0"/>
              </a:rPr>
              <a:t>« Changements Individu - S21.G00.31 » avec les rubriques :</a:t>
            </a:r>
          </a:p>
          <a:p>
            <a:pPr marL="457200" lvl="3" algn="just"/>
            <a:r>
              <a:rPr lang="fr-FR" sz="1600" dirty="0">
                <a:solidFill>
                  <a:srgbClr val="003882"/>
                </a:solidFill>
                <a:latin typeface="Calibri" panose="020F0502020204030204" pitchFamily="34" charset="0"/>
              </a:rPr>
              <a:t>      </a:t>
            </a:r>
            <a:r>
              <a:rPr lang="fr-FR" sz="1600" dirty="0" smtClean="0">
                <a:solidFill>
                  <a:srgbClr val="003882"/>
                </a:solidFill>
                <a:latin typeface="Calibri" panose="020F0502020204030204" pitchFamily="34" charset="0"/>
              </a:rPr>
              <a:t>« Date </a:t>
            </a:r>
            <a:r>
              <a:rPr lang="fr-FR" sz="1600" dirty="0">
                <a:solidFill>
                  <a:srgbClr val="003882"/>
                </a:solidFill>
                <a:latin typeface="Calibri" panose="020F0502020204030204" pitchFamily="34" charset="0"/>
              </a:rPr>
              <a:t>de la </a:t>
            </a:r>
            <a:r>
              <a:rPr lang="fr-FR" sz="1600" dirty="0" smtClean="0">
                <a:solidFill>
                  <a:srgbClr val="003882"/>
                </a:solidFill>
                <a:latin typeface="Calibri" panose="020F0502020204030204" pitchFamily="34" charset="0"/>
              </a:rPr>
              <a:t>modification - S21.G00.31.001 » = 15042020;</a:t>
            </a:r>
          </a:p>
          <a:p>
            <a:pPr marL="457200" lvl="3" algn="just"/>
            <a:r>
              <a:rPr lang="fr-FR" sz="1600" dirty="0">
                <a:solidFill>
                  <a:srgbClr val="003882"/>
                </a:solidFill>
                <a:latin typeface="Calibri" panose="020F0502020204030204" pitchFamily="34" charset="0"/>
              </a:rPr>
              <a:t>      « Ancien NIR - </a:t>
            </a:r>
            <a:r>
              <a:rPr lang="fr-FR" sz="1600" dirty="0" smtClean="0">
                <a:solidFill>
                  <a:srgbClr val="003882"/>
                </a:solidFill>
                <a:latin typeface="Calibri" panose="020F0502020204030204" pitchFamily="34" charset="0"/>
              </a:rPr>
              <a:t>S21.G00.31.008 » = le NIA qui avait été déclaré précédemment;</a:t>
            </a:r>
          </a:p>
          <a:p>
            <a:pPr marL="457200" lvl="3" algn="just"/>
            <a:endParaRPr lang="fr-FR" dirty="0">
              <a:solidFill>
                <a:srgbClr val="003882"/>
              </a:solidFill>
              <a:latin typeface="Calibri" panose="020F0502020204030204" pitchFamily="34" charset="0"/>
            </a:endParaRPr>
          </a:p>
          <a:p>
            <a:pPr marL="457200" lvl="3" algn="just"/>
            <a:r>
              <a:rPr lang="fr-FR" dirty="0" smtClean="0">
                <a:solidFill>
                  <a:srgbClr val="003882"/>
                </a:solidFill>
                <a:latin typeface="Calibri" panose="020F0502020204030204" pitchFamily="34" charset="0"/>
              </a:rPr>
              <a:t>=&gt; La déclaration de ce bloc </a:t>
            </a:r>
            <a:r>
              <a:rPr lang="fr-FR" dirty="0">
                <a:solidFill>
                  <a:srgbClr val="003882"/>
                </a:solidFill>
                <a:latin typeface="Calibri" panose="020F0502020204030204" pitchFamily="34" charset="0"/>
              </a:rPr>
              <a:t>« Changements Individu - S21.G00.31 </a:t>
            </a:r>
            <a:r>
              <a:rPr lang="fr-FR" dirty="0" smtClean="0">
                <a:solidFill>
                  <a:srgbClr val="003882"/>
                </a:solidFill>
                <a:latin typeface="Calibri" panose="020F0502020204030204" pitchFamily="34" charset="0"/>
              </a:rPr>
              <a:t>» permet de faire le lien avec les données qui avaient été précédemment déclarées pour cet individu.</a:t>
            </a:r>
            <a:endParaRPr lang="fr-FR" dirty="0">
              <a:solidFill>
                <a:srgbClr val="003882"/>
              </a:solidFill>
              <a:latin typeface="Calibri" panose="020F0502020204030204" pitchFamily="34" charset="0"/>
            </a:endParaRPr>
          </a:p>
        </p:txBody>
      </p:sp>
      <p:sp>
        <p:nvSpPr>
          <p:cNvPr id="7" name="Titre 1">
            <a:extLst>
              <a:ext uri="{FF2B5EF4-FFF2-40B4-BE49-F238E27FC236}">
                <a16:creationId xmlns:a16="http://schemas.microsoft.com/office/drawing/2014/main" xmlns="" id="{EA7BDA9F-FC5A-B94C-A537-A7C927B21A0D}"/>
              </a:ext>
            </a:extLst>
          </p:cNvPr>
          <p:cNvSpPr txBox="1">
            <a:spLocks/>
          </p:cNvSpPr>
          <p:nvPr/>
        </p:nvSpPr>
        <p:spPr bwMode="auto">
          <a:xfrm>
            <a:off x="266701" y="0"/>
            <a:ext cx="8697787" cy="650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sz="2400" dirty="0"/>
              <a:t>Comment corriger une erreur déclarative ?</a:t>
            </a:r>
            <a:br>
              <a:rPr lang="fr-FR" sz="2400" dirty="0"/>
            </a:br>
            <a:r>
              <a:rPr lang="fr-FR" sz="1800" kern="0" dirty="0">
                <a:solidFill>
                  <a:srgbClr val="00B0F0"/>
                </a:solidFill>
                <a:latin typeface="Calibri" pitchFamily="34" charset="0"/>
                <a:ea typeface="+mn-ea"/>
                <a:cs typeface="Arial"/>
              </a:rPr>
              <a:t>Déclaration des changements concernant l’individu ou le contrat</a:t>
            </a:r>
          </a:p>
        </p:txBody>
      </p:sp>
    </p:spTree>
    <p:extLst>
      <p:ext uri="{BB962C8B-B14F-4D97-AF65-F5344CB8AC3E}">
        <p14:creationId xmlns:p14="http://schemas.microsoft.com/office/powerpoint/2010/main" xmlns="" val="4054789523"/>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7B0B5D98-C34D-4DB1-BE83-7541DF2AF49D}" type="slidenum">
              <a:rPr lang="fr-FR" smtClean="0"/>
              <a:pPr>
                <a:defRPr/>
              </a:pPr>
              <a:t>18</a:t>
            </a:fld>
            <a:endParaRPr lang="fr-FR" dirty="0"/>
          </a:p>
        </p:txBody>
      </p:sp>
      <p:sp>
        <p:nvSpPr>
          <p:cNvPr id="6" name="Rectangle 5">
            <a:extLst>
              <a:ext uri="{FF2B5EF4-FFF2-40B4-BE49-F238E27FC236}">
                <a16:creationId xmlns:a16="http://schemas.microsoft.com/office/drawing/2014/main" xmlns="" id="{A7943965-4DA0-A540-B9FA-95E2F4BD7E13}"/>
              </a:ext>
            </a:extLst>
          </p:cNvPr>
          <p:cNvSpPr/>
          <p:nvPr/>
        </p:nvSpPr>
        <p:spPr>
          <a:xfrm>
            <a:off x="173124" y="1484784"/>
            <a:ext cx="8494538" cy="1200329"/>
          </a:xfrm>
          <a:prstGeom prst="rect">
            <a:avLst/>
          </a:prstGeom>
        </p:spPr>
        <p:txBody>
          <a:bodyPr wrap="square">
            <a:spAutoFit/>
          </a:bodyPr>
          <a:lstStyle/>
          <a:p>
            <a:pPr marL="342900" lvl="2" indent="-342900" algn="just">
              <a:buBlip>
                <a:blip r:embed="rId3"/>
              </a:buBlip>
            </a:pPr>
            <a:r>
              <a:rPr lang="fr-FR" b="1" u="sng" dirty="0" smtClean="0">
                <a:solidFill>
                  <a:srgbClr val="003882"/>
                </a:solidFill>
                <a:latin typeface="Calibri" panose="020F0502020204030204" pitchFamily="34" charset="0"/>
              </a:rPr>
              <a:t>Changement de modalités </a:t>
            </a:r>
            <a:r>
              <a:rPr lang="fr-FR" b="1" u="sng" dirty="0">
                <a:solidFill>
                  <a:srgbClr val="003882"/>
                </a:solidFill>
                <a:latin typeface="Calibri" panose="020F0502020204030204" pitchFamily="34" charset="0"/>
              </a:rPr>
              <a:t>du </a:t>
            </a:r>
            <a:r>
              <a:rPr lang="fr-FR" b="1" u="sng" dirty="0" smtClean="0">
                <a:solidFill>
                  <a:srgbClr val="003882"/>
                </a:solidFill>
                <a:latin typeface="Calibri" panose="020F0502020204030204" pitchFamily="34" charset="0"/>
              </a:rPr>
              <a:t>contrat (1/2)</a:t>
            </a:r>
          </a:p>
          <a:p>
            <a:pPr marL="0" lvl="2" algn="just"/>
            <a:endParaRPr lang="fr-FR" b="1" u="sng" dirty="0">
              <a:solidFill>
                <a:srgbClr val="003882"/>
              </a:solidFill>
              <a:latin typeface="Calibri" panose="020F0502020204030204" pitchFamily="34" charset="0"/>
            </a:endParaRPr>
          </a:p>
          <a:p>
            <a:pPr marL="285750" lvl="2" indent="-285750" algn="just">
              <a:buFont typeface="Arial" panose="020B0604020202020204" pitchFamily="34" charset="0"/>
              <a:buChar char="•"/>
            </a:pPr>
            <a:r>
              <a:rPr lang="fr-FR" dirty="0">
                <a:solidFill>
                  <a:srgbClr val="003882"/>
                </a:solidFill>
                <a:latin typeface="Calibri" panose="020F0502020204030204" pitchFamily="34" charset="0"/>
              </a:rPr>
              <a:t>Si le changement ou la correction porte sur une </a:t>
            </a:r>
            <a:r>
              <a:rPr lang="fr-FR" dirty="0" smtClean="0">
                <a:solidFill>
                  <a:srgbClr val="003882"/>
                </a:solidFill>
                <a:latin typeface="Calibri" panose="020F0502020204030204" pitchFamily="34" charset="0"/>
              </a:rPr>
              <a:t>modalité du </a:t>
            </a:r>
            <a:r>
              <a:rPr lang="fr-FR" dirty="0">
                <a:solidFill>
                  <a:srgbClr val="003882"/>
                </a:solidFill>
                <a:latin typeface="Calibri" panose="020F0502020204030204" pitchFamily="34" charset="0"/>
              </a:rPr>
              <a:t>contrat </a:t>
            </a:r>
            <a:r>
              <a:rPr lang="fr-FR" dirty="0" smtClean="0">
                <a:solidFill>
                  <a:srgbClr val="003882"/>
                </a:solidFill>
                <a:latin typeface="Calibri" panose="020F0502020204030204" pitchFamily="34" charset="0"/>
              </a:rPr>
              <a:t>alors </a:t>
            </a:r>
            <a:r>
              <a:rPr lang="fr-FR" dirty="0">
                <a:solidFill>
                  <a:srgbClr val="003882"/>
                </a:solidFill>
                <a:latin typeface="Calibri" panose="020F0502020204030204" pitchFamily="34" charset="0"/>
              </a:rPr>
              <a:t>: </a:t>
            </a:r>
            <a:endParaRPr lang="fr-FR" dirty="0" smtClean="0">
              <a:solidFill>
                <a:srgbClr val="003882"/>
              </a:solidFill>
              <a:latin typeface="Calibri" panose="020F0502020204030204" pitchFamily="34" charset="0"/>
            </a:endParaRPr>
          </a:p>
          <a:p>
            <a:pPr marL="285750" lvl="2" indent="-285750" algn="just">
              <a:buFont typeface="Arial" panose="020B0604020202020204" pitchFamily="34" charset="0"/>
              <a:buChar char="•"/>
            </a:pPr>
            <a:endParaRPr lang="fr-FR" dirty="0" smtClean="0">
              <a:solidFill>
                <a:srgbClr val="003882"/>
              </a:solidFill>
              <a:latin typeface="Calibri" panose="020F0502020204030204" pitchFamily="34" charset="0"/>
            </a:endParaRPr>
          </a:p>
        </p:txBody>
      </p:sp>
      <p:sp>
        <p:nvSpPr>
          <p:cNvPr id="7" name="Titre 1">
            <a:extLst>
              <a:ext uri="{FF2B5EF4-FFF2-40B4-BE49-F238E27FC236}">
                <a16:creationId xmlns:a16="http://schemas.microsoft.com/office/drawing/2014/main" xmlns="" id="{EA7BDA9F-FC5A-B94C-A537-A7C927B21A0D}"/>
              </a:ext>
            </a:extLst>
          </p:cNvPr>
          <p:cNvSpPr txBox="1">
            <a:spLocks/>
          </p:cNvSpPr>
          <p:nvPr/>
        </p:nvSpPr>
        <p:spPr bwMode="auto">
          <a:xfrm>
            <a:off x="266701" y="0"/>
            <a:ext cx="8697787" cy="650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sz="2400" dirty="0"/>
              <a:t>Comment corriger une erreur déclarative ?</a:t>
            </a:r>
            <a:br>
              <a:rPr lang="fr-FR" sz="2400" dirty="0"/>
            </a:br>
            <a:r>
              <a:rPr lang="fr-FR" sz="1800" kern="0" dirty="0">
                <a:solidFill>
                  <a:srgbClr val="00B0F0"/>
                </a:solidFill>
                <a:latin typeface="Calibri" pitchFamily="34" charset="0"/>
                <a:ea typeface="+mn-ea"/>
                <a:cs typeface="Arial"/>
              </a:rPr>
              <a:t>Déclaration des changements concernant l’individu ou le contrat</a:t>
            </a:r>
          </a:p>
        </p:txBody>
      </p:sp>
      <p:sp>
        <p:nvSpPr>
          <p:cNvPr id="5" name="Rectangle 4">
            <a:extLst>
              <a:ext uri="{FF2B5EF4-FFF2-40B4-BE49-F238E27FC236}">
                <a16:creationId xmlns:a16="http://schemas.microsoft.com/office/drawing/2014/main" xmlns="" id="{A8D56E50-F1D1-384B-BBFB-D2256F1589CB}"/>
              </a:ext>
            </a:extLst>
          </p:cNvPr>
          <p:cNvSpPr/>
          <p:nvPr/>
        </p:nvSpPr>
        <p:spPr>
          <a:xfrm>
            <a:off x="4372348" y="2516253"/>
            <a:ext cx="4572000" cy="954107"/>
          </a:xfrm>
          <a:prstGeom prst="rect">
            <a:avLst/>
          </a:prstGeom>
        </p:spPr>
        <p:txBody>
          <a:bodyPr>
            <a:spAutoFit/>
          </a:bodyPr>
          <a:lstStyle/>
          <a:p>
            <a:pPr lvl="1" algn="ctr"/>
            <a:r>
              <a:rPr lang="fr-FR" sz="1400" dirty="0">
                <a:solidFill>
                  <a:srgbClr val="505050"/>
                </a:solidFill>
                <a:latin typeface="Calibri" panose="020F0502020204030204" pitchFamily="34" charset="0"/>
                <a:cs typeface="Calibri" panose="020F0502020204030204" pitchFamily="34" charset="0"/>
              </a:rPr>
              <a:t>Cas 2 </a:t>
            </a:r>
            <a:r>
              <a:rPr lang="fr-FR" sz="1400" dirty="0" smtClean="0">
                <a:solidFill>
                  <a:srgbClr val="505050"/>
                </a:solidFill>
                <a:latin typeface="Calibri" panose="020F0502020204030204" pitchFamily="34" charset="0"/>
                <a:cs typeface="Calibri" panose="020F0502020204030204" pitchFamily="34" charset="0"/>
              </a:rPr>
              <a:t>: la donnée ne fait pas partie des données ayant un équivalent en bloc « Changement contrat – S21.G00.41 »  comme </a:t>
            </a:r>
            <a:r>
              <a:rPr lang="fr-FR" sz="1400" dirty="0">
                <a:solidFill>
                  <a:srgbClr val="505050"/>
                </a:solidFill>
                <a:latin typeface="Calibri" panose="020F0502020204030204" pitchFamily="34" charset="0"/>
                <a:cs typeface="Calibri" panose="020F0502020204030204" pitchFamily="34" charset="0"/>
              </a:rPr>
              <a:t>par exemple « Libellé de l’emploi - S21.G00.40.006 </a:t>
            </a:r>
            <a:r>
              <a:rPr lang="fr-FR" sz="1400" dirty="0" smtClean="0">
                <a:solidFill>
                  <a:srgbClr val="505050"/>
                </a:solidFill>
                <a:latin typeface="Calibri" panose="020F0502020204030204" pitchFamily="34" charset="0"/>
                <a:cs typeface="Calibri" panose="020F0502020204030204" pitchFamily="34" charset="0"/>
              </a:rPr>
              <a:t>»</a:t>
            </a:r>
            <a:endParaRPr lang="fr-FR" sz="1400" dirty="0">
              <a:solidFill>
                <a:srgbClr val="505050"/>
              </a:solidFill>
              <a:latin typeface="Calibri" panose="020F0502020204030204" pitchFamily="34" charset="0"/>
              <a:cs typeface="Calibri" panose="020F0502020204030204" pitchFamily="34" charset="0"/>
            </a:endParaRPr>
          </a:p>
        </p:txBody>
      </p:sp>
      <p:sp>
        <p:nvSpPr>
          <p:cNvPr id="8" name="Rectangle 7">
            <a:extLst>
              <a:ext uri="{FF2B5EF4-FFF2-40B4-BE49-F238E27FC236}">
                <a16:creationId xmlns:a16="http://schemas.microsoft.com/office/drawing/2014/main" xmlns="" id="{C211B251-0A36-0347-A468-2517FB86ABA7}"/>
              </a:ext>
            </a:extLst>
          </p:cNvPr>
          <p:cNvSpPr/>
          <p:nvPr/>
        </p:nvSpPr>
        <p:spPr>
          <a:xfrm>
            <a:off x="0" y="2516253"/>
            <a:ext cx="3906278" cy="1384995"/>
          </a:xfrm>
          <a:prstGeom prst="rect">
            <a:avLst/>
          </a:prstGeom>
        </p:spPr>
        <p:txBody>
          <a:bodyPr wrap="square">
            <a:spAutoFit/>
          </a:bodyPr>
          <a:lstStyle/>
          <a:p>
            <a:pPr lvl="1" algn="ctr"/>
            <a:r>
              <a:rPr lang="fr-FR" sz="1400" dirty="0">
                <a:solidFill>
                  <a:srgbClr val="505050"/>
                </a:solidFill>
                <a:latin typeface="Calibri" panose="020F0502020204030204" pitchFamily="34" charset="0"/>
                <a:cs typeface="Calibri" panose="020F0502020204030204" pitchFamily="34" charset="0"/>
              </a:rPr>
              <a:t>Cas 1 : la </a:t>
            </a:r>
            <a:r>
              <a:rPr lang="fr-FR" sz="1400" dirty="0" smtClean="0">
                <a:solidFill>
                  <a:srgbClr val="505050"/>
                </a:solidFill>
                <a:latin typeface="Calibri" panose="020F0502020204030204" pitchFamily="34" charset="0"/>
                <a:cs typeface="Calibri" panose="020F0502020204030204" pitchFamily="34" charset="0"/>
              </a:rPr>
              <a:t>modalité fait partie des données portées </a:t>
            </a:r>
            <a:r>
              <a:rPr lang="fr-FR" sz="1400" dirty="0">
                <a:solidFill>
                  <a:srgbClr val="505050"/>
                </a:solidFill>
                <a:latin typeface="Calibri" panose="020F0502020204030204" pitchFamily="34" charset="0"/>
                <a:cs typeface="Calibri" panose="020F0502020204030204" pitchFamily="34" charset="0"/>
              </a:rPr>
              <a:t>en bloc </a:t>
            </a:r>
            <a:r>
              <a:rPr lang="fr-FR" sz="1400" dirty="0" smtClean="0">
                <a:solidFill>
                  <a:srgbClr val="505050"/>
                </a:solidFill>
                <a:latin typeface="Calibri" panose="020F0502020204030204" pitchFamily="34" charset="0"/>
                <a:cs typeface="Calibri" panose="020F0502020204030204" pitchFamily="34" charset="0"/>
              </a:rPr>
              <a:t>«</a:t>
            </a:r>
            <a:r>
              <a:rPr lang="fr-FR" sz="1400" dirty="0">
                <a:solidFill>
                  <a:srgbClr val="505050"/>
                </a:solidFill>
                <a:latin typeface="Calibri" panose="020F0502020204030204" pitchFamily="34" charset="0"/>
                <a:cs typeface="Calibri" panose="020F0502020204030204" pitchFamily="34" charset="0"/>
              </a:rPr>
              <a:t> Changement Contrat – </a:t>
            </a:r>
            <a:r>
              <a:rPr lang="fr-FR" sz="1400" dirty="0" smtClean="0">
                <a:solidFill>
                  <a:srgbClr val="505050"/>
                </a:solidFill>
                <a:latin typeface="Calibri" panose="020F0502020204030204" pitchFamily="34" charset="0"/>
                <a:cs typeface="Calibri" panose="020F0502020204030204" pitchFamily="34" charset="0"/>
              </a:rPr>
              <a:t>S21.G00.41 » </a:t>
            </a:r>
          </a:p>
          <a:p>
            <a:pPr lvl="1" algn="ctr"/>
            <a:r>
              <a:rPr lang="fr-FR" sz="1400" dirty="0" smtClean="0">
                <a:solidFill>
                  <a:srgbClr val="505050"/>
                </a:solidFill>
                <a:latin typeface="Calibri" panose="020F0502020204030204" pitchFamily="34" charset="0"/>
                <a:cs typeface="Calibri" panose="020F0502020204030204" pitchFamily="34" charset="0"/>
              </a:rPr>
              <a:t>(modalité ayant un impact sur les droits, comme par </a:t>
            </a:r>
            <a:r>
              <a:rPr lang="fr-FR" sz="1400" dirty="0">
                <a:solidFill>
                  <a:srgbClr val="505050"/>
                </a:solidFill>
                <a:latin typeface="Calibri" panose="020F0502020204030204" pitchFamily="34" charset="0"/>
                <a:cs typeface="Calibri" panose="020F0502020204030204" pitchFamily="34" charset="0"/>
              </a:rPr>
              <a:t>exemple « Modalité d'exercice du temps de travail - </a:t>
            </a:r>
            <a:r>
              <a:rPr lang="fr-FR" sz="1400" dirty="0" smtClean="0">
                <a:solidFill>
                  <a:srgbClr val="505050"/>
                </a:solidFill>
                <a:latin typeface="Calibri" panose="020F0502020204030204" pitchFamily="34" charset="0"/>
                <a:cs typeface="Calibri" panose="020F0502020204030204" pitchFamily="34" charset="0"/>
              </a:rPr>
              <a:t>S21.G00.40.014 </a:t>
            </a:r>
            <a:r>
              <a:rPr lang="fr-FR" sz="1400" dirty="0">
                <a:solidFill>
                  <a:srgbClr val="505050"/>
                </a:solidFill>
                <a:latin typeface="Calibri" panose="020F0502020204030204" pitchFamily="34" charset="0"/>
                <a:cs typeface="Calibri" panose="020F0502020204030204" pitchFamily="34" charset="0"/>
              </a:rPr>
              <a:t>»)</a:t>
            </a:r>
          </a:p>
        </p:txBody>
      </p:sp>
      <p:cxnSp>
        <p:nvCxnSpPr>
          <p:cNvPr id="9" name="Connecteur droit avec flèche 8">
            <a:extLst>
              <a:ext uri="{FF2B5EF4-FFF2-40B4-BE49-F238E27FC236}">
                <a16:creationId xmlns:a16="http://schemas.microsoft.com/office/drawing/2014/main" xmlns="" id="{B9A3AD7B-41A2-AB45-AA35-6EC3B2EB5274}"/>
              </a:ext>
            </a:extLst>
          </p:cNvPr>
          <p:cNvCxnSpPr>
            <a:cxnSpLocks/>
          </p:cNvCxnSpPr>
          <p:nvPr/>
        </p:nvCxnSpPr>
        <p:spPr bwMode="auto">
          <a:xfrm>
            <a:off x="2216988" y="3624544"/>
            <a:ext cx="7714" cy="500372"/>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0" name="Connecteur droit avec flèche 9">
            <a:extLst>
              <a:ext uri="{FF2B5EF4-FFF2-40B4-BE49-F238E27FC236}">
                <a16:creationId xmlns:a16="http://schemas.microsoft.com/office/drawing/2014/main" xmlns="" id="{7FF10E9F-6DB2-914D-B561-DB6075E49C6E}"/>
              </a:ext>
            </a:extLst>
          </p:cNvPr>
          <p:cNvCxnSpPr>
            <a:cxnSpLocks/>
          </p:cNvCxnSpPr>
          <p:nvPr/>
        </p:nvCxnSpPr>
        <p:spPr bwMode="auto">
          <a:xfrm>
            <a:off x="6770688" y="3547452"/>
            <a:ext cx="9872" cy="577464"/>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11" name="Rectangle : coins arrondis 11">
            <a:extLst>
              <a:ext uri="{FF2B5EF4-FFF2-40B4-BE49-F238E27FC236}">
                <a16:creationId xmlns:a16="http://schemas.microsoft.com/office/drawing/2014/main" xmlns="" id="{6946BC60-820E-0846-AE82-324CAD9115C5}"/>
              </a:ext>
            </a:extLst>
          </p:cNvPr>
          <p:cNvSpPr/>
          <p:nvPr/>
        </p:nvSpPr>
        <p:spPr bwMode="auto">
          <a:xfrm>
            <a:off x="123876" y="4124916"/>
            <a:ext cx="4464496" cy="2328743"/>
          </a:xfrm>
          <a:prstGeom prst="round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a:ln>
                <a:noFill/>
              </a:ln>
              <a:solidFill>
                <a:schemeClr val="tx1"/>
              </a:solidFill>
              <a:effectLst/>
              <a:latin typeface="Times New Roman" pitchFamily="18" charset="0"/>
            </a:endParaRPr>
          </a:p>
        </p:txBody>
      </p:sp>
      <p:sp>
        <p:nvSpPr>
          <p:cNvPr id="12" name="Rectangle : coins arrondis 34">
            <a:extLst>
              <a:ext uri="{FF2B5EF4-FFF2-40B4-BE49-F238E27FC236}">
                <a16:creationId xmlns:a16="http://schemas.microsoft.com/office/drawing/2014/main" xmlns="" id="{A4500065-FADE-7C43-8CFD-A6D59AD34D5A}"/>
              </a:ext>
            </a:extLst>
          </p:cNvPr>
          <p:cNvSpPr/>
          <p:nvPr/>
        </p:nvSpPr>
        <p:spPr bwMode="auto">
          <a:xfrm>
            <a:off x="4620981" y="4124916"/>
            <a:ext cx="4464496" cy="2328743"/>
          </a:xfrm>
          <a:prstGeom prst="round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a:ln>
                <a:noFill/>
              </a:ln>
              <a:solidFill>
                <a:schemeClr val="tx1"/>
              </a:solidFill>
              <a:effectLst/>
              <a:latin typeface="Times New Roman" pitchFamily="18" charset="0"/>
            </a:endParaRPr>
          </a:p>
        </p:txBody>
      </p:sp>
      <p:sp>
        <p:nvSpPr>
          <p:cNvPr id="13" name="Rectangle 12">
            <a:extLst>
              <a:ext uri="{FF2B5EF4-FFF2-40B4-BE49-F238E27FC236}">
                <a16:creationId xmlns:a16="http://schemas.microsoft.com/office/drawing/2014/main" xmlns="" id="{5385A867-D7DF-E543-B0E5-6D37147D59AB}"/>
              </a:ext>
            </a:extLst>
          </p:cNvPr>
          <p:cNvSpPr/>
          <p:nvPr/>
        </p:nvSpPr>
        <p:spPr>
          <a:xfrm>
            <a:off x="271563" y="4358874"/>
            <a:ext cx="3906278" cy="2308324"/>
          </a:xfrm>
          <a:prstGeom prst="rect">
            <a:avLst/>
          </a:prstGeom>
        </p:spPr>
        <p:txBody>
          <a:bodyPr wrap="square">
            <a:spAutoFit/>
          </a:bodyPr>
          <a:lstStyle/>
          <a:p>
            <a:pPr marL="285750" indent="-285750">
              <a:buFontTx/>
              <a:buChar char="-"/>
            </a:pPr>
            <a:r>
              <a:rPr lang="fr-FR" sz="1400" dirty="0">
                <a:solidFill>
                  <a:srgbClr val="000000"/>
                </a:solidFill>
                <a:latin typeface="Calibri" panose="020F0502020204030204" pitchFamily="34" charset="0"/>
                <a:cs typeface="Calibri" panose="020F0502020204030204" pitchFamily="34" charset="0"/>
              </a:rPr>
              <a:t>Renseignement de la </a:t>
            </a:r>
            <a:r>
              <a:rPr lang="fr-FR" sz="1400" u="sng" dirty="0">
                <a:solidFill>
                  <a:srgbClr val="000000"/>
                </a:solidFill>
                <a:latin typeface="Calibri" panose="020F0502020204030204" pitchFamily="34" charset="0"/>
                <a:cs typeface="Calibri" panose="020F0502020204030204" pitchFamily="34" charset="0"/>
              </a:rPr>
              <a:t>valeur antérieure</a:t>
            </a:r>
            <a:r>
              <a:rPr lang="fr-FR" sz="1400" dirty="0">
                <a:solidFill>
                  <a:srgbClr val="000000"/>
                </a:solidFill>
                <a:latin typeface="Calibri" panose="020F0502020204030204" pitchFamily="34" charset="0"/>
                <a:cs typeface="Calibri" panose="020F0502020204030204" pitchFamily="34" charset="0"/>
              </a:rPr>
              <a:t> dans le cadre d’un changement </a:t>
            </a:r>
          </a:p>
          <a:p>
            <a:pPr marL="285750" indent="-285750">
              <a:buFontTx/>
              <a:buChar char="-"/>
            </a:pPr>
            <a:r>
              <a:rPr lang="fr-FR" sz="1400" dirty="0">
                <a:solidFill>
                  <a:srgbClr val="000000"/>
                </a:solidFill>
                <a:latin typeface="Calibri" panose="020F0502020204030204" pitchFamily="34" charset="0"/>
                <a:cs typeface="Calibri" panose="020F0502020204030204" pitchFamily="34" charset="0"/>
              </a:rPr>
              <a:t>Renseignement de la </a:t>
            </a:r>
            <a:r>
              <a:rPr lang="fr-FR" sz="1400" u="sng" dirty="0">
                <a:solidFill>
                  <a:srgbClr val="000000"/>
                </a:solidFill>
                <a:latin typeface="Calibri" panose="020F0502020204030204" pitchFamily="34" charset="0"/>
                <a:cs typeface="Calibri" panose="020F0502020204030204" pitchFamily="34" charset="0"/>
              </a:rPr>
              <a:t>valeur qui aurait dû être déclarée</a:t>
            </a:r>
            <a:r>
              <a:rPr lang="fr-FR" sz="1400" dirty="0">
                <a:solidFill>
                  <a:srgbClr val="000000"/>
                </a:solidFill>
                <a:latin typeface="Calibri" panose="020F0502020204030204" pitchFamily="34" charset="0"/>
                <a:cs typeface="Calibri" panose="020F0502020204030204" pitchFamily="34" charset="0"/>
              </a:rPr>
              <a:t> dans le cadre d’une correction. </a:t>
            </a:r>
          </a:p>
          <a:p>
            <a:pPr marL="285750" indent="-285750">
              <a:buFontTx/>
              <a:buChar char="-"/>
            </a:pPr>
            <a:r>
              <a:rPr lang="fr-FR" sz="1400" dirty="0">
                <a:solidFill>
                  <a:srgbClr val="000000"/>
                </a:solidFill>
                <a:latin typeface="Calibri" panose="020F0502020204030204" pitchFamily="34" charset="0"/>
                <a:cs typeface="Calibri" panose="020F0502020204030204" pitchFamily="34" charset="0"/>
              </a:rPr>
              <a:t>Pour borner la période sur laquelle porte la </a:t>
            </a:r>
            <a:r>
              <a:rPr lang="fr-FR" sz="1400" dirty="0" smtClean="0">
                <a:solidFill>
                  <a:srgbClr val="000000"/>
                </a:solidFill>
                <a:latin typeface="Calibri" panose="020F0502020204030204" pitchFamily="34" charset="0"/>
                <a:cs typeface="Calibri" panose="020F0502020204030204" pitchFamily="34" charset="0"/>
              </a:rPr>
              <a:t>correction : </a:t>
            </a:r>
            <a:r>
              <a:rPr lang="fr-FR" sz="1400" dirty="0">
                <a:solidFill>
                  <a:srgbClr val="000000"/>
                </a:solidFill>
                <a:latin typeface="Calibri" panose="020F0502020204030204" pitchFamily="34" charset="0"/>
                <a:cs typeface="Calibri" panose="020F0502020204030204" pitchFamily="34" charset="0"/>
              </a:rPr>
              <a:t>renseignement de la  rubrique « Profondeur de </a:t>
            </a:r>
            <a:r>
              <a:rPr lang="fr-FR" sz="1400" dirty="0" err="1">
                <a:solidFill>
                  <a:srgbClr val="000000"/>
                </a:solidFill>
                <a:latin typeface="Calibri" panose="020F0502020204030204" pitchFamily="34" charset="0"/>
                <a:cs typeface="Calibri" panose="020F0502020204030204" pitchFamily="34" charset="0"/>
              </a:rPr>
              <a:t>recalcul</a:t>
            </a:r>
            <a:r>
              <a:rPr lang="fr-FR" sz="1400" dirty="0">
                <a:solidFill>
                  <a:srgbClr val="000000"/>
                </a:solidFill>
                <a:latin typeface="Calibri" panose="020F0502020204030204" pitchFamily="34" charset="0"/>
                <a:cs typeface="Calibri" panose="020F0502020204030204" pitchFamily="34" charset="0"/>
              </a:rPr>
              <a:t> de la </a:t>
            </a:r>
            <a:r>
              <a:rPr lang="fr-FR" sz="1400" dirty="0" smtClean="0">
                <a:solidFill>
                  <a:srgbClr val="000000"/>
                </a:solidFill>
                <a:latin typeface="Calibri" panose="020F0502020204030204" pitchFamily="34" charset="0"/>
                <a:cs typeface="Calibri" panose="020F0502020204030204" pitchFamily="34" charset="0"/>
              </a:rPr>
              <a:t>paie - S21.G00.41.028 » (idem en cas de changement). </a:t>
            </a:r>
            <a:endParaRPr lang="fr-FR" sz="1400" dirty="0">
              <a:solidFill>
                <a:srgbClr val="000000"/>
              </a:solidFill>
              <a:latin typeface="Calibri" panose="020F0502020204030204" pitchFamily="34" charset="0"/>
              <a:cs typeface="Calibri" panose="020F0502020204030204" pitchFamily="34" charset="0"/>
            </a:endParaRPr>
          </a:p>
          <a:p>
            <a:endParaRPr lang="fr-FR" dirty="0">
              <a:solidFill>
                <a:srgbClr val="000000"/>
              </a:solidFill>
            </a:endParaRPr>
          </a:p>
        </p:txBody>
      </p:sp>
      <p:sp>
        <p:nvSpPr>
          <p:cNvPr id="14" name="Rectangle 13">
            <a:extLst>
              <a:ext uri="{FF2B5EF4-FFF2-40B4-BE49-F238E27FC236}">
                <a16:creationId xmlns:a16="http://schemas.microsoft.com/office/drawing/2014/main" xmlns="" id="{707E7DBF-D0DB-D94F-8C11-A6524742159B}"/>
              </a:ext>
            </a:extLst>
          </p:cNvPr>
          <p:cNvSpPr/>
          <p:nvPr/>
        </p:nvSpPr>
        <p:spPr>
          <a:xfrm>
            <a:off x="4900090" y="4398355"/>
            <a:ext cx="3906278" cy="1600438"/>
          </a:xfrm>
          <a:prstGeom prst="rect">
            <a:avLst/>
          </a:prstGeom>
        </p:spPr>
        <p:txBody>
          <a:bodyPr wrap="square">
            <a:spAutoFit/>
          </a:bodyPr>
          <a:lstStyle/>
          <a:p>
            <a:pPr marL="285750" indent="-285750">
              <a:buFontTx/>
              <a:buChar char="-"/>
            </a:pPr>
            <a:r>
              <a:rPr lang="fr-FR" sz="1400" dirty="0">
                <a:solidFill>
                  <a:srgbClr val="000000"/>
                </a:solidFill>
                <a:latin typeface="Calibri" panose="020F0502020204030204" pitchFamily="34" charset="0"/>
                <a:cs typeface="Calibri" panose="020F0502020204030204" pitchFamily="34" charset="0"/>
              </a:rPr>
              <a:t>Renseignement de la nouvelle valeur au niveau du bloc « Contrat (Contrat de travail, convention, mandat) - S21.G00.40 » :  </a:t>
            </a:r>
          </a:p>
          <a:p>
            <a:pPr marL="285750" indent="-285750">
              <a:buFontTx/>
              <a:buChar char="-"/>
            </a:pPr>
            <a:r>
              <a:rPr lang="fr-FR" sz="1400" dirty="0">
                <a:solidFill>
                  <a:srgbClr val="000000"/>
                </a:solidFill>
                <a:latin typeface="Calibri" panose="020F0502020204030204" pitchFamily="34" charset="0"/>
                <a:cs typeface="Calibri" panose="020F0502020204030204" pitchFamily="34" charset="0"/>
              </a:rPr>
              <a:t>Si plusieurs changements surviennent dans le mois pour une même modalité́ : </a:t>
            </a:r>
            <a:r>
              <a:rPr lang="fr-FR" sz="1400" b="1" dirty="0">
                <a:solidFill>
                  <a:srgbClr val="000000"/>
                </a:solidFill>
                <a:latin typeface="Calibri" panose="020F0502020204030204" pitchFamily="34" charset="0"/>
                <a:cs typeface="Calibri" panose="020F0502020204030204" pitchFamily="34" charset="0"/>
              </a:rPr>
              <a:t>la valeur la plus récente valable au dernier jour du mois principal déclaré est à déclarer. </a:t>
            </a:r>
          </a:p>
        </p:txBody>
      </p:sp>
    </p:spTree>
    <p:extLst>
      <p:ext uri="{BB962C8B-B14F-4D97-AF65-F5344CB8AC3E}">
        <p14:creationId xmlns:p14="http://schemas.microsoft.com/office/powerpoint/2010/main" xmlns="" val="2692900158"/>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7B0B5D98-C34D-4DB1-BE83-7541DF2AF49D}" type="slidenum">
              <a:rPr lang="fr-FR" smtClean="0"/>
              <a:pPr>
                <a:defRPr/>
              </a:pPr>
              <a:t>19</a:t>
            </a:fld>
            <a:endParaRPr lang="fr-FR" dirty="0"/>
          </a:p>
        </p:txBody>
      </p:sp>
      <p:sp>
        <p:nvSpPr>
          <p:cNvPr id="6" name="Rectangle 5">
            <a:extLst>
              <a:ext uri="{FF2B5EF4-FFF2-40B4-BE49-F238E27FC236}">
                <a16:creationId xmlns:a16="http://schemas.microsoft.com/office/drawing/2014/main" xmlns="" id="{A7943965-4DA0-A540-B9FA-95E2F4BD7E13}"/>
              </a:ext>
            </a:extLst>
          </p:cNvPr>
          <p:cNvSpPr/>
          <p:nvPr/>
        </p:nvSpPr>
        <p:spPr>
          <a:xfrm>
            <a:off x="179512" y="1146932"/>
            <a:ext cx="8494538" cy="5509200"/>
          </a:xfrm>
          <a:prstGeom prst="rect">
            <a:avLst/>
          </a:prstGeom>
        </p:spPr>
        <p:txBody>
          <a:bodyPr wrap="square">
            <a:spAutoFit/>
          </a:bodyPr>
          <a:lstStyle/>
          <a:p>
            <a:pPr marL="342900" lvl="2" indent="-342900" algn="just">
              <a:buBlip>
                <a:blip r:embed="rId3"/>
              </a:buBlip>
            </a:pPr>
            <a:r>
              <a:rPr lang="fr-FR" b="1" u="sng" dirty="0">
                <a:solidFill>
                  <a:srgbClr val="003882"/>
                </a:solidFill>
                <a:latin typeface="Calibri" panose="020F0502020204030204" pitchFamily="34" charset="0"/>
              </a:rPr>
              <a:t>Changement de modalités du contrat </a:t>
            </a:r>
            <a:r>
              <a:rPr lang="fr-FR" b="1" u="sng" dirty="0" smtClean="0">
                <a:solidFill>
                  <a:srgbClr val="003882"/>
                </a:solidFill>
                <a:latin typeface="Calibri" panose="020F0502020204030204" pitchFamily="34" charset="0"/>
              </a:rPr>
              <a:t>(2/2)</a:t>
            </a:r>
            <a:endParaRPr lang="fr-FR" b="1" u="sng" dirty="0">
              <a:solidFill>
                <a:srgbClr val="003882"/>
              </a:solidFill>
              <a:latin typeface="Calibri" panose="020F0502020204030204" pitchFamily="34" charset="0"/>
            </a:endParaRPr>
          </a:p>
          <a:p>
            <a:pPr marL="0" lvl="2" algn="just"/>
            <a:endParaRPr lang="fr-FR" b="1" u="sng" dirty="0">
              <a:solidFill>
                <a:srgbClr val="003882"/>
              </a:solidFill>
              <a:latin typeface="Calibri" panose="020F0502020204030204" pitchFamily="34" charset="0"/>
            </a:endParaRPr>
          </a:p>
          <a:p>
            <a:pPr marL="285750" lvl="2" indent="-285750" algn="just">
              <a:buFont typeface="Arial" panose="020B0604020202020204" pitchFamily="34" charset="0"/>
              <a:buChar char="•"/>
            </a:pPr>
            <a:r>
              <a:rPr lang="fr-FR" u="sng" dirty="0" smtClean="0">
                <a:solidFill>
                  <a:srgbClr val="003882"/>
                </a:solidFill>
                <a:latin typeface="Calibri" panose="020F0502020204030204" pitchFamily="34" charset="0"/>
              </a:rPr>
              <a:t>A </a:t>
            </a:r>
            <a:r>
              <a:rPr lang="fr-FR" u="sng" dirty="0">
                <a:solidFill>
                  <a:srgbClr val="003882"/>
                </a:solidFill>
                <a:latin typeface="Calibri" panose="020F0502020204030204" pitchFamily="34" charset="0"/>
              </a:rPr>
              <a:t>quoi sert la déclaration d’un bloc « Changement Contrat – S21.G00.41 » pour une </a:t>
            </a:r>
            <a:r>
              <a:rPr lang="fr-FR" u="sng" dirty="0" smtClean="0">
                <a:solidFill>
                  <a:srgbClr val="003882"/>
                </a:solidFill>
                <a:latin typeface="Calibri" panose="020F0502020204030204" pitchFamily="34" charset="0"/>
              </a:rPr>
              <a:t>modalité du contrat ?</a:t>
            </a:r>
          </a:p>
          <a:p>
            <a:pPr marL="285750" lvl="2" indent="-285750" algn="just">
              <a:buFont typeface="Arial" panose="020B0604020202020204" pitchFamily="34" charset="0"/>
              <a:buChar char="•"/>
            </a:pPr>
            <a:endParaRPr lang="fr-FR" sz="1600" u="sng" dirty="0">
              <a:solidFill>
                <a:srgbClr val="003882"/>
              </a:solidFill>
              <a:latin typeface="Calibri" panose="020F0502020204030204" pitchFamily="34" charset="0"/>
            </a:endParaRPr>
          </a:p>
          <a:p>
            <a:pPr marL="1200150" lvl="4" indent="-285750" algn="just">
              <a:buFont typeface="Courier New" panose="02070309020205020404" pitchFamily="49" charset="0"/>
              <a:buChar char="o"/>
            </a:pPr>
            <a:r>
              <a:rPr lang="fr-FR" sz="1600" dirty="0">
                <a:solidFill>
                  <a:srgbClr val="003882"/>
                </a:solidFill>
                <a:latin typeface="Calibri" panose="020F0502020204030204" pitchFamily="34" charset="0"/>
              </a:rPr>
              <a:t>Elle </a:t>
            </a:r>
            <a:r>
              <a:rPr lang="fr-FR" sz="1600" dirty="0" smtClean="0">
                <a:solidFill>
                  <a:srgbClr val="003882"/>
                </a:solidFill>
                <a:latin typeface="Calibri" panose="020F0502020204030204" pitchFamily="34" charset="0"/>
              </a:rPr>
              <a:t>sert à reconstituer </a:t>
            </a:r>
            <a:r>
              <a:rPr lang="fr-FR" sz="1600" dirty="0">
                <a:solidFill>
                  <a:srgbClr val="003882"/>
                </a:solidFill>
                <a:latin typeface="Calibri" panose="020F0502020204030204" pitchFamily="34" charset="0"/>
              </a:rPr>
              <a:t>la situation administrative de l’individu à toute date ou période par période</a:t>
            </a:r>
            <a:r>
              <a:rPr lang="fr-FR" sz="1600" dirty="0" smtClean="0">
                <a:solidFill>
                  <a:srgbClr val="003882"/>
                </a:solidFill>
                <a:latin typeface="Calibri" panose="020F0502020204030204" pitchFamily="34" charset="0"/>
              </a:rPr>
              <a:t>.</a:t>
            </a:r>
          </a:p>
          <a:p>
            <a:pPr marL="914400" lvl="4" algn="just"/>
            <a:endParaRPr lang="fr-FR" sz="1600" dirty="0" smtClean="0">
              <a:solidFill>
                <a:srgbClr val="003882"/>
              </a:solidFill>
              <a:latin typeface="Calibri" panose="020F0502020204030204" pitchFamily="34" charset="0"/>
            </a:endParaRPr>
          </a:p>
          <a:p>
            <a:pPr marL="1200150" lvl="4" indent="-285750" algn="just">
              <a:buFont typeface="Courier New" panose="02070309020205020404" pitchFamily="49" charset="0"/>
              <a:buChar char="o"/>
            </a:pPr>
            <a:r>
              <a:rPr lang="fr-FR" sz="1600" dirty="0">
                <a:solidFill>
                  <a:srgbClr val="003882"/>
                </a:solidFill>
                <a:latin typeface="Calibri" panose="020F0502020204030204" pitchFamily="34" charset="0"/>
              </a:rPr>
              <a:t>La connaissance de cette situation permet ensuite l’application des règles de protection sociale et la réalisation d’actes de gestion</a:t>
            </a:r>
            <a:r>
              <a:rPr lang="fr-FR" sz="1600" dirty="0" smtClean="0">
                <a:solidFill>
                  <a:srgbClr val="003882"/>
                </a:solidFill>
                <a:latin typeface="Calibri" panose="020F0502020204030204" pitchFamily="34" charset="0"/>
              </a:rPr>
              <a:t>.</a:t>
            </a:r>
          </a:p>
          <a:p>
            <a:pPr marL="0" lvl="2" algn="just"/>
            <a:endParaRPr lang="fr-FR" dirty="0">
              <a:solidFill>
                <a:srgbClr val="003882"/>
              </a:solidFill>
              <a:latin typeface="Calibri" panose="020F0502020204030204" pitchFamily="34" charset="0"/>
            </a:endParaRPr>
          </a:p>
          <a:p>
            <a:pPr marL="285750" lvl="2" indent="-285750" algn="just">
              <a:buFont typeface="Arial" panose="020B0604020202020204" pitchFamily="34" charset="0"/>
              <a:buChar char="•"/>
            </a:pPr>
            <a:r>
              <a:rPr lang="fr-FR" dirty="0" smtClean="0">
                <a:solidFill>
                  <a:srgbClr val="003882"/>
                </a:solidFill>
                <a:latin typeface="Calibri" panose="020F0502020204030204" pitchFamily="34" charset="0"/>
              </a:rPr>
              <a:t>La rubrique </a:t>
            </a:r>
            <a:r>
              <a:rPr lang="fr-FR" dirty="0">
                <a:solidFill>
                  <a:srgbClr val="003882"/>
                </a:solidFill>
                <a:latin typeface="Calibri" panose="020F0502020204030204" pitchFamily="34" charset="0"/>
              </a:rPr>
              <a:t>« Profondeur de </a:t>
            </a:r>
            <a:r>
              <a:rPr lang="fr-FR" dirty="0" err="1">
                <a:solidFill>
                  <a:srgbClr val="003882"/>
                </a:solidFill>
                <a:latin typeface="Calibri" panose="020F0502020204030204" pitchFamily="34" charset="0"/>
              </a:rPr>
              <a:t>recalcul</a:t>
            </a:r>
            <a:r>
              <a:rPr lang="fr-FR" dirty="0">
                <a:solidFill>
                  <a:srgbClr val="003882"/>
                </a:solidFill>
                <a:latin typeface="Calibri" panose="020F0502020204030204" pitchFamily="34" charset="0"/>
              </a:rPr>
              <a:t> de la paie - S21.G00.41.028 </a:t>
            </a:r>
            <a:r>
              <a:rPr lang="fr-FR" dirty="0" smtClean="0">
                <a:solidFill>
                  <a:srgbClr val="003882"/>
                </a:solidFill>
                <a:latin typeface="Calibri" panose="020F0502020204030204" pitchFamily="34" charset="0"/>
              </a:rPr>
              <a:t>» permet </a:t>
            </a:r>
            <a:r>
              <a:rPr lang="fr-FR" dirty="0">
                <a:solidFill>
                  <a:srgbClr val="003882"/>
                </a:solidFill>
                <a:latin typeface="Calibri" panose="020F0502020204030204" pitchFamily="34" charset="0"/>
              </a:rPr>
              <a:t>de :</a:t>
            </a:r>
          </a:p>
          <a:p>
            <a:pPr marL="1200150" lvl="4" indent="-285750" algn="just">
              <a:buFont typeface="Courier New" panose="02070309020205020404" pitchFamily="49" charset="0"/>
              <a:buChar char="o"/>
            </a:pPr>
            <a:r>
              <a:rPr lang="fr-FR" sz="1600" dirty="0">
                <a:solidFill>
                  <a:srgbClr val="003882"/>
                </a:solidFill>
                <a:latin typeface="Calibri" panose="020F0502020204030204" pitchFamily="34" charset="0"/>
              </a:rPr>
              <a:t>D</a:t>
            </a:r>
            <a:r>
              <a:rPr lang="fr-FR" sz="1600" dirty="0" smtClean="0">
                <a:solidFill>
                  <a:srgbClr val="003882"/>
                </a:solidFill>
                <a:latin typeface="Calibri" panose="020F0502020204030204" pitchFamily="34" charset="0"/>
              </a:rPr>
              <a:t>éterminer </a:t>
            </a:r>
            <a:r>
              <a:rPr lang="fr-FR" sz="1600" dirty="0">
                <a:solidFill>
                  <a:srgbClr val="003882"/>
                </a:solidFill>
                <a:latin typeface="Calibri" panose="020F0502020204030204" pitchFamily="34" charset="0"/>
              </a:rPr>
              <a:t>depuis quelle date en antériorité il est procédé à un réexamen de la paie ;</a:t>
            </a:r>
          </a:p>
          <a:p>
            <a:pPr marL="1200150" lvl="4" indent="-285750" algn="just">
              <a:buFont typeface="Courier New" panose="02070309020205020404" pitchFamily="49" charset="0"/>
              <a:buChar char="o"/>
            </a:pPr>
            <a:r>
              <a:rPr lang="fr-FR" sz="1600" dirty="0">
                <a:solidFill>
                  <a:srgbClr val="003882"/>
                </a:solidFill>
                <a:latin typeface="Calibri" panose="020F0502020204030204" pitchFamily="34" charset="0"/>
              </a:rPr>
              <a:t>R</a:t>
            </a:r>
            <a:r>
              <a:rPr lang="fr-FR" sz="1600" dirty="0" smtClean="0">
                <a:solidFill>
                  <a:srgbClr val="003882"/>
                </a:solidFill>
                <a:latin typeface="Calibri" panose="020F0502020204030204" pitchFamily="34" charset="0"/>
              </a:rPr>
              <a:t>enseigner </a:t>
            </a:r>
            <a:r>
              <a:rPr lang="fr-FR" sz="1600" dirty="0">
                <a:solidFill>
                  <a:srgbClr val="003882"/>
                </a:solidFill>
                <a:latin typeface="Calibri" panose="020F0502020204030204" pitchFamily="34" charset="0"/>
              </a:rPr>
              <a:t>la date depuis laquelle court la valeur la plus ancienne du bloc « Changements contrat – S21.G00.41 </a:t>
            </a:r>
            <a:r>
              <a:rPr lang="fr-FR" sz="1600" dirty="0" smtClean="0">
                <a:solidFill>
                  <a:srgbClr val="003882"/>
                </a:solidFill>
                <a:latin typeface="Calibri" panose="020F0502020204030204" pitchFamily="34" charset="0"/>
              </a:rPr>
              <a:t>».</a:t>
            </a:r>
          </a:p>
          <a:p>
            <a:pPr marL="1200150" lvl="4" indent="-285750" algn="just">
              <a:buFont typeface="Courier New" panose="02070309020205020404" pitchFamily="49" charset="0"/>
              <a:buChar char="o"/>
            </a:pPr>
            <a:r>
              <a:rPr lang="fr-FR" sz="1600" dirty="0">
                <a:solidFill>
                  <a:srgbClr val="003882"/>
                </a:solidFill>
                <a:latin typeface="Calibri" panose="020F0502020204030204" pitchFamily="34" charset="0"/>
              </a:rPr>
              <a:t>Lorsque plusieurs changements s’enchaînent cette rubrique permet d’indiquer jusqu’à quelle date on doit considérer chaque élément qui change.</a:t>
            </a:r>
          </a:p>
          <a:p>
            <a:pPr marL="1200150" lvl="4" indent="-285750" algn="just">
              <a:buFont typeface="Courier New" panose="02070309020205020404" pitchFamily="49" charset="0"/>
              <a:buChar char="o"/>
            </a:pPr>
            <a:endParaRPr lang="fr-FR" sz="1600" dirty="0" smtClean="0">
              <a:solidFill>
                <a:srgbClr val="003882"/>
              </a:solidFill>
              <a:latin typeface="Calibri" panose="020F0502020204030204" pitchFamily="34" charset="0"/>
            </a:endParaRPr>
          </a:p>
          <a:p>
            <a:pPr marL="285750" lvl="2" indent="-285750" algn="just">
              <a:buFont typeface="Arial" panose="020B0604020202020204" pitchFamily="34" charset="0"/>
              <a:buChar char="•"/>
            </a:pPr>
            <a:r>
              <a:rPr lang="fr-FR" dirty="0">
                <a:solidFill>
                  <a:srgbClr val="003882"/>
                </a:solidFill>
                <a:latin typeface="Calibri" panose="020F0502020204030204" pitchFamily="34" charset="0"/>
              </a:rPr>
              <a:t>C</a:t>
            </a:r>
            <a:r>
              <a:rPr lang="fr-FR" dirty="0" smtClean="0">
                <a:solidFill>
                  <a:srgbClr val="003882"/>
                </a:solidFill>
                <a:latin typeface="Calibri" panose="020F0502020204030204" pitchFamily="34" charset="0"/>
              </a:rPr>
              <a:t>ette </a:t>
            </a:r>
            <a:r>
              <a:rPr lang="fr-FR" dirty="0">
                <a:solidFill>
                  <a:srgbClr val="003882"/>
                </a:solidFill>
                <a:latin typeface="Calibri" panose="020F0502020204030204" pitchFamily="34" charset="0"/>
              </a:rPr>
              <a:t>rubrique ne concerne pas les données </a:t>
            </a:r>
            <a:r>
              <a:rPr lang="fr-FR" dirty="0" err="1">
                <a:solidFill>
                  <a:srgbClr val="003882"/>
                </a:solidFill>
                <a:latin typeface="Calibri" panose="020F0502020204030204" pitchFamily="34" charset="0"/>
              </a:rPr>
              <a:t>identifiantes</a:t>
            </a:r>
            <a:r>
              <a:rPr lang="fr-FR" dirty="0">
                <a:solidFill>
                  <a:srgbClr val="003882"/>
                </a:solidFill>
                <a:latin typeface="Calibri" panose="020F0502020204030204" pitchFamily="34" charset="0"/>
              </a:rPr>
              <a:t> présentes en bloc « Changements contrat – S21.G00.41 » vues précédemment.</a:t>
            </a:r>
          </a:p>
          <a:p>
            <a:pPr marL="1200150" lvl="4" indent="-285750" algn="just">
              <a:buFont typeface="Courier New" panose="02070309020205020404" pitchFamily="49" charset="0"/>
              <a:buChar char="o"/>
            </a:pPr>
            <a:endParaRPr lang="fr-FR" sz="1600" dirty="0">
              <a:solidFill>
                <a:srgbClr val="003882"/>
              </a:solidFill>
              <a:latin typeface="Calibri" panose="020F0502020204030204" pitchFamily="34" charset="0"/>
            </a:endParaRPr>
          </a:p>
        </p:txBody>
      </p:sp>
      <p:sp>
        <p:nvSpPr>
          <p:cNvPr id="7" name="Titre 1">
            <a:extLst>
              <a:ext uri="{FF2B5EF4-FFF2-40B4-BE49-F238E27FC236}">
                <a16:creationId xmlns:a16="http://schemas.microsoft.com/office/drawing/2014/main" xmlns="" id="{EA7BDA9F-FC5A-B94C-A537-A7C927B21A0D}"/>
              </a:ext>
            </a:extLst>
          </p:cNvPr>
          <p:cNvSpPr txBox="1">
            <a:spLocks/>
          </p:cNvSpPr>
          <p:nvPr/>
        </p:nvSpPr>
        <p:spPr bwMode="auto">
          <a:xfrm>
            <a:off x="266701" y="0"/>
            <a:ext cx="8697787" cy="650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sz="2400" dirty="0"/>
              <a:t>Comment corriger une erreur déclarative ?</a:t>
            </a:r>
            <a:br>
              <a:rPr lang="fr-FR" sz="2400" dirty="0"/>
            </a:br>
            <a:r>
              <a:rPr lang="fr-FR" sz="1800" kern="0" dirty="0">
                <a:solidFill>
                  <a:srgbClr val="00B0F0"/>
                </a:solidFill>
                <a:latin typeface="Calibri" pitchFamily="34" charset="0"/>
                <a:ea typeface="+mn-ea"/>
                <a:cs typeface="Arial"/>
              </a:rPr>
              <a:t>Déclaration des changements concernant l’individu ou le contrat</a:t>
            </a:r>
          </a:p>
        </p:txBody>
      </p:sp>
      <p:sp>
        <p:nvSpPr>
          <p:cNvPr id="5" name="Rectangle 4">
            <a:extLst>
              <a:ext uri="{FF2B5EF4-FFF2-40B4-BE49-F238E27FC236}">
                <a16:creationId xmlns:a16="http://schemas.microsoft.com/office/drawing/2014/main" xmlns="" id="{405B9204-E3CB-A946-BA7C-CBE528698182}"/>
              </a:ext>
            </a:extLst>
          </p:cNvPr>
          <p:cNvSpPr/>
          <p:nvPr/>
        </p:nvSpPr>
        <p:spPr>
          <a:xfrm>
            <a:off x="290191" y="6423024"/>
            <a:ext cx="8552438" cy="402553"/>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marL="0" lvl="2" algn="ctr"/>
            <a:r>
              <a:rPr lang="fr-FR" sz="1600" b="1" dirty="0">
                <a:solidFill>
                  <a:srgbClr val="003882"/>
                </a:solidFill>
              </a:rPr>
              <a:t>Pour plus d’informations, se reporter à cette note : </a:t>
            </a:r>
          </a:p>
          <a:p>
            <a:pPr marL="0" lvl="2" algn="ctr"/>
            <a:r>
              <a:rPr lang="fr-FR" sz="1600" b="1" i="1" dirty="0">
                <a:solidFill>
                  <a:schemeClr val="bg1"/>
                </a:solidFill>
                <a:hlinkClick r:id="rId4"/>
              </a:rPr>
              <a:t>http://</a:t>
            </a:r>
            <a:r>
              <a:rPr lang="fr-FR" sz="1600" b="1" i="1" dirty="0" smtClean="0">
                <a:solidFill>
                  <a:schemeClr val="bg1"/>
                </a:solidFill>
                <a:hlinkClick r:id="rId4"/>
              </a:rPr>
              <a:t>www.net-entreprises.fr/media/documentation/fiche-consigne-gestion-changements.pdf </a:t>
            </a:r>
            <a:endParaRPr lang="fr-FR" sz="1600" b="1" i="1" dirty="0">
              <a:solidFill>
                <a:schemeClr val="bg1"/>
              </a:solidFill>
            </a:endParaRPr>
          </a:p>
        </p:txBody>
      </p:sp>
    </p:spTree>
    <p:extLst>
      <p:ext uri="{BB962C8B-B14F-4D97-AF65-F5344CB8AC3E}">
        <p14:creationId xmlns:p14="http://schemas.microsoft.com/office/powerpoint/2010/main" xmlns="" val="528118869"/>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7B0B5D98-C34D-4DB1-BE83-7541DF2AF49D}" type="slidenum">
              <a:rPr lang="fr-FR" smtClean="0"/>
              <a:pPr>
                <a:defRPr/>
              </a:pPr>
              <a:t>2</a:t>
            </a:fld>
            <a:endParaRPr lang="fr-FR" dirty="0"/>
          </a:p>
        </p:txBody>
      </p:sp>
      <p:sp>
        <p:nvSpPr>
          <p:cNvPr id="2" name="Rectangle à coins arrondis 1"/>
          <p:cNvSpPr/>
          <p:nvPr/>
        </p:nvSpPr>
        <p:spPr>
          <a:xfrm>
            <a:off x="6458044" y="38876"/>
            <a:ext cx="2604096" cy="692696"/>
          </a:xfrm>
          <a:prstGeom prst="round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2800" dirty="0"/>
              <a:t>Intermédiaire</a:t>
            </a:r>
          </a:p>
        </p:txBody>
      </p:sp>
      <p:sp>
        <p:nvSpPr>
          <p:cNvPr id="7" name="Titre 1"/>
          <p:cNvSpPr txBox="1">
            <a:spLocks/>
          </p:cNvSpPr>
          <p:nvPr/>
        </p:nvSpPr>
        <p:spPr bwMode="auto">
          <a:xfrm>
            <a:off x="611560" y="2636912"/>
            <a:ext cx="8049715" cy="11521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dirty="0"/>
              <a:t>Comment corriger une erreur </a:t>
            </a:r>
            <a:r>
              <a:rPr lang="fr-FR" dirty="0" smtClean="0"/>
              <a:t>déclarative</a:t>
            </a:r>
            <a:r>
              <a:rPr lang="fr-FR" dirty="0">
                <a:solidFill>
                  <a:srgbClr val="FF0000"/>
                </a:solidFill>
              </a:rPr>
              <a:t> </a:t>
            </a:r>
            <a:r>
              <a:rPr lang="fr-FR" dirty="0" smtClean="0"/>
              <a:t>?</a:t>
            </a:r>
            <a:endParaRPr lang="fr-FR" dirty="0"/>
          </a:p>
        </p:txBody>
      </p:sp>
    </p:spTree>
    <p:extLst>
      <p:ext uri="{BB962C8B-B14F-4D97-AF65-F5344CB8AC3E}">
        <p14:creationId xmlns:p14="http://schemas.microsoft.com/office/powerpoint/2010/main" xmlns="" val="3432998480"/>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7B0B5D98-C34D-4DB1-BE83-7541DF2AF49D}" type="slidenum">
              <a:rPr lang="fr-FR" smtClean="0"/>
              <a:pPr>
                <a:defRPr/>
              </a:pPr>
              <a:t>20</a:t>
            </a:fld>
            <a:endParaRPr lang="fr-FR" dirty="0"/>
          </a:p>
        </p:txBody>
      </p:sp>
      <p:sp>
        <p:nvSpPr>
          <p:cNvPr id="6" name="Rectangle 5">
            <a:extLst>
              <a:ext uri="{FF2B5EF4-FFF2-40B4-BE49-F238E27FC236}">
                <a16:creationId xmlns:a16="http://schemas.microsoft.com/office/drawing/2014/main" xmlns="" id="{A7943965-4DA0-A540-B9FA-95E2F4BD7E13}"/>
              </a:ext>
            </a:extLst>
          </p:cNvPr>
          <p:cNvSpPr/>
          <p:nvPr/>
        </p:nvSpPr>
        <p:spPr>
          <a:xfrm>
            <a:off x="539552" y="779052"/>
            <a:ext cx="8494538" cy="1323439"/>
          </a:xfrm>
          <a:prstGeom prst="rect">
            <a:avLst/>
          </a:prstGeom>
        </p:spPr>
        <p:txBody>
          <a:bodyPr wrap="square">
            <a:spAutoFit/>
          </a:bodyPr>
          <a:lstStyle/>
          <a:p>
            <a:pPr marL="342900" lvl="2" indent="-342900" algn="just">
              <a:buBlip>
                <a:blip r:embed="rId3"/>
              </a:buBlip>
            </a:pPr>
            <a:endParaRPr lang="fr-FR" b="1" u="sng" dirty="0" smtClean="0">
              <a:solidFill>
                <a:srgbClr val="003882"/>
              </a:solidFill>
              <a:latin typeface="Calibri" panose="020F0502020204030204" pitchFamily="34" charset="0"/>
            </a:endParaRPr>
          </a:p>
          <a:p>
            <a:pPr marL="342900" lvl="2" indent="-342900" algn="just">
              <a:buBlip>
                <a:blip r:embed="rId3"/>
              </a:buBlip>
            </a:pPr>
            <a:r>
              <a:rPr lang="fr-FR" b="1" u="sng" dirty="0" smtClean="0">
                <a:solidFill>
                  <a:srgbClr val="003882"/>
                </a:solidFill>
                <a:latin typeface="Calibri" panose="020F0502020204030204" pitchFamily="34" charset="0"/>
              </a:rPr>
              <a:t>Exemple </a:t>
            </a:r>
            <a:r>
              <a:rPr lang="fr-FR" b="1" u="sng" dirty="0">
                <a:solidFill>
                  <a:srgbClr val="003882"/>
                </a:solidFill>
                <a:latin typeface="Calibri" panose="020F0502020204030204" pitchFamily="34" charset="0"/>
              </a:rPr>
              <a:t>de déclaration d’un changement portant sur une seule</a:t>
            </a:r>
            <a:r>
              <a:rPr lang="fr-FR" b="1" u="sng" dirty="0" smtClean="0">
                <a:solidFill>
                  <a:srgbClr val="003882"/>
                </a:solidFill>
                <a:latin typeface="Calibri" panose="020F0502020204030204" pitchFamily="34" charset="0"/>
              </a:rPr>
              <a:t> modalité</a:t>
            </a:r>
            <a:endParaRPr lang="fr-FR" b="1" u="sng" dirty="0">
              <a:solidFill>
                <a:srgbClr val="003882"/>
              </a:solidFill>
              <a:latin typeface="Calibri" panose="020F0502020204030204" pitchFamily="34" charset="0"/>
            </a:endParaRPr>
          </a:p>
          <a:p>
            <a:pPr marL="285750" lvl="2" indent="-285750" algn="just">
              <a:buFont typeface="Courier New" panose="02070309020205020404" pitchFamily="49" charset="0"/>
              <a:buChar char="o"/>
            </a:pPr>
            <a:r>
              <a:rPr lang="fr-FR" sz="1400" dirty="0" smtClean="0">
                <a:solidFill>
                  <a:srgbClr val="004272"/>
                </a:solidFill>
                <a:latin typeface="Calibri" panose="020F0502020204030204" pitchFamily="34" charset="0"/>
                <a:cs typeface="Calibri" panose="020F0502020204030204" pitchFamily="34" charset="0"/>
              </a:rPr>
              <a:t>Un </a:t>
            </a:r>
            <a:r>
              <a:rPr lang="fr-FR" sz="1400" dirty="0">
                <a:solidFill>
                  <a:srgbClr val="004272"/>
                </a:solidFill>
                <a:latin typeface="Calibri" panose="020F0502020204030204" pitchFamily="34" charset="0"/>
                <a:cs typeface="Calibri" panose="020F0502020204030204" pitchFamily="34" charset="0"/>
              </a:rPr>
              <a:t>salarié est déclaré comme étant « non cadre » en janvier. En février, l’employeur doit procéder à la déclaration de son passage au statut « extension cadre » en date du </a:t>
            </a:r>
            <a:r>
              <a:rPr lang="fr-FR" sz="1400" dirty="0" smtClean="0">
                <a:solidFill>
                  <a:srgbClr val="004272"/>
                </a:solidFill>
                <a:latin typeface="Calibri" panose="020F0502020204030204" pitchFamily="34" charset="0"/>
                <a:cs typeface="Calibri" panose="020F0502020204030204" pitchFamily="34" charset="0"/>
              </a:rPr>
              <a:t>17 février.</a:t>
            </a:r>
            <a:endParaRPr lang="fr-FR" sz="1400" dirty="0">
              <a:solidFill>
                <a:srgbClr val="004272"/>
              </a:solidFill>
              <a:latin typeface="Calibri" panose="020F0502020204030204" pitchFamily="34" charset="0"/>
              <a:cs typeface="Calibri" panose="020F0502020204030204" pitchFamily="34" charset="0"/>
            </a:endParaRPr>
          </a:p>
          <a:p>
            <a:pPr marL="1200150" lvl="4" indent="-285750" algn="just">
              <a:buFont typeface="Courier New" panose="02070309020205020404" pitchFamily="49" charset="0"/>
              <a:buChar char="o"/>
            </a:pPr>
            <a:endParaRPr lang="fr-FR" sz="1600" dirty="0">
              <a:solidFill>
                <a:srgbClr val="003882"/>
              </a:solidFill>
              <a:latin typeface="Calibri" panose="020F0502020204030204" pitchFamily="34" charset="0"/>
            </a:endParaRPr>
          </a:p>
        </p:txBody>
      </p:sp>
      <p:sp>
        <p:nvSpPr>
          <p:cNvPr id="7" name="Titre 1">
            <a:extLst>
              <a:ext uri="{FF2B5EF4-FFF2-40B4-BE49-F238E27FC236}">
                <a16:creationId xmlns:a16="http://schemas.microsoft.com/office/drawing/2014/main" xmlns="" id="{EA7BDA9F-FC5A-B94C-A537-A7C927B21A0D}"/>
              </a:ext>
            </a:extLst>
          </p:cNvPr>
          <p:cNvSpPr txBox="1">
            <a:spLocks/>
          </p:cNvSpPr>
          <p:nvPr/>
        </p:nvSpPr>
        <p:spPr bwMode="auto">
          <a:xfrm>
            <a:off x="266701" y="0"/>
            <a:ext cx="8697787" cy="650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sz="2400" dirty="0"/>
              <a:t>Comment corriger une erreur déclarative ?</a:t>
            </a:r>
            <a:br>
              <a:rPr lang="fr-FR" sz="2400" dirty="0"/>
            </a:br>
            <a:r>
              <a:rPr lang="fr-FR" sz="1800" kern="0" dirty="0">
                <a:solidFill>
                  <a:srgbClr val="00B0F0"/>
                </a:solidFill>
                <a:latin typeface="Calibri" pitchFamily="34" charset="0"/>
                <a:ea typeface="+mn-ea"/>
                <a:cs typeface="Arial"/>
              </a:rPr>
              <a:t>Déclaration des changements concernant l’individu ou le contrat</a:t>
            </a:r>
          </a:p>
        </p:txBody>
      </p:sp>
      <p:sp>
        <p:nvSpPr>
          <p:cNvPr id="45" name="Espace réservé du numéro de diapositive 3"/>
          <p:cNvSpPr txBox="1">
            <a:spLocks/>
          </p:cNvSpPr>
          <p:nvPr/>
        </p:nvSpPr>
        <p:spPr>
          <a:xfrm>
            <a:off x="457200" y="6356350"/>
            <a:ext cx="2133600" cy="365125"/>
          </a:xfrm>
          <a:prstGeom prst="rect">
            <a:avLst/>
          </a:prstGeom>
        </p:spPr>
        <p:txBody>
          <a:bodyPr vert="horz" lIns="91440" tIns="45720" rIns="91440" bIns="45720" rtlCol="0" anchor="ctr"/>
          <a:lstStyle>
            <a:defPPr>
              <a:defRPr lang="fr-FR"/>
            </a:defPPr>
            <a:lvl1pPr marL="0" algn="l" defTabSz="914400" rtl="0" eaLnBrk="1" fontAlgn="auto" latinLnBrk="0" hangingPunct="1">
              <a:spcBef>
                <a:spcPts val="0"/>
              </a:spcBef>
              <a:spcAft>
                <a:spcPts val="0"/>
              </a:spcAft>
              <a:defRPr sz="1200" kern="1200">
                <a:solidFill>
                  <a:prstClr val="black">
                    <a:tint val="75000"/>
                  </a:prst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48474E06-EDB5-4E63-8946-62B964940BBB}" type="slidenum">
              <a:rPr lang="fr-FR" smtClean="0"/>
              <a:pPr>
                <a:defRPr/>
              </a:pPr>
              <a:t>20</a:t>
            </a:fld>
            <a:endParaRPr lang="fr-FR" dirty="0"/>
          </a:p>
        </p:txBody>
      </p:sp>
      <p:sp>
        <p:nvSpPr>
          <p:cNvPr id="46" name="Rectangle 45"/>
          <p:cNvSpPr/>
          <p:nvPr/>
        </p:nvSpPr>
        <p:spPr>
          <a:xfrm>
            <a:off x="811130" y="5301208"/>
            <a:ext cx="7577294" cy="1421928"/>
          </a:xfrm>
          <a:prstGeom prst="rect">
            <a:avLst/>
          </a:prstGeom>
          <a:solidFill>
            <a:schemeClr val="bg1">
              <a:lumMod val="85000"/>
            </a:schemeClr>
          </a:solidFill>
          <a:ln w="19050">
            <a:solidFill>
              <a:schemeClr val="accent1"/>
            </a:solidFill>
          </a:ln>
        </p:spPr>
        <p:txBody>
          <a:bodyPr wrap="square">
            <a:spAutoFit/>
          </a:bodyPr>
          <a:lstStyle/>
          <a:p>
            <a:pPr algn="ctr">
              <a:lnSpc>
                <a:spcPct val="120000"/>
              </a:lnSpc>
            </a:pPr>
            <a:r>
              <a:rPr lang="fr-FR" sz="1200" b="1" dirty="0">
                <a:latin typeface="Calibri" panose="020F0502020204030204" pitchFamily="34" charset="0"/>
                <a:cs typeface="Calibri" panose="020F0502020204030204" pitchFamily="34" charset="0"/>
              </a:rPr>
              <a:t>La DSN de février doit donc véhiculer :</a:t>
            </a:r>
          </a:p>
          <a:p>
            <a:pPr marL="228600" indent="-228600" algn="ctr">
              <a:lnSpc>
                <a:spcPct val="120000"/>
              </a:lnSpc>
              <a:buAutoNum type="arabicParenR"/>
            </a:pPr>
            <a:r>
              <a:rPr lang="fr-FR" sz="1200" dirty="0">
                <a:latin typeface="Calibri" panose="020F0502020204030204" pitchFamily="34" charset="0"/>
                <a:cs typeface="Calibri" panose="020F0502020204030204" pitchFamily="34" charset="0"/>
              </a:rPr>
              <a:t>Un bloc « Changements Contrat – S21.G00.41 » qui indique que le salarié est passé de « non-cadre » à « extension cadre » le </a:t>
            </a:r>
            <a:r>
              <a:rPr lang="fr-FR" sz="1200" dirty="0" smtClean="0">
                <a:latin typeface="Calibri" panose="020F0502020204030204" pitchFamily="34" charset="0"/>
                <a:cs typeface="Calibri" panose="020F0502020204030204" pitchFamily="34" charset="0"/>
              </a:rPr>
              <a:t>17 février.</a:t>
            </a:r>
            <a:endParaRPr lang="fr-FR" sz="1200" dirty="0">
              <a:latin typeface="Calibri" panose="020F0502020204030204" pitchFamily="34" charset="0"/>
              <a:cs typeface="Calibri" panose="020F0502020204030204" pitchFamily="34" charset="0"/>
            </a:endParaRPr>
          </a:p>
          <a:p>
            <a:pPr marL="228600" indent="-228600" algn="ctr">
              <a:lnSpc>
                <a:spcPct val="120000"/>
              </a:lnSpc>
              <a:buAutoNum type="arabicParenR"/>
            </a:pPr>
            <a:r>
              <a:rPr lang="fr-FR" sz="1200" dirty="0">
                <a:latin typeface="Calibri" panose="020F0502020204030204" pitchFamily="34" charset="0"/>
                <a:cs typeface="Calibri" panose="020F0502020204030204" pitchFamily="34" charset="0"/>
              </a:rPr>
              <a:t>Un bloc « Contrat – S21.G00.40 » qui indique que le salarié est « extension cadre » au dernier jour du mois de février.</a:t>
            </a:r>
          </a:p>
          <a:p>
            <a:pPr algn="ctr">
              <a:lnSpc>
                <a:spcPct val="120000"/>
              </a:lnSpc>
            </a:pPr>
            <a:r>
              <a:rPr lang="fr-FR" sz="1200" i="1" dirty="0">
                <a:latin typeface="Calibri" panose="020F0502020204030204" pitchFamily="34" charset="0"/>
                <a:cs typeface="Calibri" panose="020F0502020204030204" pitchFamily="34" charset="0"/>
                <a:sym typeface="Wingdings" panose="05000000000000000000" pitchFamily="2" charset="2"/>
              </a:rPr>
              <a:t> </a:t>
            </a:r>
            <a:r>
              <a:rPr lang="fr-FR" sz="1200" i="1" dirty="0">
                <a:latin typeface="Calibri" panose="020F0502020204030204" pitchFamily="34" charset="0"/>
                <a:cs typeface="Calibri" panose="020F0502020204030204" pitchFamily="34" charset="0"/>
              </a:rPr>
              <a:t>Le salarié est donc non-cadre du 1er </a:t>
            </a:r>
            <a:r>
              <a:rPr lang="fr-FR" sz="1200" i="1" dirty="0" smtClean="0">
                <a:latin typeface="Calibri" panose="020F0502020204030204" pitchFamily="34" charset="0"/>
                <a:cs typeface="Calibri" panose="020F0502020204030204" pitchFamily="34" charset="0"/>
              </a:rPr>
              <a:t>janvier au 16 février </a:t>
            </a:r>
            <a:r>
              <a:rPr lang="fr-FR" sz="1200" i="1" dirty="0">
                <a:latin typeface="Calibri" panose="020F0502020204030204" pitchFamily="34" charset="0"/>
                <a:cs typeface="Calibri" panose="020F0502020204030204" pitchFamily="34" charset="0"/>
              </a:rPr>
              <a:t>puis passe extension cadre à compter du </a:t>
            </a:r>
            <a:r>
              <a:rPr lang="fr-FR" sz="1200" i="1" dirty="0" smtClean="0">
                <a:latin typeface="Calibri" panose="020F0502020204030204" pitchFamily="34" charset="0"/>
                <a:cs typeface="Calibri" panose="020F0502020204030204" pitchFamily="34" charset="0"/>
              </a:rPr>
              <a:t>17 février. </a:t>
            </a:r>
            <a:endParaRPr lang="fr-FR" sz="1200" i="1" dirty="0">
              <a:latin typeface="Calibri" panose="020F0502020204030204" pitchFamily="34" charset="0"/>
              <a:cs typeface="Calibri" panose="020F0502020204030204" pitchFamily="34" charset="0"/>
            </a:endParaRPr>
          </a:p>
        </p:txBody>
      </p:sp>
      <p:sp>
        <p:nvSpPr>
          <p:cNvPr id="47" name="ZoneTexte 46"/>
          <p:cNvSpPr txBox="1"/>
          <p:nvPr/>
        </p:nvSpPr>
        <p:spPr>
          <a:xfrm>
            <a:off x="3131840" y="3786355"/>
            <a:ext cx="2567306" cy="276999"/>
          </a:xfrm>
          <a:prstGeom prst="rect">
            <a:avLst/>
          </a:prstGeom>
          <a:noFill/>
        </p:spPr>
        <p:txBody>
          <a:bodyPr wrap="none" rtlCol="0">
            <a:spAutoFit/>
          </a:bodyPr>
          <a:lstStyle/>
          <a:p>
            <a:r>
              <a:rPr lang="fr-FR" sz="1200" b="1" dirty="0">
                <a:solidFill>
                  <a:schemeClr val="bg1">
                    <a:lumMod val="50000"/>
                  </a:schemeClr>
                </a:solidFill>
                <a:latin typeface="Calibri" panose="020F0502020204030204" pitchFamily="34" charset="0"/>
                <a:cs typeface="Calibri" panose="020F0502020204030204" pitchFamily="34" charset="0"/>
              </a:rPr>
              <a:t>Interprétation des données déclarées</a:t>
            </a:r>
          </a:p>
        </p:txBody>
      </p:sp>
      <p:cxnSp>
        <p:nvCxnSpPr>
          <p:cNvPr id="48" name="Connecteur droit avec flèche 47"/>
          <p:cNvCxnSpPr/>
          <p:nvPr/>
        </p:nvCxnSpPr>
        <p:spPr>
          <a:xfrm flipV="1">
            <a:off x="539552" y="1807949"/>
            <a:ext cx="7758861" cy="135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9" name="Connecteur droit 48"/>
          <p:cNvCxnSpPr/>
          <p:nvPr/>
        </p:nvCxnSpPr>
        <p:spPr>
          <a:xfrm>
            <a:off x="872266" y="1724052"/>
            <a:ext cx="0" cy="17145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0" name="Connecteur droit 49"/>
          <p:cNvCxnSpPr/>
          <p:nvPr/>
        </p:nvCxnSpPr>
        <p:spPr>
          <a:xfrm>
            <a:off x="4355976" y="1716471"/>
            <a:ext cx="0" cy="17145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1" name="Connecteur droit 50"/>
          <p:cNvCxnSpPr/>
          <p:nvPr/>
        </p:nvCxnSpPr>
        <p:spPr>
          <a:xfrm>
            <a:off x="8028384" y="1712749"/>
            <a:ext cx="0" cy="171451"/>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52" name="Rectangle 63"/>
          <p:cNvSpPr>
            <a:spLocks noChangeArrowheads="1"/>
          </p:cNvSpPr>
          <p:nvPr/>
        </p:nvSpPr>
        <p:spPr bwMode="auto">
          <a:xfrm>
            <a:off x="4374302" y="2458235"/>
            <a:ext cx="3654082" cy="1301350"/>
          </a:xfrm>
          <a:prstGeom prst="rect">
            <a:avLst/>
          </a:prstGeom>
          <a:gradFill rotWithShape="1">
            <a:gsLst>
              <a:gs pos="0">
                <a:srgbClr val="B5D5A7"/>
              </a:gs>
              <a:gs pos="50000">
                <a:srgbClr val="AACE99"/>
              </a:gs>
              <a:gs pos="100000">
                <a:srgbClr val="9CCA86"/>
              </a:gs>
            </a:gsLst>
            <a:lin ang="5400000"/>
          </a:gradFill>
          <a:ln w="6350">
            <a:solidFill>
              <a:srgbClr val="70AD47"/>
            </a:solidFill>
            <a:miter lim="800000"/>
            <a:headEnd/>
            <a:tailEnd/>
          </a:ln>
        </p:spPr>
        <p:txBody>
          <a:bodyPr vert="horz" wrap="square" lIns="68580" tIns="34290" rIns="68580" bIns="34290" numCol="1" anchor="ctr" anchorCtr="0" compatLnSpc="1">
            <a:prstTxWarp prst="textNoShape">
              <a:avLst/>
            </a:prstTxWarp>
          </a:bodyPr>
          <a:lstStyle/>
          <a:p>
            <a:pPr algn="ctr"/>
            <a:r>
              <a:rPr lang="en-US" sz="1050" u="sng" dirty="0">
                <a:solidFill>
                  <a:schemeClr val="bg2">
                    <a:lumMod val="10000"/>
                  </a:schemeClr>
                </a:solidFill>
                <a:latin typeface="Calibri" panose="020F0502020204030204" pitchFamily="34" charset="0"/>
                <a:cs typeface="Times New Roman" panose="02020603050405020304" pitchFamily="18" charset="0"/>
              </a:rPr>
              <a:t>DSN de </a:t>
            </a:r>
            <a:r>
              <a:rPr lang="en-US" sz="1050" u="sng" dirty="0" err="1">
                <a:solidFill>
                  <a:schemeClr val="bg2">
                    <a:lumMod val="10000"/>
                  </a:schemeClr>
                </a:solidFill>
                <a:latin typeface="Calibri" panose="020F0502020204030204" pitchFamily="34" charset="0"/>
                <a:cs typeface="Times New Roman" panose="02020603050405020304" pitchFamily="18" charset="0"/>
              </a:rPr>
              <a:t>Février</a:t>
            </a:r>
            <a:endParaRPr lang="en-US" sz="1050" u="sng" dirty="0">
              <a:solidFill>
                <a:schemeClr val="bg2">
                  <a:lumMod val="10000"/>
                </a:schemeClr>
              </a:solidFill>
              <a:latin typeface="Calibri" panose="020F0502020204030204" pitchFamily="34" charset="0"/>
              <a:cs typeface="Times New Roman" panose="02020603050405020304" pitchFamily="18" charset="0"/>
            </a:endParaRPr>
          </a:p>
          <a:p>
            <a:endParaRPr lang="en-US" sz="1050" dirty="0">
              <a:solidFill>
                <a:schemeClr val="bg2">
                  <a:lumMod val="10000"/>
                </a:schemeClr>
              </a:solidFill>
              <a:latin typeface="Calibri" panose="020F0502020204030204" pitchFamily="34" charset="0"/>
              <a:cs typeface="Times New Roman" panose="02020603050405020304" pitchFamily="18" charset="0"/>
            </a:endParaRPr>
          </a:p>
          <a:p>
            <a:r>
              <a:rPr lang="fr-FR" altLang="fr-FR" sz="1050" dirty="0">
                <a:solidFill>
                  <a:schemeClr val="bg2">
                    <a:lumMod val="10000"/>
                  </a:schemeClr>
                </a:solidFill>
                <a:latin typeface="Calibri" panose="020F0502020204030204" pitchFamily="34" charset="0"/>
                <a:cs typeface="Times New Roman" panose="02020603050405020304" pitchFamily="18" charset="0"/>
              </a:rPr>
              <a:t>Code statut catégoriel - </a:t>
            </a:r>
            <a:r>
              <a:rPr lang="en-US" sz="1050" dirty="0">
                <a:solidFill>
                  <a:schemeClr val="bg2">
                    <a:lumMod val="10000"/>
                  </a:schemeClr>
                </a:solidFill>
                <a:latin typeface="Calibri" panose="020F0502020204030204" pitchFamily="34" charset="0"/>
                <a:cs typeface="Times New Roman" panose="02020603050405020304" pitchFamily="18" charset="0"/>
              </a:rPr>
              <a:t>S21.G00.40.003 : </a:t>
            </a:r>
            <a:r>
              <a:rPr lang="en-US" sz="1050" b="1" dirty="0">
                <a:solidFill>
                  <a:schemeClr val="bg2">
                    <a:lumMod val="10000"/>
                  </a:schemeClr>
                </a:solidFill>
                <a:latin typeface="Calibri" panose="020F0502020204030204" pitchFamily="34" charset="0"/>
                <a:cs typeface="Times New Roman" panose="02020603050405020304" pitchFamily="18" charset="0"/>
              </a:rPr>
              <a:t>02 – extension cadre </a:t>
            </a:r>
          </a:p>
          <a:p>
            <a:endParaRPr lang="en-US" sz="1050" dirty="0">
              <a:solidFill>
                <a:schemeClr val="bg2">
                  <a:lumMod val="10000"/>
                </a:schemeClr>
              </a:solidFill>
              <a:latin typeface="Calibri" panose="020F0502020204030204" pitchFamily="34" charset="0"/>
              <a:cs typeface="Times New Roman" panose="02020603050405020304" pitchFamily="18" charset="0"/>
            </a:endParaRPr>
          </a:p>
          <a:p>
            <a:r>
              <a:rPr lang="en-US" sz="1050" dirty="0">
                <a:solidFill>
                  <a:schemeClr val="bg2">
                    <a:lumMod val="10000"/>
                  </a:schemeClr>
                </a:solidFill>
                <a:latin typeface="Calibri" panose="020F0502020204030204" pitchFamily="34" charset="0"/>
                <a:cs typeface="Times New Roman" panose="02020603050405020304" pitchFamily="18" charset="0"/>
              </a:rPr>
              <a:t>Date de la modification - S21.G00.41.001 : </a:t>
            </a:r>
            <a:r>
              <a:rPr lang="en-US" sz="1050" b="1" dirty="0" smtClean="0">
                <a:solidFill>
                  <a:schemeClr val="bg2">
                    <a:lumMod val="10000"/>
                  </a:schemeClr>
                </a:solidFill>
                <a:latin typeface="Calibri" panose="020F0502020204030204" pitchFamily="34" charset="0"/>
                <a:cs typeface="Times New Roman" panose="02020603050405020304" pitchFamily="18" charset="0"/>
              </a:rPr>
              <a:t>17022020</a:t>
            </a:r>
            <a:endParaRPr lang="en-US" sz="1050" b="1" dirty="0">
              <a:solidFill>
                <a:schemeClr val="bg2">
                  <a:lumMod val="10000"/>
                </a:schemeClr>
              </a:solidFill>
              <a:latin typeface="Calibri" panose="020F0502020204030204" pitchFamily="34" charset="0"/>
              <a:cs typeface="Times New Roman" panose="02020603050405020304" pitchFamily="18" charset="0"/>
            </a:endParaRPr>
          </a:p>
          <a:p>
            <a:r>
              <a:rPr lang="en-US" sz="1050" dirty="0" err="1">
                <a:solidFill>
                  <a:schemeClr val="bg2">
                    <a:lumMod val="10000"/>
                  </a:schemeClr>
                </a:solidFill>
                <a:latin typeface="Calibri" panose="020F0502020204030204" pitchFamily="34" charset="0"/>
                <a:cs typeface="Times New Roman" panose="02020603050405020304" pitchFamily="18" charset="0"/>
              </a:rPr>
              <a:t>Ancien</a:t>
            </a:r>
            <a:r>
              <a:rPr lang="en-US" sz="1050" dirty="0">
                <a:solidFill>
                  <a:schemeClr val="bg2">
                    <a:lumMod val="10000"/>
                  </a:schemeClr>
                </a:solidFill>
                <a:latin typeface="Calibri" panose="020F0502020204030204" pitchFamily="34" charset="0"/>
                <a:cs typeface="Times New Roman" panose="02020603050405020304" pitchFamily="18" charset="0"/>
              </a:rPr>
              <a:t> </a:t>
            </a:r>
            <a:r>
              <a:rPr lang="fr-FR" sz="1050" dirty="0">
                <a:solidFill>
                  <a:schemeClr val="bg2">
                    <a:lumMod val="10000"/>
                  </a:schemeClr>
                </a:solidFill>
                <a:latin typeface="Calibri" panose="020F0502020204030204" pitchFamily="34" charset="0"/>
                <a:cs typeface="Times New Roman" panose="02020603050405020304" pitchFamily="18" charset="0"/>
              </a:rPr>
              <a:t>c</a:t>
            </a:r>
            <a:r>
              <a:rPr lang="fr-FR" altLang="fr-FR" sz="1050" dirty="0">
                <a:solidFill>
                  <a:schemeClr val="bg2">
                    <a:lumMod val="10000"/>
                  </a:schemeClr>
                </a:solidFill>
                <a:latin typeface="Calibri" panose="020F0502020204030204" pitchFamily="34" charset="0"/>
                <a:cs typeface="Times New Roman" panose="02020603050405020304" pitchFamily="18" charset="0"/>
              </a:rPr>
              <a:t>ode statut catégoriel </a:t>
            </a:r>
            <a:r>
              <a:rPr lang="en-US" sz="1050" dirty="0">
                <a:solidFill>
                  <a:schemeClr val="bg2">
                    <a:lumMod val="10000"/>
                  </a:schemeClr>
                </a:solidFill>
                <a:latin typeface="Calibri" panose="020F0502020204030204" pitchFamily="34" charset="0"/>
                <a:cs typeface="Times New Roman" panose="02020603050405020304" pitchFamily="18" charset="0"/>
              </a:rPr>
              <a:t>S21.G00.41.003 </a:t>
            </a:r>
            <a:r>
              <a:rPr lang="en-US" sz="1050" b="1" dirty="0">
                <a:solidFill>
                  <a:schemeClr val="bg2">
                    <a:lumMod val="10000"/>
                  </a:schemeClr>
                </a:solidFill>
                <a:latin typeface="Calibri" panose="020F0502020204030204" pitchFamily="34" charset="0"/>
                <a:cs typeface="Times New Roman" panose="02020603050405020304" pitchFamily="18" charset="0"/>
              </a:rPr>
              <a:t>: 04 – non cadre</a:t>
            </a:r>
          </a:p>
          <a:p>
            <a:r>
              <a:rPr lang="en-US" sz="1050" dirty="0" err="1">
                <a:solidFill>
                  <a:schemeClr val="bg2">
                    <a:lumMod val="10000"/>
                  </a:schemeClr>
                </a:solidFill>
                <a:latin typeface="Calibri" panose="020F0502020204030204" pitchFamily="34" charset="0"/>
                <a:cs typeface="Times New Roman" panose="02020603050405020304" pitchFamily="18" charset="0"/>
              </a:rPr>
              <a:t>Profondeur</a:t>
            </a:r>
            <a:r>
              <a:rPr lang="en-US" sz="1050" dirty="0">
                <a:solidFill>
                  <a:schemeClr val="bg2">
                    <a:lumMod val="10000"/>
                  </a:schemeClr>
                </a:solidFill>
                <a:latin typeface="Calibri" panose="020F0502020204030204" pitchFamily="34" charset="0"/>
                <a:cs typeface="Times New Roman" panose="02020603050405020304" pitchFamily="18" charset="0"/>
              </a:rPr>
              <a:t> de </a:t>
            </a:r>
            <a:r>
              <a:rPr lang="en-US" sz="1050" dirty="0" err="1">
                <a:solidFill>
                  <a:schemeClr val="bg2">
                    <a:lumMod val="10000"/>
                  </a:schemeClr>
                </a:solidFill>
                <a:latin typeface="Calibri" panose="020F0502020204030204" pitchFamily="34" charset="0"/>
                <a:cs typeface="Times New Roman" panose="02020603050405020304" pitchFamily="18" charset="0"/>
              </a:rPr>
              <a:t>recalcul</a:t>
            </a:r>
            <a:r>
              <a:rPr lang="en-US" sz="1050" dirty="0">
                <a:solidFill>
                  <a:schemeClr val="bg2">
                    <a:lumMod val="10000"/>
                  </a:schemeClr>
                </a:solidFill>
                <a:latin typeface="Calibri" panose="020F0502020204030204" pitchFamily="34" charset="0"/>
                <a:cs typeface="Times New Roman" panose="02020603050405020304" pitchFamily="18" charset="0"/>
              </a:rPr>
              <a:t> de la </a:t>
            </a:r>
            <a:r>
              <a:rPr lang="en-US" sz="1050" dirty="0" err="1">
                <a:solidFill>
                  <a:schemeClr val="bg2">
                    <a:lumMod val="10000"/>
                  </a:schemeClr>
                </a:solidFill>
                <a:latin typeface="Calibri" panose="020F0502020204030204" pitchFamily="34" charset="0"/>
                <a:cs typeface="Times New Roman" panose="02020603050405020304" pitchFamily="18" charset="0"/>
              </a:rPr>
              <a:t>paie</a:t>
            </a:r>
            <a:r>
              <a:rPr lang="en-US" sz="1050" dirty="0">
                <a:solidFill>
                  <a:schemeClr val="bg2">
                    <a:lumMod val="10000"/>
                  </a:schemeClr>
                </a:solidFill>
                <a:latin typeface="Calibri" panose="020F0502020204030204" pitchFamily="34" charset="0"/>
                <a:cs typeface="Times New Roman" panose="02020603050405020304" pitchFamily="18" charset="0"/>
              </a:rPr>
              <a:t> - S21.G00.41.028 : </a:t>
            </a:r>
            <a:r>
              <a:rPr lang="en-US" sz="1050" b="1" dirty="0" smtClean="0">
                <a:solidFill>
                  <a:schemeClr val="bg2">
                    <a:lumMod val="10000"/>
                  </a:schemeClr>
                </a:solidFill>
                <a:latin typeface="Calibri" panose="020F0502020204030204" pitchFamily="34" charset="0"/>
                <a:cs typeface="Times New Roman" panose="02020603050405020304" pitchFamily="18" charset="0"/>
              </a:rPr>
              <a:t>01022020</a:t>
            </a:r>
            <a:endParaRPr lang="en-US" sz="1050" b="1" dirty="0">
              <a:solidFill>
                <a:schemeClr val="bg2">
                  <a:lumMod val="10000"/>
                </a:schemeClr>
              </a:solidFill>
              <a:latin typeface="Calibri" panose="020F0502020204030204" pitchFamily="34" charset="0"/>
              <a:cs typeface="Times New Roman" panose="02020603050405020304" pitchFamily="18" charset="0"/>
            </a:endParaRPr>
          </a:p>
        </p:txBody>
      </p:sp>
      <p:cxnSp>
        <p:nvCxnSpPr>
          <p:cNvPr id="53" name="Connecteur droit 52"/>
          <p:cNvCxnSpPr/>
          <p:nvPr/>
        </p:nvCxnSpPr>
        <p:spPr>
          <a:xfrm>
            <a:off x="6228184" y="1821513"/>
            <a:ext cx="0" cy="65997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54" name="Rectangle 267"/>
          <p:cNvSpPr>
            <a:spLocks noChangeArrowheads="1"/>
          </p:cNvSpPr>
          <p:nvPr/>
        </p:nvSpPr>
        <p:spPr bwMode="auto">
          <a:xfrm>
            <a:off x="872266" y="1880405"/>
            <a:ext cx="3498122" cy="574339"/>
          </a:xfrm>
          <a:prstGeom prst="rect">
            <a:avLst/>
          </a:prstGeom>
          <a:gradFill rotWithShape="1">
            <a:gsLst>
              <a:gs pos="0">
                <a:srgbClr val="B1CBE9"/>
              </a:gs>
              <a:gs pos="50000">
                <a:srgbClr val="A3C1E5"/>
              </a:gs>
              <a:gs pos="100000">
                <a:srgbClr val="92B9E4"/>
              </a:gs>
            </a:gsLst>
            <a:lin ang="5400000"/>
          </a:gradFill>
          <a:ln w="6350">
            <a:solidFill>
              <a:srgbClr val="5B9BD5"/>
            </a:solidFill>
            <a:miter lim="800000"/>
            <a:headEnd/>
            <a:tailEnd/>
          </a:ln>
        </p:spPr>
        <p:txBody>
          <a:bodyPr vert="horz" wrap="square" lIns="68580" tIns="34290" rIns="68580" bIns="34290" numCol="1" anchor="ctr" anchorCtr="0" compatLnSpc="1">
            <a:prstTxWarp prst="textNoShape">
              <a:avLst/>
            </a:prstTxWarp>
          </a:bodyPr>
          <a:lstStyle/>
          <a:p>
            <a:pPr algn="ctr" defTabSz="685809" eaLnBrk="0" fontAlgn="base" hangingPunct="0">
              <a:spcBef>
                <a:spcPct val="0"/>
              </a:spcBef>
              <a:spcAft>
                <a:spcPct val="0"/>
              </a:spcAft>
            </a:pPr>
            <a:r>
              <a:rPr lang="fr-FR" altLang="fr-FR" sz="1050" u="sng" dirty="0">
                <a:solidFill>
                  <a:schemeClr val="bg2">
                    <a:lumMod val="10000"/>
                  </a:schemeClr>
                </a:solidFill>
                <a:latin typeface="Calibri" panose="020F0502020204030204" pitchFamily="34" charset="0"/>
                <a:cs typeface="Times New Roman" panose="02020603050405020304" pitchFamily="18" charset="0"/>
              </a:rPr>
              <a:t>DSN de Janvier</a:t>
            </a:r>
          </a:p>
          <a:p>
            <a:pPr algn="ctr" defTabSz="685809" eaLnBrk="0" fontAlgn="base" hangingPunct="0">
              <a:spcBef>
                <a:spcPct val="0"/>
              </a:spcBef>
              <a:spcAft>
                <a:spcPct val="0"/>
              </a:spcAft>
            </a:pPr>
            <a:endParaRPr lang="fr-FR" altLang="fr-FR" sz="1050" dirty="0">
              <a:solidFill>
                <a:schemeClr val="bg2">
                  <a:lumMod val="10000"/>
                </a:schemeClr>
              </a:solidFill>
              <a:latin typeface="Calibri" panose="020F0502020204030204" pitchFamily="34" charset="0"/>
              <a:cs typeface="Times New Roman" panose="02020603050405020304" pitchFamily="18" charset="0"/>
            </a:endParaRPr>
          </a:p>
          <a:p>
            <a:pPr algn="ctr" defTabSz="685809" eaLnBrk="0" fontAlgn="base" hangingPunct="0">
              <a:spcBef>
                <a:spcPct val="0"/>
              </a:spcBef>
              <a:spcAft>
                <a:spcPct val="0"/>
              </a:spcAft>
            </a:pPr>
            <a:r>
              <a:rPr lang="fr-FR" altLang="fr-FR" sz="1050" dirty="0">
                <a:solidFill>
                  <a:schemeClr val="bg2">
                    <a:lumMod val="10000"/>
                  </a:schemeClr>
                </a:solidFill>
                <a:latin typeface="Calibri" panose="020F0502020204030204" pitchFamily="34" charset="0"/>
                <a:cs typeface="Times New Roman" panose="02020603050405020304" pitchFamily="18" charset="0"/>
              </a:rPr>
              <a:t>Code statut catégoriel - S21.G00.40.003 = </a:t>
            </a:r>
            <a:r>
              <a:rPr lang="fr-FR" altLang="fr-FR" sz="1050" b="1" dirty="0">
                <a:solidFill>
                  <a:schemeClr val="bg2">
                    <a:lumMod val="10000"/>
                  </a:schemeClr>
                </a:solidFill>
                <a:latin typeface="Calibri" panose="020F0502020204030204" pitchFamily="34" charset="0"/>
                <a:cs typeface="Times New Roman" panose="02020603050405020304" pitchFamily="18" charset="0"/>
              </a:rPr>
              <a:t>04 – non-cadre</a:t>
            </a:r>
          </a:p>
        </p:txBody>
      </p:sp>
      <p:sp>
        <p:nvSpPr>
          <p:cNvPr id="55" name="Rectangle 63"/>
          <p:cNvSpPr>
            <a:spLocks noChangeArrowheads="1"/>
          </p:cNvSpPr>
          <p:nvPr/>
        </p:nvSpPr>
        <p:spPr bwMode="auto">
          <a:xfrm>
            <a:off x="827584" y="4523749"/>
            <a:ext cx="4464496" cy="285127"/>
          </a:xfrm>
          <a:prstGeom prst="rect">
            <a:avLst/>
          </a:prstGeom>
          <a:solidFill>
            <a:srgbClr val="ABC7E7"/>
          </a:solidFill>
          <a:ln w="6350">
            <a:solidFill>
              <a:srgbClr val="0070C0"/>
            </a:solidFill>
            <a:miter lim="800000"/>
            <a:headEnd/>
            <a:tailEnd/>
          </a:ln>
        </p:spPr>
        <p:txBody>
          <a:bodyPr vert="horz" wrap="square" lIns="68580" tIns="34290" rIns="68580" bIns="34290" numCol="1" anchor="ctr" anchorCtr="0" compatLnSpc="1">
            <a:prstTxWarp prst="textNoShape">
              <a:avLst/>
            </a:prstTxWarp>
          </a:bodyPr>
          <a:lstStyle/>
          <a:p>
            <a:pPr algn="ctr" eaLnBrk="0" fontAlgn="base" hangingPunct="0">
              <a:spcBef>
                <a:spcPct val="0"/>
              </a:spcBef>
              <a:spcAft>
                <a:spcPct val="0"/>
              </a:spcAft>
            </a:pPr>
            <a:r>
              <a:rPr lang="fr-FR" altLang="fr-FR" sz="1050" b="1" dirty="0">
                <a:solidFill>
                  <a:schemeClr val="bg2">
                    <a:lumMod val="10000"/>
                  </a:schemeClr>
                </a:solidFill>
                <a:latin typeface="Calibri" panose="020F0502020204030204" pitchFamily="34" charset="0"/>
                <a:cs typeface="Times New Roman" panose="02020603050405020304" pitchFamily="18" charset="0"/>
              </a:rPr>
              <a:t>04 – non cadre</a:t>
            </a:r>
          </a:p>
        </p:txBody>
      </p:sp>
      <p:cxnSp>
        <p:nvCxnSpPr>
          <p:cNvPr id="56" name="Connecteur droit avec flèche 55"/>
          <p:cNvCxnSpPr/>
          <p:nvPr/>
        </p:nvCxnSpPr>
        <p:spPr>
          <a:xfrm flipV="1">
            <a:off x="539552" y="4396307"/>
            <a:ext cx="7758860" cy="520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7" name="Connecteur droit 56"/>
          <p:cNvCxnSpPr/>
          <p:nvPr/>
        </p:nvCxnSpPr>
        <p:spPr>
          <a:xfrm>
            <a:off x="827584" y="4303771"/>
            <a:ext cx="0" cy="17145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8" name="Connecteur droit 57"/>
          <p:cNvCxnSpPr/>
          <p:nvPr/>
        </p:nvCxnSpPr>
        <p:spPr>
          <a:xfrm>
            <a:off x="4343485" y="4299145"/>
            <a:ext cx="0" cy="17145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9" name="Connecteur droit 58"/>
          <p:cNvCxnSpPr/>
          <p:nvPr/>
        </p:nvCxnSpPr>
        <p:spPr>
          <a:xfrm>
            <a:off x="8017233" y="4303770"/>
            <a:ext cx="0" cy="171451"/>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60" name="Rectangle 63"/>
          <p:cNvSpPr>
            <a:spLocks noChangeArrowheads="1"/>
          </p:cNvSpPr>
          <p:nvPr/>
        </p:nvSpPr>
        <p:spPr bwMode="auto">
          <a:xfrm>
            <a:off x="5292080" y="4808875"/>
            <a:ext cx="2725152" cy="279067"/>
          </a:xfrm>
          <a:prstGeom prst="rect">
            <a:avLst/>
          </a:prstGeom>
          <a:gradFill rotWithShape="1">
            <a:gsLst>
              <a:gs pos="0">
                <a:srgbClr val="B5D5A7"/>
              </a:gs>
              <a:gs pos="50000">
                <a:srgbClr val="AACE99"/>
              </a:gs>
              <a:gs pos="100000">
                <a:srgbClr val="9CCA86"/>
              </a:gs>
            </a:gsLst>
            <a:lin ang="5400000"/>
          </a:gradFill>
          <a:ln w="6350">
            <a:solidFill>
              <a:srgbClr val="70AD47"/>
            </a:solidFill>
            <a:miter lim="800000"/>
            <a:headEnd/>
            <a:tailEnd/>
          </a:ln>
        </p:spPr>
        <p:txBody>
          <a:bodyPr vert="horz" wrap="square" lIns="68580" tIns="34290" rIns="68580" bIns="34290" numCol="1" anchor="ctr" anchorCtr="0" compatLnSpc="1">
            <a:prstTxWarp prst="textNoShape">
              <a:avLst/>
            </a:prstTxWarp>
          </a:bodyPr>
          <a:lstStyle/>
          <a:p>
            <a:pPr algn="ctr" eaLnBrk="0" fontAlgn="base" hangingPunct="0">
              <a:spcBef>
                <a:spcPct val="0"/>
              </a:spcBef>
              <a:spcAft>
                <a:spcPct val="0"/>
              </a:spcAft>
            </a:pPr>
            <a:r>
              <a:rPr lang="fr-FR" altLang="fr-FR" sz="1050" b="1" dirty="0">
                <a:solidFill>
                  <a:schemeClr val="bg2">
                    <a:lumMod val="10000"/>
                  </a:schemeClr>
                </a:solidFill>
                <a:latin typeface="Calibri" panose="020F0502020204030204" pitchFamily="34" charset="0"/>
                <a:cs typeface="Times New Roman" panose="02020603050405020304" pitchFamily="18" charset="0"/>
              </a:rPr>
              <a:t>02 – extension cadre</a:t>
            </a:r>
          </a:p>
        </p:txBody>
      </p:sp>
      <p:sp>
        <p:nvSpPr>
          <p:cNvPr id="62" name="Rectangle 25"/>
          <p:cNvSpPr>
            <a:spLocks noChangeArrowheads="1"/>
          </p:cNvSpPr>
          <p:nvPr/>
        </p:nvSpPr>
        <p:spPr bwMode="auto">
          <a:xfrm>
            <a:off x="632130" y="4058972"/>
            <a:ext cx="7756294" cy="23852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pPr defTabSz="685809" eaLnBrk="0" fontAlgn="base" hangingPunct="0">
              <a:spcBef>
                <a:spcPct val="0"/>
              </a:spcBef>
              <a:spcAft>
                <a:spcPct val="0"/>
              </a:spcAft>
            </a:pPr>
            <a:r>
              <a:rPr lang="fr-FR" altLang="fr-FR" sz="1100" dirty="0">
                <a:latin typeface="Calibri" panose="020F0502020204030204" pitchFamily="34" charset="0"/>
                <a:cs typeface="Calibri" panose="020F0502020204030204" pitchFamily="34" charset="0"/>
              </a:rPr>
              <a:t>01/01                                                                 </a:t>
            </a:r>
            <a:r>
              <a:rPr lang="fr-FR" altLang="fr-FR" sz="1100" dirty="0" smtClean="0">
                <a:latin typeface="Calibri" panose="020F0502020204030204" pitchFamily="34" charset="0"/>
                <a:cs typeface="Calibri" panose="020F0502020204030204" pitchFamily="34" charset="0"/>
              </a:rPr>
              <a:t>                                   01/02                  17/02                                                                           </a:t>
            </a:r>
            <a:r>
              <a:rPr lang="fr-FR" altLang="fr-FR" sz="1100" dirty="0">
                <a:latin typeface="Calibri" panose="020F0502020204030204" pitchFamily="34" charset="0"/>
                <a:cs typeface="Calibri" panose="020F0502020204030204" pitchFamily="34" charset="0"/>
              </a:rPr>
              <a:t>01/03</a:t>
            </a:r>
          </a:p>
        </p:txBody>
      </p:sp>
      <p:cxnSp>
        <p:nvCxnSpPr>
          <p:cNvPr id="24" name="Connecteur droit 23"/>
          <p:cNvCxnSpPr/>
          <p:nvPr/>
        </p:nvCxnSpPr>
        <p:spPr>
          <a:xfrm>
            <a:off x="5292080" y="4299144"/>
            <a:ext cx="0" cy="171451"/>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89180135"/>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7B0B5D98-C34D-4DB1-BE83-7541DF2AF49D}" type="slidenum">
              <a:rPr lang="fr-FR" smtClean="0"/>
              <a:pPr>
                <a:defRPr/>
              </a:pPr>
              <a:t>21</a:t>
            </a:fld>
            <a:endParaRPr lang="fr-FR" dirty="0"/>
          </a:p>
        </p:txBody>
      </p:sp>
      <p:sp>
        <p:nvSpPr>
          <p:cNvPr id="6" name="Rectangle 5">
            <a:extLst>
              <a:ext uri="{FF2B5EF4-FFF2-40B4-BE49-F238E27FC236}">
                <a16:creationId xmlns:a16="http://schemas.microsoft.com/office/drawing/2014/main" xmlns="" id="{A7943965-4DA0-A540-B9FA-95E2F4BD7E13}"/>
              </a:ext>
            </a:extLst>
          </p:cNvPr>
          <p:cNvSpPr/>
          <p:nvPr/>
        </p:nvSpPr>
        <p:spPr>
          <a:xfrm>
            <a:off x="539552" y="779052"/>
            <a:ext cx="8494538" cy="1292662"/>
          </a:xfrm>
          <a:prstGeom prst="rect">
            <a:avLst/>
          </a:prstGeom>
        </p:spPr>
        <p:txBody>
          <a:bodyPr wrap="square">
            <a:spAutoFit/>
          </a:bodyPr>
          <a:lstStyle/>
          <a:p>
            <a:pPr marL="342900" lvl="2" indent="-342900" algn="just">
              <a:buBlip>
                <a:blip r:embed="rId3"/>
              </a:buBlip>
            </a:pPr>
            <a:endParaRPr lang="fr-FR" b="1" u="sng" dirty="0" smtClean="0">
              <a:solidFill>
                <a:srgbClr val="003882"/>
              </a:solidFill>
              <a:latin typeface="Calibri" panose="020F0502020204030204" pitchFamily="34" charset="0"/>
            </a:endParaRPr>
          </a:p>
          <a:p>
            <a:pPr marL="342900" lvl="2" indent="-342900" algn="just">
              <a:buBlip>
                <a:blip r:embed="rId3"/>
              </a:buBlip>
            </a:pPr>
            <a:r>
              <a:rPr lang="fr-FR" b="1" u="sng" dirty="0" smtClean="0">
                <a:solidFill>
                  <a:srgbClr val="003882"/>
                </a:solidFill>
                <a:latin typeface="Calibri" panose="020F0502020204030204" pitchFamily="34" charset="0"/>
              </a:rPr>
              <a:t>Exemple </a:t>
            </a:r>
            <a:r>
              <a:rPr lang="fr-FR" b="1" u="sng" dirty="0">
                <a:solidFill>
                  <a:srgbClr val="003882"/>
                </a:solidFill>
                <a:latin typeface="Calibri" panose="020F0502020204030204" pitchFamily="34" charset="0"/>
              </a:rPr>
              <a:t>de déclaration d’un changement portant sur </a:t>
            </a:r>
            <a:r>
              <a:rPr lang="fr-FR" b="1" u="sng" dirty="0" smtClean="0">
                <a:solidFill>
                  <a:srgbClr val="003882"/>
                </a:solidFill>
                <a:latin typeface="Calibri" panose="020F0502020204030204" pitchFamily="34" charset="0"/>
              </a:rPr>
              <a:t>deux modalités</a:t>
            </a:r>
          </a:p>
          <a:p>
            <a:pPr marL="285750" lvl="2" indent="-285750" algn="just">
              <a:buFont typeface="Courier New" panose="02070309020205020404" pitchFamily="49" charset="0"/>
              <a:buChar char="o"/>
            </a:pPr>
            <a:r>
              <a:rPr lang="fr-FR" sz="1400" dirty="0">
                <a:solidFill>
                  <a:srgbClr val="004272"/>
                </a:solidFill>
                <a:latin typeface="Calibri" panose="020F0502020204030204" pitchFamily="34" charset="0"/>
                <a:cs typeface="Calibri" panose="020F0502020204030204" pitchFamily="34" charset="0"/>
              </a:rPr>
              <a:t>Un salarié est déclaré comme étant non cadre et ayant une quotité de travail de 100h en janvier. En février, l’employeur </a:t>
            </a:r>
            <a:r>
              <a:rPr lang="fr-FR" sz="1400" dirty="0" smtClean="0">
                <a:solidFill>
                  <a:srgbClr val="004272"/>
                </a:solidFill>
                <a:latin typeface="Calibri" panose="020F0502020204030204" pitchFamily="34" charset="0"/>
                <a:cs typeface="Calibri" panose="020F0502020204030204" pitchFamily="34" charset="0"/>
              </a:rPr>
              <a:t>procède </a:t>
            </a:r>
            <a:r>
              <a:rPr lang="fr-FR" sz="1400" dirty="0">
                <a:solidFill>
                  <a:srgbClr val="004272"/>
                </a:solidFill>
                <a:latin typeface="Calibri" panose="020F0502020204030204" pitchFamily="34" charset="0"/>
                <a:cs typeface="Calibri" panose="020F0502020204030204" pitchFamily="34" charset="0"/>
              </a:rPr>
              <a:t>à la déclaration de son passage au statut extension cadre et à </a:t>
            </a:r>
            <a:r>
              <a:rPr lang="fr-FR" sz="1400" dirty="0" smtClean="0">
                <a:solidFill>
                  <a:srgbClr val="004272"/>
                </a:solidFill>
                <a:latin typeface="Calibri" panose="020F0502020204030204" pitchFamily="34" charset="0"/>
                <a:cs typeface="Calibri" panose="020F0502020204030204" pitchFamily="34" charset="0"/>
              </a:rPr>
              <a:t>une </a:t>
            </a:r>
            <a:r>
              <a:rPr lang="fr-FR" sz="1400" dirty="0">
                <a:solidFill>
                  <a:srgbClr val="004272"/>
                </a:solidFill>
                <a:latin typeface="Calibri" panose="020F0502020204030204" pitchFamily="34" charset="0"/>
                <a:cs typeface="Calibri" panose="020F0502020204030204" pitchFamily="34" charset="0"/>
              </a:rPr>
              <a:t>quotité de travail de 120h en date du </a:t>
            </a:r>
            <a:r>
              <a:rPr lang="fr-FR" sz="1400" dirty="0" smtClean="0">
                <a:solidFill>
                  <a:srgbClr val="004272"/>
                </a:solidFill>
                <a:latin typeface="Calibri" panose="020F0502020204030204" pitchFamily="34" charset="0"/>
                <a:cs typeface="Calibri" panose="020F0502020204030204" pitchFamily="34" charset="0"/>
              </a:rPr>
              <a:t>17 février.</a:t>
            </a:r>
            <a:endParaRPr lang="fr-FR" sz="1400" dirty="0">
              <a:solidFill>
                <a:srgbClr val="004272"/>
              </a:solidFill>
              <a:latin typeface="Calibri" panose="020F0502020204030204" pitchFamily="34" charset="0"/>
              <a:cs typeface="Calibri" panose="020F0502020204030204" pitchFamily="34" charset="0"/>
            </a:endParaRPr>
          </a:p>
        </p:txBody>
      </p:sp>
      <p:sp>
        <p:nvSpPr>
          <p:cNvPr id="7" name="Titre 1">
            <a:extLst>
              <a:ext uri="{FF2B5EF4-FFF2-40B4-BE49-F238E27FC236}">
                <a16:creationId xmlns:a16="http://schemas.microsoft.com/office/drawing/2014/main" xmlns="" id="{EA7BDA9F-FC5A-B94C-A537-A7C927B21A0D}"/>
              </a:ext>
            </a:extLst>
          </p:cNvPr>
          <p:cNvSpPr txBox="1">
            <a:spLocks/>
          </p:cNvSpPr>
          <p:nvPr/>
        </p:nvSpPr>
        <p:spPr bwMode="auto">
          <a:xfrm>
            <a:off x="266701" y="0"/>
            <a:ext cx="8697787" cy="650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sz="2400" dirty="0"/>
              <a:t>Comment corriger une erreur déclarative ?</a:t>
            </a:r>
            <a:br>
              <a:rPr lang="fr-FR" sz="2400" dirty="0"/>
            </a:br>
            <a:r>
              <a:rPr lang="fr-FR" sz="1800" kern="0" dirty="0">
                <a:solidFill>
                  <a:srgbClr val="00B0F0"/>
                </a:solidFill>
                <a:latin typeface="Calibri" pitchFamily="34" charset="0"/>
                <a:ea typeface="+mn-ea"/>
                <a:cs typeface="Arial"/>
              </a:rPr>
              <a:t>Déclaration des changements concernant l’individu ou le contrat</a:t>
            </a:r>
          </a:p>
        </p:txBody>
      </p:sp>
      <p:sp>
        <p:nvSpPr>
          <p:cNvPr id="23" name="Espace réservé du numéro de diapositive 3"/>
          <p:cNvSpPr txBox="1">
            <a:spLocks/>
          </p:cNvSpPr>
          <p:nvPr/>
        </p:nvSpPr>
        <p:spPr>
          <a:xfrm>
            <a:off x="457200" y="6356350"/>
            <a:ext cx="2133600" cy="365125"/>
          </a:xfrm>
          <a:prstGeom prst="rect">
            <a:avLst/>
          </a:prstGeom>
        </p:spPr>
        <p:txBody>
          <a:bodyPr vert="horz" lIns="91440" tIns="45720" rIns="91440" bIns="45720" rtlCol="0" anchor="ctr"/>
          <a:lstStyle>
            <a:defPPr>
              <a:defRPr lang="fr-FR"/>
            </a:defPPr>
            <a:lvl1pPr marL="0" algn="l" defTabSz="914400" rtl="0" eaLnBrk="1" fontAlgn="auto" latinLnBrk="0" hangingPunct="1">
              <a:spcBef>
                <a:spcPts val="0"/>
              </a:spcBef>
              <a:spcAft>
                <a:spcPts val="0"/>
              </a:spcAft>
              <a:defRPr sz="1200" kern="1200">
                <a:solidFill>
                  <a:prstClr val="black">
                    <a:tint val="75000"/>
                  </a:prst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48474E06-EDB5-4E63-8946-62B964940BBB}" type="slidenum">
              <a:rPr lang="fr-FR" smtClean="0"/>
              <a:pPr>
                <a:defRPr/>
              </a:pPr>
              <a:t>21</a:t>
            </a:fld>
            <a:endParaRPr lang="fr-FR" dirty="0"/>
          </a:p>
        </p:txBody>
      </p:sp>
      <p:sp>
        <p:nvSpPr>
          <p:cNvPr id="24" name="Rectangle 23"/>
          <p:cNvSpPr/>
          <p:nvPr/>
        </p:nvSpPr>
        <p:spPr>
          <a:xfrm>
            <a:off x="266701" y="5157192"/>
            <a:ext cx="8637587" cy="1703864"/>
          </a:xfrm>
          <a:prstGeom prst="rect">
            <a:avLst/>
          </a:prstGeom>
          <a:solidFill>
            <a:schemeClr val="bg1">
              <a:lumMod val="85000"/>
            </a:schemeClr>
          </a:solidFill>
          <a:ln w="19050">
            <a:solidFill>
              <a:schemeClr val="accent1"/>
            </a:solidFill>
          </a:ln>
        </p:spPr>
        <p:txBody>
          <a:bodyPr wrap="square">
            <a:spAutoFit/>
          </a:bodyPr>
          <a:lstStyle/>
          <a:p>
            <a:pPr algn="ctr">
              <a:lnSpc>
                <a:spcPct val="120000"/>
              </a:lnSpc>
            </a:pPr>
            <a:r>
              <a:rPr lang="fr-FR" sz="1100" b="1" dirty="0">
                <a:latin typeface="Calibri" panose="020F0502020204030204" pitchFamily="34" charset="0"/>
                <a:cs typeface="Calibri" panose="020F0502020204030204" pitchFamily="34" charset="0"/>
              </a:rPr>
              <a:t>La DSN de février doit donc véhiculer  :</a:t>
            </a:r>
          </a:p>
          <a:p>
            <a:pPr marL="228600" indent="-228600" algn="ctr">
              <a:lnSpc>
                <a:spcPct val="120000"/>
              </a:lnSpc>
              <a:buAutoNum type="arabicParenR"/>
            </a:pPr>
            <a:r>
              <a:rPr lang="fr-FR" sz="1100" dirty="0" smtClean="0">
                <a:latin typeface="Calibri" panose="020F0502020204030204" pitchFamily="34" charset="0"/>
                <a:cs typeface="Calibri" panose="020F0502020204030204" pitchFamily="34" charset="0"/>
              </a:rPr>
              <a:t>Deux </a:t>
            </a:r>
            <a:r>
              <a:rPr lang="fr-FR" sz="1100" dirty="0">
                <a:latin typeface="Calibri" panose="020F0502020204030204" pitchFamily="34" charset="0"/>
                <a:cs typeface="Calibri" panose="020F0502020204030204" pitchFamily="34" charset="0"/>
              </a:rPr>
              <a:t>blocs « Changements Contrat – S21.G00.41 » qui indiquent respectivement que le salarié était non-cadre et avait une quotité de temps de travail de 100h </a:t>
            </a:r>
            <a:r>
              <a:rPr lang="fr-FR" sz="1100">
                <a:latin typeface="Calibri" panose="020F0502020204030204" pitchFamily="34" charset="0"/>
                <a:cs typeface="Calibri" panose="020F0502020204030204" pitchFamily="34" charset="0"/>
              </a:rPr>
              <a:t>du </a:t>
            </a:r>
            <a:r>
              <a:rPr lang="fr-FR" sz="1100" smtClean="0">
                <a:latin typeface="Calibri" panose="020F0502020204030204" pitchFamily="34" charset="0"/>
                <a:cs typeface="Calibri" panose="020F0502020204030204" pitchFamily="34" charset="0"/>
              </a:rPr>
              <a:t>1</a:t>
            </a:r>
            <a:r>
              <a:rPr lang="fr-FR" sz="1100" baseline="30000" smtClean="0">
                <a:latin typeface="Calibri" panose="020F0502020204030204" pitchFamily="34" charset="0"/>
                <a:cs typeface="Calibri" panose="020F0502020204030204" pitchFamily="34" charset="0"/>
              </a:rPr>
              <a:t>er</a:t>
            </a:r>
            <a:r>
              <a:rPr lang="fr-FR" sz="1100" smtClean="0">
                <a:latin typeface="Calibri" panose="020F0502020204030204" pitchFamily="34" charset="0"/>
                <a:cs typeface="Calibri" panose="020F0502020204030204" pitchFamily="34" charset="0"/>
              </a:rPr>
              <a:t> janvier </a:t>
            </a:r>
            <a:r>
              <a:rPr lang="fr-FR" sz="1100" dirty="0">
                <a:latin typeface="Calibri" panose="020F0502020204030204" pitchFamily="34" charset="0"/>
                <a:cs typeface="Calibri" panose="020F0502020204030204" pitchFamily="34" charset="0"/>
              </a:rPr>
              <a:t>au </a:t>
            </a:r>
            <a:r>
              <a:rPr lang="fr-FR" sz="1100" dirty="0" smtClean="0">
                <a:latin typeface="Calibri" panose="020F0502020204030204" pitchFamily="34" charset="0"/>
                <a:cs typeface="Calibri" panose="020F0502020204030204" pitchFamily="34" charset="0"/>
              </a:rPr>
              <a:t>16 février. </a:t>
            </a:r>
            <a:r>
              <a:rPr lang="fr-FR" sz="1100" dirty="0">
                <a:latin typeface="Calibri" panose="020F0502020204030204" pitchFamily="34" charset="0"/>
                <a:cs typeface="Calibri" panose="020F0502020204030204" pitchFamily="34" charset="0"/>
              </a:rPr>
              <a:t>A compter du </a:t>
            </a:r>
            <a:r>
              <a:rPr lang="fr-FR" sz="1100" dirty="0" smtClean="0">
                <a:latin typeface="Calibri" panose="020F0502020204030204" pitchFamily="34" charset="0"/>
                <a:cs typeface="Calibri" panose="020F0502020204030204" pitchFamily="34" charset="0"/>
              </a:rPr>
              <a:t>17 février, </a:t>
            </a:r>
            <a:r>
              <a:rPr lang="fr-FR" sz="1100" dirty="0">
                <a:latin typeface="Calibri" panose="020F0502020204030204" pitchFamily="34" charset="0"/>
                <a:cs typeface="Calibri" panose="020F0502020204030204" pitchFamily="34" charset="0"/>
              </a:rPr>
              <a:t>le salarié change de modalités de contrat (à savoir qu’il est passé extension cadre avec une quotité de 120h). </a:t>
            </a:r>
          </a:p>
          <a:p>
            <a:pPr marL="228600" indent="-228600" algn="ctr">
              <a:lnSpc>
                <a:spcPct val="120000"/>
              </a:lnSpc>
              <a:buAutoNum type="arabicParenR"/>
            </a:pPr>
            <a:r>
              <a:rPr lang="fr-FR" sz="1100" dirty="0">
                <a:latin typeface="Calibri" panose="020F0502020204030204" pitchFamily="34" charset="0"/>
                <a:cs typeface="Calibri" panose="020F0502020204030204" pitchFamily="34" charset="0"/>
              </a:rPr>
              <a:t>Un bloc « Contrat – S21.G00.40 » qui indique que le salarié est « extension cadre » avec une quotité de temps de travail de « 120h » au dernier jour du mois de février.</a:t>
            </a:r>
          </a:p>
          <a:p>
            <a:pPr algn="ctr">
              <a:lnSpc>
                <a:spcPct val="120000"/>
              </a:lnSpc>
            </a:pPr>
            <a:r>
              <a:rPr lang="fr-FR" sz="1100" i="1" dirty="0">
                <a:latin typeface="Calibri" panose="020F0502020204030204" pitchFamily="34" charset="0"/>
                <a:cs typeface="Calibri" panose="020F0502020204030204" pitchFamily="34" charset="0"/>
                <a:sym typeface="Wingdings" panose="05000000000000000000" pitchFamily="2" charset="2"/>
              </a:rPr>
              <a:t> </a:t>
            </a:r>
            <a:r>
              <a:rPr lang="fr-FR" sz="1100" i="1" dirty="0">
                <a:latin typeface="Calibri" panose="020F0502020204030204" pitchFamily="34" charset="0"/>
                <a:cs typeface="Calibri" panose="020F0502020204030204" pitchFamily="34" charset="0"/>
              </a:rPr>
              <a:t>Le salarié est donc non-cadre avec une quotité de temps de travail de 100h du </a:t>
            </a:r>
            <a:r>
              <a:rPr lang="fr-FR" sz="1100" i="1" dirty="0" smtClean="0">
                <a:latin typeface="Calibri" panose="020F0502020204030204" pitchFamily="34" charset="0"/>
                <a:cs typeface="Calibri" panose="020F0502020204030204" pitchFamily="34" charset="0"/>
              </a:rPr>
              <a:t>1</a:t>
            </a:r>
            <a:r>
              <a:rPr lang="fr-FR" sz="1100" i="1" baseline="30000" dirty="0" smtClean="0">
                <a:latin typeface="Calibri" panose="020F0502020204030204" pitchFamily="34" charset="0"/>
                <a:cs typeface="Calibri" panose="020F0502020204030204" pitchFamily="34" charset="0"/>
              </a:rPr>
              <a:t>er</a:t>
            </a:r>
            <a:r>
              <a:rPr lang="fr-FR" sz="1100" i="1" dirty="0" smtClean="0">
                <a:latin typeface="Calibri" panose="020F0502020204030204" pitchFamily="34" charset="0"/>
                <a:cs typeface="Calibri" panose="020F0502020204030204" pitchFamily="34" charset="0"/>
              </a:rPr>
              <a:t> janvier </a:t>
            </a:r>
            <a:r>
              <a:rPr lang="fr-FR" sz="1100" i="1" dirty="0">
                <a:latin typeface="Calibri" panose="020F0502020204030204" pitchFamily="34" charset="0"/>
                <a:cs typeface="Calibri" panose="020F0502020204030204" pitchFamily="34" charset="0"/>
              </a:rPr>
              <a:t>au </a:t>
            </a:r>
            <a:r>
              <a:rPr lang="fr-FR" sz="1100" i="1" dirty="0" smtClean="0">
                <a:latin typeface="Calibri" panose="020F0502020204030204" pitchFamily="34" charset="0"/>
                <a:cs typeface="Calibri" panose="020F0502020204030204" pitchFamily="34" charset="0"/>
              </a:rPr>
              <a:t>16 février </a:t>
            </a:r>
            <a:r>
              <a:rPr lang="fr-FR" sz="1100" i="1" dirty="0">
                <a:latin typeface="Calibri" panose="020F0502020204030204" pitchFamily="34" charset="0"/>
                <a:cs typeface="Calibri" panose="020F0502020204030204" pitchFamily="34" charset="0"/>
              </a:rPr>
              <a:t>puis passe extension cadre avec une quotité de temps de travail de 120h.</a:t>
            </a:r>
          </a:p>
        </p:txBody>
      </p:sp>
      <p:sp>
        <p:nvSpPr>
          <p:cNvPr id="25" name="ZoneTexte 24"/>
          <p:cNvSpPr txBox="1"/>
          <p:nvPr/>
        </p:nvSpPr>
        <p:spPr>
          <a:xfrm>
            <a:off x="2915772" y="4293096"/>
            <a:ext cx="2592376" cy="276999"/>
          </a:xfrm>
          <a:prstGeom prst="rect">
            <a:avLst/>
          </a:prstGeom>
          <a:noFill/>
        </p:spPr>
        <p:txBody>
          <a:bodyPr wrap="none" rtlCol="0">
            <a:spAutoFit/>
          </a:bodyPr>
          <a:lstStyle/>
          <a:p>
            <a:r>
              <a:rPr lang="fr-FR" sz="1200" b="1" dirty="0">
                <a:solidFill>
                  <a:schemeClr val="bg1">
                    <a:lumMod val="50000"/>
                  </a:schemeClr>
                </a:solidFill>
                <a:latin typeface="Calibri" panose="020F0502020204030204" pitchFamily="34" charset="0"/>
                <a:cs typeface="Calibri" panose="020F0502020204030204" pitchFamily="34" charset="0"/>
              </a:rPr>
              <a:t>Interprétation des données déclarées</a:t>
            </a:r>
          </a:p>
        </p:txBody>
      </p:sp>
      <p:grpSp>
        <p:nvGrpSpPr>
          <p:cNvPr id="2" name="Groupe 1"/>
          <p:cNvGrpSpPr/>
          <p:nvPr/>
        </p:nvGrpSpPr>
        <p:grpSpPr>
          <a:xfrm>
            <a:off x="419708" y="1916832"/>
            <a:ext cx="8112732" cy="2342315"/>
            <a:chOff x="419708" y="1988840"/>
            <a:chExt cx="8112732" cy="2342315"/>
          </a:xfrm>
        </p:grpSpPr>
        <p:cxnSp>
          <p:nvCxnSpPr>
            <p:cNvPr id="26" name="Connecteur droit avec flèche 25"/>
            <p:cNvCxnSpPr/>
            <p:nvPr/>
          </p:nvCxnSpPr>
          <p:spPr>
            <a:xfrm flipV="1">
              <a:off x="419708" y="2072623"/>
              <a:ext cx="8112732" cy="2126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7" name="Connecteur droit 26"/>
            <p:cNvCxnSpPr/>
            <p:nvPr/>
          </p:nvCxnSpPr>
          <p:spPr>
            <a:xfrm>
              <a:off x="512226" y="1996421"/>
              <a:ext cx="0" cy="17145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8" name="Connecteur droit 27"/>
            <p:cNvCxnSpPr/>
            <p:nvPr/>
          </p:nvCxnSpPr>
          <p:spPr>
            <a:xfrm>
              <a:off x="4211960" y="1988840"/>
              <a:ext cx="0" cy="17145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9" name="Connecteur droit 28"/>
            <p:cNvCxnSpPr/>
            <p:nvPr/>
          </p:nvCxnSpPr>
          <p:spPr>
            <a:xfrm>
              <a:off x="8316416" y="2043528"/>
              <a:ext cx="0" cy="54631"/>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0" name="Rectangle 63"/>
            <p:cNvSpPr>
              <a:spLocks noChangeArrowheads="1"/>
            </p:cNvSpPr>
            <p:nvPr/>
          </p:nvSpPr>
          <p:spPr bwMode="auto">
            <a:xfrm>
              <a:off x="4211960" y="2518378"/>
              <a:ext cx="4119176" cy="1812777"/>
            </a:xfrm>
            <a:prstGeom prst="rect">
              <a:avLst/>
            </a:prstGeom>
            <a:gradFill rotWithShape="1">
              <a:gsLst>
                <a:gs pos="0">
                  <a:srgbClr val="B5D5A7"/>
                </a:gs>
                <a:gs pos="50000">
                  <a:srgbClr val="AACE99"/>
                </a:gs>
                <a:gs pos="100000">
                  <a:srgbClr val="9CCA86"/>
                </a:gs>
              </a:gsLst>
              <a:lin ang="5400000"/>
            </a:gradFill>
            <a:ln w="6350">
              <a:solidFill>
                <a:srgbClr val="70AD47"/>
              </a:solidFill>
              <a:miter lim="800000"/>
              <a:headEnd/>
              <a:tailEnd/>
            </a:ln>
          </p:spPr>
          <p:txBody>
            <a:bodyPr vert="horz" wrap="square" lIns="68580" tIns="34290" rIns="68580" bIns="34290" numCol="1" anchor="ctr" anchorCtr="0" compatLnSpc="1">
              <a:prstTxWarp prst="textNoShape">
                <a:avLst/>
              </a:prstTxWarp>
            </a:bodyPr>
            <a:lstStyle/>
            <a:p>
              <a:pPr algn="ctr"/>
              <a:r>
                <a:rPr lang="en-US" sz="1000" u="sng" dirty="0">
                  <a:solidFill>
                    <a:schemeClr val="bg2">
                      <a:lumMod val="10000"/>
                    </a:schemeClr>
                  </a:solidFill>
                  <a:latin typeface="Calibri" panose="020F0502020204030204" pitchFamily="34" charset="0"/>
                  <a:cs typeface="Times New Roman" panose="02020603050405020304" pitchFamily="18" charset="0"/>
                </a:rPr>
                <a:t>DSN de </a:t>
              </a:r>
              <a:r>
                <a:rPr lang="en-US" sz="1000" u="sng" dirty="0" err="1">
                  <a:solidFill>
                    <a:schemeClr val="bg2">
                      <a:lumMod val="10000"/>
                    </a:schemeClr>
                  </a:solidFill>
                  <a:latin typeface="Calibri" panose="020F0502020204030204" pitchFamily="34" charset="0"/>
                  <a:cs typeface="Times New Roman" panose="02020603050405020304" pitchFamily="18" charset="0"/>
                </a:rPr>
                <a:t>Février</a:t>
              </a:r>
              <a:endParaRPr lang="en-US" sz="1000" u="sng" dirty="0">
                <a:solidFill>
                  <a:schemeClr val="bg2">
                    <a:lumMod val="10000"/>
                  </a:schemeClr>
                </a:solidFill>
                <a:latin typeface="Calibri" panose="020F0502020204030204" pitchFamily="34" charset="0"/>
                <a:cs typeface="Times New Roman" panose="02020603050405020304" pitchFamily="18" charset="0"/>
              </a:endParaRPr>
            </a:p>
            <a:p>
              <a:endParaRPr lang="en-US" sz="1000" dirty="0">
                <a:solidFill>
                  <a:schemeClr val="bg2">
                    <a:lumMod val="10000"/>
                  </a:schemeClr>
                </a:solidFill>
                <a:latin typeface="Calibri" panose="020F0502020204030204" pitchFamily="34" charset="0"/>
                <a:cs typeface="Times New Roman" panose="02020603050405020304" pitchFamily="18" charset="0"/>
              </a:endParaRPr>
            </a:p>
            <a:p>
              <a:r>
                <a:rPr lang="fr-FR" altLang="fr-FR" sz="1000" dirty="0">
                  <a:solidFill>
                    <a:schemeClr val="bg2">
                      <a:lumMod val="10000"/>
                    </a:schemeClr>
                  </a:solidFill>
                  <a:latin typeface="Calibri" panose="020F0502020204030204" pitchFamily="34" charset="0"/>
                  <a:cs typeface="Times New Roman" panose="02020603050405020304" pitchFamily="18" charset="0"/>
                </a:rPr>
                <a:t>Code statut catégoriel - </a:t>
              </a:r>
              <a:r>
                <a:rPr lang="en-US" sz="1000" dirty="0">
                  <a:solidFill>
                    <a:schemeClr val="bg2">
                      <a:lumMod val="10000"/>
                    </a:schemeClr>
                  </a:solidFill>
                  <a:latin typeface="Calibri" panose="020F0502020204030204" pitchFamily="34" charset="0"/>
                  <a:cs typeface="Times New Roman" panose="02020603050405020304" pitchFamily="18" charset="0"/>
                </a:rPr>
                <a:t>S21.G00.40.003 : </a:t>
              </a:r>
              <a:r>
                <a:rPr lang="en-US" sz="1000" b="1" dirty="0">
                  <a:solidFill>
                    <a:schemeClr val="bg2">
                      <a:lumMod val="10000"/>
                    </a:schemeClr>
                  </a:solidFill>
                  <a:latin typeface="Calibri" panose="020F0502020204030204" pitchFamily="34" charset="0"/>
                  <a:cs typeface="Times New Roman" panose="02020603050405020304" pitchFamily="18" charset="0"/>
                </a:rPr>
                <a:t>02 – extension cadre </a:t>
              </a:r>
            </a:p>
            <a:p>
              <a:r>
                <a:rPr lang="fr-FR" altLang="fr-FR" sz="1000" dirty="0">
                  <a:solidFill>
                    <a:schemeClr val="bg2">
                      <a:lumMod val="10000"/>
                    </a:schemeClr>
                  </a:solidFill>
                  <a:latin typeface="Calibri" panose="020F0502020204030204" pitchFamily="34" charset="0"/>
                  <a:cs typeface="Times New Roman" panose="02020603050405020304" pitchFamily="18" charset="0"/>
                </a:rPr>
                <a:t>Quotité du temps de travail - </a:t>
              </a:r>
              <a:r>
                <a:rPr lang="en-US" sz="1000" dirty="0">
                  <a:solidFill>
                    <a:schemeClr val="bg2">
                      <a:lumMod val="10000"/>
                    </a:schemeClr>
                  </a:solidFill>
                  <a:latin typeface="Calibri" panose="020F0502020204030204" pitchFamily="34" charset="0"/>
                  <a:cs typeface="Times New Roman" panose="02020603050405020304" pitchFamily="18" charset="0"/>
                </a:rPr>
                <a:t>S21.G00.40.013 : </a:t>
              </a:r>
              <a:r>
                <a:rPr lang="en-US" sz="1000" b="1" dirty="0">
                  <a:solidFill>
                    <a:schemeClr val="bg2">
                      <a:lumMod val="10000"/>
                    </a:schemeClr>
                  </a:solidFill>
                  <a:latin typeface="Calibri" panose="020F0502020204030204" pitchFamily="34" charset="0"/>
                  <a:cs typeface="Times New Roman" panose="02020603050405020304" pitchFamily="18" charset="0"/>
                </a:rPr>
                <a:t>120</a:t>
              </a:r>
            </a:p>
            <a:p>
              <a:endParaRPr lang="en-US" sz="1000" dirty="0">
                <a:solidFill>
                  <a:schemeClr val="bg2">
                    <a:lumMod val="10000"/>
                  </a:schemeClr>
                </a:solidFill>
                <a:latin typeface="Calibri" panose="020F0502020204030204" pitchFamily="34" charset="0"/>
                <a:cs typeface="Times New Roman" panose="02020603050405020304" pitchFamily="18" charset="0"/>
              </a:endParaRPr>
            </a:p>
            <a:p>
              <a:r>
                <a:rPr lang="en-US" sz="1000" dirty="0">
                  <a:solidFill>
                    <a:schemeClr val="bg2">
                      <a:lumMod val="10000"/>
                    </a:schemeClr>
                  </a:solidFill>
                  <a:latin typeface="Calibri" panose="020F0502020204030204" pitchFamily="34" charset="0"/>
                  <a:cs typeface="Times New Roman" panose="02020603050405020304" pitchFamily="18" charset="0"/>
                </a:rPr>
                <a:t>Date de la modification - S21.G00.41.001 : </a:t>
              </a:r>
              <a:r>
                <a:rPr lang="en-US" sz="1000" b="1" dirty="0" smtClean="0">
                  <a:solidFill>
                    <a:schemeClr val="bg2">
                      <a:lumMod val="10000"/>
                    </a:schemeClr>
                  </a:solidFill>
                  <a:latin typeface="Calibri" panose="020F0502020204030204" pitchFamily="34" charset="0"/>
                  <a:cs typeface="Times New Roman" panose="02020603050405020304" pitchFamily="18" charset="0"/>
                </a:rPr>
                <a:t>17 02 </a:t>
              </a:r>
              <a:r>
                <a:rPr lang="en-US" sz="1000" b="1" dirty="0">
                  <a:solidFill>
                    <a:schemeClr val="bg2">
                      <a:lumMod val="10000"/>
                    </a:schemeClr>
                  </a:solidFill>
                  <a:latin typeface="Calibri" panose="020F0502020204030204" pitchFamily="34" charset="0"/>
                  <a:cs typeface="Times New Roman" panose="02020603050405020304" pitchFamily="18" charset="0"/>
                </a:rPr>
                <a:t>2020</a:t>
              </a:r>
            </a:p>
            <a:p>
              <a:r>
                <a:rPr lang="en-US" sz="1000" dirty="0" err="1">
                  <a:solidFill>
                    <a:schemeClr val="bg2">
                      <a:lumMod val="10000"/>
                    </a:schemeClr>
                  </a:solidFill>
                  <a:latin typeface="Calibri" panose="020F0502020204030204" pitchFamily="34" charset="0"/>
                  <a:cs typeface="Times New Roman" panose="02020603050405020304" pitchFamily="18" charset="0"/>
                </a:rPr>
                <a:t>Ancien</a:t>
              </a:r>
              <a:r>
                <a:rPr lang="en-US" sz="1000" dirty="0">
                  <a:solidFill>
                    <a:schemeClr val="bg2">
                      <a:lumMod val="10000"/>
                    </a:schemeClr>
                  </a:solidFill>
                  <a:latin typeface="Calibri" panose="020F0502020204030204" pitchFamily="34" charset="0"/>
                  <a:cs typeface="Times New Roman" panose="02020603050405020304" pitchFamily="18" charset="0"/>
                </a:rPr>
                <a:t> </a:t>
              </a:r>
              <a:r>
                <a:rPr lang="fr-FR" sz="1000" dirty="0">
                  <a:solidFill>
                    <a:schemeClr val="bg2">
                      <a:lumMod val="10000"/>
                    </a:schemeClr>
                  </a:solidFill>
                  <a:latin typeface="Calibri" panose="020F0502020204030204" pitchFamily="34" charset="0"/>
                  <a:cs typeface="Times New Roman" panose="02020603050405020304" pitchFamily="18" charset="0"/>
                </a:rPr>
                <a:t>c</a:t>
              </a:r>
              <a:r>
                <a:rPr lang="fr-FR" altLang="fr-FR" sz="1000" dirty="0">
                  <a:solidFill>
                    <a:schemeClr val="bg2">
                      <a:lumMod val="10000"/>
                    </a:schemeClr>
                  </a:solidFill>
                  <a:latin typeface="Calibri" panose="020F0502020204030204" pitchFamily="34" charset="0"/>
                  <a:cs typeface="Times New Roman" panose="02020603050405020304" pitchFamily="18" charset="0"/>
                </a:rPr>
                <a:t>ode statut catégoriel </a:t>
              </a:r>
              <a:r>
                <a:rPr lang="en-US" sz="1000" dirty="0">
                  <a:solidFill>
                    <a:schemeClr val="bg2">
                      <a:lumMod val="10000"/>
                    </a:schemeClr>
                  </a:solidFill>
                  <a:latin typeface="Calibri" panose="020F0502020204030204" pitchFamily="34" charset="0"/>
                  <a:cs typeface="Times New Roman" panose="02020603050405020304" pitchFamily="18" charset="0"/>
                </a:rPr>
                <a:t>S21.G00.41.003 </a:t>
              </a:r>
              <a:r>
                <a:rPr lang="en-US" sz="1000" b="1" dirty="0">
                  <a:solidFill>
                    <a:schemeClr val="bg2">
                      <a:lumMod val="10000"/>
                    </a:schemeClr>
                  </a:solidFill>
                  <a:latin typeface="Calibri" panose="020F0502020204030204" pitchFamily="34" charset="0"/>
                  <a:cs typeface="Times New Roman" panose="02020603050405020304" pitchFamily="18" charset="0"/>
                </a:rPr>
                <a:t>: 04 – non cadre</a:t>
              </a:r>
            </a:p>
            <a:p>
              <a:r>
                <a:rPr lang="en-US" sz="1000" dirty="0" err="1">
                  <a:solidFill>
                    <a:schemeClr val="bg2">
                      <a:lumMod val="10000"/>
                    </a:schemeClr>
                  </a:solidFill>
                  <a:latin typeface="Calibri" panose="020F0502020204030204" pitchFamily="34" charset="0"/>
                  <a:cs typeface="Times New Roman" panose="02020603050405020304" pitchFamily="18" charset="0"/>
                </a:rPr>
                <a:t>Profondeur</a:t>
              </a:r>
              <a:r>
                <a:rPr lang="en-US" sz="1000" dirty="0">
                  <a:solidFill>
                    <a:schemeClr val="bg2">
                      <a:lumMod val="10000"/>
                    </a:schemeClr>
                  </a:solidFill>
                  <a:latin typeface="Calibri" panose="020F0502020204030204" pitchFamily="34" charset="0"/>
                  <a:cs typeface="Times New Roman" panose="02020603050405020304" pitchFamily="18" charset="0"/>
                </a:rPr>
                <a:t> de </a:t>
              </a:r>
              <a:r>
                <a:rPr lang="en-US" sz="1000" dirty="0" err="1">
                  <a:solidFill>
                    <a:schemeClr val="bg2">
                      <a:lumMod val="10000"/>
                    </a:schemeClr>
                  </a:solidFill>
                  <a:latin typeface="Calibri" panose="020F0502020204030204" pitchFamily="34" charset="0"/>
                  <a:cs typeface="Times New Roman" panose="02020603050405020304" pitchFamily="18" charset="0"/>
                </a:rPr>
                <a:t>recalcul</a:t>
              </a:r>
              <a:r>
                <a:rPr lang="en-US" sz="1000" dirty="0">
                  <a:solidFill>
                    <a:schemeClr val="bg2">
                      <a:lumMod val="10000"/>
                    </a:schemeClr>
                  </a:solidFill>
                  <a:latin typeface="Calibri" panose="020F0502020204030204" pitchFamily="34" charset="0"/>
                  <a:cs typeface="Times New Roman" panose="02020603050405020304" pitchFamily="18" charset="0"/>
                </a:rPr>
                <a:t> de la </a:t>
              </a:r>
              <a:r>
                <a:rPr lang="en-US" sz="1000" dirty="0" err="1">
                  <a:solidFill>
                    <a:schemeClr val="bg2">
                      <a:lumMod val="10000"/>
                    </a:schemeClr>
                  </a:solidFill>
                  <a:latin typeface="Calibri" panose="020F0502020204030204" pitchFamily="34" charset="0"/>
                  <a:cs typeface="Times New Roman" panose="02020603050405020304" pitchFamily="18" charset="0"/>
                </a:rPr>
                <a:t>paie</a:t>
              </a:r>
              <a:r>
                <a:rPr lang="en-US" sz="1000" dirty="0">
                  <a:solidFill>
                    <a:schemeClr val="bg2">
                      <a:lumMod val="10000"/>
                    </a:schemeClr>
                  </a:solidFill>
                  <a:latin typeface="Calibri" panose="020F0502020204030204" pitchFamily="34" charset="0"/>
                  <a:cs typeface="Times New Roman" panose="02020603050405020304" pitchFamily="18" charset="0"/>
                </a:rPr>
                <a:t> - S21.G00.41.028 : </a:t>
              </a:r>
              <a:r>
                <a:rPr lang="en-US" sz="1000" b="1" dirty="0" smtClean="0">
                  <a:solidFill>
                    <a:schemeClr val="bg2">
                      <a:lumMod val="10000"/>
                    </a:schemeClr>
                  </a:solidFill>
                  <a:latin typeface="Calibri" panose="020F0502020204030204" pitchFamily="34" charset="0"/>
                  <a:cs typeface="Times New Roman" panose="02020603050405020304" pitchFamily="18" charset="0"/>
                </a:rPr>
                <a:t>01022020</a:t>
              </a:r>
              <a:endParaRPr lang="en-US" sz="1000" b="1" dirty="0">
                <a:solidFill>
                  <a:schemeClr val="bg2">
                    <a:lumMod val="10000"/>
                  </a:schemeClr>
                </a:solidFill>
                <a:latin typeface="Calibri" panose="020F0502020204030204" pitchFamily="34" charset="0"/>
                <a:cs typeface="Times New Roman" panose="02020603050405020304" pitchFamily="18" charset="0"/>
              </a:endParaRPr>
            </a:p>
            <a:p>
              <a:endParaRPr lang="en-US" sz="1000" dirty="0">
                <a:solidFill>
                  <a:schemeClr val="bg2">
                    <a:lumMod val="10000"/>
                  </a:schemeClr>
                </a:solidFill>
                <a:latin typeface="Calibri" panose="020F0502020204030204" pitchFamily="34" charset="0"/>
                <a:cs typeface="Times New Roman" panose="02020603050405020304" pitchFamily="18" charset="0"/>
              </a:endParaRPr>
            </a:p>
            <a:p>
              <a:r>
                <a:rPr lang="en-US" sz="1000" dirty="0">
                  <a:solidFill>
                    <a:schemeClr val="bg2">
                      <a:lumMod val="10000"/>
                    </a:schemeClr>
                  </a:solidFill>
                  <a:latin typeface="Calibri" panose="020F0502020204030204" pitchFamily="34" charset="0"/>
                  <a:cs typeface="Times New Roman" panose="02020603050405020304" pitchFamily="18" charset="0"/>
                </a:rPr>
                <a:t>Date de la modification - S21.G00.41.001 : </a:t>
              </a:r>
              <a:r>
                <a:rPr lang="en-US" sz="1000" b="1" dirty="0" smtClean="0">
                  <a:solidFill>
                    <a:schemeClr val="bg2">
                      <a:lumMod val="10000"/>
                    </a:schemeClr>
                  </a:solidFill>
                  <a:latin typeface="Calibri" panose="020F0502020204030204" pitchFamily="34" charset="0"/>
                  <a:cs typeface="Times New Roman" panose="02020603050405020304" pitchFamily="18" charset="0"/>
                </a:rPr>
                <a:t>17 02 </a:t>
              </a:r>
              <a:r>
                <a:rPr lang="en-US" sz="1000" b="1" dirty="0">
                  <a:solidFill>
                    <a:schemeClr val="bg2">
                      <a:lumMod val="10000"/>
                    </a:schemeClr>
                  </a:solidFill>
                  <a:latin typeface="Calibri" panose="020F0502020204030204" pitchFamily="34" charset="0"/>
                  <a:cs typeface="Times New Roman" panose="02020603050405020304" pitchFamily="18" charset="0"/>
                </a:rPr>
                <a:t>2020</a:t>
              </a:r>
            </a:p>
            <a:p>
              <a:r>
                <a:rPr lang="en-US" sz="1000" dirty="0" err="1">
                  <a:solidFill>
                    <a:schemeClr val="bg2">
                      <a:lumMod val="10000"/>
                    </a:schemeClr>
                  </a:solidFill>
                  <a:latin typeface="Calibri" panose="020F0502020204030204" pitchFamily="34" charset="0"/>
                  <a:cs typeface="Times New Roman" panose="02020603050405020304" pitchFamily="18" charset="0"/>
                </a:rPr>
                <a:t>Ancienne</a:t>
              </a:r>
              <a:r>
                <a:rPr lang="en-US" sz="1000" dirty="0">
                  <a:solidFill>
                    <a:schemeClr val="bg2">
                      <a:lumMod val="10000"/>
                    </a:schemeClr>
                  </a:solidFill>
                  <a:latin typeface="Calibri" panose="020F0502020204030204" pitchFamily="34" charset="0"/>
                  <a:cs typeface="Times New Roman" panose="02020603050405020304" pitchFamily="18" charset="0"/>
                </a:rPr>
                <a:t> </a:t>
              </a:r>
              <a:r>
                <a:rPr lang="en-US" sz="1000" dirty="0" err="1">
                  <a:solidFill>
                    <a:schemeClr val="bg2">
                      <a:lumMod val="10000"/>
                    </a:schemeClr>
                  </a:solidFill>
                  <a:latin typeface="Calibri" panose="020F0502020204030204" pitchFamily="34" charset="0"/>
                  <a:cs typeface="Times New Roman" panose="02020603050405020304" pitchFamily="18" charset="0"/>
                </a:rPr>
                <a:t>quotité</a:t>
              </a:r>
              <a:r>
                <a:rPr lang="en-US" sz="1000" dirty="0">
                  <a:solidFill>
                    <a:schemeClr val="bg2">
                      <a:lumMod val="10000"/>
                    </a:schemeClr>
                  </a:solidFill>
                  <a:latin typeface="Calibri" panose="020F0502020204030204" pitchFamily="34" charset="0"/>
                  <a:cs typeface="Times New Roman" panose="02020603050405020304" pitchFamily="18" charset="0"/>
                </a:rPr>
                <a:t> du temps de travail - S21.G00.41.007 : </a:t>
              </a:r>
              <a:r>
                <a:rPr lang="en-US" sz="1000" b="1" dirty="0">
                  <a:solidFill>
                    <a:schemeClr val="bg2">
                      <a:lumMod val="10000"/>
                    </a:schemeClr>
                  </a:solidFill>
                  <a:latin typeface="Calibri" panose="020F0502020204030204" pitchFamily="34" charset="0"/>
                  <a:cs typeface="Times New Roman" panose="02020603050405020304" pitchFamily="18" charset="0"/>
                </a:rPr>
                <a:t>100</a:t>
              </a:r>
            </a:p>
            <a:p>
              <a:r>
                <a:rPr lang="en-US" sz="1000" dirty="0" err="1">
                  <a:solidFill>
                    <a:schemeClr val="bg2">
                      <a:lumMod val="10000"/>
                    </a:schemeClr>
                  </a:solidFill>
                  <a:latin typeface="Calibri" panose="020F0502020204030204" pitchFamily="34" charset="0"/>
                  <a:cs typeface="Times New Roman" panose="02020603050405020304" pitchFamily="18" charset="0"/>
                </a:rPr>
                <a:t>Profondeur</a:t>
              </a:r>
              <a:r>
                <a:rPr lang="en-US" sz="1000" dirty="0">
                  <a:solidFill>
                    <a:schemeClr val="bg2">
                      <a:lumMod val="10000"/>
                    </a:schemeClr>
                  </a:solidFill>
                  <a:latin typeface="Calibri" panose="020F0502020204030204" pitchFamily="34" charset="0"/>
                  <a:cs typeface="Times New Roman" panose="02020603050405020304" pitchFamily="18" charset="0"/>
                </a:rPr>
                <a:t> de </a:t>
              </a:r>
              <a:r>
                <a:rPr lang="en-US" sz="1000" dirty="0" err="1">
                  <a:solidFill>
                    <a:schemeClr val="bg2">
                      <a:lumMod val="10000"/>
                    </a:schemeClr>
                  </a:solidFill>
                  <a:latin typeface="Calibri" panose="020F0502020204030204" pitchFamily="34" charset="0"/>
                  <a:cs typeface="Times New Roman" panose="02020603050405020304" pitchFamily="18" charset="0"/>
                </a:rPr>
                <a:t>recalcul</a:t>
              </a:r>
              <a:r>
                <a:rPr lang="en-US" sz="1000" dirty="0">
                  <a:solidFill>
                    <a:schemeClr val="bg2">
                      <a:lumMod val="10000"/>
                    </a:schemeClr>
                  </a:solidFill>
                  <a:latin typeface="Calibri" panose="020F0502020204030204" pitchFamily="34" charset="0"/>
                  <a:cs typeface="Times New Roman" panose="02020603050405020304" pitchFamily="18" charset="0"/>
                </a:rPr>
                <a:t> de la </a:t>
              </a:r>
              <a:r>
                <a:rPr lang="en-US" sz="1000" dirty="0" err="1">
                  <a:solidFill>
                    <a:schemeClr val="bg2">
                      <a:lumMod val="10000"/>
                    </a:schemeClr>
                  </a:solidFill>
                  <a:latin typeface="Calibri" panose="020F0502020204030204" pitchFamily="34" charset="0"/>
                  <a:cs typeface="Times New Roman" panose="02020603050405020304" pitchFamily="18" charset="0"/>
                </a:rPr>
                <a:t>paie</a:t>
              </a:r>
              <a:r>
                <a:rPr lang="en-US" sz="1000" dirty="0">
                  <a:solidFill>
                    <a:schemeClr val="bg2">
                      <a:lumMod val="10000"/>
                    </a:schemeClr>
                  </a:solidFill>
                  <a:latin typeface="Calibri" panose="020F0502020204030204" pitchFamily="34" charset="0"/>
                  <a:cs typeface="Times New Roman" panose="02020603050405020304" pitchFamily="18" charset="0"/>
                </a:rPr>
                <a:t> - S21.G00.41.028 : </a:t>
              </a:r>
              <a:r>
                <a:rPr lang="en-US" sz="1000" b="1" dirty="0" smtClean="0">
                  <a:solidFill>
                    <a:schemeClr val="bg2">
                      <a:lumMod val="10000"/>
                    </a:schemeClr>
                  </a:solidFill>
                  <a:latin typeface="Calibri" panose="020F0502020204030204" pitchFamily="34" charset="0"/>
                  <a:cs typeface="Times New Roman" panose="02020603050405020304" pitchFamily="18" charset="0"/>
                </a:rPr>
                <a:t>01022020</a:t>
              </a:r>
              <a:endParaRPr lang="en-US" sz="1000" b="1" dirty="0">
                <a:solidFill>
                  <a:schemeClr val="bg2">
                    <a:lumMod val="10000"/>
                  </a:schemeClr>
                </a:solidFill>
                <a:latin typeface="Calibri" panose="020F0502020204030204" pitchFamily="34" charset="0"/>
                <a:cs typeface="Times New Roman" panose="02020603050405020304" pitchFamily="18" charset="0"/>
              </a:endParaRPr>
            </a:p>
          </p:txBody>
        </p:sp>
        <p:cxnSp>
          <p:nvCxnSpPr>
            <p:cNvPr id="31" name="Connecteur droit 30"/>
            <p:cNvCxnSpPr/>
            <p:nvPr/>
          </p:nvCxnSpPr>
          <p:spPr>
            <a:xfrm>
              <a:off x="6300192" y="2082146"/>
              <a:ext cx="0" cy="44024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2" name="Rectangle 267"/>
            <p:cNvSpPr>
              <a:spLocks noChangeArrowheads="1"/>
            </p:cNvSpPr>
            <p:nvPr/>
          </p:nvSpPr>
          <p:spPr bwMode="auto">
            <a:xfrm>
              <a:off x="500944" y="2123824"/>
              <a:ext cx="3696296" cy="585096"/>
            </a:xfrm>
            <a:prstGeom prst="rect">
              <a:avLst/>
            </a:prstGeom>
            <a:gradFill rotWithShape="1">
              <a:gsLst>
                <a:gs pos="0">
                  <a:srgbClr val="B1CBE9"/>
                </a:gs>
                <a:gs pos="50000">
                  <a:srgbClr val="A3C1E5"/>
                </a:gs>
                <a:gs pos="100000">
                  <a:srgbClr val="92B9E4"/>
                </a:gs>
              </a:gsLst>
              <a:lin ang="5400000"/>
            </a:gradFill>
            <a:ln w="6350">
              <a:solidFill>
                <a:srgbClr val="5B9BD5"/>
              </a:solidFill>
              <a:miter lim="800000"/>
              <a:headEnd/>
              <a:tailEnd/>
            </a:ln>
          </p:spPr>
          <p:txBody>
            <a:bodyPr vert="horz" wrap="square" lIns="68580" tIns="34290" rIns="68580" bIns="34290" numCol="1" anchor="ctr" anchorCtr="0" compatLnSpc="1">
              <a:prstTxWarp prst="textNoShape">
                <a:avLst/>
              </a:prstTxWarp>
            </a:bodyPr>
            <a:lstStyle/>
            <a:p>
              <a:pPr algn="ctr" defTabSz="685809" eaLnBrk="0" fontAlgn="base" hangingPunct="0">
                <a:spcBef>
                  <a:spcPct val="0"/>
                </a:spcBef>
                <a:spcAft>
                  <a:spcPct val="0"/>
                </a:spcAft>
              </a:pPr>
              <a:r>
                <a:rPr lang="fr-FR" altLang="fr-FR" sz="1000" u="sng" dirty="0">
                  <a:solidFill>
                    <a:schemeClr val="bg2">
                      <a:lumMod val="10000"/>
                    </a:schemeClr>
                  </a:solidFill>
                  <a:latin typeface="Calibri" panose="020F0502020204030204" pitchFamily="34" charset="0"/>
                  <a:cs typeface="Times New Roman" panose="02020603050405020304" pitchFamily="18" charset="0"/>
                </a:rPr>
                <a:t>DSN de Janvier</a:t>
              </a:r>
            </a:p>
            <a:p>
              <a:pPr algn="ctr" defTabSz="685809" eaLnBrk="0" fontAlgn="base" hangingPunct="0">
                <a:spcBef>
                  <a:spcPct val="0"/>
                </a:spcBef>
                <a:spcAft>
                  <a:spcPct val="0"/>
                </a:spcAft>
              </a:pPr>
              <a:endParaRPr lang="fr-FR" altLang="fr-FR" sz="1000" dirty="0">
                <a:solidFill>
                  <a:schemeClr val="bg2">
                    <a:lumMod val="10000"/>
                  </a:schemeClr>
                </a:solidFill>
                <a:latin typeface="Calibri" panose="020F0502020204030204" pitchFamily="34" charset="0"/>
                <a:cs typeface="Times New Roman" panose="02020603050405020304" pitchFamily="18" charset="0"/>
              </a:endParaRPr>
            </a:p>
            <a:p>
              <a:pPr algn="ctr" defTabSz="685809" eaLnBrk="0" fontAlgn="base" hangingPunct="0">
                <a:spcBef>
                  <a:spcPct val="0"/>
                </a:spcBef>
                <a:spcAft>
                  <a:spcPct val="0"/>
                </a:spcAft>
              </a:pPr>
              <a:r>
                <a:rPr lang="fr-FR" altLang="fr-FR" sz="1000" dirty="0">
                  <a:solidFill>
                    <a:schemeClr val="bg2">
                      <a:lumMod val="10000"/>
                    </a:schemeClr>
                  </a:solidFill>
                  <a:latin typeface="Calibri" panose="020F0502020204030204" pitchFamily="34" charset="0"/>
                  <a:cs typeface="Times New Roman" panose="02020603050405020304" pitchFamily="18" charset="0"/>
                </a:rPr>
                <a:t>Code statut catégoriel - S21.G00.40.003 = </a:t>
              </a:r>
              <a:r>
                <a:rPr lang="fr-FR" altLang="fr-FR" sz="1000" b="1" dirty="0">
                  <a:solidFill>
                    <a:schemeClr val="bg2">
                      <a:lumMod val="10000"/>
                    </a:schemeClr>
                  </a:solidFill>
                  <a:latin typeface="Calibri" panose="020F0502020204030204" pitchFamily="34" charset="0"/>
                  <a:cs typeface="Times New Roman" panose="02020603050405020304" pitchFamily="18" charset="0"/>
                </a:rPr>
                <a:t>04 – non-cadre</a:t>
              </a:r>
            </a:p>
            <a:p>
              <a:pPr algn="ctr" defTabSz="685809" eaLnBrk="0" fontAlgn="base" hangingPunct="0">
                <a:spcBef>
                  <a:spcPct val="0"/>
                </a:spcBef>
                <a:spcAft>
                  <a:spcPct val="0"/>
                </a:spcAft>
              </a:pPr>
              <a:r>
                <a:rPr lang="fr-FR" altLang="fr-FR" sz="1000" dirty="0">
                  <a:solidFill>
                    <a:schemeClr val="bg2">
                      <a:lumMod val="10000"/>
                    </a:schemeClr>
                  </a:solidFill>
                  <a:latin typeface="Calibri" panose="020F0502020204030204" pitchFamily="34" charset="0"/>
                  <a:cs typeface="Times New Roman" panose="02020603050405020304" pitchFamily="18" charset="0"/>
                </a:rPr>
                <a:t>Quotité du temps de travail – S21.G00.40.013 = </a:t>
              </a:r>
              <a:r>
                <a:rPr lang="fr-FR" altLang="fr-FR" sz="1000" b="1" dirty="0">
                  <a:solidFill>
                    <a:schemeClr val="bg2">
                      <a:lumMod val="10000"/>
                    </a:schemeClr>
                  </a:solidFill>
                  <a:latin typeface="Calibri" panose="020F0502020204030204" pitchFamily="34" charset="0"/>
                  <a:cs typeface="Times New Roman" panose="02020603050405020304" pitchFamily="18" charset="0"/>
                </a:rPr>
                <a:t>100</a:t>
              </a:r>
            </a:p>
          </p:txBody>
        </p:sp>
      </p:grpSp>
      <p:sp>
        <p:nvSpPr>
          <p:cNvPr id="33" name="Rectangle 63"/>
          <p:cNvSpPr>
            <a:spLocks noChangeArrowheads="1"/>
          </p:cNvSpPr>
          <p:nvPr/>
        </p:nvSpPr>
        <p:spPr bwMode="auto">
          <a:xfrm>
            <a:off x="508388" y="4555396"/>
            <a:ext cx="4927707" cy="285127"/>
          </a:xfrm>
          <a:prstGeom prst="rect">
            <a:avLst/>
          </a:prstGeom>
          <a:solidFill>
            <a:srgbClr val="ABC7E7"/>
          </a:solidFill>
          <a:ln w="6350">
            <a:solidFill>
              <a:srgbClr val="0070C0"/>
            </a:solidFill>
            <a:miter lim="800000"/>
            <a:headEnd/>
            <a:tailEnd/>
          </a:ln>
        </p:spPr>
        <p:txBody>
          <a:bodyPr vert="horz" wrap="square" lIns="68580" tIns="34290" rIns="68580" bIns="34290" numCol="1" anchor="ctr" anchorCtr="0" compatLnSpc="1">
            <a:prstTxWarp prst="textNoShape">
              <a:avLst/>
            </a:prstTxWarp>
          </a:bodyPr>
          <a:lstStyle/>
          <a:p>
            <a:pPr algn="ctr" eaLnBrk="0" fontAlgn="base" hangingPunct="0">
              <a:spcBef>
                <a:spcPct val="0"/>
              </a:spcBef>
              <a:spcAft>
                <a:spcPct val="0"/>
              </a:spcAft>
            </a:pPr>
            <a:r>
              <a:rPr lang="fr-FR" altLang="fr-FR" sz="1000" b="1" dirty="0">
                <a:solidFill>
                  <a:schemeClr val="bg2">
                    <a:lumMod val="10000"/>
                  </a:schemeClr>
                </a:solidFill>
                <a:latin typeface="Calibri" panose="020F0502020204030204" pitchFamily="34" charset="0"/>
                <a:cs typeface="Times New Roman" panose="02020603050405020304" pitchFamily="18" charset="0"/>
              </a:rPr>
              <a:t>04 – non cadre</a:t>
            </a:r>
          </a:p>
          <a:p>
            <a:pPr algn="ctr" eaLnBrk="0" fontAlgn="base" hangingPunct="0">
              <a:spcBef>
                <a:spcPct val="0"/>
              </a:spcBef>
              <a:spcAft>
                <a:spcPct val="0"/>
              </a:spcAft>
            </a:pPr>
            <a:r>
              <a:rPr lang="fr-FR" altLang="fr-FR" sz="1000" b="1" dirty="0" smtClean="0">
                <a:solidFill>
                  <a:schemeClr val="bg2">
                    <a:lumMod val="10000"/>
                  </a:schemeClr>
                </a:solidFill>
                <a:latin typeface="Calibri" panose="020F0502020204030204" pitchFamily="34" charset="0"/>
                <a:cs typeface="Times New Roman" panose="02020603050405020304" pitchFamily="18" charset="0"/>
              </a:rPr>
              <a:t>Quotité : 100 h</a:t>
            </a:r>
            <a:endParaRPr lang="fr-FR" altLang="fr-FR" sz="1000" b="1" dirty="0">
              <a:solidFill>
                <a:schemeClr val="bg2">
                  <a:lumMod val="10000"/>
                </a:schemeClr>
              </a:solidFill>
              <a:latin typeface="Calibri" panose="020F0502020204030204" pitchFamily="34" charset="0"/>
              <a:cs typeface="Times New Roman" panose="02020603050405020304" pitchFamily="18" charset="0"/>
            </a:endParaRPr>
          </a:p>
        </p:txBody>
      </p:sp>
      <p:cxnSp>
        <p:nvCxnSpPr>
          <p:cNvPr id="34" name="Connecteur droit 33"/>
          <p:cNvCxnSpPr/>
          <p:nvPr/>
        </p:nvCxnSpPr>
        <p:spPr>
          <a:xfrm>
            <a:off x="486223" y="4443860"/>
            <a:ext cx="0" cy="17145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5" name="Connecteur droit 34"/>
          <p:cNvCxnSpPr/>
          <p:nvPr/>
        </p:nvCxnSpPr>
        <p:spPr>
          <a:xfrm>
            <a:off x="4211960" y="4458204"/>
            <a:ext cx="0" cy="17145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6" name="Connecteur droit 35"/>
          <p:cNvCxnSpPr/>
          <p:nvPr/>
        </p:nvCxnSpPr>
        <p:spPr>
          <a:xfrm>
            <a:off x="8316416" y="4461822"/>
            <a:ext cx="0" cy="171451"/>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7" name="Rectangle 63"/>
          <p:cNvSpPr>
            <a:spLocks noChangeArrowheads="1"/>
          </p:cNvSpPr>
          <p:nvPr/>
        </p:nvSpPr>
        <p:spPr bwMode="auto">
          <a:xfrm>
            <a:off x="5436095" y="4841467"/>
            <a:ext cx="2876483" cy="286631"/>
          </a:xfrm>
          <a:prstGeom prst="rect">
            <a:avLst/>
          </a:prstGeom>
          <a:gradFill rotWithShape="1">
            <a:gsLst>
              <a:gs pos="0">
                <a:srgbClr val="B5D5A7"/>
              </a:gs>
              <a:gs pos="50000">
                <a:srgbClr val="AACE99"/>
              </a:gs>
              <a:gs pos="100000">
                <a:srgbClr val="9CCA86"/>
              </a:gs>
            </a:gsLst>
            <a:lin ang="5400000"/>
          </a:gradFill>
          <a:ln w="6350">
            <a:solidFill>
              <a:srgbClr val="70AD47"/>
            </a:solidFill>
            <a:miter lim="800000"/>
            <a:headEnd/>
            <a:tailEnd/>
          </a:ln>
        </p:spPr>
        <p:txBody>
          <a:bodyPr vert="horz" wrap="square" lIns="68580" tIns="34290" rIns="68580" bIns="34290" numCol="1" anchor="ctr" anchorCtr="0" compatLnSpc="1">
            <a:prstTxWarp prst="textNoShape">
              <a:avLst/>
            </a:prstTxWarp>
          </a:bodyPr>
          <a:lstStyle/>
          <a:p>
            <a:pPr algn="ctr" eaLnBrk="0" fontAlgn="base" hangingPunct="0">
              <a:spcBef>
                <a:spcPct val="0"/>
              </a:spcBef>
              <a:spcAft>
                <a:spcPct val="0"/>
              </a:spcAft>
            </a:pPr>
            <a:r>
              <a:rPr lang="fr-FR" altLang="fr-FR" sz="1000" b="1" dirty="0">
                <a:solidFill>
                  <a:schemeClr val="bg2">
                    <a:lumMod val="10000"/>
                  </a:schemeClr>
                </a:solidFill>
                <a:latin typeface="Calibri" panose="020F0502020204030204" pitchFamily="34" charset="0"/>
                <a:cs typeface="Times New Roman" panose="02020603050405020304" pitchFamily="18" charset="0"/>
              </a:rPr>
              <a:t>02 – extension cadre</a:t>
            </a:r>
          </a:p>
          <a:p>
            <a:pPr algn="ctr" eaLnBrk="0" fontAlgn="base" hangingPunct="0">
              <a:spcBef>
                <a:spcPct val="0"/>
              </a:spcBef>
              <a:spcAft>
                <a:spcPct val="0"/>
              </a:spcAft>
            </a:pPr>
            <a:r>
              <a:rPr lang="fr-FR" altLang="fr-FR" sz="1000" b="1" dirty="0" smtClean="0">
                <a:solidFill>
                  <a:schemeClr val="bg2">
                    <a:lumMod val="10000"/>
                  </a:schemeClr>
                </a:solidFill>
                <a:latin typeface="Calibri" panose="020F0502020204030204" pitchFamily="34" charset="0"/>
                <a:cs typeface="Times New Roman" panose="02020603050405020304" pitchFamily="18" charset="0"/>
              </a:rPr>
              <a:t>Quotité : 120 h</a:t>
            </a:r>
            <a:endParaRPr lang="fr-FR" altLang="fr-FR" sz="1000" b="1" dirty="0">
              <a:solidFill>
                <a:schemeClr val="bg2">
                  <a:lumMod val="10000"/>
                </a:schemeClr>
              </a:solidFill>
              <a:latin typeface="Calibri" panose="020F0502020204030204" pitchFamily="34" charset="0"/>
              <a:cs typeface="Times New Roman" panose="02020603050405020304" pitchFamily="18" charset="0"/>
            </a:endParaRPr>
          </a:p>
        </p:txBody>
      </p:sp>
      <p:cxnSp>
        <p:nvCxnSpPr>
          <p:cNvPr id="39" name="Connecteur droit 38"/>
          <p:cNvCxnSpPr/>
          <p:nvPr/>
        </p:nvCxnSpPr>
        <p:spPr>
          <a:xfrm>
            <a:off x="5438376" y="4443860"/>
            <a:ext cx="0" cy="17145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p:nvPr/>
        </p:nvCxnSpPr>
        <p:spPr>
          <a:xfrm flipV="1">
            <a:off x="491716" y="4516094"/>
            <a:ext cx="8112732" cy="2126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426209568"/>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6770688" y="6363964"/>
            <a:ext cx="2133600" cy="365125"/>
          </a:xfrm>
        </p:spPr>
        <p:txBody>
          <a:bodyPr/>
          <a:lstStyle/>
          <a:p>
            <a:pPr>
              <a:defRPr/>
            </a:pPr>
            <a:fld id="{7B0B5D98-C34D-4DB1-BE83-7541DF2AF49D}" type="slidenum">
              <a:rPr lang="fr-FR" smtClean="0"/>
              <a:pPr>
                <a:defRPr/>
              </a:pPr>
              <a:t>22</a:t>
            </a:fld>
            <a:endParaRPr lang="fr-FR" dirty="0"/>
          </a:p>
        </p:txBody>
      </p:sp>
      <p:sp>
        <p:nvSpPr>
          <p:cNvPr id="6" name="Rectangle 5">
            <a:extLst>
              <a:ext uri="{FF2B5EF4-FFF2-40B4-BE49-F238E27FC236}">
                <a16:creationId xmlns:a16="http://schemas.microsoft.com/office/drawing/2014/main" xmlns="" id="{A7943965-4DA0-A540-B9FA-95E2F4BD7E13}"/>
              </a:ext>
            </a:extLst>
          </p:cNvPr>
          <p:cNvSpPr/>
          <p:nvPr/>
        </p:nvSpPr>
        <p:spPr>
          <a:xfrm>
            <a:off x="539552" y="779052"/>
            <a:ext cx="8494538" cy="1323439"/>
          </a:xfrm>
          <a:prstGeom prst="rect">
            <a:avLst/>
          </a:prstGeom>
        </p:spPr>
        <p:txBody>
          <a:bodyPr wrap="square">
            <a:spAutoFit/>
          </a:bodyPr>
          <a:lstStyle/>
          <a:p>
            <a:pPr marL="342900" lvl="2" indent="-342900" algn="just">
              <a:buBlip>
                <a:blip r:embed="rId3"/>
              </a:buBlip>
            </a:pPr>
            <a:endParaRPr lang="fr-FR" b="1" u="sng" dirty="0" smtClean="0">
              <a:solidFill>
                <a:srgbClr val="003882"/>
              </a:solidFill>
              <a:latin typeface="Calibri" panose="020F0502020204030204" pitchFamily="34" charset="0"/>
            </a:endParaRPr>
          </a:p>
          <a:p>
            <a:pPr marL="342900" lvl="2" indent="-342900" algn="just">
              <a:buBlip>
                <a:blip r:embed="rId3"/>
              </a:buBlip>
            </a:pPr>
            <a:r>
              <a:rPr lang="fr-FR" b="1" u="sng" dirty="0" smtClean="0">
                <a:solidFill>
                  <a:srgbClr val="003882"/>
                </a:solidFill>
                <a:latin typeface="Calibri" panose="020F0502020204030204" pitchFamily="34" charset="0"/>
              </a:rPr>
              <a:t>Exemple </a:t>
            </a:r>
            <a:r>
              <a:rPr lang="fr-FR" b="1" u="sng" dirty="0">
                <a:solidFill>
                  <a:srgbClr val="003882"/>
                </a:solidFill>
                <a:latin typeface="Calibri" panose="020F0502020204030204" pitchFamily="34" charset="0"/>
              </a:rPr>
              <a:t>de déclaration </a:t>
            </a:r>
            <a:r>
              <a:rPr lang="fr-FR" b="1" u="sng" dirty="0" smtClean="0">
                <a:solidFill>
                  <a:srgbClr val="003882"/>
                </a:solidFill>
                <a:latin typeface="Calibri" panose="020F0502020204030204" pitchFamily="34" charset="0"/>
              </a:rPr>
              <a:t>d’une correction </a:t>
            </a:r>
            <a:r>
              <a:rPr lang="fr-FR" b="1" u="sng" dirty="0">
                <a:solidFill>
                  <a:srgbClr val="003882"/>
                </a:solidFill>
                <a:latin typeface="Calibri" panose="020F0502020204030204" pitchFamily="34" charset="0"/>
              </a:rPr>
              <a:t>portant sur une seule</a:t>
            </a:r>
            <a:r>
              <a:rPr lang="fr-FR" b="1" u="sng" dirty="0" smtClean="0">
                <a:solidFill>
                  <a:srgbClr val="003882"/>
                </a:solidFill>
                <a:latin typeface="Calibri" panose="020F0502020204030204" pitchFamily="34" charset="0"/>
              </a:rPr>
              <a:t> modalité</a:t>
            </a:r>
            <a:endParaRPr lang="fr-FR" b="1" u="sng" dirty="0">
              <a:solidFill>
                <a:srgbClr val="003882"/>
              </a:solidFill>
              <a:latin typeface="Calibri" panose="020F0502020204030204" pitchFamily="34" charset="0"/>
            </a:endParaRPr>
          </a:p>
          <a:p>
            <a:pPr marL="1200150" lvl="4" indent="-285750" algn="just">
              <a:buFont typeface="Courier New" panose="02070309020205020404" pitchFamily="49" charset="0"/>
              <a:buChar char="o"/>
            </a:pPr>
            <a:r>
              <a:rPr lang="fr-FR" sz="1400" dirty="0">
                <a:solidFill>
                  <a:srgbClr val="004272"/>
                </a:solidFill>
                <a:latin typeface="Calibri" panose="020F0502020204030204" pitchFamily="34" charset="0"/>
                <a:cs typeface="Calibri" panose="020F0502020204030204" pitchFamily="34" charset="0"/>
              </a:rPr>
              <a:t>Le salarié a été déclaré dans la DSN de janvier comme étant « non-cadre » alors qu’il était au statut « extension cadre » sur toute la période.</a:t>
            </a:r>
          </a:p>
          <a:p>
            <a:pPr marL="1200150" lvl="4" indent="-285750" algn="just">
              <a:buFont typeface="Courier New" panose="02070309020205020404" pitchFamily="49" charset="0"/>
              <a:buChar char="o"/>
            </a:pPr>
            <a:endParaRPr lang="fr-FR" sz="1600" dirty="0">
              <a:solidFill>
                <a:srgbClr val="003882"/>
              </a:solidFill>
              <a:latin typeface="Calibri" panose="020F0502020204030204" pitchFamily="34" charset="0"/>
            </a:endParaRPr>
          </a:p>
        </p:txBody>
      </p:sp>
      <p:sp>
        <p:nvSpPr>
          <p:cNvPr id="7" name="Titre 1">
            <a:extLst>
              <a:ext uri="{FF2B5EF4-FFF2-40B4-BE49-F238E27FC236}">
                <a16:creationId xmlns:a16="http://schemas.microsoft.com/office/drawing/2014/main" xmlns="" id="{EA7BDA9F-FC5A-B94C-A537-A7C927B21A0D}"/>
              </a:ext>
            </a:extLst>
          </p:cNvPr>
          <p:cNvSpPr txBox="1">
            <a:spLocks/>
          </p:cNvSpPr>
          <p:nvPr/>
        </p:nvSpPr>
        <p:spPr bwMode="auto">
          <a:xfrm>
            <a:off x="266701" y="0"/>
            <a:ext cx="8697787" cy="650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sz="2400" dirty="0"/>
              <a:t>Comment corriger une erreur déclarative ?</a:t>
            </a:r>
            <a:br>
              <a:rPr lang="fr-FR" sz="2400" dirty="0"/>
            </a:br>
            <a:r>
              <a:rPr lang="fr-FR" sz="1800" kern="0" dirty="0">
                <a:solidFill>
                  <a:srgbClr val="00B0F0"/>
                </a:solidFill>
                <a:latin typeface="Calibri" pitchFamily="34" charset="0"/>
                <a:ea typeface="+mn-ea"/>
                <a:cs typeface="Arial"/>
              </a:rPr>
              <a:t>Déclaration des changements concernant l’individu ou le contrat</a:t>
            </a:r>
          </a:p>
        </p:txBody>
      </p:sp>
      <p:sp>
        <p:nvSpPr>
          <p:cNvPr id="23" name="ZoneTexte 22"/>
          <p:cNvSpPr txBox="1"/>
          <p:nvPr/>
        </p:nvSpPr>
        <p:spPr>
          <a:xfrm>
            <a:off x="3153259" y="3817734"/>
            <a:ext cx="2592376" cy="276999"/>
          </a:xfrm>
          <a:prstGeom prst="rect">
            <a:avLst/>
          </a:prstGeom>
          <a:noFill/>
        </p:spPr>
        <p:txBody>
          <a:bodyPr wrap="none" rtlCol="0">
            <a:spAutoFit/>
          </a:bodyPr>
          <a:lstStyle/>
          <a:p>
            <a:r>
              <a:rPr lang="fr-FR" sz="1200" b="1" dirty="0">
                <a:solidFill>
                  <a:schemeClr val="bg1">
                    <a:lumMod val="50000"/>
                  </a:schemeClr>
                </a:solidFill>
                <a:latin typeface="Calibri" panose="020F0502020204030204" pitchFamily="34" charset="0"/>
                <a:cs typeface="Calibri" panose="020F0502020204030204" pitchFamily="34" charset="0"/>
              </a:rPr>
              <a:t>Interprétation des données déclarées</a:t>
            </a:r>
          </a:p>
        </p:txBody>
      </p:sp>
      <p:cxnSp>
        <p:nvCxnSpPr>
          <p:cNvPr id="24" name="Connecteur droit avec flèche 23"/>
          <p:cNvCxnSpPr/>
          <p:nvPr/>
        </p:nvCxnSpPr>
        <p:spPr>
          <a:xfrm flipV="1">
            <a:off x="755576" y="1844824"/>
            <a:ext cx="7258529" cy="775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5" name="Connecteur droit 24"/>
          <p:cNvCxnSpPr/>
          <p:nvPr/>
        </p:nvCxnSpPr>
        <p:spPr>
          <a:xfrm>
            <a:off x="4001818" y="1759098"/>
            <a:ext cx="0" cy="171451"/>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6" name="Rectangle 63"/>
          <p:cNvSpPr>
            <a:spLocks noChangeArrowheads="1"/>
          </p:cNvSpPr>
          <p:nvPr/>
        </p:nvSpPr>
        <p:spPr bwMode="auto">
          <a:xfrm>
            <a:off x="3995936" y="2542683"/>
            <a:ext cx="3888432" cy="1193923"/>
          </a:xfrm>
          <a:prstGeom prst="rect">
            <a:avLst/>
          </a:prstGeom>
          <a:gradFill rotWithShape="1">
            <a:gsLst>
              <a:gs pos="0">
                <a:srgbClr val="B5D5A7"/>
              </a:gs>
              <a:gs pos="50000">
                <a:srgbClr val="AACE99"/>
              </a:gs>
              <a:gs pos="100000">
                <a:srgbClr val="9CCA86"/>
              </a:gs>
            </a:gsLst>
            <a:lin ang="5400000"/>
          </a:gradFill>
          <a:ln w="6350">
            <a:solidFill>
              <a:srgbClr val="70AD47"/>
            </a:solidFill>
            <a:miter lim="800000"/>
            <a:headEnd/>
            <a:tailEnd/>
          </a:ln>
        </p:spPr>
        <p:txBody>
          <a:bodyPr vert="horz" wrap="square" lIns="68580" tIns="34290" rIns="68580" bIns="34290" numCol="1" anchor="ctr" anchorCtr="0" compatLnSpc="1">
            <a:prstTxWarp prst="textNoShape">
              <a:avLst/>
            </a:prstTxWarp>
          </a:bodyPr>
          <a:lstStyle/>
          <a:p>
            <a:pPr algn="ctr"/>
            <a:r>
              <a:rPr lang="en-US" sz="1000" u="sng" dirty="0">
                <a:solidFill>
                  <a:schemeClr val="bg2">
                    <a:lumMod val="10000"/>
                  </a:schemeClr>
                </a:solidFill>
                <a:latin typeface="Calibri" panose="020F0502020204030204" pitchFamily="34" charset="0"/>
                <a:cs typeface="Times New Roman" panose="02020603050405020304" pitchFamily="18" charset="0"/>
              </a:rPr>
              <a:t>DSN de </a:t>
            </a:r>
            <a:r>
              <a:rPr lang="en-US" sz="1000" u="sng" dirty="0" err="1">
                <a:solidFill>
                  <a:schemeClr val="bg2">
                    <a:lumMod val="10000"/>
                  </a:schemeClr>
                </a:solidFill>
                <a:latin typeface="Calibri" panose="020F0502020204030204" pitchFamily="34" charset="0"/>
                <a:cs typeface="Times New Roman" panose="02020603050405020304" pitchFamily="18" charset="0"/>
              </a:rPr>
              <a:t>Février</a:t>
            </a:r>
            <a:endParaRPr lang="en-US" sz="1000" u="sng" dirty="0">
              <a:solidFill>
                <a:schemeClr val="bg2">
                  <a:lumMod val="10000"/>
                </a:schemeClr>
              </a:solidFill>
              <a:latin typeface="Calibri" panose="020F0502020204030204" pitchFamily="34" charset="0"/>
              <a:cs typeface="Times New Roman" panose="02020603050405020304" pitchFamily="18" charset="0"/>
            </a:endParaRPr>
          </a:p>
          <a:p>
            <a:endParaRPr lang="en-US" sz="1000" b="1" dirty="0">
              <a:solidFill>
                <a:schemeClr val="bg2">
                  <a:lumMod val="10000"/>
                </a:schemeClr>
              </a:solidFill>
              <a:latin typeface="Calibri" panose="020F0502020204030204" pitchFamily="34" charset="0"/>
              <a:cs typeface="Times New Roman" panose="02020603050405020304" pitchFamily="18" charset="0"/>
            </a:endParaRPr>
          </a:p>
          <a:p>
            <a:r>
              <a:rPr lang="en-US" sz="1000" dirty="0">
                <a:solidFill>
                  <a:schemeClr val="bg2">
                    <a:lumMod val="10000"/>
                  </a:schemeClr>
                </a:solidFill>
                <a:latin typeface="Calibri" panose="020F0502020204030204" pitchFamily="34" charset="0"/>
                <a:cs typeface="Times New Roman" panose="02020603050405020304" pitchFamily="18" charset="0"/>
              </a:rPr>
              <a:t>Code </a:t>
            </a:r>
            <a:r>
              <a:rPr lang="en-US" sz="1000" dirty="0" err="1">
                <a:solidFill>
                  <a:schemeClr val="bg2">
                    <a:lumMod val="10000"/>
                  </a:schemeClr>
                </a:solidFill>
                <a:latin typeface="Calibri" panose="020F0502020204030204" pitchFamily="34" charset="0"/>
                <a:cs typeface="Times New Roman" panose="02020603050405020304" pitchFamily="18" charset="0"/>
              </a:rPr>
              <a:t>statut</a:t>
            </a:r>
            <a:r>
              <a:rPr lang="en-US" sz="1000" dirty="0">
                <a:solidFill>
                  <a:schemeClr val="bg2">
                    <a:lumMod val="10000"/>
                  </a:schemeClr>
                </a:solidFill>
                <a:latin typeface="Calibri" panose="020F0502020204030204" pitchFamily="34" charset="0"/>
                <a:cs typeface="Times New Roman" panose="02020603050405020304" pitchFamily="18" charset="0"/>
              </a:rPr>
              <a:t> </a:t>
            </a:r>
            <a:r>
              <a:rPr lang="en-US" sz="1000" dirty="0" err="1">
                <a:solidFill>
                  <a:schemeClr val="bg2">
                    <a:lumMod val="10000"/>
                  </a:schemeClr>
                </a:solidFill>
                <a:latin typeface="Calibri" panose="020F0502020204030204" pitchFamily="34" charset="0"/>
                <a:cs typeface="Times New Roman" panose="02020603050405020304" pitchFamily="18" charset="0"/>
              </a:rPr>
              <a:t>catégoriel</a:t>
            </a:r>
            <a:r>
              <a:rPr lang="en-US" sz="1000" dirty="0">
                <a:solidFill>
                  <a:schemeClr val="bg2">
                    <a:lumMod val="10000"/>
                  </a:schemeClr>
                </a:solidFill>
                <a:latin typeface="Calibri" panose="020F0502020204030204" pitchFamily="34" charset="0"/>
                <a:cs typeface="Times New Roman" panose="02020603050405020304" pitchFamily="18" charset="0"/>
              </a:rPr>
              <a:t> - S21.G00.40.003 : </a:t>
            </a:r>
            <a:r>
              <a:rPr lang="en-US" sz="1000" b="1" dirty="0">
                <a:solidFill>
                  <a:schemeClr val="bg2">
                    <a:lumMod val="10000"/>
                  </a:schemeClr>
                </a:solidFill>
                <a:latin typeface="Calibri" panose="020F0502020204030204" pitchFamily="34" charset="0"/>
                <a:cs typeface="Times New Roman" panose="02020603050405020304" pitchFamily="18" charset="0"/>
              </a:rPr>
              <a:t>02 – extension cadre</a:t>
            </a:r>
          </a:p>
          <a:p>
            <a:endParaRPr lang="en-US" sz="1000" dirty="0">
              <a:solidFill>
                <a:schemeClr val="bg2">
                  <a:lumMod val="10000"/>
                </a:schemeClr>
              </a:solidFill>
              <a:latin typeface="Calibri" panose="020F0502020204030204" pitchFamily="34" charset="0"/>
              <a:cs typeface="Times New Roman" panose="02020603050405020304" pitchFamily="18" charset="0"/>
            </a:endParaRPr>
          </a:p>
          <a:p>
            <a:r>
              <a:rPr lang="en-US" sz="1000" dirty="0">
                <a:solidFill>
                  <a:schemeClr val="bg2">
                    <a:lumMod val="10000"/>
                  </a:schemeClr>
                </a:solidFill>
                <a:latin typeface="Calibri" panose="020F0502020204030204" pitchFamily="34" charset="0"/>
                <a:cs typeface="Times New Roman" panose="02020603050405020304" pitchFamily="18" charset="0"/>
              </a:rPr>
              <a:t>Date de la modification - S21.G00.41.001 : </a:t>
            </a:r>
            <a:r>
              <a:rPr lang="en-US" sz="1000" b="1" dirty="0" smtClean="0">
                <a:solidFill>
                  <a:schemeClr val="bg2">
                    <a:lumMod val="10000"/>
                  </a:schemeClr>
                </a:solidFill>
                <a:latin typeface="Calibri" panose="020F0502020204030204" pitchFamily="34" charset="0"/>
                <a:cs typeface="Times New Roman" panose="02020603050405020304" pitchFamily="18" charset="0"/>
              </a:rPr>
              <a:t>01012020</a:t>
            </a:r>
            <a:endParaRPr lang="en-US" sz="1000" b="1" dirty="0">
              <a:solidFill>
                <a:schemeClr val="bg2">
                  <a:lumMod val="10000"/>
                </a:schemeClr>
              </a:solidFill>
              <a:latin typeface="Calibri" panose="020F0502020204030204" pitchFamily="34" charset="0"/>
              <a:cs typeface="Times New Roman" panose="02020603050405020304" pitchFamily="18" charset="0"/>
            </a:endParaRPr>
          </a:p>
          <a:p>
            <a:r>
              <a:rPr lang="en-US" sz="1000" dirty="0" err="1">
                <a:solidFill>
                  <a:schemeClr val="bg2">
                    <a:lumMod val="10000"/>
                  </a:schemeClr>
                </a:solidFill>
                <a:latin typeface="Calibri" panose="020F0502020204030204" pitchFamily="34" charset="0"/>
                <a:cs typeface="Times New Roman" panose="02020603050405020304" pitchFamily="18" charset="0"/>
              </a:rPr>
              <a:t>Ancien</a:t>
            </a:r>
            <a:r>
              <a:rPr lang="en-US" sz="1000" dirty="0">
                <a:solidFill>
                  <a:schemeClr val="bg2">
                    <a:lumMod val="10000"/>
                  </a:schemeClr>
                </a:solidFill>
                <a:latin typeface="Calibri" panose="020F0502020204030204" pitchFamily="34" charset="0"/>
                <a:cs typeface="Times New Roman" panose="02020603050405020304" pitchFamily="18" charset="0"/>
              </a:rPr>
              <a:t> code </a:t>
            </a:r>
            <a:r>
              <a:rPr lang="en-US" sz="1000" dirty="0" err="1">
                <a:solidFill>
                  <a:schemeClr val="bg2">
                    <a:lumMod val="10000"/>
                  </a:schemeClr>
                </a:solidFill>
                <a:latin typeface="Calibri" panose="020F0502020204030204" pitchFamily="34" charset="0"/>
                <a:cs typeface="Times New Roman" panose="02020603050405020304" pitchFamily="18" charset="0"/>
              </a:rPr>
              <a:t>statut</a:t>
            </a:r>
            <a:r>
              <a:rPr lang="en-US" sz="1000" dirty="0">
                <a:solidFill>
                  <a:schemeClr val="bg2">
                    <a:lumMod val="10000"/>
                  </a:schemeClr>
                </a:solidFill>
                <a:latin typeface="Calibri" panose="020F0502020204030204" pitchFamily="34" charset="0"/>
                <a:cs typeface="Times New Roman" panose="02020603050405020304" pitchFamily="18" charset="0"/>
              </a:rPr>
              <a:t> </a:t>
            </a:r>
            <a:r>
              <a:rPr lang="en-US" sz="1000" dirty="0" err="1">
                <a:solidFill>
                  <a:schemeClr val="bg2">
                    <a:lumMod val="10000"/>
                  </a:schemeClr>
                </a:solidFill>
                <a:latin typeface="Calibri" panose="020F0502020204030204" pitchFamily="34" charset="0"/>
                <a:cs typeface="Times New Roman" panose="02020603050405020304" pitchFamily="18" charset="0"/>
              </a:rPr>
              <a:t>catégoriel</a:t>
            </a:r>
            <a:r>
              <a:rPr lang="en-US" sz="1000" dirty="0">
                <a:solidFill>
                  <a:schemeClr val="bg2">
                    <a:lumMod val="10000"/>
                  </a:schemeClr>
                </a:solidFill>
                <a:latin typeface="Calibri" panose="020F0502020204030204" pitchFamily="34" charset="0"/>
                <a:cs typeface="Times New Roman" panose="02020603050405020304" pitchFamily="18" charset="0"/>
              </a:rPr>
              <a:t> - S21.G00.41.003 : </a:t>
            </a:r>
            <a:r>
              <a:rPr lang="en-US" sz="1000" b="1" dirty="0">
                <a:solidFill>
                  <a:schemeClr val="bg2">
                    <a:lumMod val="10000"/>
                  </a:schemeClr>
                </a:solidFill>
                <a:latin typeface="Calibri" panose="020F0502020204030204" pitchFamily="34" charset="0"/>
                <a:cs typeface="Times New Roman" panose="02020603050405020304" pitchFamily="18" charset="0"/>
              </a:rPr>
              <a:t>02 – extension cadre</a:t>
            </a:r>
          </a:p>
          <a:p>
            <a:r>
              <a:rPr lang="en-US" sz="1000" dirty="0" err="1">
                <a:solidFill>
                  <a:schemeClr val="bg2">
                    <a:lumMod val="10000"/>
                  </a:schemeClr>
                </a:solidFill>
                <a:latin typeface="Calibri" panose="020F0502020204030204" pitchFamily="34" charset="0"/>
                <a:cs typeface="Times New Roman" panose="02020603050405020304" pitchFamily="18" charset="0"/>
              </a:rPr>
              <a:t>Profondeur</a:t>
            </a:r>
            <a:r>
              <a:rPr lang="en-US" sz="1000" dirty="0">
                <a:solidFill>
                  <a:schemeClr val="bg2">
                    <a:lumMod val="10000"/>
                  </a:schemeClr>
                </a:solidFill>
                <a:latin typeface="Calibri" panose="020F0502020204030204" pitchFamily="34" charset="0"/>
                <a:cs typeface="Times New Roman" panose="02020603050405020304" pitchFamily="18" charset="0"/>
              </a:rPr>
              <a:t> recalcul de la </a:t>
            </a:r>
            <a:r>
              <a:rPr lang="en-US" sz="1000" dirty="0" err="1">
                <a:solidFill>
                  <a:schemeClr val="bg2">
                    <a:lumMod val="10000"/>
                  </a:schemeClr>
                </a:solidFill>
                <a:latin typeface="Calibri" panose="020F0502020204030204" pitchFamily="34" charset="0"/>
                <a:cs typeface="Times New Roman" panose="02020603050405020304" pitchFamily="18" charset="0"/>
              </a:rPr>
              <a:t>paie</a:t>
            </a:r>
            <a:r>
              <a:rPr lang="en-US" sz="1000" dirty="0">
                <a:solidFill>
                  <a:schemeClr val="bg2">
                    <a:lumMod val="10000"/>
                  </a:schemeClr>
                </a:solidFill>
                <a:latin typeface="Calibri" panose="020F0502020204030204" pitchFamily="34" charset="0"/>
                <a:cs typeface="Times New Roman" panose="02020603050405020304" pitchFamily="18" charset="0"/>
              </a:rPr>
              <a:t> - S21.G00.41.028 : </a:t>
            </a:r>
            <a:r>
              <a:rPr lang="en-US" sz="1000" b="1" dirty="0" smtClean="0">
                <a:solidFill>
                  <a:schemeClr val="bg2">
                    <a:lumMod val="10000"/>
                  </a:schemeClr>
                </a:solidFill>
                <a:latin typeface="Calibri" panose="020F0502020204030204" pitchFamily="34" charset="0"/>
                <a:cs typeface="Times New Roman" panose="02020603050405020304" pitchFamily="18" charset="0"/>
              </a:rPr>
              <a:t>01012020</a:t>
            </a:r>
            <a:endParaRPr lang="en-US" sz="1000" b="1" dirty="0">
              <a:solidFill>
                <a:schemeClr val="bg2">
                  <a:lumMod val="10000"/>
                </a:schemeClr>
              </a:solidFill>
              <a:latin typeface="Calibri" panose="020F0502020204030204" pitchFamily="34" charset="0"/>
              <a:cs typeface="Times New Roman" panose="02020603050405020304" pitchFamily="18" charset="0"/>
            </a:endParaRPr>
          </a:p>
        </p:txBody>
      </p:sp>
      <p:cxnSp>
        <p:nvCxnSpPr>
          <p:cNvPr id="27" name="Connecteur droit 26"/>
          <p:cNvCxnSpPr/>
          <p:nvPr/>
        </p:nvCxnSpPr>
        <p:spPr>
          <a:xfrm>
            <a:off x="6084168" y="1844824"/>
            <a:ext cx="0" cy="697859"/>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8" name="Rectangle 267"/>
          <p:cNvSpPr>
            <a:spLocks noChangeArrowheads="1"/>
          </p:cNvSpPr>
          <p:nvPr/>
        </p:nvSpPr>
        <p:spPr bwMode="auto">
          <a:xfrm>
            <a:off x="823079" y="1933108"/>
            <a:ext cx="3172857" cy="597744"/>
          </a:xfrm>
          <a:prstGeom prst="rect">
            <a:avLst/>
          </a:prstGeom>
          <a:gradFill rotWithShape="1">
            <a:gsLst>
              <a:gs pos="0">
                <a:srgbClr val="B1CBE9"/>
              </a:gs>
              <a:gs pos="50000">
                <a:srgbClr val="A3C1E5"/>
              </a:gs>
              <a:gs pos="100000">
                <a:srgbClr val="92B9E4"/>
              </a:gs>
            </a:gsLst>
            <a:lin ang="5400000"/>
          </a:gradFill>
          <a:ln w="6350">
            <a:solidFill>
              <a:srgbClr val="5B9BD5"/>
            </a:solidFill>
            <a:miter lim="800000"/>
            <a:headEnd/>
            <a:tailEnd/>
          </a:ln>
        </p:spPr>
        <p:txBody>
          <a:bodyPr vert="horz" wrap="square" lIns="68580" tIns="34290" rIns="68580" bIns="34290" numCol="1" anchor="ctr" anchorCtr="0" compatLnSpc="1">
            <a:prstTxWarp prst="textNoShape">
              <a:avLst/>
            </a:prstTxWarp>
          </a:bodyPr>
          <a:lstStyle/>
          <a:p>
            <a:pPr algn="ctr" defTabSz="685809" eaLnBrk="0" fontAlgn="base" hangingPunct="0">
              <a:spcBef>
                <a:spcPct val="0"/>
              </a:spcBef>
              <a:spcAft>
                <a:spcPct val="0"/>
              </a:spcAft>
            </a:pPr>
            <a:r>
              <a:rPr lang="fr-FR" altLang="fr-FR" sz="1000" u="sng" dirty="0">
                <a:solidFill>
                  <a:schemeClr val="bg2">
                    <a:lumMod val="10000"/>
                  </a:schemeClr>
                </a:solidFill>
                <a:latin typeface="Calibri" panose="020F0502020204030204" pitchFamily="34" charset="0"/>
                <a:cs typeface="Times New Roman" panose="02020603050405020304" pitchFamily="18" charset="0"/>
              </a:rPr>
              <a:t>DSN de Janvier </a:t>
            </a:r>
          </a:p>
          <a:p>
            <a:pPr algn="ctr" defTabSz="685809" eaLnBrk="0" fontAlgn="base" hangingPunct="0">
              <a:spcBef>
                <a:spcPct val="0"/>
              </a:spcBef>
              <a:spcAft>
                <a:spcPct val="0"/>
              </a:spcAft>
            </a:pPr>
            <a:endParaRPr lang="fr-FR" altLang="fr-FR" sz="1000" dirty="0">
              <a:solidFill>
                <a:schemeClr val="bg2">
                  <a:lumMod val="10000"/>
                </a:schemeClr>
              </a:solidFill>
              <a:latin typeface="Calibri" panose="020F0502020204030204" pitchFamily="34" charset="0"/>
              <a:cs typeface="Times New Roman" panose="02020603050405020304" pitchFamily="18" charset="0"/>
            </a:endParaRPr>
          </a:p>
          <a:p>
            <a:pPr algn="ctr" defTabSz="685809" eaLnBrk="0" fontAlgn="base" hangingPunct="0">
              <a:spcBef>
                <a:spcPct val="0"/>
              </a:spcBef>
              <a:spcAft>
                <a:spcPct val="0"/>
              </a:spcAft>
            </a:pPr>
            <a:r>
              <a:rPr lang="fr-FR" altLang="fr-FR" sz="1000" dirty="0">
                <a:solidFill>
                  <a:schemeClr val="bg2">
                    <a:lumMod val="10000"/>
                  </a:schemeClr>
                </a:solidFill>
                <a:latin typeface="Calibri" panose="020F0502020204030204" pitchFamily="34" charset="0"/>
                <a:cs typeface="Times New Roman" panose="02020603050405020304" pitchFamily="18" charset="0"/>
              </a:rPr>
              <a:t>Code statut catégoriel - S21.G00.40.003 = </a:t>
            </a:r>
            <a:r>
              <a:rPr lang="fr-FR" altLang="fr-FR" sz="1000" b="1" dirty="0">
                <a:solidFill>
                  <a:schemeClr val="bg2">
                    <a:lumMod val="10000"/>
                  </a:schemeClr>
                </a:solidFill>
                <a:latin typeface="Calibri" panose="020F0502020204030204" pitchFamily="34" charset="0"/>
                <a:cs typeface="Times New Roman" panose="02020603050405020304" pitchFamily="18" charset="0"/>
              </a:rPr>
              <a:t>04 – non cadre </a:t>
            </a:r>
          </a:p>
        </p:txBody>
      </p:sp>
      <p:sp>
        <p:nvSpPr>
          <p:cNvPr id="29" name="Rectangle 63"/>
          <p:cNvSpPr>
            <a:spLocks noChangeArrowheads="1"/>
          </p:cNvSpPr>
          <p:nvPr/>
        </p:nvSpPr>
        <p:spPr bwMode="auto">
          <a:xfrm>
            <a:off x="982766" y="4709179"/>
            <a:ext cx="7054001" cy="322477"/>
          </a:xfrm>
          <a:prstGeom prst="rect">
            <a:avLst/>
          </a:prstGeom>
          <a:gradFill rotWithShape="1">
            <a:gsLst>
              <a:gs pos="0">
                <a:srgbClr val="B5D5A7"/>
              </a:gs>
              <a:gs pos="50000">
                <a:srgbClr val="AACE99"/>
              </a:gs>
              <a:gs pos="100000">
                <a:srgbClr val="9CCA86"/>
              </a:gs>
            </a:gsLst>
            <a:lin ang="5400000"/>
          </a:gradFill>
          <a:ln w="6350">
            <a:solidFill>
              <a:srgbClr val="70AD47"/>
            </a:solidFill>
            <a:miter lim="800000"/>
            <a:headEnd/>
            <a:tailEnd/>
          </a:ln>
        </p:spPr>
        <p:txBody>
          <a:bodyPr vert="horz" wrap="square" lIns="68580" tIns="34290" rIns="68580" bIns="34290" numCol="1" anchor="ctr" anchorCtr="0" compatLnSpc="1">
            <a:prstTxWarp prst="textNoShape">
              <a:avLst/>
            </a:prstTxWarp>
          </a:bodyPr>
          <a:lstStyle/>
          <a:p>
            <a:pPr algn="ctr" eaLnBrk="0" fontAlgn="base" hangingPunct="0">
              <a:spcBef>
                <a:spcPct val="0"/>
              </a:spcBef>
              <a:spcAft>
                <a:spcPct val="0"/>
              </a:spcAft>
            </a:pPr>
            <a:r>
              <a:rPr lang="fr-FR" altLang="fr-FR" sz="1100" b="1" dirty="0">
                <a:solidFill>
                  <a:schemeClr val="bg2">
                    <a:lumMod val="10000"/>
                  </a:schemeClr>
                </a:solidFill>
                <a:latin typeface="Calibri" panose="020F0502020204030204" pitchFamily="34" charset="0"/>
                <a:cs typeface="Times New Roman" panose="02020603050405020304" pitchFamily="18" charset="0"/>
              </a:rPr>
              <a:t>02 – extension cadre</a:t>
            </a:r>
          </a:p>
        </p:txBody>
      </p:sp>
      <p:cxnSp>
        <p:nvCxnSpPr>
          <p:cNvPr id="30" name="Connecteur droit 29"/>
          <p:cNvCxnSpPr/>
          <p:nvPr/>
        </p:nvCxnSpPr>
        <p:spPr>
          <a:xfrm>
            <a:off x="7884368" y="1698653"/>
            <a:ext cx="0" cy="307848"/>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p:nvCxnSpPr>
        <p:spPr>
          <a:xfrm>
            <a:off x="823079" y="1698653"/>
            <a:ext cx="0" cy="307848"/>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flipV="1">
            <a:off x="907976" y="4522710"/>
            <a:ext cx="7258529" cy="775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a:off x="8036768" y="4376539"/>
            <a:ext cx="0" cy="307848"/>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4" name="Connecteur droit 33"/>
          <p:cNvCxnSpPr/>
          <p:nvPr/>
        </p:nvCxnSpPr>
        <p:spPr>
          <a:xfrm>
            <a:off x="975479" y="4376539"/>
            <a:ext cx="0" cy="307848"/>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5" name="Connecteur droit 34"/>
          <p:cNvCxnSpPr/>
          <p:nvPr/>
        </p:nvCxnSpPr>
        <p:spPr>
          <a:xfrm>
            <a:off x="4211960" y="4393885"/>
            <a:ext cx="0" cy="30784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721119" y="5390877"/>
            <a:ext cx="7577294" cy="1421928"/>
          </a:xfrm>
          <a:prstGeom prst="rect">
            <a:avLst/>
          </a:prstGeom>
          <a:solidFill>
            <a:schemeClr val="bg1">
              <a:lumMod val="85000"/>
            </a:schemeClr>
          </a:solidFill>
          <a:ln w="19050">
            <a:solidFill>
              <a:schemeClr val="accent1"/>
            </a:solidFill>
          </a:ln>
        </p:spPr>
        <p:txBody>
          <a:bodyPr wrap="square">
            <a:spAutoFit/>
          </a:bodyPr>
          <a:lstStyle/>
          <a:p>
            <a:pPr algn="ctr">
              <a:lnSpc>
                <a:spcPct val="120000"/>
              </a:lnSpc>
            </a:pPr>
            <a:r>
              <a:rPr lang="fr-FR" sz="1200" b="1" dirty="0">
                <a:latin typeface="Calibri" panose="020F0502020204030204" pitchFamily="34" charset="0"/>
                <a:cs typeface="Calibri" panose="020F0502020204030204" pitchFamily="34" charset="0"/>
              </a:rPr>
              <a:t>La DSN de février doit donc véhiculer ces éléments :</a:t>
            </a:r>
          </a:p>
          <a:p>
            <a:pPr marL="228600" indent="-228600" algn="ctr">
              <a:lnSpc>
                <a:spcPct val="120000"/>
              </a:lnSpc>
              <a:buAutoNum type="arabicParenR"/>
            </a:pPr>
            <a:r>
              <a:rPr lang="fr-FR" sz="1200" dirty="0">
                <a:latin typeface="Calibri" panose="020F0502020204030204" pitchFamily="34" charset="0"/>
                <a:cs typeface="Calibri" panose="020F0502020204030204" pitchFamily="34" charset="0"/>
              </a:rPr>
              <a:t>Un bloc « Changements Contrat – S21.G00.41 » qui indique que le salarié était bien « extension cadre » depuis le 1er janvier.</a:t>
            </a:r>
          </a:p>
          <a:p>
            <a:pPr marL="228600" indent="-228600" algn="ctr">
              <a:lnSpc>
                <a:spcPct val="120000"/>
              </a:lnSpc>
              <a:buAutoNum type="arabicParenR"/>
            </a:pPr>
            <a:r>
              <a:rPr lang="fr-FR" sz="1200" dirty="0">
                <a:latin typeface="Calibri" panose="020F0502020204030204" pitchFamily="34" charset="0"/>
                <a:cs typeface="Calibri" panose="020F0502020204030204" pitchFamily="34" charset="0"/>
              </a:rPr>
              <a:t>Un bloc « Contrat – S21.G00.40 » qui indique que le salarié est « extension cadre » au dernier jour du mois de février.</a:t>
            </a:r>
          </a:p>
          <a:p>
            <a:pPr algn="ctr">
              <a:lnSpc>
                <a:spcPct val="120000"/>
              </a:lnSpc>
            </a:pPr>
            <a:r>
              <a:rPr lang="fr-FR" sz="1200" i="1" dirty="0">
                <a:latin typeface="Calibri" panose="020F0502020204030204" pitchFamily="34" charset="0"/>
                <a:cs typeface="Calibri" panose="020F0502020204030204" pitchFamily="34" charset="0"/>
                <a:sym typeface="Wingdings" panose="05000000000000000000" pitchFamily="2" charset="2"/>
              </a:rPr>
              <a:t> </a:t>
            </a:r>
            <a:r>
              <a:rPr lang="fr-FR" sz="1200" i="1" dirty="0">
                <a:latin typeface="Calibri" panose="020F0502020204030204" pitchFamily="34" charset="0"/>
                <a:cs typeface="Calibri" panose="020F0502020204030204" pitchFamily="34" charset="0"/>
              </a:rPr>
              <a:t>Le salarié est « extension cadre » depuis le 1er janvier.</a:t>
            </a:r>
          </a:p>
        </p:txBody>
      </p:sp>
    </p:spTree>
    <p:extLst>
      <p:ext uri="{BB962C8B-B14F-4D97-AF65-F5344CB8AC3E}">
        <p14:creationId xmlns:p14="http://schemas.microsoft.com/office/powerpoint/2010/main" xmlns="" val="2406293861"/>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6770688" y="6363964"/>
            <a:ext cx="2133600" cy="365125"/>
          </a:xfrm>
        </p:spPr>
        <p:txBody>
          <a:bodyPr/>
          <a:lstStyle/>
          <a:p>
            <a:pPr>
              <a:defRPr/>
            </a:pPr>
            <a:fld id="{7B0B5D98-C34D-4DB1-BE83-7541DF2AF49D}" type="slidenum">
              <a:rPr lang="fr-FR" smtClean="0"/>
              <a:pPr>
                <a:defRPr/>
              </a:pPr>
              <a:t>23</a:t>
            </a:fld>
            <a:endParaRPr lang="fr-FR" dirty="0"/>
          </a:p>
        </p:txBody>
      </p:sp>
      <p:sp>
        <p:nvSpPr>
          <p:cNvPr id="6" name="Rectangle 5">
            <a:extLst>
              <a:ext uri="{FF2B5EF4-FFF2-40B4-BE49-F238E27FC236}">
                <a16:creationId xmlns:a16="http://schemas.microsoft.com/office/drawing/2014/main" xmlns="" id="{A7943965-4DA0-A540-B9FA-95E2F4BD7E13}"/>
              </a:ext>
            </a:extLst>
          </p:cNvPr>
          <p:cNvSpPr/>
          <p:nvPr/>
        </p:nvSpPr>
        <p:spPr>
          <a:xfrm>
            <a:off x="539552" y="779052"/>
            <a:ext cx="8494538" cy="2031325"/>
          </a:xfrm>
          <a:prstGeom prst="rect">
            <a:avLst/>
          </a:prstGeom>
        </p:spPr>
        <p:txBody>
          <a:bodyPr wrap="square">
            <a:spAutoFit/>
          </a:bodyPr>
          <a:lstStyle/>
          <a:p>
            <a:pPr marL="342900" lvl="2" indent="-342900" algn="just">
              <a:buBlip>
                <a:blip r:embed="rId3"/>
              </a:buBlip>
            </a:pPr>
            <a:endParaRPr lang="fr-FR" b="1" u="sng" dirty="0" smtClean="0">
              <a:solidFill>
                <a:srgbClr val="003882"/>
              </a:solidFill>
              <a:latin typeface="Calibri" panose="020F0502020204030204" pitchFamily="34" charset="0"/>
            </a:endParaRPr>
          </a:p>
          <a:p>
            <a:pPr marL="342900" lvl="2" indent="-342900" algn="just">
              <a:buBlip>
                <a:blip r:embed="rId3"/>
              </a:buBlip>
            </a:pPr>
            <a:r>
              <a:rPr lang="fr-FR" b="1" u="sng" dirty="0" smtClean="0">
                <a:solidFill>
                  <a:srgbClr val="003882"/>
                </a:solidFill>
                <a:latin typeface="Calibri" panose="020F0502020204030204" pitchFamily="34" charset="0"/>
              </a:rPr>
              <a:t>Exemple </a:t>
            </a:r>
            <a:r>
              <a:rPr lang="fr-FR" b="1" u="sng" dirty="0">
                <a:solidFill>
                  <a:srgbClr val="003882"/>
                </a:solidFill>
                <a:latin typeface="Calibri" panose="020F0502020204030204" pitchFamily="34" charset="0"/>
              </a:rPr>
              <a:t>de déclaration </a:t>
            </a:r>
            <a:r>
              <a:rPr lang="fr-FR" b="1" u="sng" dirty="0" smtClean="0">
                <a:solidFill>
                  <a:srgbClr val="003882"/>
                </a:solidFill>
                <a:latin typeface="Calibri" panose="020F0502020204030204" pitchFamily="34" charset="0"/>
              </a:rPr>
              <a:t>de deux corrections successives </a:t>
            </a:r>
            <a:r>
              <a:rPr lang="fr-FR" b="1" u="sng" dirty="0">
                <a:solidFill>
                  <a:srgbClr val="003882"/>
                </a:solidFill>
                <a:latin typeface="Calibri" panose="020F0502020204030204" pitchFamily="34" charset="0"/>
              </a:rPr>
              <a:t>portant sur une seule</a:t>
            </a:r>
            <a:r>
              <a:rPr lang="fr-FR" b="1" u="sng" dirty="0" smtClean="0">
                <a:solidFill>
                  <a:srgbClr val="003882"/>
                </a:solidFill>
                <a:latin typeface="Calibri" panose="020F0502020204030204" pitchFamily="34" charset="0"/>
              </a:rPr>
              <a:t> modalité</a:t>
            </a:r>
            <a:endParaRPr lang="fr-FR" b="1" u="sng" dirty="0">
              <a:solidFill>
                <a:srgbClr val="003882"/>
              </a:solidFill>
              <a:latin typeface="Calibri" panose="020F0502020204030204" pitchFamily="34" charset="0"/>
            </a:endParaRPr>
          </a:p>
          <a:p>
            <a:pPr marL="1200150" lvl="4" indent="-285750" algn="just">
              <a:buFont typeface="Courier New" panose="02070309020205020404" pitchFamily="49" charset="0"/>
              <a:buChar char="o"/>
            </a:pPr>
            <a:r>
              <a:rPr lang="fr-FR" sz="1400" dirty="0">
                <a:solidFill>
                  <a:srgbClr val="004272"/>
                </a:solidFill>
                <a:latin typeface="Calibri" panose="020F0502020204030204" pitchFamily="34" charset="0"/>
                <a:cs typeface="Calibri" panose="020F0502020204030204" pitchFamily="34" charset="0"/>
              </a:rPr>
              <a:t>U</a:t>
            </a:r>
            <a:r>
              <a:rPr lang="fr-FR" sz="1400" dirty="0" smtClean="0">
                <a:solidFill>
                  <a:srgbClr val="004272"/>
                </a:solidFill>
                <a:latin typeface="Calibri" panose="020F0502020204030204" pitchFamily="34" charset="0"/>
                <a:cs typeface="Calibri" panose="020F0502020204030204" pitchFamily="34" charset="0"/>
              </a:rPr>
              <a:t>n salarié a été </a:t>
            </a:r>
            <a:r>
              <a:rPr lang="fr-FR" sz="1400" dirty="0">
                <a:solidFill>
                  <a:srgbClr val="004272"/>
                </a:solidFill>
                <a:latin typeface="Calibri" panose="020F0502020204030204" pitchFamily="34" charset="0"/>
                <a:cs typeface="Calibri" panose="020F0502020204030204" pitchFamily="34" charset="0"/>
              </a:rPr>
              <a:t>déclaré comme étant non cadre </a:t>
            </a:r>
            <a:r>
              <a:rPr lang="fr-FR" sz="1400" dirty="0" smtClean="0">
                <a:solidFill>
                  <a:srgbClr val="004272"/>
                </a:solidFill>
                <a:latin typeface="Calibri" panose="020F0502020204030204" pitchFamily="34" charset="0"/>
                <a:cs typeface="Calibri" panose="020F0502020204030204" pitchFamily="34" charset="0"/>
              </a:rPr>
              <a:t>en janvier</a:t>
            </a:r>
            <a:r>
              <a:rPr lang="fr-FR" sz="1400" dirty="0">
                <a:solidFill>
                  <a:srgbClr val="004272"/>
                </a:solidFill>
                <a:latin typeface="Calibri" panose="020F0502020204030204" pitchFamily="34" charset="0"/>
                <a:cs typeface="Calibri" panose="020F0502020204030204" pitchFamily="34" charset="0"/>
              </a:rPr>
              <a:t>. En février, déclaration de son passage au statut d’extension cadre en date du 21 janvier. En mars, déclaration de son passage au statut de cadre en date du 27 février et correction de la date de son passage au statut extension cadre, qui était en date du 25 janvier, et non du 21 janvier.</a:t>
            </a:r>
          </a:p>
          <a:p>
            <a:pPr marL="1200150" lvl="4" indent="-285750" algn="just">
              <a:buFont typeface="Courier New" panose="02070309020205020404" pitchFamily="49" charset="0"/>
              <a:buChar char="o"/>
            </a:pPr>
            <a:endParaRPr lang="fr-FR" sz="1600" dirty="0">
              <a:solidFill>
                <a:srgbClr val="003882"/>
              </a:solidFill>
              <a:latin typeface="Calibri" panose="020F0502020204030204" pitchFamily="34" charset="0"/>
            </a:endParaRPr>
          </a:p>
        </p:txBody>
      </p:sp>
      <p:sp>
        <p:nvSpPr>
          <p:cNvPr id="7" name="Titre 1">
            <a:extLst>
              <a:ext uri="{FF2B5EF4-FFF2-40B4-BE49-F238E27FC236}">
                <a16:creationId xmlns:a16="http://schemas.microsoft.com/office/drawing/2014/main" xmlns="" id="{EA7BDA9F-FC5A-B94C-A537-A7C927B21A0D}"/>
              </a:ext>
            </a:extLst>
          </p:cNvPr>
          <p:cNvSpPr txBox="1">
            <a:spLocks/>
          </p:cNvSpPr>
          <p:nvPr/>
        </p:nvSpPr>
        <p:spPr bwMode="auto">
          <a:xfrm>
            <a:off x="266701" y="0"/>
            <a:ext cx="8697787" cy="650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sz="2400" dirty="0"/>
              <a:t>Comment corriger une erreur déclarative ?</a:t>
            </a:r>
            <a:br>
              <a:rPr lang="fr-FR" sz="2400" dirty="0"/>
            </a:br>
            <a:r>
              <a:rPr lang="fr-FR" sz="1800" kern="0" dirty="0">
                <a:solidFill>
                  <a:srgbClr val="00B0F0"/>
                </a:solidFill>
                <a:latin typeface="Calibri" pitchFamily="34" charset="0"/>
                <a:ea typeface="+mn-ea"/>
                <a:cs typeface="Arial"/>
              </a:rPr>
              <a:t>Déclaration des changements concernant l’individu ou le contrat</a:t>
            </a:r>
          </a:p>
        </p:txBody>
      </p:sp>
      <p:pic>
        <p:nvPicPr>
          <p:cNvPr id="19" name="Image 18">
            <a:extLst>
              <a:ext uri="{FF2B5EF4-FFF2-40B4-BE49-F238E27FC236}">
                <a16:creationId xmlns:a16="http://schemas.microsoft.com/office/drawing/2014/main" xmlns="" id="{99E0ABC6-0D98-4E53-B3C0-E7E9E3F4729A}"/>
              </a:ext>
            </a:extLst>
          </p:cNvPr>
          <p:cNvPicPr>
            <a:picLocks noChangeAspect="1"/>
          </p:cNvPicPr>
          <p:nvPr/>
        </p:nvPicPr>
        <p:blipFill rotWithShape="1">
          <a:blip r:embed="rId4"/>
          <a:srcRect l="1970" t="1459"/>
          <a:stretch/>
        </p:blipFill>
        <p:spPr>
          <a:xfrm>
            <a:off x="1187624" y="2564904"/>
            <a:ext cx="7344816" cy="3714242"/>
          </a:xfrm>
          <a:prstGeom prst="rect">
            <a:avLst/>
          </a:prstGeom>
        </p:spPr>
      </p:pic>
    </p:spTree>
    <p:extLst>
      <p:ext uri="{BB962C8B-B14F-4D97-AF65-F5344CB8AC3E}">
        <p14:creationId xmlns:p14="http://schemas.microsoft.com/office/powerpoint/2010/main" xmlns="" val="506476203"/>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7B0B5D98-C34D-4DB1-BE83-7541DF2AF49D}" type="slidenum">
              <a:rPr lang="fr-FR" smtClean="0"/>
              <a:pPr>
                <a:defRPr/>
              </a:pPr>
              <a:t>24</a:t>
            </a:fld>
            <a:endParaRPr lang="fr-FR" dirty="0"/>
          </a:p>
        </p:txBody>
      </p:sp>
      <p:sp>
        <p:nvSpPr>
          <p:cNvPr id="6" name="Rectangle 5"/>
          <p:cNvSpPr>
            <a:spLocks/>
          </p:cNvSpPr>
          <p:nvPr/>
        </p:nvSpPr>
        <p:spPr>
          <a:xfrm>
            <a:off x="232717" y="1294011"/>
            <a:ext cx="8475706" cy="5129013"/>
          </a:xfrm>
          <a:prstGeom prst="rect">
            <a:avLst/>
          </a:prstGeom>
        </p:spPr>
        <p:txBody>
          <a:bodyPr wrap="square">
            <a:noAutofit/>
          </a:bodyPr>
          <a:lstStyle/>
          <a:p>
            <a:pPr marL="342900" lvl="2" indent="-342900" algn="just">
              <a:buBlip>
                <a:blip r:embed="rId2"/>
              </a:buBlip>
            </a:pPr>
            <a:endParaRPr lang="fr-FR" dirty="0">
              <a:solidFill>
                <a:schemeClr val="tx2"/>
              </a:solidFill>
              <a:latin typeface="Calibri" panose="020F0502020204030204" pitchFamily="34" charset="0"/>
              <a:cs typeface="Calibri" panose="020F0502020204030204" pitchFamily="34" charset="0"/>
            </a:endParaRPr>
          </a:p>
        </p:txBody>
      </p:sp>
      <p:sp>
        <p:nvSpPr>
          <p:cNvPr id="5" name="Rectangle 4"/>
          <p:cNvSpPr/>
          <p:nvPr/>
        </p:nvSpPr>
        <p:spPr>
          <a:xfrm>
            <a:off x="2001979" y="1131455"/>
            <a:ext cx="5151923" cy="646331"/>
          </a:xfrm>
          <a:prstGeom prst="rect">
            <a:avLst/>
          </a:prstGeom>
          <a:noFill/>
        </p:spPr>
        <p:txBody>
          <a:bodyPr wrap="none" lIns="91440" tIns="45720" rIns="91440" bIns="45720">
            <a:spAutoFit/>
          </a:bodyPr>
          <a:lstStyle/>
          <a:p>
            <a:pPr algn="ctr"/>
            <a:r>
              <a:rPr lang="fr-FR" sz="3600" b="1" spc="50" dirty="0">
                <a:ln w="0"/>
                <a:solidFill>
                  <a:schemeClr val="accent1"/>
                </a:solidFill>
                <a:effectLst>
                  <a:innerShdw blurRad="63500" dist="50800" dir="13500000">
                    <a:srgbClr val="000000">
                      <a:alpha val="50000"/>
                    </a:srgbClr>
                  </a:innerShdw>
                </a:effectLst>
                <a:latin typeface="Calibri" panose="020F0502020204030204" pitchFamily="34" charset="0"/>
                <a:cs typeface="Calibri" panose="020F0502020204030204" pitchFamily="34" charset="0"/>
              </a:rPr>
              <a:t>Titre / Phrase marquante</a:t>
            </a:r>
          </a:p>
        </p:txBody>
      </p:sp>
      <p:sp>
        <p:nvSpPr>
          <p:cNvPr id="9" name="ZoneTexte 8"/>
          <p:cNvSpPr txBox="1"/>
          <p:nvPr/>
        </p:nvSpPr>
        <p:spPr>
          <a:xfrm>
            <a:off x="1212752" y="1916832"/>
            <a:ext cx="7103664" cy="400110"/>
          </a:xfrm>
          <a:prstGeom prst="rect">
            <a:avLst/>
          </a:prstGeom>
          <a:noFill/>
          <a:ln w="28575">
            <a:solidFill>
              <a:srgbClr val="F2950C"/>
            </a:solidFill>
            <a:prstDash val="sysDash"/>
          </a:ln>
        </p:spPr>
        <p:txBody>
          <a:bodyPr wrap="square" rtlCol="0">
            <a:spAutoFit/>
          </a:bodyPr>
          <a:lstStyle/>
          <a:p>
            <a:pPr marL="0" lvl="2" algn="ctr">
              <a:buClr>
                <a:srgbClr val="EE2525"/>
              </a:buClr>
              <a:buSzPct val="125000"/>
            </a:pPr>
            <a:r>
              <a:rPr lang="fr-FR" sz="2000" b="1" dirty="0">
                <a:solidFill>
                  <a:schemeClr val="tx2"/>
                </a:solidFill>
                <a:latin typeface="Calibri" panose="020F0502020204030204" pitchFamily="34" charset="0"/>
                <a:cs typeface="Calibri" panose="020F0502020204030204" pitchFamily="34" charset="0"/>
              </a:rPr>
              <a:t>Encadré</a:t>
            </a:r>
          </a:p>
        </p:txBody>
      </p:sp>
      <p:sp>
        <p:nvSpPr>
          <p:cNvPr id="10" name="Titre 13"/>
          <p:cNvSpPr>
            <a:spLocks noGrp="1"/>
          </p:cNvSpPr>
          <p:nvPr>
            <p:ph type="title"/>
          </p:nvPr>
        </p:nvSpPr>
        <p:spPr>
          <a:xfrm>
            <a:off x="787070" y="2492896"/>
            <a:ext cx="7920880" cy="1512168"/>
          </a:xfrm>
          <a:prstGeom prst="roundRect">
            <a:avLst/>
          </a:prstGeom>
          <a:noFill/>
          <a:ln w="19050">
            <a:solidFill>
              <a:schemeClr val="accent1"/>
            </a:solidFill>
            <a:prstDash val="sysDash"/>
          </a:ln>
          <a:effectLst/>
        </p:spPr>
        <p:txBody>
          <a:bodyPr anchor="ctr"/>
          <a:lstStyle/>
          <a:p>
            <a:pPr algn="ctr"/>
            <a:r>
              <a:rPr lang="fr-FR" sz="3200" dirty="0">
                <a:solidFill>
                  <a:schemeClr val="tx1">
                    <a:lumMod val="65000"/>
                    <a:lumOff val="35000"/>
                  </a:schemeClr>
                </a:solidFill>
              </a:rPr>
              <a:t>Témoignage</a:t>
            </a:r>
          </a:p>
        </p:txBody>
      </p:sp>
      <p:pic>
        <p:nvPicPr>
          <p:cNvPr id="11" name="Picture 2" descr="http://ep.yimg.com/ay/focusedtechnology/microphones-4.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187397" y="2728089"/>
            <a:ext cx="1045549" cy="1041781"/>
          </a:xfrm>
          <a:prstGeom prst="rect">
            <a:avLst/>
          </a:prstGeom>
          <a:noFill/>
        </p:spPr>
      </p:pic>
      <p:pic>
        <p:nvPicPr>
          <p:cNvPr id="12" name="Image 11"/>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3485776" y="4248250"/>
            <a:ext cx="1528564" cy="1146423"/>
          </a:xfrm>
          <a:prstGeom prst="rect">
            <a:avLst/>
          </a:prstGeom>
        </p:spPr>
      </p:pic>
      <p:pic>
        <p:nvPicPr>
          <p:cNvPr id="13" name="Image 12"/>
          <p:cNvPicPr>
            <a:picLocks noChangeAspect="1"/>
          </p:cNvPicPr>
          <p:nvPr/>
        </p:nvPicPr>
        <p:blipFill>
          <a:blip r:embed="rId5" cstate="print"/>
          <a:stretch>
            <a:fillRect/>
          </a:stretch>
        </p:blipFill>
        <p:spPr>
          <a:xfrm>
            <a:off x="336034" y="4268423"/>
            <a:ext cx="2304256" cy="2317157"/>
          </a:xfrm>
          <a:prstGeom prst="rect">
            <a:avLst/>
          </a:prstGeom>
        </p:spPr>
      </p:pic>
      <p:pic>
        <p:nvPicPr>
          <p:cNvPr id="14" name="Image 13"/>
          <p:cNvPicPr/>
          <p:nvPr/>
        </p:nvPicPr>
        <p:blipFill>
          <a:blip r:embed="rId6">
            <a:extLst>
              <a:ext uri="{28A0092B-C50C-407E-A947-70E740481C1C}">
                <a14:useLocalDpi xmlns:a14="http://schemas.microsoft.com/office/drawing/2010/main" xmlns="" val="0"/>
              </a:ext>
            </a:extLst>
          </a:blip>
          <a:srcRect/>
          <a:stretch>
            <a:fillRect/>
          </a:stretch>
        </p:blipFill>
        <p:spPr bwMode="auto">
          <a:xfrm>
            <a:off x="6750036" y="4112963"/>
            <a:ext cx="2047256" cy="1746154"/>
          </a:xfrm>
          <a:prstGeom prst="rect">
            <a:avLst/>
          </a:prstGeom>
          <a:noFill/>
          <a:ln>
            <a:noFill/>
          </a:ln>
        </p:spPr>
      </p:pic>
      <p:grpSp>
        <p:nvGrpSpPr>
          <p:cNvPr id="15" name="Groupe 8"/>
          <p:cNvGrpSpPr/>
          <p:nvPr/>
        </p:nvGrpSpPr>
        <p:grpSpPr>
          <a:xfrm>
            <a:off x="3133795" y="5860266"/>
            <a:ext cx="4776054" cy="900100"/>
            <a:chOff x="1043609" y="3029001"/>
            <a:chExt cx="4030314" cy="650000"/>
          </a:xfrm>
          <a:solidFill>
            <a:schemeClr val="tx2"/>
          </a:solidFill>
        </p:grpSpPr>
        <p:sp>
          <p:nvSpPr>
            <p:cNvPr id="16" name="Rectangle 15"/>
            <p:cNvSpPr/>
            <p:nvPr/>
          </p:nvSpPr>
          <p:spPr bwMode="auto">
            <a:xfrm>
              <a:off x="1043609" y="3029001"/>
              <a:ext cx="4030314" cy="650000"/>
            </a:xfrm>
            <a:prstGeom prst="rect">
              <a:avLst/>
            </a:prstGeom>
            <a:grp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a:ln>
                  <a:noFill/>
                </a:ln>
                <a:solidFill>
                  <a:schemeClr val="tx1"/>
                </a:solidFill>
                <a:effectLst/>
                <a:latin typeface="Times New Roman" pitchFamily="18" charset="0"/>
              </a:endParaRPr>
            </a:p>
          </p:txBody>
        </p:sp>
        <p:sp>
          <p:nvSpPr>
            <p:cNvPr id="17" name="Rectangle 16"/>
            <p:cNvSpPr/>
            <p:nvPr/>
          </p:nvSpPr>
          <p:spPr>
            <a:xfrm>
              <a:off x="1985577" y="3204713"/>
              <a:ext cx="3088346" cy="333388"/>
            </a:xfrm>
            <a:prstGeom prst="rect">
              <a:avLst/>
            </a:prstGeom>
            <a:grpFill/>
            <a:ln>
              <a:noFill/>
            </a:ln>
          </p:spPr>
          <p:txBody>
            <a:bodyPr wrap="square">
              <a:spAutoFit/>
            </a:bodyPr>
            <a:lstStyle/>
            <a:p>
              <a:pPr marL="342900" lvl="1" indent="-342900" algn="just" defTabSz="1296988" eaLnBrk="0" hangingPunct="0">
                <a:spcAft>
                  <a:spcPts val="600"/>
                </a:spcAft>
                <a:buClr>
                  <a:srgbClr val="EE2525"/>
                </a:buClr>
                <a:buSzPct val="125000"/>
                <a:defRPr/>
              </a:pPr>
              <a:r>
                <a:rPr lang="fr-FR" altLang="fr-FR" sz="2400" b="1" i="1" kern="0" dirty="0">
                  <a:solidFill>
                    <a:schemeClr val="bg1"/>
                  </a:solidFill>
                  <a:latin typeface="Calibri" pitchFamily="34" charset="0"/>
                </a:rPr>
                <a:t>Avez-vous des questions ?</a:t>
              </a:r>
            </a:p>
          </p:txBody>
        </p:sp>
        <p:pic>
          <p:nvPicPr>
            <p:cNvPr id="18" name="Image 17" descr="businessman-behind-podium-giving-a-speech.png"/>
            <p:cNvPicPr>
              <a:picLocks noChangeAspect="1"/>
            </p:cNvPicPr>
            <p:nvPr/>
          </p:nvPicPr>
          <p:blipFill>
            <a:blip r:embed="rId7" cstate="print"/>
            <a:stretch>
              <a:fillRect/>
            </a:stretch>
          </p:blipFill>
          <p:spPr>
            <a:xfrm>
              <a:off x="1350728" y="3134453"/>
              <a:ext cx="588507" cy="439097"/>
            </a:xfrm>
            <a:prstGeom prst="rect">
              <a:avLst/>
            </a:prstGeom>
            <a:grpFill/>
          </p:spPr>
        </p:pic>
      </p:grpSp>
      <p:sp>
        <p:nvSpPr>
          <p:cNvPr id="20" name="Titre 1">
            <a:extLst>
              <a:ext uri="{FF2B5EF4-FFF2-40B4-BE49-F238E27FC236}">
                <a16:creationId xmlns:a16="http://schemas.microsoft.com/office/drawing/2014/main" xmlns="" id="{5B5AA562-1CC0-CE4B-8599-1BA2B55C102D}"/>
              </a:ext>
            </a:extLst>
          </p:cNvPr>
          <p:cNvSpPr txBox="1">
            <a:spLocks/>
          </p:cNvSpPr>
          <p:nvPr/>
        </p:nvSpPr>
        <p:spPr bwMode="auto">
          <a:xfrm>
            <a:off x="107504" y="0"/>
            <a:ext cx="8666283" cy="7647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dirty="0"/>
              <a:t>Comment corriger une erreur déclarative ?</a:t>
            </a:r>
            <a:br>
              <a:rPr lang="fr-FR" dirty="0"/>
            </a:br>
            <a:r>
              <a:rPr lang="fr-FR" sz="1800" kern="0" dirty="0">
                <a:solidFill>
                  <a:srgbClr val="00B0F0"/>
                </a:solidFill>
                <a:latin typeface="Calibri" pitchFamily="34" charset="0"/>
                <a:ea typeface="+mn-ea"/>
                <a:cs typeface="Arial"/>
              </a:rPr>
              <a:t>Sous-titre</a:t>
            </a:r>
          </a:p>
        </p:txBody>
      </p:sp>
    </p:spTree>
    <p:extLst>
      <p:ext uri="{BB962C8B-B14F-4D97-AF65-F5344CB8AC3E}">
        <p14:creationId xmlns:p14="http://schemas.microsoft.com/office/powerpoint/2010/main" xmlns="" val="242273967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xmlns="" id="{E65FD581-BC96-8B42-BFC7-746465A349D0}"/>
              </a:ext>
            </a:extLst>
          </p:cNvPr>
          <p:cNvSpPr>
            <a:spLocks noGrp="1"/>
          </p:cNvSpPr>
          <p:nvPr>
            <p:ph type="sldNum" sz="quarter" idx="12"/>
          </p:nvPr>
        </p:nvSpPr>
        <p:spPr/>
        <p:txBody>
          <a:bodyPr/>
          <a:lstStyle/>
          <a:p>
            <a:pPr>
              <a:defRPr/>
            </a:pPr>
            <a:fld id="{7B0B5D98-C34D-4DB1-BE83-7541DF2AF49D}" type="slidenum">
              <a:rPr lang="fr-FR" smtClean="0"/>
              <a:pPr>
                <a:defRPr/>
              </a:pPr>
              <a:t>3</a:t>
            </a:fld>
            <a:endParaRPr lang="fr-FR" dirty="0"/>
          </a:p>
        </p:txBody>
      </p:sp>
      <p:sp>
        <p:nvSpPr>
          <p:cNvPr id="16" name="Espace réservé du numéro de diapositive 3">
            <a:extLst>
              <a:ext uri="{FF2B5EF4-FFF2-40B4-BE49-F238E27FC236}">
                <a16:creationId xmlns:a16="http://schemas.microsoft.com/office/drawing/2014/main" xmlns="" id="{C2A42753-F5FD-FC41-A5A3-4F539B9C1929}"/>
              </a:ext>
            </a:extLst>
          </p:cNvPr>
          <p:cNvSpPr txBox="1">
            <a:spLocks/>
          </p:cNvSpPr>
          <p:nvPr/>
        </p:nvSpPr>
        <p:spPr>
          <a:xfrm>
            <a:off x="6770688" y="6423300"/>
            <a:ext cx="2133600" cy="365125"/>
          </a:xfrm>
          <a:prstGeom prst="rect">
            <a:avLst/>
          </a:prstGeom>
        </p:spPr>
        <p:txBody>
          <a:bodyPr/>
          <a:lstStyle>
            <a:defPPr>
              <a:defRPr lang="fr-FR"/>
            </a:defPPr>
            <a:lvl1pPr marL="0" algn="r" defTabSz="914400" rtl="0" eaLnBrk="1" fontAlgn="auto" latinLnBrk="0" hangingPunct="1">
              <a:spcBef>
                <a:spcPts val="0"/>
              </a:spcBef>
              <a:spcAft>
                <a:spcPts val="0"/>
              </a:spcAft>
              <a:defRPr sz="800" b="1" kern="1200">
                <a:solidFill>
                  <a:srgbClr val="003882"/>
                </a:solidFill>
                <a:latin typeface="Arial Narrow"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B0B5D98-C34D-4DB1-BE83-7541DF2AF49D}" type="slidenum">
              <a:rPr lang="fr-FR" smtClean="0"/>
              <a:pPr>
                <a:defRPr/>
              </a:pPr>
              <a:t>3</a:t>
            </a:fld>
            <a:endParaRPr lang="fr-FR" dirty="0"/>
          </a:p>
        </p:txBody>
      </p:sp>
      <p:sp>
        <p:nvSpPr>
          <p:cNvPr id="25" name="Titre 1">
            <a:extLst>
              <a:ext uri="{FF2B5EF4-FFF2-40B4-BE49-F238E27FC236}">
                <a16:creationId xmlns:a16="http://schemas.microsoft.com/office/drawing/2014/main" xmlns="" id="{C56A6E03-4BD3-664D-8413-A1DAFE924BE2}"/>
              </a:ext>
            </a:extLst>
          </p:cNvPr>
          <p:cNvSpPr txBox="1">
            <a:spLocks/>
          </p:cNvSpPr>
          <p:nvPr/>
        </p:nvSpPr>
        <p:spPr bwMode="auto">
          <a:xfrm>
            <a:off x="107504" y="0"/>
            <a:ext cx="8666283" cy="7647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dirty="0"/>
              <a:t>Comment corriger une erreur déclarative ?</a:t>
            </a:r>
            <a:br>
              <a:rPr lang="fr-FR" dirty="0"/>
            </a:br>
            <a:r>
              <a:rPr lang="fr-FR" sz="1800" kern="0" dirty="0" smtClean="0">
                <a:solidFill>
                  <a:srgbClr val="00B0F0"/>
                </a:solidFill>
                <a:latin typeface="Calibri" pitchFamily="34" charset="0"/>
                <a:ea typeface="+mn-ea"/>
                <a:cs typeface="Arial"/>
              </a:rPr>
              <a:t>Principes généraux</a:t>
            </a:r>
            <a:endParaRPr lang="fr-FR" sz="1800" kern="0" dirty="0">
              <a:solidFill>
                <a:srgbClr val="00B0F0"/>
              </a:solidFill>
              <a:latin typeface="Calibri" pitchFamily="34" charset="0"/>
              <a:ea typeface="+mn-ea"/>
              <a:cs typeface="Arial"/>
            </a:endParaRPr>
          </a:p>
        </p:txBody>
      </p:sp>
      <p:sp>
        <p:nvSpPr>
          <p:cNvPr id="27" name="Rectangle 26">
            <a:extLst>
              <a:ext uri="{FF2B5EF4-FFF2-40B4-BE49-F238E27FC236}">
                <a16:creationId xmlns:a16="http://schemas.microsoft.com/office/drawing/2014/main" xmlns="" id="{A7943965-4DA0-A540-B9FA-95E2F4BD7E13}"/>
              </a:ext>
            </a:extLst>
          </p:cNvPr>
          <p:cNvSpPr/>
          <p:nvPr/>
        </p:nvSpPr>
        <p:spPr>
          <a:xfrm>
            <a:off x="173124" y="1253073"/>
            <a:ext cx="8863372" cy="6001643"/>
          </a:xfrm>
          <a:prstGeom prst="rect">
            <a:avLst/>
          </a:prstGeom>
        </p:spPr>
        <p:txBody>
          <a:bodyPr wrap="square">
            <a:spAutoFit/>
          </a:bodyPr>
          <a:lstStyle/>
          <a:p>
            <a:pPr marL="342900" lvl="2" indent="-342900" algn="just">
              <a:buBlip>
                <a:blip r:embed="rId2"/>
              </a:buBlip>
            </a:pPr>
            <a:r>
              <a:rPr lang="fr-FR" sz="2000" dirty="0">
                <a:solidFill>
                  <a:schemeClr val="tx2"/>
                </a:solidFill>
              </a:rPr>
              <a:t>La mise en place de la DSN, instaure une nouvelle logique de correction des données sociales déclarées. La DSN est une </a:t>
            </a:r>
            <a:r>
              <a:rPr lang="fr-FR" sz="2000" b="1" dirty="0">
                <a:solidFill>
                  <a:schemeClr val="tx2"/>
                </a:solidFill>
              </a:rPr>
              <a:t>déclaration mensuelle </a:t>
            </a:r>
            <a:r>
              <a:rPr lang="fr-FR" sz="2000" dirty="0">
                <a:solidFill>
                  <a:schemeClr val="tx2"/>
                </a:solidFill>
              </a:rPr>
              <a:t>à laquelle s'applique le principe de régularisation </a:t>
            </a:r>
            <a:r>
              <a:rPr lang="fr-FR" sz="2000" b="1" dirty="0">
                <a:solidFill>
                  <a:schemeClr val="tx2"/>
                </a:solidFill>
              </a:rPr>
              <a:t>au mois le mois</a:t>
            </a:r>
            <a:r>
              <a:rPr lang="fr-FR" sz="2000" dirty="0">
                <a:solidFill>
                  <a:schemeClr val="tx2"/>
                </a:solidFill>
              </a:rPr>
              <a:t>.</a:t>
            </a:r>
          </a:p>
          <a:p>
            <a:pPr marL="342900" lvl="2" indent="-342900" algn="just">
              <a:buBlip>
                <a:blip r:embed="rId2"/>
              </a:buBlip>
            </a:pPr>
            <a:endParaRPr lang="fr-FR" sz="2000" dirty="0">
              <a:solidFill>
                <a:schemeClr val="tx2"/>
              </a:solidFill>
            </a:endParaRPr>
          </a:p>
          <a:p>
            <a:pPr marL="342900" lvl="2" indent="-342900" algn="just">
              <a:buBlip>
                <a:blip r:embed="rId2"/>
              </a:buBlip>
            </a:pPr>
            <a:r>
              <a:rPr lang="fr-FR" sz="2000" dirty="0">
                <a:solidFill>
                  <a:schemeClr val="tx2"/>
                </a:solidFill>
              </a:rPr>
              <a:t>La pratique de la régularisation annuelle disparaît, les corrections s’effectuent en DSN </a:t>
            </a:r>
            <a:r>
              <a:rPr lang="fr-FR" sz="2000" b="1" dirty="0">
                <a:solidFill>
                  <a:schemeClr val="tx2"/>
                </a:solidFill>
              </a:rPr>
              <a:t>« au fil de l'eau », </a:t>
            </a:r>
            <a:r>
              <a:rPr lang="fr-FR" sz="2000" dirty="0">
                <a:solidFill>
                  <a:schemeClr val="tx2"/>
                </a:solidFill>
              </a:rPr>
              <a:t>c’est-à-dire dans la DSN du mois principal déclaré suivant la déclaration de l’erreur.</a:t>
            </a:r>
          </a:p>
          <a:p>
            <a:pPr marL="0" lvl="2" algn="just"/>
            <a:endParaRPr lang="fr-FR" sz="2000" dirty="0" smtClean="0">
              <a:solidFill>
                <a:schemeClr val="tx2"/>
              </a:solidFill>
            </a:endParaRPr>
          </a:p>
          <a:p>
            <a:pPr marL="342900" lvl="2" indent="-342900" algn="just">
              <a:buBlip>
                <a:blip r:embed="rId2"/>
              </a:buBlip>
            </a:pPr>
            <a:r>
              <a:rPr lang="fr-FR" sz="2000" dirty="0" smtClean="0">
                <a:solidFill>
                  <a:schemeClr val="tx2"/>
                </a:solidFill>
              </a:rPr>
              <a:t>Sont déclarés en DSN : les individus et leur(s) contrat(s), les versements des salaires réalisés au cours de chaque mois principal déclaré, les </a:t>
            </a:r>
            <a:r>
              <a:rPr lang="fr-FR" sz="2000" b="1" dirty="0" smtClean="0">
                <a:solidFill>
                  <a:schemeClr val="tx2"/>
                </a:solidFill>
              </a:rPr>
              <a:t>rémunérations brutes versées aux individus en contrepartie de leur activité</a:t>
            </a:r>
            <a:r>
              <a:rPr lang="fr-FR" sz="2000" dirty="0" smtClean="0">
                <a:solidFill>
                  <a:schemeClr val="tx2"/>
                </a:solidFill>
              </a:rPr>
              <a:t>, les </a:t>
            </a:r>
            <a:r>
              <a:rPr lang="fr-FR" sz="2000" b="1" dirty="0" smtClean="0">
                <a:solidFill>
                  <a:schemeClr val="tx2"/>
                </a:solidFill>
              </a:rPr>
              <a:t>différentes primes, indemnités </a:t>
            </a:r>
            <a:r>
              <a:rPr lang="fr-FR" sz="2000" dirty="0" smtClean="0">
                <a:solidFill>
                  <a:schemeClr val="tx2"/>
                </a:solidFill>
              </a:rPr>
              <a:t>et </a:t>
            </a:r>
            <a:r>
              <a:rPr lang="fr-FR" sz="2000" b="1" dirty="0" smtClean="0">
                <a:solidFill>
                  <a:schemeClr val="tx2"/>
                </a:solidFill>
              </a:rPr>
              <a:t>autres éléments de rémunérations brutes</a:t>
            </a:r>
            <a:r>
              <a:rPr lang="fr-FR" sz="2000" dirty="0" smtClean="0">
                <a:solidFill>
                  <a:schemeClr val="tx2"/>
                </a:solidFill>
              </a:rPr>
              <a:t>.</a:t>
            </a:r>
          </a:p>
          <a:p>
            <a:pPr marL="342900" lvl="2" indent="-342900" algn="just">
              <a:buBlip>
                <a:blip r:embed="rId2"/>
              </a:buBlip>
            </a:pPr>
            <a:endParaRPr lang="fr-FR" sz="2000" dirty="0" smtClean="0">
              <a:solidFill>
                <a:schemeClr val="tx2"/>
              </a:solidFill>
            </a:endParaRPr>
          </a:p>
          <a:p>
            <a:pPr marL="342900" lvl="2" indent="-342900" algn="just">
              <a:buBlip>
                <a:blip r:embed="rId2"/>
              </a:buBlip>
            </a:pPr>
            <a:r>
              <a:rPr lang="fr-FR" sz="2000" dirty="0" smtClean="0">
                <a:solidFill>
                  <a:schemeClr val="tx2"/>
                </a:solidFill>
              </a:rPr>
              <a:t>La DSN porte également la déclaration des </a:t>
            </a:r>
            <a:r>
              <a:rPr lang="fr-FR" sz="2000" b="1" dirty="0" smtClean="0">
                <a:solidFill>
                  <a:schemeClr val="tx2"/>
                </a:solidFill>
              </a:rPr>
              <a:t>cotisations dues </a:t>
            </a:r>
            <a:r>
              <a:rPr lang="fr-FR" sz="2000" dirty="0" smtClean="0">
                <a:solidFill>
                  <a:schemeClr val="tx2"/>
                </a:solidFill>
              </a:rPr>
              <a:t>au titre de la période déclarée et </a:t>
            </a:r>
            <a:r>
              <a:rPr lang="fr-FR" sz="2000" dirty="0">
                <a:solidFill>
                  <a:schemeClr val="tx2"/>
                </a:solidFill>
              </a:rPr>
              <a:t>des </a:t>
            </a:r>
            <a:r>
              <a:rPr lang="fr-FR" sz="2000" b="1" dirty="0" smtClean="0">
                <a:solidFill>
                  <a:schemeClr val="tx2"/>
                </a:solidFill>
              </a:rPr>
              <a:t>bases assujetties </a:t>
            </a:r>
            <a:r>
              <a:rPr lang="fr-FR" sz="2000" dirty="0" smtClean="0">
                <a:solidFill>
                  <a:schemeClr val="tx2"/>
                </a:solidFill>
              </a:rPr>
              <a:t>sur lesquelles elles sont assises, au </a:t>
            </a:r>
            <a:r>
              <a:rPr lang="fr-FR" sz="2000" b="1" dirty="0" smtClean="0">
                <a:solidFill>
                  <a:schemeClr val="tx2"/>
                </a:solidFill>
              </a:rPr>
              <a:t>niveau agrégé et au niveau individuel</a:t>
            </a:r>
            <a:r>
              <a:rPr lang="fr-FR" sz="2000" dirty="0" smtClean="0">
                <a:solidFill>
                  <a:schemeClr val="tx2"/>
                </a:solidFill>
              </a:rPr>
              <a:t>.</a:t>
            </a:r>
          </a:p>
          <a:p>
            <a:pPr marL="342900" lvl="2" indent="-342900" algn="just">
              <a:buBlip>
                <a:blip r:embed="rId2"/>
              </a:buBlip>
            </a:pPr>
            <a:endParaRPr lang="fr-FR" sz="2000" dirty="0" smtClean="0">
              <a:solidFill>
                <a:schemeClr val="tx2"/>
              </a:solidFill>
            </a:endParaRPr>
          </a:p>
          <a:p>
            <a:pPr marL="342900" lvl="2" indent="-342900" algn="just">
              <a:buBlip>
                <a:blip r:embed="rId2"/>
              </a:buBlip>
            </a:pPr>
            <a:r>
              <a:rPr lang="fr-FR" sz="2000" dirty="0" smtClean="0">
                <a:solidFill>
                  <a:schemeClr val="tx2"/>
                </a:solidFill>
              </a:rPr>
              <a:t>L’ensemble de ces données peut conduire à correction de la part du déclarant.</a:t>
            </a:r>
            <a:endParaRPr lang="fr-FR" sz="2400" dirty="0" smtClean="0">
              <a:solidFill>
                <a:schemeClr val="tx2"/>
              </a:solidFill>
            </a:endParaRPr>
          </a:p>
          <a:p>
            <a:pPr marL="342900" lvl="2" indent="-342900" algn="just">
              <a:buBlip>
                <a:blip r:embed="rId2"/>
              </a:buBlip>
            </a:pPr>
            <a:endParaRPr lang="fr-FR" sz="2400" dirty="0">
              <a:solidFill>
                <a:schemeClr val="tx2"/>
              </a:solidFill>
            </a:endParaRPr>
          </a:p>
        </p:txBody>
      </p:sp>
    </p:spTree>
    <p:extLst>
      <p:ext uri="{BB962C8B-B14F-4D97-AF65-F5344CB8AC3E}">
        <p14:creationId xmlns:p14="http://schemas.microsoft.com/office/powerpoint/2010/main" xmlns="" val="617722175"/>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7B0B5D98-C34D-4DB1-BE83-7541DF2AF49D}" type="slidenum">
              <a:rPr lang="fr-FR" smtClean="0"/>
              <a:pPr>
                <a:defRPr/>
              </a:pPr>
              <a:t>4</a:t>
            </a:fld>
            <a:endParaRPr lang="fr-FR" dirty="0"/>
          </a:p>
        </p:txBody>
      </p:sp>
      <p:sp>
        <p:nvSpPr>
          <p:cNvPr id="2" name="Rectangle à coins arrondis 1"/>
          <p:cNvSpPr/>
          <p:nvPr/>
        </p:nvSpPr>
        <p:spPr>
          <a:xfrm>
            <a:off x="6458044" y="38876"/>
            <a:ext cx="2604096" cy="692696"/>
          </a:xfrm>
          <a:prstGeom prst="round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2800" dirty="0"/>
              <a:t>Intermédiaire</a:t>
            </a:r>
          </a:p>
        </p:txBody>
      </p:sp>
      <p:sp>
        <p:nvSpPr>
          <p:cNvPr id="7" name="Titre 1"/>
          <p:cNvSpPr txBox="1">
            <a:spLocks/>
          </p:cNvSpPr>
          <p:nvPr/>
        </p:nvSpPr>
        <p:spPr bwMode="auto">
          <a:xfrm>
            <a:off x="611560" y="2636912"/>
            <a:ext cx="8049715" cy="11521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kern="0" dirty="0">
                <a:solidFill>
                  <a:srgbClr val="00B0F0"/>
                </a:solidFill>
                <a:latin typeface="Calibri" pitchFamily="34" charset="0"/>
                <a:cs typeface="Arial"/>
              </a:rPr>
              <a:t>Correction des éléments financiers déclarés en DSN</a:t>
            </a:r>
          </a:p>
        </p:txBody>
      </p:sp>
    </p:spTree>
    <p:extLst>
      <p:ext uri="{BB962C8B-B14F-4D97-AF65-F5344CB8AC3E}">
        <p14:creationId xmlns:p14="http://schemas.microsoft.com/office/powerpoint/2010/main" xmlns="" val="986921534"/>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xmlns="" id="{E65FD581-BC96-8B42-BFC7-746465A349D0}"/>
              </a:ext>
            </a:extLst>
          </p:cNvPr>
          <p:cNvSpPr>
            <a:spLocks noGrp="1"/>
          </p:cNvSpPr>
          <p:nvPr>
            <p:ph type="sldNum" sz="quarter" idx="12"/>
          </p:nvPr>
        </p:nvSpPr>
        <p:spPr/>
        <p:txBody>
          <a:bodyPr/>
          <a:lstStyle/>
          <a:p>
            <a:pPr>
              <a:defRPr/>
            </a:pPr>
            <a:fld id="{7B0B5D98-C34D-4DB1-BE83-7541DF2AF49D}" type="slidenum">
              <a:rPr lang="fr-FR" smtClean="0"/>
              <a:pPr>
                <a:defRPr/>
              </a:pPr>
              <a:t>5</a:t>
            </a:fld>
            <a:endParaRPr lang="fr-FR" dirty="0"/>
          </a:p>
        </p:txBody>
      </p:sp>
      <p:sp>
        <p:nvSpPr>
          <p:cNvPr id="16" name="Espace réservé du numéro de diapositive 3">
            <a:extLst>
              <a:ext uri="{FF2B5EF4-FFF2-40B4-BE49-F238E27FC236}">
                <a16:creationId xmlns:a16="http://schemas.microsoft.com/office/drawing/2014/main" xmlns="" id="{C2A42753-F5FD-FC41-A5A3-4F539B9C1929}"/>
              </a:ext>
            </a:extLst>
          </p:cNvPr>
          <p:cNvSpPr txBox="1">
            <a:spLocks/>
          </p:cNvSpPr>
          <p:nvPr/>
        </p:nvSpPr>
        <p:spPr>
          <a:xfrm>
            <a:off x="6770688" y="6423300"/>
            <a:ext cx="2133600" cy="365125"/>
          </a:xfrm>
          <a:prstGeom prst="rect">
            <a:avLst/>
          </a:prstGeom>
        </p:spPr>
        <p:txBody>
          <a:bodyPr/>
          <a:lstStyle>
            <a:defPPr>
              <a:defRPr lang="fr-FR"/>
            </a:defPPr>
            <a:lvl1pPr marL="0" algn="r" defTabSz="914400" rtl="0" eaLnBrk="1" fontAlgn="auto" latinLnBrk="0" hangingPunct="1">
              <a:spcBef>
                <a:spcPts val="0"/>
              </a:spcBef>
              <a:spcAft>
                <a:spcPts val="0"/>
              </a:spcAft>
              <a:defRPr sz="800" b="1" kern="1200">
                <a:solidFill>
                  <a:srgbClr val="003882"/>
                </a:solidFill>
                <a:latin typeface="Arial Narrow"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B0B5D98-C34D-4DB1-BE83-7541DF2AF49D}" type="slidenum">
              <a:rPr lang="fr-FR" smtClean="0"/>
              <a:pPr>
                <a:defRPr/>
              </a:pPr>
              <a:t>5</a:t>
            </a:fld>
            <a:endParaRPr lang="fr-FR" dirty="0"/>
          </a:p>
        </p:txBody>
      </p:sp>
      <p:sp>
        <p:nvSpPr>
          <p:cNvPr id="25" name="Titre 1">
            <a:extLst>
              <a:ext uri="{FF2B5EF4-FFF2-40B4-BE49-F238E27FC236}">
                <a16:creationId xmlns:a16="http://schemas.microsoft.com/office/drawing/2014/main" xmlns="" id="{C56A6E03-4BD3-664D-8413-A1DAFE924BE2}"/>
              </a:ext>
            </a:extLst>
          </p:cNvPr>
          <p:cNvSpPr txBox="1">
            <a:spLocks/>
          </p:cNvSpPr>
          <p:nvPr/>
        </p:nvSpPr>
        <p:spPr bwMode="auto">
          <a:xfrm>
            <a:off x="107504" y="0"/>
            <a:ext cx="8666283" cy="7647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dirty="0"/>
              <a:t>Comment corriger une erreur déclarative ?</a:t>
            </a:r>
            <a:br>
              <a:rPr lang="fr-FR" dirty="0"/>
            </a:br>
            <a:r>
              <a:rPr lang="fr-FR" sz="1800" kern="0" dirty="0" smtClean="0">
                <a:solidFill>
                  <a:srgbClr val="00B0F0"/>
                </a:solidFill>
                <a:latin typeface="Calibri" pitchFamily="34" charset="0"/>
                <a:ea typeface="+mn-ea"/>
                <a:cs typeface="Arial"/>
              </a:rPr>
              <a:t>Correction des éléments financiers déclarés en DSN</a:t>
            </a:r>
            <a:endParaRPr lang="fr-FR" sz="1800" kern="0" dirty="0">
              <a:solidFill>
                <a:srgbClr val="00B0F0"/>
              </a:solidFill>
              <a:latin typeface="Calibri" pitchFamily="34" charset="0"/>
              <a:ea typeface="+mn-ea"/>
              <a:cs typeface="Arial"/>
            </a:endParaRPr>
          </a:p>
        </p:txBody>
      </p:sp>
      <p:sp>
        <p:nvSpPr>
          <p:cNvPr id="27" name="Rectangle 26">
            <a:extLst>
              <a:ext uri="{FF2B5EF4-FFF2-40B4-BE49-F238E27FC236}">
                <a16:creationId xmlns:a16="http://schemas.microsoft.com/office/drawing/2014/main" xmlns="" id="{A7943965-4DA0-A540-B9FA-95E2F4BD7E13}"/>
              </a:ext>
            </a:extLst>
          </p:cNvPr>
          <p:cNvSpPr/>
          <p:nvPr/>
        </p:nvSpPr>
        <p:spPr>
          <a:xfrm>
            <a:off x="173124" y="1484784"/>
            <a:ext cx="8731164" cy="4708981"/>
          </a:xfrm>
          <a:prstGeom prst="rect">
            <a:avLst/>
          </a:prstGeom>
        </p:spPr>
        <p:txBody>
          <a:bodyPr wrap="square">
            <a:spAutoFit/>
          </a:bodyPr>
          <a:lstStyle/>
          <a:p>
            <a:pPr marL="342900" lvl="2" indent="-342900" algn="just">
              <a:buBlip>
                <a:blip r:embed="rId2"/>
              </a:buBlip>
            </a:pPr>
            <a:r>
              <a:rPr lang="fr-FR" sz="2000" dirty="0">
                <a:solidFill>
                  <a:schemeClr val="tx2"/>
                </a:solidFill>
              </a:rPr>
              <a:t>Les données concernant les montants individuels ou agrégés peuvent être corrigées dans la DSN d’un mois suivant selon les </a:t>
            </a:r>
            <a:r>
              <a:rPr lang="fr-FR" sz="2000" b="1" dirty="0">
                <a:solidFill>
                  <a:schemeClr val="tx2"/>
                </a:solidFill>
              </a:rPr>
              <a:t>deux méthodes suivantes </a:t>
            </a:r>
            <a:r>
              <a:rPr lang="fr-FR" sz="2000" dirty="0">
                <a:solidFill>
                  <a:schemeClr val="tx2"/>
                </a:solidFill>
              </a:rPr>
              <a:t>:</a:t>
            </a:r>
          </a:p>
          <a:p>
            <a:pPr marL="0" lvl="2" algn="just"/>
            <a:endParaRPr lang="fr-FR" sz="2000" dirty="0" smtClean="0"/>
          </a:p>
          <a:p>
            <a:pPr marL="800100" lvl="3" indent="-342900" algn="just">
              <a:buFont typeface="Wingdings" panose="05000000000000000000" pitchFamily="2" charset="2"/>
              <a:buChar char="q"/>
            </a:pPr>
            <a:r>
              <a:rPr lang="fr-FR" sz="2000" dirty="0" smtClean="0"/>
              <a:t> </a:t>
            </a:r>
            <a:r>
              <a:rPr lang="fr-FR" sz="2000" b="1" dirty="0" smtClean="0"/>
              <a:t>Méthode différentielle </a:t>
            </a:r>
          </a:p>
          <a:p>
            <a:pPr marL="1371600" lvl="4" indent="-457200" algn="just">
              <a:buFont typeface="Arial" panose="020B0604020202020204" pitchFamily="34" charset="0"/>
              <a:buChar char="•"/>
            </a:pPr>
            <a:r>
              <a:rPr lang="fr-FR" sz="2000" dirty="0">
                <a:solidFill>
                  <a:schemeClr val="tx2"/>
                </a:solidFill>
              </a:rPr>
              <a:t>Déclaration dans la DSN du mois suivant </a:t>
            </a:r>
            <a:r>
              <a:rPr lang="fr-FR" sz="2000" dirty="0" smtClean="0">
                <a:solidFill>
                  <a:schemeClr val="tx2"/>
                </a:solidFill>
              </a:rPr>
              <a:t>d’un bloc alimenté avec le </a:t>
            </a:r>
            <a:r>
              <a:rPr lang="fr-FR" sz="2000" dirty="0">
                <a:solidFill>
                  <a:schemeClr val="tx2"/>
                </a:solidFill>
              </a:rPr>
              <a:t>montant en écart par rapport au montant initialement </a:t>
            </a:r>
            <a:r>
              <a:rPr lang="fr-FR" sz="2000" dirty="0" smtClean="0">
                <a:solidFill>
                  <a:schemeClr val="tx2"/>
                </a:solidFill>
              </a:rPr>
              <a:t>déclaré.</a:t>
            </a:r>
          </a:p>
          <a:p>
            <a:pPr marL="914400" lvl="4" algn="just"/>
            <a:endParaRPr lang="fr-FR" sz="2000" dirty="0">
              <a:solidFill>
                <a:schemeClr val="tx2"/>
              </a:solidFill>
            </a:endParaRPr>
          </a:p>
          <a:p>
            <a:pPr marL="800100" lvl="3" indent="-342900" algn="just">
              <a:buFont typeface="Wingdings" panose="05000000000000000000" pitchFamily="2" charset="2"/>
              <a:buChar char="q"/>
            </a:pPr>
            <a:r>
              <a:rPr lang="fr-FR" sz="2000" b="1" dirty="0"/>
              <a:t>Méthode « Annule et remplace » </a:t>
            </a:r>
          </a:p>
          <a:p>
            <a:pPr marL="1371600" lvl="4" indent="-457200" algn="just">
              <a:buFont typeface="Arial" panose="020B0604020202020204" pitchFamily="34" charset="0"/>
              <a:buChar char="•"/>
            </a:pPr>
            <a:r>
              <a:rPr lang="fr-FR" sz="2000" dirty="0">
                <a:solidFill>
                  <a:schemeClr val="tx2"/>
                </a:solidFill>
              </a:rPr>
              <a:t>Déclaration </a:t>
            </a:r>
            <a:r>
              <a:rPr lang="fr-FR" sz="2000" dirty="0" smtClean="0">
                <a:solidFill>
                  <a:schemeClr val="tx2"/>
                </a:solidFill>
              </a:rPr>
              <a:t>dans la DSN du mois suivant d’un bloc alimenté avec le montant </a:t>
            </a:r>
            <a:r>
              <a:rPr lang="fr-FR" sz="2000" dirty="0">
                <a:solidFill>
                  <a:schemeClr val="tx2"/>
                </a:solidFill>
              </a:rPr>
              <a:t>initialement </a:t>
            </a:r>
            <a:r>
              <a:rPr lang="fr-FR" sz="2000" dirty="0" smtClean="0">
                <a:solidFill>
                  <a:schemeClr val="tx2"/>
                </a:solidFill>
              </a:rPr>
              <a:t>déclaré en négatif</a:t>
            </a:r>
          </a:p>
          <a:p>
            <a:pPr marL="1371600" lvl="4" indent="-457200" algn="just">
              <a:buFont typeface="Arial" panose="020B0604020202020204" pitchFamily="34" charset="0"/>
              <a:buChar char="•"/>
            </a:pPr>
            <a:r>
              <a:rPr lang="fr-FR" sz="2000" dirty="0">
                <a:solidFill>
                  <a:schemeClr val="tx2"/>
                </a:solidFill>
              </a:rPr>
              <a:t>D</a:t>
            </a:r>
            <a:r>
              <a:rPr lang="fr-FR" sz="2000" dirty="0" smtClean="0">
                <a:solidFill>
                  <a:schemeClr val="tx2"/>
                </a:solidFill>
              </a:rPr>
              <a:t>éclaration </a:t>
            </a:r>
            <a:r>
              <a:rPr lang="fr-FR" sz="2000" dirty="0">
                <a:solidFill>
                  <a:schemeClr val="tx2"/>
                </a:solidFill>
              </a:rPr>
              <a:t>du montant correct dans un nouveau </a:t>
            </a:r>
            <a:r>
              <a:rPr lang="fr-FR" sz="2000" dirty="0" smtClean="0">
                <a:solidFill>
                  <a:schemeClr val="tx2"/>
                </a:solidFill>
              </a:rPr>
              <a:t>bloc</a:t>
            </a:r>
            <a:r>
              <a:rPr lang="fr-FR" sz="2000" dirty="0">
                <a:solidFill>
                  <a:schemeClr val="tx2"/>
                </a:solidFill>
              </a:rPr>
              <a:t>.</a:t>
            </a:r>
          </a:p>
          <a:p>
            <a:pPr marL="914400" lvl="4" algn="just"/>
            <a:endParaRPr lang="fr-FR" sz="2000" dirty="0"/>
          </a:p>
          <a:p>
            <a:pPr marL="457200" lvl="3" algn="just"/>
            <a:r>
              <a:rPr lang="fr-FR" sz="2000" dirty="0">
                <a:solidFill>
                  <a:schemeClr val="tx2"/>
                </a:solidFill>
              </a:rPr>
              <a:t>Quelque soit la méthode de correction des montants utilisée, les blocs portant les corrections doivent </a:t>
            </a:r>
            <a:r>
              <a:rPr lang="fr-FR" sz="2000" b="1" u="sng" dirty="0">
                <a:solidFill>
                  <a:schemeClr val="tx2"/>
                </a:solidFill>
              </a:rPr>
              <a:t>impérativement</a:t>
            </a:r>
            <a:r>
              <a:rPr lang="fr-FR" sz="2000" dirty="0">
                <a:solidFill>
                  <a:schemeClr val="tx2"/>
                </a:solidFill>
              </a:rPr>
              <a:t> faire référence à la période pour laquelle la correction est réalisée.</a:t>
            </a:r>
          </a:p>
        </p:txBody>
      </p:sp>
    </p:spTree>
    <p:extLst>
      <p:ext uri="{BB962C8B-B14F-4D97-AF65-F5344CB8AC3E}">
        <p14:creationId xmlns:p14="http://schemas.microsoft.com/office/powerpoint/2010/main" xmlns="" val="3370958545"/>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xmlns="" id="{E65FD581-BC96-8B42-BFC7-746465A349D0}"/>
              </a:ext>
            </a:extLst>
          </p:cNvPr>
          <p:cNvSpPr>
            <a:spLocks noGrp="1"/>
          </p:cNvSpPr>
          <p:nvPr>
            <p:ph type="sldNum" sz="quarter" idx="12"/>
          </p:nvPr>
        </p:nvSpPr>
        <p:spPr/>
        <p:txBody>
          <a:bodyPr/>
          <a:lstStyle/>
          <a:p>
            <a:pPr>
              <a:defRPr/>
            </a:pPr>
            <a:fld id="{7B0B5D98-C34D-4DB1-BE83-7541DF2AF49D}" type="slidenum">
              <a:rPr lang="fr-FR" smtClean="0"/>
              <a:pPr>
                <a:defRPr/>
              </a:pPr>
              <a:t>6</a:t>
            </a:fld>
            <a:endParaRPr lang="fr-FR" dirty="0"/>
          </a:p>
        </p:txBody>
      </p:sp>
      <p:sp>
        <p:nvSpPr>
          <p:cNvPr id="16" name="Espace réservé du numéro de diapositive 3">
            <a:extLst>
              <a:ext uri="{FF2B5EF4-FFF2-40B4-BE49-F238E27FC236}">
                <a16:creationId xmlns:a16="http://schemas.microsoft.com/office/drawing/2014/main" xmlns="" id="{C2A42753-F5FD-FC41-A5A3-4F539B9C1929}"/>
              </a:ext>
            </a:extLst>
          </p:cNvPr>
          <p:cNvSpPr txBox="1">
            <a:spLocks/>
          </p:cNvSpPr>
          <p:nvPr/>
        </p:nvSpPr>
        <p:spPr>
          <a:xfrm>
            <a:off x="6770688" y="6423300"/>
            <a:ext cx="2133600" cy="365125"/>
          </a:xfrm>
          <a:prstGeom prst="rect">
            <a:avLst/>
          </a:prstGeom>
        </p:spPr>
        <p:txBody>
          <a:bodyPr/>
          <a:lstStyle>
            <a:defPPr>
              <a:defRPr lang="fr-FR"/>
            </a:defPPr>
            <a:lvl1pPr marL="0" algn="r" defTabSz="914400" rtl="0" eaLnBrk="1" fontAlgn="auto" latinLnBrk="0" hangingPunct="1">
              <a:spcBef>
                <a:spcPts val="0"/>
              </a:spcBef>
              <a:spcAft>
                <a:spcPts val="0"/>
              </a:spcAft>
              <a:defRPr sz="800" b="1" kern="1200">
                <a:solidFill>
                  <a:srgbClr val="003882"/>
                </a:solidFill>
                <a:latin typeface="Arial Narrow"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B0B5D98-C34D-4DB1-BE83-7541DF2AF49D}" type="slidenum">
              <a:rPr lang="fr-FR" smtClean="0"/>
              <a:pPr>
                <a:defRPr/>
              </a:pPr>
              <a:t>6</a:t>
            </a:fld>
            <a:endParaRPr lang="fr-FR" dirty="0"/>
          </a:p>
        </p:txBody>
      </p:sp>
      <p:sp>
        <p:nvSpPr>
          <p:cNvPr id="25" name="Titre 1">
            <a:extLst>
              <a:ext uri="{FF2B5EF4-FFF2-40B4-BE49-F238E27FC236}">
                <a16:creationId xmlns:a16="http://schemas.microsoft.com/office/drawing/2014/main" xmlns="" id="{C56A6E03-4BD3-664D-8413-A1DAFE924BE2}"/>
              </a:ext>
            </a:extLst>
          </p:cNvPr>
          <p:cNvSpPr txBox="1">
            <a:spLocks/>
          </p:cNvSpPr>
          <p:nvPr/>
        </p:nvSpPr>
        <p:spPr bwMode="auto">
          <a:xfrm>
            <a:off x="107504" y="0"/>
            <a:ext cx="8666283" cy="7647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dirty="0"/>
              <a:t>Comment corriger une erreur déclarative ?</a:t>
            </a:r>
            <a:br>
              <a:rPr lang="fr-FR" dirty="0"/>
            </a:br>
            <a:r>
              <a:rPr lang="fr-FR" sz="1800" kern="0" dirty="0" smtClean="0">
                <a:solidFill>
                  <a:srgbClr val="00B0F0"/>
                </a:solidFill>
                <a:latin typeface="Calibri" pitchFamily="34" charset="0"/>
                <a:ea typeface="+mn-ea"/>
                <a:cs typeface="Arial"/>
              </a:rPr>
              <a:t>Correction des éléments financiers déclarés en DSN</a:t>
            </a:r>
            <a:endParaRPr lang="fr-FR" sz="1800" kern="0" dirty="0">
              <a:solidFill>
                <a:srgbClr val="00B0F0"/>
              </a:solidFill>
              <a:latin typeface="Calibri" pitchFamily="34" charset="0"/>
              <a:ea typeface="+mn-ea"/>
              <a:cs typeface="Arial"/>
            </a:endParaRPr>
          </a:p>
        </p:txBody>
      </p:sp>
      <p:sp>
        <p:nvSpPr>
          <p:cNvPr id="27" name="Rectangle 26">
            <a:extLst>
              <a:ext uri="{FF2B5EF4-FFF2-40B4-BE49-F238E27FC236}">
                <a16:creationId xmlns:a16="http://schemas.microsoft.com/office/drawing/2014/main" xmlns="" id="{A7943965-4DA0-A540-B9FA-95E2F4BD7E13}"/>
              </a:ext>
            </a:extLst>
          </p:cNvPr>
          <p:cNvSpPr/>
          <p:nvPr/>
        </p:nvSpPr>
        <p:spPr>
          <a:xfrm>
            <a:off x="173124" y="1340768"/>
            <a:ext cx="8731164" cy="3477875"/>
          </a:xfrm>
          <a:prstGeom prst="rect">
            <a:avLst/>
          </a:prstGeom>
        </p:spPr>
        <p:txBody>
          <a:bodyPr wrap="square">
            <a:spAutoFit/>
          </a:bodyPr>
          <a:lstStyle/>
          <a:p>
            <a:pPr marL="342900" lvl="2" indent="-342900" algn="just">
              <a:buBlip>
                <a:blip r:embed="rId2"/>
              </a:buBlip>
            </a:pPr>
            <a:r>
              <a:rPr lang="fr-FR" sz="2000" dirty="0">
                <a:solidFill>
                  <a:schemeClr val="tx2"/>
                </a:solidFill>
              </a:rPr>
              <a:t>Une erreur déclarative sur une donnée étant susceptible d’impliquer des erreurs sur d’autres données du message DSN, la totalité des données impactées par l’erreur initiale doit être corrigée dans la DSN du mois suivant.</a:t>
            </a:r>
          </a:p>
          <a:p>
            <a:pPr marL="342900" lvl="2" indent="-342900" algn="just">
              <a:buBlip>
                <a:blip r:embed="rId2"/>
              </a:buBlip>
            </a:pPr>
            <a:endParaRPr lang="fr-FR" sz="2000" dirty="0">
              <a:solidFill>
                <a:schemeClr val="tx2"/>
              </a:solidFill>
            </a:endParaRPr>
          </a:p>
          <a:p>
            <a:pPr marL="342900" lvl="2" indent="-342900" algn="just">
              <a:buBlip>
                <a:blip r:embed="rId2"/>
              </a:buBlip>
            </a:pPr>
            <a:r>
              <a:rPr lang="fr-FR" sz="2000" dirty="0">
                <a:solidFill>
                  <a:schemeClr val="tx2"/>
                </a:solidFill>
              </a:rPr>
              <a:t>Par conséquent, en cas d’erreur sur le montant d’un base assujettie, la correction devra à la fois porter sur le bloc « Base assujettie – S21.G00.78 » mais également, le cas échéant, sur le bloc « Cotisation individuelle – S21.G00.81 » portant une cotisation éventuellement en erreur </a:t>
            </a:r>
            <a:r>
              <a:rPr lang="fr-FR" sz="2000" dirty="0" smtClean="0">
                <a:solidFill>
                  <a:schemeClr val="tx2"/>
                </a:solidFill>
              </a:rPr>
              <a:t>:</a:t>
            </a:r>
          </a:p>
          <a:p>
            <a:pPr marL="457200" lvl="3" algn="just"/>
            <a:endParaRPr lang="fr-FR" sz="2000" dirty="0" smtClean="0">
              <a:solidFill>
                <a:schemeClr val="tx2"/>
              </a:solidFill>
            </a:endParaRPr>
          </a:p>
          <a:p>
            <a:pPr marL="800100" lvl="3" indent="-342900" algn="just">
              <a:buFont typeface="Wingdings" panose="05000000000000000000" pitchFamily="2" charset="2"/>
              <a:buChar char="q"/>
            </a:pPr>
            <a:r>
              <a:rPr lang="fr-FR" sz="2000" dirty="0" smtClean="0">
                <a:solidFill>
                  <a:schemeClr val="tx2"/>
                </a:solidFill>
              </a:rPr>
              <a:t>Dans la DSN de janvier 2021, l’établissement déclare pour un individu une base assujettie de 2000 euros au lieu de 3000 euros :</a:t>
            </a:r>
            <a:endParaRPr lang="fr-FR" sz="2000" dirty="0">
              <a:solidFill>
                <a:schemeClr val="tx2"/>
              </a:solidFill>
            </a:endParaRPr>
          </a:p>
        </p:txBody>
      </p:sp>
      <p:graphicFrame>
        <p:nvGraphicFramePr>
          <p:cNvPr id="3" name="Tableau 2"/>
          <p:cNvGraphicFramePr>
            <a:graphicFrameLocks noGrp="1"/>
          </p:cNvGraphicFramePr>
          <p:nvPr/>
        </p:nvGraphicFramePr>
        <p:xfrm>
          <a:off x="1450412" y="4897549"/>
          <a:ext cx="7226124" cy="972820"/>
        </p:xfrm>
        <a:graphic>
          <a:graphicData uri="http://schemas.openxmlformats.org/drawingml/2006/table">
            <a:tbl>
              <a:tblPr firstRow="1" firstCol="1" bandRow="1">
                <a:tableStyleId>{5C22544A-7EE6-4342-B048-85BDC9FD1C3A}</a:tableStyleId>
              </a:tblPr>
              <a:tblGrid>
                <a:gridCol w="1260370">
                  <a:extLst>
                    <a:ext uri="{9D8B030D-6E8A-4147-A177-3AD203B41FA5}">
                      <a16:colId xmlns:a16="http://schemas.microsoft.com/office/drawing/2014/main" xmlns="" val="3417841453"/>
                    </a:ext>
                  </a:extLst>
                </a:gridCol>
                <a:gridCol w="2856840">
                  <a:extLst>
                    <a:ext uri="{9D8B030D-6E8A-4147-A177-3AD203B41FA5}">
                      <a16:colId xmlns:a16="http://schemas.microsoft.com/office/drawing/2014/main" xmlns="" val="2158888135"/>
                    </a:ext>
                  </a:extLst>
                </a:gridCol>
                <a:gridCol w="3108914">
                  <a:extLst>
                    <a:ext uri="{9D8B030D-6E8A-4147-A177-3AD203B41FA5}">
                      <a16:colId xmlns:a16="http://schemas.microsoft.com/office/drawing/2014/main" xmlns="" val="2153607623"/>
                    </a:ext>
                  </a:extLst>
                </a:gridCol>
              </a:tblGrid>
              <a:tr h="302260">
                <a:tc gridSpan="3">
                  <a:txBody>
                    <a:bodyPr/>
                    <a:lstStyle/>
                    <a:p>
                      <a:pPr algn="just">
                        <a:spcAft>
                          <a:spcPts val="0"/>
                        </a:spcAft>
                      </a:pPr>
                      <a:r>
                        <a:rPr lang="fr-FR" sz="1100" dirty="0">
                          <a:effectLst/>
                        </a:rPr>
                        <a:t>S21.G00.78 – Base assujettie</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2764383801"/>
                  </a:ext>
                </a:extLst>
              </a:tr>
              <a:tr h="0">
                <a:tc>
                  <a:txBody>
                    <a:bodyPr/>
                    <a:lstStyle/>
                    <a:p>
                      <a:pPr algn="just">
                        <a:spcAft>
                          <a:spcPts val="0"/>
                        </a:spcAft>
                      </a:pPr>
                      <a:r>
                        <a:rPr lang="fr-FR" sz="1100">
                          <a:effectLst/>
                        </a:rPr>
                        <a:t>S21.G00.78.001</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Code de base assujettie</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fontAlgn="ctr"/>
                      <a:r>
                        <a:rPr lang="fr-FR" sz="1100" b="0" i="0" u="none" strike="noStrike" dirty="0" smtClean="0">
                          <a:solidFill>
                            <a:srgbClr val="000000"/>
                          </a:solidFill>
                          <a:effectLst/>
                          <a:latin typeface="Calibri" panose="020F0502020204030204" pitchFamily="34" charset="0"/>
                        </a:rPr>
                        <a:t>48 - [FP] CNRACL - Base brute avant abattement</a:t>
                      </a:r>
                      <a:endParaRPr lang="fr-FR" sz="1100" b="0" i="0" u="none" strike="noStrike" dirty="0">
                        <a:solidFill>
                          <a:srgbClr val="000000"/>
                        </a:solidFill>
                        <a:effectLst/>
                        <a:latin typeface="Calibri" panose="020F0502020204030204" pitchFamily="34" charset="0"/>
                      </a:endParaRPr>
                    </a:p>
                  </a:txBody>
                  <a:tcPr marL="68580" marR="68580" marT="0" marB="0" anchor="ctr"/>
                </a:tc>
                <a:extLst>
                  <a:ext uri="{0D108BD9-81ED-4DB2-BD59-A6C34878D82A}">
                    <a16:rowId xmlns:a16="http://schemas.microsoft.com/office/drawing/2014/main" xmlns="" val="4268320854"/>
                  </a:ext>
                </a:extLst>
              </a:tr>
              <a:tr h="0">
                <a:tc>
                  <a:txBody>
                    <a:bodyPr/>
                    <a:lstStyle/>
                    <a:p>
                      <a:pPr algn="just">
                        <a:spcAft>
                          <a:spcPts val="0"/>
                        </a:spcAft>
                      </a:pPr>
                      <a:r>
                        <a:rPr lang="fr-FR" sz="1100">
                          <a:effectLst/>
                        </a:rPr>
                        <a:t>S21.G00.78.002</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Date de début de période de rattachement</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a:effectLst/>
                        </a:rPr>
                        <a:t>01012021</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370538303"/>
                  </a:ext>
                </a:extLst>
              </a:tr>
              <a:tr h="0">
                <a:tc>
                  <a:txBody>
                    <a:bodyPr/>
                    <a:lstStyle/>
                    <a:p>
                      <a:pPr algn="just">
                        <a:spcAft>
                          <a:spcPts val="0"/>
                        </a:spcAft>
                      </a:pPr>
                      <a:r>
                        <a:rPr lang="fr-FR" sz="1100">
                          <a:effectLst/>
                        </a:rPr>
                        <a:t>S21.G00.78.003</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a:effectLst/>
                        </a:rPr>
                        <a:t>Date de fin de période de rattachement</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31012021</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247862758"/>
                  </a:ext>
                </a:extLst>
              </a:tr>
              <a:tr h="0">
                <a:tc>
                  <a:txBody>
                    <a:bodyPr/>
                    <a:lstStyle/>
                    <a:p>
                      <a:pPr algn="just">
                        <a:spcAft>
                          <a:spcPts val="0"/>
                        </a:spcAft>
                      </a:pPr>
                      <a:r>
                        <a:rPr lang="fr-FR" sz="1100">
                          <a:effectLst/>
                        </a:rPr>
                        <a:t>S21.G00.78.004</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a:solidFill>
                            <a:srgbClr val="FF0000"/>
                          </a:solidFill>
                          <a:effectLst/>
                        </a:rPr>
                        <a:t>2000.00</a:t>
                      </a:r>
                      <a:endParaRPr lang="fr-FR"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498630178"/>
                  </a:ext>
                </a:extLst>
              </a:tr>
            </a:tbl>
          </a:graphicData>
        </a:graphic>
      </p:graphicFrame>
      <p:graphicFrame>
        <p:nvGraphicFramePr>
          <p:cNvPr id="6" name="Tableau 5"/>
          <p:cNvGraphicFramePr>
            <a:graphicFrameLocks noGrp="1"/>
          </p:cNvGraphicFramePr>
          <p:nvPr/>
        </p:nvGraphicFramePr>
        <p:xfrm>
          <a:off x="1841272" y="6008196"/>
          <a:ext cx="6840841" cy="805180"/>
        </p:xfrm>
        <a:graphic>
          <a:graphicData uri="http://schemas.openxmlformats.org/drawingml/2006/table">
            <a:tbl>
              <a:tblPr firstRow="1" firstCol="1" bandRow="1">
                <a:tableStyleId>{5C22544A-7EE6-4342-B048-85BDC9FD1C3A}</a:tableStyleId>
              </a:tblPr>
              <a:tblGrid>
                <a:gridCol w="1074544">
                  <a:extLst>
                    <a:ext uri="{9D8B030D-6E8A-4147-A177-3AD203B41FA5}">
                      <a16:colId xmlns:a16="http://schemas.microsoft.com/office/drawing/2014/main" xmlns="" val="3874116052"/>
                    </a:ext>
                  </a:extLst>
                </a:gridCol>
                <a:gridCol w="2669873">
                  <a:extLst>
                    <a:ext uri="{9D8B030D-6E8A-4147-A177-3AD203B41FA5}">
                      <a16:colId xmlns:a16="http://schemas.microsoft.com/office/drawing/2014/main" xmlns="" val="2236843297"/>
                    </a:ext>
                  </a:extLst>
                </a:gridCol>
                <a:gridCol w="3096424">
                  <a:extLst>
                    <a:ext uri="{9D8B030D-6E8A-4147-A177-3AD203B41FA5}">
                      <a16:colId xmlns:a16="http://schemas.microsoft.com/office/drawing/2014/main" xmlns="" val="2112179567"/>
                    </a:ext>
                  </a:extLst>
                </a:gridCol>
              </a:tblGrid>
              <a:tr h="302260">
                <a:tc gridSpan="3">
                  <a:txBody>
                    <a:bodyPr/>
                    <a:lstStyle/>
                    <a:p>
                      <a:pPr algn="just">
                        <a:spcAft>
                          <a:spcPts val="0"/>
                        </a:spcAft>
                      </a:pPr>
                      <a:r>
                        <a:rPr lang="fr-FR" sz="1100" dirty="0">
                          <a:effectLst/>
                        </a:rPr>
                        <a:t>S21.G00.81 – Cotisation individuelle</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1499344752"/>
                  </a:ext>
                </a:extLst>
              </a:tr>
              <a:tr h="0">
                <a:tc>
                  <a:txBody>
                    <a:bodyPr/>
                    <a:lstStyle/>
                    <a:p>
                      <a:pPr algn="just">
                        <a:spcAft>
                          <a:spcPts val="0"/>
                        </a:spcAft>
                      </a:pPr>
                      <a:r>
                        <a:rPr lang="fr-FR" sz="1100" dirty="0" smtClean="0">
                          <a:effectLst/>
                        </a:rPr>
                        <a:t>S21.G00.81.001</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Code de cotisation</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fontAlgn="ctr"/>
                      <a:r>
                        <a:rPr lang="fr-FR" sz="1100" b="0" i="0" u="none" strike="noStrike" dirty="0" smtClean="0">
                          <a:solidFill>
                            <a:srgbClr val="000000"/>
                          </a:solidFill>
                          <a:effectLst/>
                          <a:latin typeface="Calibri" panose="020F0502020204030204" pitchFamily="34" charset="0"/>
                        </a:rPr>
                        <a:t>300 - [FP] Cotisations normales (part salariale)</a:t>
                      </a:r>
                      <a:endParaRPr lang="fr-FR" sz="1100" b="0" i="0" u="none" strike="noStrike" dirty="0">
                        <a:solidFill>
                          <a:srgbClr val="000000"/>
                        </a:solidFill>
                        <a:effectLst/>
                        <a:latin typeface="Calibri" panose="020F0502020204030204" pitchFamily="34" charset="0"/>
                      </a:endParaRPr>
                    </a:p>
                  </a:txBody>
                  <a:tcPr marL="68580" marR="68580" marT="0" marB="0" anchor="ctr"/>
                </a:tc>
                <a:extLst>
                  <a:ext uri="{0D108BD9-81ED-4DB2-BD59-A6C34878D82A}">
                    <a16:rowId xmlns:a16="http://schemas.microsoft.com/office/drawing/2014/main" xmlns="" val="2734653455"/>
                  </a:ext>
                </a:extLst>
              </a:tr>
              <a:tr h="0">
                <a:tc>
                  <a:txBody>
                    <a:bodyPr/>
                    <a:lstStyle/>
                    <a:p>
                      <a:pPr algn="just">
                        <a:spcAft>
                          <a:spcPts val="0"/>
                        </a:spcAft>
                      </a:pPr>
                      <a:r>
                        <a:rPr lang="fr-FR" sz="1100" dirty="0" smtClean="0">
                          <a:effectLst/>
                        </a:rPr>
                        <a:t>S21.G00.81.003</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 d’assiette</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a:effectLst/>
                        </a:rPr>
                        <a:t>2000.00</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424951526"/>
                  </a:ext>
                </a:extLst>
              </a:tr>
              <a:tr h="0">
                <a:tc>
                  <a:txBody>
                    <a:bodyPr/>
                    <a:lstStyle/>
                    <a:p>
                      <a:pPr algn="just">
                        <a:spcAft>
                          <a:spcPts val="0"/>
                        </a:spcAft>
                      </a:pPr>
                      <a:r>
                        <a:rPr lang="fr-FR" sz="1100" dirty="0" smtClean="0">
                          <a:effectLst/>
                        </a:rPr>
                        <a:t>S21.G00.81.004</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a:effectLst/>
                        </a:rPr>
                        <a:t>Montant de cotisation</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smtClean="0">
                          <a:solidFill>
                            <a:srgbClr val="FF0000"/>
                          </a:solidFill>
                          <a:effectLst/>
                          <a:latin typeface="+mn-lt"/>
                          <a:ea typeface="+mn-ea"/>
                          <a:cs typeface="+mn-cs"/>
                        </a:rPr>
                        <a:t>222.00</a:t>
                      </a:r>
                      <a:endParaRPr lang="fr-FR"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389617233"/>
                  </a:ext>
                </a:extLst>
              </a:tr>
            </a:tbl>
          </a:graphicData>
        </a:graphic>
      </p:graphicFrame>
      <p:sp>
        <p:nvSpPr>
          <p:cNvPr id="7" name="Rectangle 1"/>
          <p:cNvSpPr>
            <a:spLocks noChangeArrowheads="1"/>
          </p:cNvSpPr>
          <p:nvPr/>
        </p:nvSpPr>
        <p:spPr bwMode="auto">
          <a:xfrm>
            <a:off x="1403489" y="6091005"/>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Tree>
    <p:extLst>
      <p:ext uri="{BB962C8B-B14F-4D97-AF65-F5344CB8AC3E}">
        <p14:creationId xmlns:p14="http://schemas.microsoft.com/office/powerpoint/2010/main" xmlns="" val="1098553885"/>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xmlns="" id="{E65FD581-BC96-8B42-BFC7-746465A349D0}"/>
              </a:ext>
            </a:extLst>
          </p:cNvPr>
          <p:cNvSpPr>
            <a:spLocks noGrp="1"/>
          </p:cNvSpPr>
          <p:nvPr>
            <p:ph type="sldNum" sz="quarter" idx="12"/>
          </p:nvPr>
        </p:nvSpPr>
        <p:spPr/>
        <p:txBody>
          <a:bodyPr/>
          <a:lstStyle/>
          <a:p>
            <a:pPr>
              <a:defRPr/>
            </a:pPr>
            <a:fld id="{7B0B5D98-C34D-4DB1-BE83-7541DF2AF49D}" type="slidenum">
              <a:rPr lang="fr-FR" smtClean="0"/>
              <a:pPr>
                <a:defRPr/>
              </a:pPr>
              <a:t>7</a:t>
            </a:fld>
            <a:endParaRPr lang="fr-FR" dirty="0"/>
          </a:p>
        </p:txBody>
      </p:sp>
      <p:sp>
        <p:nvSpPr>
          <p:cNvPr id="16" name="Espace réservé du numéro de diapositive 3">
            <a:extLst>
              <a:ext uri="{FF2B5EF4-FFF2-40B4-BE49-F238E27FC236}">
                <a16:creationId xmlns:a16="http://schemas.microsoft.com/office/drawing/2014/main" xmlns="" id="{C2A42753-F5FD-FC41-A5A3-4F539B9C1929}"/>
              </a:ext>
            </a:extLst>
          </p:cNvPr>
          <p:cNvSpPr txBox="1">
            <a:spLocks/>
          </p:cNvSpPr>
          <p:nvPr/>
        </p:nvSpPr>
        <p:spPr>
          <a:xfrm>
            <a:off x="6770688" y="6423300"/>
            <a:ext cx="2133600" cy="365125"/>
          </a:xfrm>
          <a:prstGeom prst="rect">
            <a:avLst/>
          </a:prstGeom>
        </p:spPr>
        <p:txBody>
          <a:bodyPr/>
          <a:lstStyle>
            <a:defPPr>
              <a:defRPr lang="fr-FR"/>
            </a:defPPr>
            <a:lvl1pPr marL="0" algn="r" defTabSz="914400" rtl="0" eaLnBrk="1" fontAlgn="auto" latinLnBrk="0" hangingPunct="1">
              <a:spcBef>
                <a:spcPts val="0"/>
              </a:spcBef>
              <a:spcAft>
                <a:spcPts val="0"/>
              </a:spcAft>
              <a:defRPr sz="800" b="1" kern="1200">
                <a:solidFill>
                  <a:srgbClr val="003882"/>
                </a:solidFill>
                <a:latin typeface="Arial Narrow"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B0B5D98-C34D-4DB1-BE83-7541DF2AF49D}" type="slidenum">
              <a:rPr lang="fr-FR" smtClean="0"/>
              <a:pPr>
                <a:defRPr/>
              </a:pPr>
              <a:t>7</a:t>
            </a:fld>
            <a:endParaRPr lang="fr-FR" dirty="0"/>
          </a:p>
        </p:txBody>
      </p:sp>
      <p:sp>
        <p:nvSpPr>
          <p:cNvPr id="25" name="Titre 1">
            <a:extLst>
              <a:ext uri="{FF2B5EF4-FFF2-40B4-BE49-F238E27FC236}">
                <a16:creationId xmlns:a16="http://schemas.microsoft.com/office/drawing/2014/main" xmlns="" id="{C56A6E03-4BD3-664D-8413-A1DAFE924BE2}"/>
              </a:ext>
            </a:extLst>
          </p:cNvPr>
          <p:cNvSpPr txBox="1">
            <a:spLocks/>
          </p:cNvSpPr>
          <p:nvPr/>
        </p:nvSpPr>
        <p:spPr bwMode="auto">
          <a:xfrm>
            <a:off x="107504" y="0"/>
            <a:ext cx="8666283" cy="7647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dirty="0"/>
              <a:t>Comment corriger une erreur déclarative ?</a:t>
            </a:r>
            <a:br>
              <a:rPr lang="fr-FR" dirty="0"/>
            </a:br>
            <a:r>
              <a:rPr lang="fr-FR" sz="1800" kern="0" dirty="0" smtClean="0">
                <a:solidFill>
                  <a:srgbClr val="00B0F0"/>
                </a:solidFill>
                <a:latin typeface="Calibri" pitchFamily="34" charset="0"/>
                <a:ea typeface="+mn-ea"/>
                <a:cs typeface="Arial"/>
              </a:rPr>
              <a:t>Correction des éléments financiers déclarés en DSN</a:t>
            </a:r>
            <a:endParaRPr lang="fr-FR" sz="1800" kern="0" dirty="0">
              <a:solidFill>
                <a:srgbClr val="00B0F0"/>
              </a:solidFill>
              <a:latin typeface="Calibri" pitchFamily="34" charset="0"/>
              <a:ea typeface="+mn-ea"/>
              <a:cs typeface="Arial"/>
            </a:endParaRPr>
          </a:p>
        </p:txBody>
      </p:sp>
      <p:sp>
        <p:nvSpPr>
          <p:cNvPr id="27" name="Rectangle 26">
            <a:extLst>
              <a:ext uri="{FF2B5EF4-FFF2-40B4-BE49-F238E27FC236}">
                <a16:creationId xmlns:a16="http://schemas.microsoft.com/office/drawing/2014/main" xmlns="" id="{A7943965-4DA0-A540-B9FA-95E2F4BD7E13}"/>
              </a:ext>
            </a:extLst>
          </p:cNvPr>
          <p:cNvSpPr/>
          <p:nvPr/>
        </p:nvSpPr>
        <p:spPr>
          <a:xfrm>
            <a:off x="173124" y="1340768"/>
            <a:ext cx="8731164" cy="707886"/>
          </a:xfrm>
          <a:prstGeom prst="rect">
            <a:avLst/>
          </a:prstGeom>
        </p:spPr>
        <p:txBody>
          <a:bodyPr wrap="square">
            <a:spAutoFit/>
          </a:bodyPr>
          <a:lstStyle/>
          <a:p>
            <a:pPr marL="342900" lvl="2" indent="-342900" algn="just">
              <a:buBlip>
                <a:blip r:embed="rId2"/>
              </a:buBlip>
            </a:pPr>
            <a:r>
              <a:rPr lang="fr-FR" sz="2000" dirty="0" smtClean="0">
                <a:solidFill>
                  <a:schemeClr val="tx2"/>
                </a:solidFill>
              </a:rPr>
              <a:t>Le déclarant corrige sont erreur dans la DSN de février 2021 :</a:t>
            </a:r>
          </a:p>
          <a:p>
            <a:pPr marL="800100" lvl="3" indent="-342900" algn="just">
              <a:buFont typeface="Wingdings" panose="05000000000000000000" pitchFamily="2" charset="2"/>
              <a:buChar char="Ø"/>
            </a:pPr>
            <a:r>
              <a:rPr lang="fr-FR" sz="2000" b="1" dirty="0" smtClean="0">
                <a:solidFill>
                  <a:schemeClr val="tx2"/>
                </a:solidFill>
              </a:rPr>
              <a:t>Méthode différentielle :</a:t>
            </a:r>
          </a:p>
        </p:txBody>
      </p:sp>
      <p:graphicFrame>
        <p:nvGraphicFramePr>
          <p:cNvPr id="3" name="Tableau 2"/>
          <p:cNvGraphicFramePr>
            <a:graphicFrameLocks noGrp="1"/>
          </p:cNvGraphicFramePr>
          <p:nvPr/>
        </p:nvGraphicFramePr>
        <p:xfrm>
          <a:off x="1397582" y="2096140"/>
          <a:ext cx="7226124" cy="972820"/>
        </p:xfrm>
        <a:graphic>
          <a:graphicData uri="http://schemas.openxmlformats.org/drawingml/2006/table">
            <a:tbl>
              <a:tblPr firstRow="1" firstCol="1" bandRow="1">
                <a:tableStyleId>{5C22544A-7EE6-4342-B048-85BDC9FD1C3A}</a:tableStyleId>
              </a:tblPr>
              <a:tblGrid>
                <a:gridCol w="1260370">
                  <a:extLst>
                    <a:ext uri="{9D8B030D-6E8A-4147-A177-3AD203B41FA5}">
                      <a16:colId xmlns:a16="http://schemas.microsoft.com/office/drawing/2014/main" xmlns="" val="3417841453"/>
                    </a:ext>
                  </a:extLst>
                </a:gridCol>
                <a:gridCol w="2856840">
                  <a:extLst>
                    <a:ext uri="{9D8B030D-6E8A-4147-A177-3AD203B41FA5}">
                      <a16:colId xmlns:a16="http://schemas.microsoft.com/office/drawing/2014/main" xmlns="" val="2158888135"/>
                    </a:ext>
                  </a:extLst>
                </a:gridCol>
                <a:gridCol w="3108914">
                  <a:extLst>
                    <a:ext uri="{9D8B030D-6E8A-4147-A177-3AD203B41FA5}">
                      <a16:colId xmlns:a16="http://schemas.microsoft.com/office/drawing/2014/main" xmlns="" val="2153607623"/>
                    </a:ext>
                  </a:extLst>
                </a:gridCol>
              </a:tblGrid>
              <a:tr h="302260">
                <a:tc gridSpan="3">
                  <a:txBody>
                    <a:bodyPr/>
                    <a:lstStyle/>
                    <a:p>
                      <a:pPr algn="just">
                        <a:spcAft>
                          <a:spcPts val="0"/>
                        </a:spcAft>
                      </a:pPr>
                      <a:r>
                        <a:rPr lang="fr-FR" sz="1100" dirty="0">
                          <a:effectLst/>
                        </a:rPr>
                        <a:t>S21.G00.78 – Base assujettie</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2764383801"/>
                  </a:ext>
                </a:extLst>
              </a:tr>
              <a:tr h="0">
                <a:tc>
                  <a:txBody>
                    <a:bodyPr/>
                    <a:lstStyle/>
                    <a:p>
                      <a:pPr algn="just">
                        <a:spcAft>
                          <a:spcPts val="0"/>
                        </a:spcAft>
                      </a:pPr>
                      <a:r>
                        <a:rPr lang="fr-FR" sz="1100">
                          <a:effectLst/>
                        </a:rPr>
                        <a:t>S21.G00.78.001</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Code de base assujettie</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fontAlgn="ctr"/>
                      <a:r>
                        <a:rPr lang="fr-FR" sz="1100" b="0" i="0" u="none" strike="noStrike" dirty="0" smtClean="0">
                          <a:solidFill>
                            <a:srgbClr val="000000"/>
                          </a:solidFill>
                          <a:effectLst/>
                          <a:latin typeface="Calibri" panose="020F0502020204030204" pitchFamily="34" charset="0"/>
                        </a:rPr>
                        <a:t>48 - [FP] CNRACL - Base brute avant abattement</a:t>
                      </a:r>
                      <a:endParaRPr lang="fr-FR" sz="1100" b="0" i="0" u="none" strike="noStrike" dirty="0">
                        <a:solidFill>
                          <a:srgbClr val="000000"/>
                        </a:solidFill>
                        <a:effectLst/>
                        <a:latin typeface="Calibri" panose="020F0502020204030204" pitchFamily="34" charset="0"/>
                      </a:endParaRPr>
                    </a:p>
                  </a:txBody>
                  <a:tcPr marL="68580" marR="68580" marT="0" marB="0" anchor="ctr"/>
                </a:tc>
                <a:extLst>
                  <a:ext uri="{0D108BD9-81ED-4DB2-BD59-A6C34878D82A}">
                    <a16:rowId xmlns:a16="http://schemas.microsoft.com/office/drawing/2014/main" xmlns="" val="4268320854"/>
                  </a:ext>
                </a:extLst>
              </a:tr>
              <a:tr h="0">
                <a:tc>
                  <a:txBody>
                    <a:bodyPr/>
                    <a:lstStyle/>
                    <a:p>
                      <a:pPr algn="just">
                        <a:spcAft>
                          <a:spcPts val="0"/>
                        </a:spcAft>
                      </a:pPr>
                      <a:r>
                        <a:rPr lang="fr-FR" sz="1100">
                          <a:effectLst/>
                        </a:rPr>
                        <a:t>S21.G00.78.002</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Date de début de période de rattachement</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a:solidFill>
                            <a:srgbClr val="00B050"/>
                          </a:solidFill>
                          <a:effectLst/>
                        </a:rPr>
                        <a:t>01012021</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370538303"/>
                  </a:ext>
                </a:extLst>
              </a:tr>
              <a:tr h="0">
                <a:tc>
                  <a:txBody>
                    <a:bodyPr/>
                    <a:lstStyle/>
                    <a:p>
                      <a:pPr algn="just">
                        <a:spcAft>
                          <a:spcPts val="0"/>
                        </a:spcAft>
                      </a:pPr>
                      <a:r>
                        <a:rPr lang="fr-FR" sz="1100">
                          <a:effectLst/>
                        </a:rPr>
                        <a:t>S21.G00.78.003</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a:effectLst/>
                        </a:rPr>
                        <a:t>Date de fin de période de rattachement</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a:solidFill>
                            <a:srgbClr val="00B050"/>
                          </a:solidFill>
                          <a:effectLst/>
                        </a:rPr>
                        <a:t>31012021</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247862758"/>
                  </a:ext>
                </a:extLst>
              </a:tr>
              <a:tr h="0">
                <a:tc>
                  <a:txBody>
                    <a:bodyPr/>
                    <a:lstStyle/>
                    <a:p>
                      <a:pPr algn="just">
                        <a:spcAft>
                          <a:spcPts val="0"/>
                        </a:spcAft>
                      </a:pPr>
                      <a:r>
                        <a:rPr lang="fr-FR" sz="1100">
                          <a:effectLst/>
                        </a:rPr>
                        <a:t>S21.G00.78.004</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smtClean="0">
                          <a:solidFill>
                            <a:srgbClr val="00B050"/>
                          </a:solidFill>
                          <a:effectLst/>
                        </a:rPr>
                        <a:t>1000.00</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498630178"/>
                  </a:ext>
                </a:extLst>
              </a:tr>
            </a:tbl>
          </a:graphicData>
        </a:graphic>
      </p:graphicFrame>
      <p:graphicFrame>
        <p:nvGraphicFramePr>
          <p:cNvPr id="6" name="Tableau 5"/>
          <p:cNvGraphicFramePr>
            <a:graphicFrameLocks noGrp="1"/>
          </p:cNvGraphicFramePr>
          <p:nvPr/>
        </p:nvGraphicFramePr>
        <p:xfrm>
          <a:off x="1782865" y="3248268"/>
          <a:ext cx="6840841" cy="805180"/>
        </p:xfrm>
        <a:graphic>
          <a:graphicData uri="http://schemas.openxmlformats.org/drawingml/2006/table">
            <a:tbl>
              <a:tblPr firstRow="1" firstCol="1" bandRow="1">
                <a:tableStyleId>{5C22544A-7EE6-4342-B048-85BDC9FD1C3A}</a:tableStyleId>
              </a:tblPr>
              <a:tblGrid>
                <a:gridCol w="1074544">
                  <a:extLst>
                    <a:ext uri="{9D8B030D-6E8A-4147-A177-3AD203B41FA5}">
                      <a16:colId xmlns:a16="http://schemas.microsoft.com/office/drawing/2014/main" xmlns="" val="3874116052"/>
                    </a:ext>
                  </a:extLst>
                </a:gridCol>
                <a:gridCol w="2669873">
                  <a:extLst>
                    <a:ext uri="{9D8B030D-6E8A-4147-A177-3AD203B41FA5}">
                      <a16:colId xmlns:a16="http://schemas.microsoft.com/office/drawing/2014/main" xmlns="" val="2236843297"/>
                    </a:ext>
                  </a:extLst>
                </a:gridCol>
                <a:gridCol w="3096424">
                  <a:extLst>
                    <a:ext uri="{9D8B030D-6E8A-4147-A177-3AD203B41FA5}">
                      <a16:colId xmlns:a16="http://schemas.microsoft.com/office/drawing/2014/main" xmlns="" val="2112179567"/>
                    </a:ext>
                  </a:extLst>
                </a:gridCol>
              </a:tblGrid>
              <a:tr h="302260">
                <a:tc gridSpan="3">
                  <a:txBody>
                    <a:bodyPr/>
                    <a:lstStyle/>
                    <a:p>
                      <a:pPr algn="just">
                        <a:spcAft>
                          <a:spcPts val="0"/>
                        </a:spcAft>
                      </a:pPr>
                      <a:r>
                        <a:rPr lang="fr-FR" sz="1100" dirty="0">
                          <a:effectLst/>
                        </a:rPr>
                        <a:t>S21.G00.81 – Cotisation individuelle</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1499344752"/>
                  </a:ext>
                </a:extLst>
              </a:tr>
              <a:tr h="0">
                <a:tc>
                  <a:txBody>
                    <a:bodyPr/>
                    <a:lstStyle/>
                    <a:p>
                      <a:pPr algn="just">
                        <a:spcAft>
                          <a:spcPts val="0"/>
                        </a:spcAft>
                      </a:pPr>
                      <a:r>
                        <a:rPr lang="fr-FR" sz="1100" dirty="0" smtClean="0">
                          <a:effectLst/>
                        </a:rPr>
                        <a:t>S21.G00.81.001</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Code de cotisation</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fontAlgn="ctr"/>
                      <a:r>
                        <a:rPr lang="fr-FR" sz="1100" b="0" i="0" u="none" strike="noStrike" dirty="0" smtClean="0">
                          <a:solidFill>
                            <a:srgbClr val="000000"/>
                          </a:solidFill>
                          <a:effectLst/>
                          <a:latin typeface="Calibri" panose="020F0502020204030204" pitchFamily="34" charset="0"/>
                        </a:rPr>
                        <a:t>300 - [FP] Cotisations normales (part salariale)</a:t>
                      </a:r>
                      <a:endParaRPr lang="fr-FR" sz="1100" b="0" i="0" u="none" strike="noStrike" dirty="0">
                        <a:solidFill>
                          <a:srgbClr val="000000"/>
                        </a:solidFill>
                        <a:effectLst/>
                        <a:latin typeface="Calibri" panose="020F0502020204030204" pitchFamily="34" charset="0"/>
                      </a:endParaRPr>
                    </a:p>
                  </a:txBody>
                  <a:tcPr marL="68580" marR="68580" marT="0" marB="0" anchor="ctr"/>
                </a:tc>
                <a:extLst>
                  <a:ext uri="{0D108BD9-81ED-4DB2-BD59-A6C34878D82A}">
                    <a16:rowId xmlns:a16="http://schemas.microsoft.com/office/drawing/2014/main" xmlns="" val="2734653455"/>
                  </a:ext>
                </a:extLst>
              </a:tr>
              <a:tr h="0">
                <a:tc>
                  <a:txBody>
                    <a:bodyPr/>
                    <a:lstStyle/>
                    <a:p>
                      <a:pPr algn="just">
                        <a:spcAft>
                          <a:spcPts val="0"/>
                        </a:spcAft>
                      </a:pPr>
                      <a:r>
                        <a:rPr lang="fr-FR" sz="1100" dirty="0" smtClean="0">
                          <a:effectLst/>
                        </a:rPr>
                        <a:t>S21.G00.81.003</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 d’assiette</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smtClean="0">
                          <a:solidFill>
                            <a:srgbClr val="00B050"/>
                          </a:solidFill>
                          <a:effectLst/>
                        </a:rPr>
                        <a:t>1000.00</a:t>
                      </a:r>
                      <a:endParaRPr lang="fr-FR" sz="1600"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424951526"/>
                  </a:ext>
                </a:extLst>
              </a:tr>
              <a:tr h="0">
                <a:tc>
                  <a:txBody>
                    <a:bodyPr/>
                    <a:lstStyle/>
                    <a:p>
                      <a:pPr algn="just">
                        <a:spcAft>
                          <a:spcPts val="0"/>
                        </a:spcAft>
                      </a:pPr>
                      <a:r>
                        <a:rPr lang="fr-FR" sz="1100" dirty="0" smtClean="0">
                          <a:effectLst/>
                        </a:rPr>
                        <a:t>S21.G00.81.004</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 de cotisation</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smtClean="0">
                          <a:solidFill>
                            <a:srgbClr val="00B050"/>
                          </a:solidFill>
                          <a:effectLst/>
                          <a:latin typeface="+mn-lt"/>
                          <a:ea typeface="+mn-ea"/>
                          <a:cs typeface="+mn-cs"/>
                        </a:rPr>
                        <a:t>111.00</a:t>
                      </a:r>
                      <a:endParaRPr lang="fr-FR" sz="1600"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389617233"/>
                  </a:ext>
                </a:extLst>
              </a:tr>
            </a:tbl>
          </a:graphicData>
        </a:graphic>
      </p:graphicFrame>
      <p:sp>
        <p:nvSpPr>
          <p:cNvPr id="7" name="Rectangle 1"/>
          <p:cNvSpPr>
            <a:spLocks noChangeArrowheads="1"/>
          </p:cNvSpPr>
          <p:nvPr/>
        </p:nvSpPr>
        <p:spPr bwMode="auto">
          <a:xfrm>
            <a:off x="1403489" y="6091005"/>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graphicFrame>
        <p:nvGraphicFramePr>
          <p:cNvPr id="9" name="Tableau 8"/>
          <p:cNvGraphicFramePr>
            <a:graphicFrameLocks noGrp="1"/>
          </p:cNvGraphicFramePr>
          <p:nvPr/>
        </p:nvGraphicFramePr>
        <p:xfrm>
          <a:off x="1397582" y="4472404"/>
          <a:ext cx="7226124" cy="972820"/>
        </p:xfrm>
        <a:graphic>
          <a:graphicData uri="http://schemas.openxmlformats.org/drawingml/2006/table">
            <a:tbl>
              <a:tblPr firstRow="1" firstCol="1" bandRow="1">
                <a:tableStyleId>{5C22544A-7EE6-4342-B048-85BDC9FD1C3A}</a:tableStyleId>
              </a:tblPr>
              <a:tblGrid>
                <a:gridCol w="1260370">
                  <a:extLst>
                    <a:ext uri="{9D8B030D-6E8A-4147-A177-3AD203B41FA5}">
                      <a16:colId xmlns:a16="http://schemas.microsoft.com/office/drawing/2014/main" xmlns="" val="3417841453"/>
                    </a:ext>
                  </a:extLst>
                </a:gridCol>
                <a:gridCol w="2856840">
                  <a:extLst>
                    <a:ext uri="{9D8B030D-6E8A-4147-A177-3AD203B41FA5}">
                      <a16:colId xmlns:a16="http://schemas.microsoft.com/office/drawing/2014/main" xmlns="" val="2158888135"/>
                    </a:ext>
                  </a:extLst>
                </a:gridCol>
                <a:gridCol w="3108914">
                  <a:extLst>
                    <a:ext uri="{9D8B030D-6E8A-4147-A177-3AD203B41FA5}">
                      <a16:colId xmlns:a16="http://schemas.microsoft.com/office/drawing/2014/main" xmlns="" val="2153607623"/>
                    </a:ext>
                  </a:extLst>
                </a:gridCol>
              </a:tblGrid>
              <a:tr h="302260">
                <a:tc gridSpan="3">
                  <a:txBody>
                    <a:bodyPr/>
                    <a:lstStyle/>
                    <a:p>
                      <a:pPr algn="just">
                        <a:spcAft>
                          <a:spcPts val="0"/>
                        </a:spcAft>
                      </a:pPr>
                      <a:r>
                        <a:rPr lang="fr-FR" sz="1100" dirty="0">
                          <a:effectLst/>
                        </a:rPr>
                        <a:t>S21.G00.78 – Base assujettie</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2764383801"/>
                  </a:ext>
                </a:extLst>
              </a:tr>
              <a:tr h="0">
                <a:tc>
                  <a:txBody>
                    <a:bodyPr/>
                    <a:lstStyle/>
                    <a:p>
                      <a:pPr algn="just">
                        <a:spcAft>
                          <a:spcPts val="0"/>
                        </a:spcAft>
                      </a:pPr>
                      <a:r>
                        <a:rPr lang="fr-FR" sz="1100">
                          <a:effectLst/>
                        </a:rPr>
                        <a:t>S21.G00.78.001</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Code de base assujettie</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fontAlgn="ctr"/>
                      <a:r>
                        <a:rPr lang="fr-FR" sz="1100" b="0" i="0" u="none" strike="noStrike" dirty="0" smtClean="0">
                          <a:solidFill>
                            <a:srgbClr val="000000"/>
                          </a:solidFill>
                          <a:effectLst/>
                          <a:latin typeface="Calibri" panose="020F0502020204030204" pitchFamily="34" charset="0"/>
                        </a:rPr>
                        <a:t>48 - [FP] CNRACL - Base brute avant abattement</a:t>
                      </a:r>
                      <a:endParaRPr lang="fr-FR" sz="1100" b="0" i="0" u="none" strike="noStrike" dirty="0">
                        <a:solidFill>
                          <a:srgbClr val="000000"/>
                        </a:solidFill>
                        <a:effectLst/>
                        <a:latin typeface="Calibri" panose="020F0502020204030204" pitchFamily="34" charset="0"/>
                      </a:endParaRPr>
                    </a:p>
                  </a:txBody>
                  <a:tcPr marL="68580" marR="68580" marT="0" marB="0" anchor="ctr"/>
                </a:tc>
                <a:extLst>
                  <a:ext uri="{0D108BD9-81ED-4DB2-BD59-A6C34878D82A}">
                    <a16:rowId xmlns:a16="http://schemas.microsoft.com/office/drawing/2014/main" xmlns="" val="4268320854"/>
                  </a:ext>
                </a:extLst>
              </a:tr>
              <a:tr h="0">
                <a:tc>
                  <a:txBody>
                    <a:bodyPr/>
                    <a:lstStyle/>
                    <a:p>
                      <a:pPr algn="just">
                        <a:spcAft>
                          <a:spcPts val="0"/>
                        </a:spcAft>
                      </a:pPr>
                      <a:r>
                        <a:rPr lang="fr-FR" sz="1100">
                          <a:effectLst/>
                        </a:rPr>
                        <a:t>S21.G00.78.002</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Date de début de période de rattachement</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smtClean="0">
                          <a:effectLst/>
                        </a:rPr>
                        <a:t>01022021</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370538303"/>
                  </a:ext>
                </a:extLst>
              </a:tr>
              <a:tr h="0">
                <a:tc>
                  <a:txBody>
                    <a:bodyPr/>
                    <a:lstStyle/>
                    <a:p>
                      <a:pPr algn="just">
                        <a:spcAft>
                          <a:spcPts val="0"/>
                        </a:spcAft>
                      </a:pPr>
                      <a:r>
                        <a:rPr lang="fr-FR" sz="1100">
                          <a:effectLst/>
                        </a:rPr>
                        <a:t>S21.G00.78.003</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a:effectLst/>
                        </a:rPr>
                        <a:t>Date de fin de période de rattachement</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smtClean="0">
                          <a:effectLst/>
                        </a:rPr>
                        <a:t>28022021</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247862758"/>
                  </a:ext>
                </a:extLst>
              </a:tr>
              <a:tr h="0">
                <a:tc>
                  <a:txBody>
                    <a:bodyPr/>
                    <a:lstStyle/>
                    <a:p>
                      <a:pPr algn="just">
                        <a:spcAft>
                          <a:spcPts val="0"/>
                        </a:spcAft>
                      </a:pPr>
                      <a:r>
                        <a:rPr lang="fr-FR" sz="1100">
                          <a:effectLst/>
                        </a:rPr>
                        <a:t>S21.G00.78.004</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smtClean="0">
                          <a:effectLst/>
                        </a:rPr>
                        <a:t>2500.00</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498630178"/>
                  </a:ext>
                </a:extLst>
              </a:tr>
            </a:tbl>
          </a:graphicData>
        </a:graphic>
      </p:graphicFrame>
      <p:graphicFrame>
        <p:nvGraphicFramePr>
          <p:cNvPr id="10" name="Tableau 9"/>
          <p:cNvGraphicFramePr>
            <a:graphicFrameLocks noGrp="1"/>
          </p:cNvGraphicFramePr>
          <p:nvPr/>
        </p:nvGraphicFramePr>
        <p:xfrm>
          <a:off x="1782865" y="5624532"/>
          <a:ext cx="6840841" cy="805180"/>
        </p:xfrm>
        <a:graphic>
          <a:graphicData uri="http://schemas.openxmlformats.org/drawingml/2006/table">
            <a:tbl>
              <a:tblPr firstRow="1" firstCol="1" bandRow="1">
                <a:tableStyleId>{5C22544A-7EE6-4342-B048-85BDC9FD1C3A}</a:tableStyleId>
              </a:tblPr>
              <a:tblGrid>
                <a:gridCol w="1074544">
                  <a:extLst>
                    <a:ext uri="{9D8B030D-6E8A-4147-A177-3AD203B41FA5}">
                      <a16:colId xmlns:a16="http://schemas.microsoft.com/office/drawing/2014/main" xmlns="" val="3874116052"/>
                    </a:ext>
                  </a:extLst>
                </a:gridCol>
                <a:gridCol w="2669873">
                  <a:extLst>
                    <a:ext uri="{9D8B030D-6E8A-4147-A177-3AD203B41FA5}">
                      <a16:colId xmlns:a16="http://schemas.microsoft.com/office/drawing/2014/main" xmlns="" val="2236843297"/>
                    </a:ext>
                  </a:extLst>
                </a:gridCol>
                <a:gridCol w="3096424">
                  <a:extLst>
                    <a:ext uri="{9D8B030D-6E8A-4147-A177-3AD203B41FA5}">
                      <a16:colId xmlns:a16="http://schemas.microsoft.com/office/drawing/2014/main" xmlns="" val="2112179567"/>
                    </a:ext>
                  </a:extLst>
                </a:gridCol>
              </a:tblGrid>
              <a:tr h="302260">
                <a:tc gridSpan="3">
                  <a:txBody>
                    <a:bodyPr/>
                    <a:lstStyle/>
                    <a:p>
                      <a:pPr algn="just">
                        <a:spcAft>
                          <a:spcPts val="0"/>
                        </a:spcAft>
                      </a:pPr>
                      <a:r>
                        <a:rPr lang="fr-FR" sz="1100" dirty="0">
                          <a:effectLst/>
                        </a:rPr>
                        <a:t>S21.G00.81 – Cotisation individuelle</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1499344752"/>
                  </a:ext>
                </a:extLst>
              </a:tr>
              <a:tr h="0">
                <a:tc>
                  <a:txBody>
                    <a:bodyPr/>
                    <a:lstStyle/>
                    <a:p>
                      <a:pPr algn="just">
                        <a:spcAft>
                          <a:spcPts val="0"/>
                        </a:spcAft>
                      </a:pPr>
                      <a:r>
                        <a:rPr lang="fr-FR" sz="1100" dirty="0" smtClean="0">
                          <a:effectLst/>
                        </a:rPr>
                        <a:t>S21.G00.81.001</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Code de cotisation</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fontAlgn="ctr"/>
                      <a:r>
                        <a:rPr lang="fr-FR" sz="1100" b="0" i="0" u="none" strike="noStrike" dirty="0" smtClean="0">
                          <a:solidFill>
                            <a:srgbClr val="000000"/>
                          </a:solidFill>
                          <a:effectLst/>
                          <a:latin typeface="Calibri" panose="020F0502020204030204" pitchFamily="34" charset="0"/>
                        </a:rPr>
                        <a:t>300 - [FP] Cotisations normales (part salariale)</a:t>
                      </a:r>
                      <a:endParaRPr lang="fr-FR" sz="1100" b="0" i="0" u="none" strike="noStrike" dirty="0">
                        <a:solidFill>
                          <a:srgbClr val="000000"/>
                        </a:solidFill>
                        <a:effectLst/>
                        <a:latin typeface="Calibri" panose="020F0502020204030204" pitchFamily="34" charset="0"/>
                      </a:endParaRPr>
                    </a:p>
                  </a:txBody>
                  <a:tcPr marL="68580" marR="68580" marT="0" marB="0" anchor="ctr"/>
                </a:tc>
                <a:extLst>
                  <a:ext uri="{0D108BD9-81ED-4DB2-BD59-A6C34878D82A}">
                    <a16:rowId xmlns:a16="http://schemas.microsoft.com/office/drawing/2014/main" xmlns="" val="2734653455"/>
                  </a:ext>
                </a:extLst>
              </a:tr>
              <a:tr h="0">
                <a:tc>
                  <a:txBody>
                    <a:bodyPr/>
                    <a:lstStyle/>
                    <a:p>
                      <a:pPr algn="just">
                        <a:spcAft>
                          <a:spcPts val="0"/>
                        </a:spcAft>
                      </a:pPr>
                      <a:r>
                        <a:rPr lang="fr-FR" sz="1100" dirty="0" smtClean="0">
                          <a:effectLst/>
                        </a:rPr>
                        <a:t>S21.G00.81.003</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 d’assiette</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smtClean="0">
                          <a:effectLst/>
                        </a:rPr>
                        <a:t>2500.00</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424951526"/>
                  </a:ext>
                </a:extLst>
              </a:tr>
              <a:tr h="0">
                <a:tc>
                  <a:txBody>
                    <a:bodyPr/>
                    <a:lstStyle/>
                    <a:p>
                      <a:pPr algn="just">
                        <a:spcAft>
                          <a:spcPts val="0"/>
                        </a:spcAft>
                      </a:pPr>
                      <a:r>
                        <a:rPr lang="fr-FR" sz="1100" dirty="0" smtClean="0">
                          <a:effectLst/>
                        </a:rPr>
                        <a:t>S21.G00.81.004</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 de cotisation</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smtClean="0">
                          <a:effectLst/>
                          <a:latin typeface="+mn-lt"/>
                          <a:ea typeface="+mn-ea"/>
                          <a:cs typeface="+mn-cs"/>
                        </a:rPr>
                        <a:t>277.50</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389617233"/>
                  </a:ext>
                </a:extLst>
              </a:tr>
            </a:tbl>
          </a:graphicData>
        </a:graphic>
      </p:graphicFrame>
      <p:sp>
        <p:nvSpPr>
          <p:cNvPr id="2" name="Double flèche verticale 1"/>
          <p:cNvSpPr/>
          <p:nvPr/>
        </p:nvSpPr>
        <p:spPr>
          <a:xfrm>
            <a:off x="264046" y="2096140"/>
            <a:ext cx="1080120" cy="1957308"/>
          </a:xfrm>
          <a:prstGeom prst="upDownArrow">
            <a:avLst>
              <a:gd name="adj1" fmla="val 67715"/>
              <a:gd name="adj2" fmla="val 39014"/>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fr-FR" sz="1100" dirty="0" smtClean="0"/>
              <a:t>Blocs portant correction pour la période de janvier 2021</a:t>
            </a:r>
            <a:endParaRPr lang="fr-FR" sz="1100" dirty="0"/>
          </a:p>
        </p:txBody>
      </p:sp>
      <p:sp>
        <p:nvSpPr>
          <p:cNvPr id="12" name="Double flèche verticale 11"/>
          <p:cNvSpPr/>
          <p:nvPr/>
        </p:nvSpPr>
        <p:spPr>
          <a:xfrm>
            <a:off x="251520" y="4426600"/>
            <a:ext cx="1080120" cy="2003112"/>
          </a:xfrm>
          <a:prstGeom prst="upDownArrow">
            <a:avLst>
              <a:gd name="adj1" fmla="val 67715"/>
              <a:gd name="adj2" fmla="val 39014"/>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dirty="0" smtClean="0"/>
              <a:t>Blocs portant la déclaration des éléments  pour la période de courante de février 2021</a:t>
            </a:r>
            <a:endParaRPr lang="fr-FR" sz="1100" dirty="0"/>
          </a:p>
        </p:txBody>
      </p:sp>
    </p:spTree>
    <p:extLst>
      <p:ext uri="{BB962C8B-B14F-4D97-AF65-F5344CB8AC3E}">
        <p14:creationId xmlns:p14="http://schemas.microsoft.com/office/powerpoint/2010/main" xmlns="" val="869826145"/>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xmlns="" id="{E65FD581-BC96-8B42-BFC7-746465A349D0}"/>
              </a:ext>
            </a:extLst>
          </p:cNvPr>
          <p:cNvSpPr>
            <a:spLocks noGrp="1"/>
          </p:cNvSpPr>
          <p:nvPr>
            <p:ph type="sldNum" sz="quarter" idx="12"/>
          </p:nvPr>
        </p:nvSpPr>
        <p:spPr/>
        <p:txBody>
          <a:bodyPr/>
          <a:lstStyle/>
          <a:p>
            <a:pPr>
              <a:defRPr/>
            </a:pPr>
            <a:fld id="{7B0B5D98-C34D-4DB1-BE83-7541DF2AF49D}" type="slidenum">
              <a:rPr lang="fr-FR" smtClean="0"/>
              <a:pPr>
                <a:defRPr/>
              </a:pPr>
              <a:t>8</a:t>
            </a:fld>
            <a:endParaRPr lang="fr-FR" dirty="0"/>
          </a:p>
        </p:txBody>
      </p:sp>
      <p:sp>
        <p:nvSpPr>
          <p:cNvPr id="16" name="Espace réservé du numéro de diapositive 3">
            <a:extLst>
              <a:ext uri="{FF2B5EF4-FFF2-40B4-BE49-F238E27FC236}">
                <a16:creationId xmlns:a16="http://schemas.microsoft.com/office/drawing/2014/main" xmlns="" id="{C2A42753-F5FD-FC41-A5A3-4F539B9C1929}"/>
              </a:ext>
            </a:extLst>
          </p:cNvPr>
          <p:cNvSpPr txBox="1">
            <a:spLocks/>
          </p:cNvSpPr>
          <p:nvPr/>
        </p:nvSpPr>
        <p:spPr>
          <a:xfrm>
            <a:off x="6770688" y="6423300"/>
            <a:ext cx="2133600" cy="365125"/>
          </a:xfrm>
          <a:prstGeom prst="rect">
            <a:avLst/>
          </a:prstGeom>
        </p:spPr>
        <p:txBody>
          <a:bodyPr/>
          <a:lstStyle>
            <a:defPPr>
              <a:defRPr lang="fr-FR"/>
            </a:defPPr>
            <a:lvl1pPr marL="0" algn="r" defTabSz="914400" rtl="0" eaLnBrk="1" fontAlgn="auto" latinLnBrk="0" hangingPunct="1">
              <a:spcBef>
                <a:spcPts val="0"/>
              </a:spcBef>
              <a:spcAft>
                <a:spcPts val="0"/>
              </a:spcAft>
              <a:defRPr sz="800" b="1" kern="1200">
                <a:solidFill>
                  <a:srgbClr val="003882"/>
                </a:solidFill>
                <a:latin typeface="Arial Narrow"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B0B5D98-C34D-4DB1-BE83-7541DF2AF49D}" type="slidenum">
              <a:rPr lang="fr-FR" smtClean="0"/>
              <a:pPr>
                <a:defRPr/>
              </a:pPr>
              <a:t>8</a:t>
            </a:fld>
            <a:endParaRPr lang="fr-FR" dirty="0"/>
          </a:p>
        </p:txBody>
      </p:sp>
      <p:sp>
        <p:nvSpPr>
          <p:cNvPr id="25" name="Titre 1">
            <a:extLst>
              <a:ext uri="{FF2B5EF4-FFF2-40B4-BE49-F238E27FC236}">
                <a16:creationId xmlns:a16="http://schemas.microsoft.com/office/drawing/2014/main" xmlns="" id="{C56A6E03-4BD3-664D-8413-A1DAFE924BE2}"/>
              </a:ext>
            </a:extLst>
          </p:cNvPr>
          <p:cNvSpPr txBox="1">
            <a:spLocks/>
          </p:cNvSpPr>
          <p:nvPr/>
        </p:nvSpPr>
        <p:spPr bwMode="auto">
          <a:xfrm>
            <a:off x="107504" y="0"/>
            <a:ext cx="8666283" cy="7647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dirty="0"/>
              <a:t>Comment corriger une erreur déclarative ?</a:t>
            </a:r>
            <a:br>
              <a:rPr lang="fr-FR" dirty="0"/>
            </a:br>
            <a:r>
              <a:rPr lang="fr-FR" sz="1800" kern="0" dirty="0" smtClean="0">
                <a:solidFill>
                  <a:srgbClr val="00B0F0"/>
                </a:solidFill>
                <a:latin typeface="Calibri" pitchFamily="34" charset="0"/>
                <a:ea typeface="+mn-ea"/>
                <a:cs typeface="Arial"/>
              </a:rPr>
              <a:t>Correction des éléments financiers déclarés en DSN</a:t>
            </a:r>
            <a:endParaRPr lang="fr-FR" sz="1800" kern="0" dirty="0">
              <a:solidFill>
                <a:srgbClr val="00B0F0"/>
              </a:solidFill>
              <a:latin typeface="Calibri" pitchFamily="34" charset="0"/>
              <a:ea typeface="+mn-ea"/>
              <a:cs typeface="Arial"/>
            </a:endParaRPr>
          </a:p>
        </p:txBody>
      </p:sp>
      <p:sp>
        <p:nvSpPr>
          <p:cNvPr id="27" name="Rectangle 26">
            <a:extLst>
              <a:ext uri="{FF2B5EF4-FFF2-40B4-BE49-F238E27FC236}">
                <a16:creationId xmlns:a16="http://schemas.microsoft.com/office/drawing/2014/main" xmlns="" id="{A7943965-4DA0-A540-B9FA-95E2F4BD7E13}"/>
              </a:ext>
            </a:extLst>
          </p:cNvPr>
          <p:cNvSpPr/>
          <p:nvPr/>
        </p:nvSpPr>
        <p:spPr>
          <a:xfrm>
            <a:off x="173124" y="1340768"/>
            <a:ext cx="8731164" cy="707886"/>
          </a:xfrm>
          <a:prstGeom prst="rect">
            <a:avLst/>
          </a:prstGeom>
        </p:spPr>
        <p:txBody>
          <a:bodyPr wrap="square">
            <a:spAutoFit/>
          </a:bodyPr>
          <a:lstStyle/>
          <a:p>
            <a:pPr marL="342900" lvl="2" indent="-342900" algn="just">
              <a:buBlip>
                <a:blip r:embed="rId2"/>
              </a:buBlip>
            </a:pPr>
            <a:r>
              <a:rPr lang="fr-FR" sz="2000" dirty="0" smtClean="0">
                <a:solidFill>
                  <a:schemeClr val="tx2"/>
                </a:solidFill>
              </a:rPr>
              <a:t>Le déclarant corrige sont erreur dans la DSN de février 2021 :</a:t>
            </a:r>
          </a:p>
          <a:p>
            <a:pPr marL="800100" lvl="3" indent="-342900" algn="just">
              <a:buFont typeface="Wingdings" panose="05000000000000000000" pitchFamily="2" charset="2"/>
              <a:buChar char="Ø"/>
            </a:pPr>
            <a:r>
              <a:rPr lang="fr-FR" sz="2000" b="1" dirty="0" smtClean="0">
                <a:solidFill>
                  <a:schemeClr val="tx2"/>
                </a:solidFill>
              </a:rPr>
              <a:t>Méthode « Annule et remplace » :</a:t>
            </a:r>
          </a:p>
        </p:txBody>
      </p:sp>
      <p:graphicFrame>
        <p:nvGraphicFramePr>
          <p:cNvPr id="3" name="Tableau 2"/>
          <p:cNvGraphicFramePr>
            <a:graphicFrameLocks noGrp="1"/>
          </p:cNvGraphicFramePr>
          <p:nvPr/>
        </p:nvGraphicFramePr>
        <p:xfrm>
          <a:off x="1397582" y="2096140"/>
          <a:ext cx="7226124" cy="972820"/>
        </p:xfrm>
        <a:graphic>
          <a:graphicData uri="http://schemas.openxmlformats.org/drawingml/2006/table">
            <a:tbl>
              <a:tblPr firstRow="1" firstCol="1" bandRow="1">
                <a:tableStyleId>{5C22544A-7EE6-4342-B048-85BDC9FD1C3A}</a:tableStyleId>
              </a:tblPr>
              <a:tblGrid>
                <a:gridCol w="1260370">
                  <a:extLst>
                    <a:ext uri="{9D8B030D-6E8A-4147-A177-3AD203B41FA5}">
                      <a16:colId xmlns:a16="http://schemas.microsoft.com/office/drawing/2014/main" xmlns="" val="3417841453"/>
                    </a:ext>
                  </a:extLst>
                </a:gridCol>
                <a:gridCol w="2856840">
                  <a:extLst>
                    <a:ext uri="{9D8B030D-6E8A-4147-A177-3AD203B41FA5}">
                      <a16:colId xmlns:a16="http://schemas.microsoft.com/office/drawing/2014/main" xmlns="" val="2158888135"/>
                    </a:ext>
                  </a:extLst>
                </a:gridCol>
                <a:gridCol w="3108914">
                  <a:extLst>
                    <a:ext uri="{9D8B030D-6E8A-4147-A177-3AD203B41FA5}">
                      <a16:colId xmlns:a16="http://schemas.microsoft.com/office/drawing/2014/main" xmlns="" val="2153607623"/>
                    </a:ext>
                  </a:extLst>
                </a:gridCol>
              </a:tblGrid>
              <a:tr h="302260">
                <a:tc gridSpan="3">
                  <a:txBody>
                    <a:bodyPr/>
                    <a:lstStyle/>
                    <a:p>
                      <a:pPr algn="just">
                        <a:spcAft>
                          <a:spcPts val="0"/>
                        </a:spcAft>
                      </a:pPr>
                      <a:r>
                        <a:rPr lang="fr-FR" sz="1100" dirty="0">
                          <a:effectLst/>
                        </a:rPr>
                        <a:t>S21.G00.78 – Base assujettie</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2764383801"/>
                  </a:ext>
                </a:extLst>
              </a:tr>
              <a:tr h="0">
                <a:tc>
                  <a:txBody>
                    <a:bodyPr/>
                    <a:lstStyle/>
                    <a:p>
                      <a:pPr algn="just">
                        <a:spcAft>
                          <a:spcPts val="0"/>
                        </a:spcAft>
                      </a:pPr>
                      <a:r>
                        <a:rPr lang="fr-FR" sz="1100">
                          <a:effectLst/>
                        </a:rPr>
                        <a:t>S21.G00.78.001</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Code de base assujettie</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fontAlgn="ctr"/>
                      <a:r>
                        <a:rPr lang="fr-FR" sz="1100" b="0" i="0" u="none" strike="noStrike" dirty="0" smtClean="0">
                          <a:solidFill>
                            <a:srgbClr val="000000"/>
                          </a:solidFill>
                          <a:effectLst/>
                          <a:latin typeface="Calibri" panose="020F0502020204030204" pitchFamily="34" charset="0"/>
                        </a:rPr>
                        <a:t>48 - [FP] CNRACL - Base brute avant abattement</a:t>
                      </a:r>
                      <a:endParaRPr lang="fr-FR" sz="1100" b="0" i="0" u="none" strike="noStrike" dirty="0">
                        <a:solidFill>
                          <a:srgbClr val="000000"/>
                        </a:solidFill>
                        <a:effectLst/>
                        <a:latin typeface="Calibri" panose="020F0502020204030204" pitchFamily="34" charset="0"/>
                      </a:endParaRPr>
                    </a:p>
                  </a:txBody>
                  <a:tcPr marL="68580" marR="68580" marT="0" marB="0" anchor="ctr"/>
                </a:tc>
                <a:extLst>
                  <a:ext uri="{0D108BD9-81ED-4DB2-BD59-A6C34878D82A}">
                    <a16:rowId xmlns:a16="http://schemas.microsoft.com/office/drawing/2014/main" xmlns="" val="4268320854"/>
                  </a:ext>
                </a:extLst>
              </a:tr>
              <a:tr h="0">
                <a:tc>
                  <a:txBody>
                    <a:bodyPr/>
                    <a:lstStyle/>
                    <a:p>
                      <a:pPr algn="just">
                        <a:spcAft>
                          <a:spcPts val="0"/>
                        </a:spcAft>
                      </a:pPr>
                      <a:r>
                        <a:rPr lang="fr-FR" sz="1100">
                          <a:effectLst/>
                        </a:rPr>
                        <a:t>S21.G00.78.002</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Date de début de période de rattachement</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a:solidFill>
                            <a:srgbClr val="00B050"/>
                          </a:solidFill>
                          <a:effectLst/>
                        </a:rPr>
                        <a:t>01012021</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370538303"/>
                  </a:ext>
                </a:extLst>
              </a:tr>
              <a:tr h="0">
                <a:tc>
                  <a:txBody>
                    <a:bodyPr/>
                    <a:lstStyle/>
                    <a:p>
                      <a:pPr algn="just">
                        <a:spcAft>
                          <a:spcPts val="0"/>
                        </a:spcAft>
                      </a:pPr>
                      <a:r>
                        <a:rPr lang="fr-FR" sz="1100">
                          <a:effectLst/>
                        </a:rPr>
                        <a:t>S21.G00.78.003</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a:effectLst/>
                        </a:rPr>
                        <a:t>Date de fin de période de rattachement</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a:solidFill>
                            <a:srgbClr val="00B050"/>
                          </a:solidFill>
                          <a:effectLst/>
                        </a:rPr>
                        <a:t>31012021</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247862758"/>
                  </a:ext>
                </a:extLst>
              </a:tr>
              <a:tr h="0">
                <a:tc>
                  <a:txBody>
                    <a:bodyPr/>
                    <a:lstStyle/>
                    <a:p>
                      <a:pPr algn="just">
                        <a:spcAft>
                          <a:spcPts val="0"/>
                        </a:spcAft>
                      </a:pPr>
                      <a:r>
                        <a:rPr lang="fr-FR" sz="1100">
                          <a:effectLst/>
                        </a:rPr>
                        <a:t>S21.G00.78.004</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smtClean="0">
                          <a:solidFill>
                            <a:srgbClr val="00B050"/>
                          </a:solidFill>
                          <a:effectLst/>
                        </a:rPr>
                        <a:t>-2000.00</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498630178"/>
                  </a:ext>
                </a:extLst>
              </a:tr>
            </a:tbl>
          </a:graphicData>
        </a:graphic>
      </p:graphicFrame>
      <p:graphicFrame>
        <p:nvGraphicFramePr>
          <p:cNvPr id="6" name="Tableau 5"/>
          <p:cNvGraphicFramePr>
            <a:graphicFrameLocks noGrp="1"/>
          </p:cNvGraphicFramePr>
          <p:nvPr/>
        </p:nvGraphicFramePr>
        <p:xfrm>
          <a:off x="1782865" y="3248268"/>
          <a:ext cx="6840841" cy="805180"/>
        </p:xfrm>
        <a:graphic>
          <a:graphicData uri="http://schemas.openxmlformats.org/drawingml/2006/table">
            <a:tbl>
              <a:tblPr firstRow="1" firstCol="1" bandRow="1">
                <a:tableStyleId>{5C22544A-7EE6-4342-B048-85BDC9FD1C3A}</a:tableStyleId>
              </a:tblPr>
              <a:tblGrid>
                <a:gridCol w="1074544">
                  <a:extLst>
                    <a:ext uri="{9D8B030D-6E8A-4147-A177-3AD203B41FA5}">
                      <a16:colId xmlns:a16="http://schemas.microsoft.com/office/drawing/2014/main" xmlns="" val="3874116052"/>
                    </a:ext>
                  </a:extLst>
                </a:gridCol>
                <a:gridCol w="2669873">
                  <a:extLst>
                    <a:ext uri="{9D8B030D-6E8A-4147-A177-3AD203B41FA5}">
                      <a16:colId xmlns:a16="http://schemas.microsoft.com/office/drawing/2014/main" xmlns="" val="2236843297"/>
                    </a:ext>
                  </a:extLst>
                </a:gridCol>
                <a:gridCol w="3096424">
                  <a:extLst>
                    <a:ext uri="{9D8B030D-6E8A-4147-A177-3AD203B41FA5}">
                      <a16:colId xmlns:a16="http://schemas.microsoft.com/office/drawing/2014/main" xmlns="" val="2112179567"/>
                    </a:ext>
                  </a:extLst>
                </a:gridCol>
              </a:tblGrid>
              <a:tr h="302260">
                <a:tc gridSpan="3">
                  <a:txBody>
                    <a:bodyPr/>
                    <a:lstStyle/>
                    <a:p>
                      <a:pPr algn="just">
                        <a:spcAft>
                          <a:spcPts val="0"/>
                        </a:spcAft>
                      </a:pPr>
                      <a:r>
                        <a:rPr lang="fr-FR" sz="1100" dirty="0">
                          <a:effectLst/>
                        </a:rPr>
                        <a:t>S21.G00.81 – Cotisation individuelle</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1499344752"/>
                  </a:ext>
                </a:extLst>
              </a:tr>
              <a:tr h="0">
                <a:tc>
                  <a:txBody>
                    <a:bodyPr/>
                    <a:lstStyle/>
                    <a:p>
                      <a:pPr algn="just">
                        <a:spcAft>
                          <a:spcPts val="0"/>
                        </a:spcAft>
                      </a:pPr>
                      <a:r>
                        <a:rPr lang="fr-FR" sz="1100" dirty="0" smtClean="0">
                          <a:effectLst/>
                        </a:rPr>
                        <a:t>S21.G00.81.001</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Code de cotisation</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fontAlgn="ctr"/>
                      <a:r>
                        <a:rPr lang="fr-FR" sz="1100" b="0" i="0" u="none" strike="noStrike" dirty="0" smtClean="0">
                          <a:solidFill>
                            <a:srgbClr val="000000"/>
                          </a:solidFill>
                          <a:effectLst/>
                          <a:latin typeface="Calibri" panose="020F0502020204030204" pitchFamily="34" charset="0"/>
                        </a:rPr>
                        <a:t>300 - [FP] Cotisations normales (part salariale)</a:t>
                      </a:r>
                      <a:endParaRPr lang="fr-FR" sz="1100" b="0" i="0" u="none" strike="noStrike" dirty="0">
                        <a:solidFill>
                          <a:srgbClr val="000000"/>
                        </a:solidFill>
                        <a:effectLst/>
                        <a:latin typeface="Calibri" panose="020F0502020204030204" pitchFamily="34" charset="0"/>
                      </a:endParaRPr>
                    </a:p>
                  </a:txBody>
                  <a:tcPr marL="68580" marR="68580" marT="0" marB="0" anchor="ctr"/>
                </a:tc>
                <a:extLst>
                  <a:ext uri="{0D108BD9-81ED-4DB2-BD59-A6C34878D82A}">
                    <a16:rowId xmlns:a16="http://schemas.microsoft.com/office/drawing/2014/main" xmlns="" val="2734653455"/>
                  </a:ext>
                </a:extLst>
              </a:tr>
              <a:tr h="0">
                <a:tc>
                  <a:txBody>
                    <a:bodyPr/>
                    <a:lstStyle/>
                    <a:p>
                      <a:pPr algn="just">
                        <a:spcAft>
                          <a:spcPts val="0"/>
                        </a:spcAft>
                      </a:pPr>
                      <a:r>
                        <a:rPr lang="fr-FR" sz="1100" dirty="0" smtClean="0">
                          <a:effectLst/>
                        </a:rPr>
                        <a:t>S21.G00.81.003</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 d’assiette</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smtClean="0">
                          <a:solidFill>
                            <a:srgbClr val="00B050"/>
                          </a:solidFill>
                          <a:effectLst/>
                        </a:rPr>
                        <a:t>-2000.00</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424951526"/>
                  </a:ext>
                </a:extLst>
              </a:tr>
              <a:tr h="0">
                <a:tc>
                  <a:txBody>
                    <a:bodyPr/>
                    <a:lstStyle/>
                    <a:p>
                      <a:pPr algn="just">
                        <a:spcAft>
                          <a:spcPts val="0"/>
                        </a:spcAft>
                      </a:pPr>
                      <a:r>
                        <a:rPr lang="fr-FR" sz="1100" dirty="0" smtClean="0">
                          <a:effectLst/>
                        </a:rPr>
                        <a:t>S21.G00.81.004</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 de cotisation</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smtClean="0">
                          <a:solidFill>
                            <a:srgbClr val="00B050"/>
                          </a:solidFill>
                          <a:effectLst/>
                          <a:latin typeface="+mn-lt"/>
                          <a:ea typeface="+mn-ea"/>
                          <a:cs typeface="+mn-cs"/>
                        </a:rPr>
                        <a:t>-222.00</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389617233"/>
                  </a:ext>
                </a:extLst>
              </a:tr>
            </a:tbl>
          </a:graphicData>
        </a:graphic>
      </p:graphicFrame>
      <p:sp>
        <p:nvSpPr>
          <p:cNvPr id="7" name="Rectangle 1"/>
          <p:cNvSpPr>
            <a:spLocks noChangeArrowheads="1"/>
          </p:cNvSpPr>
          <p:nvPr/>
        </p:nvSpPr>
        <p:spPr bwMode="auto">
          <a:xfrm>
            <a:off x="1403489" y="6091005"/>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graphicFrame>
        <p:nvGraphicFramePr>
          <p:cNvPr id="9" name="Tableau 8"/>
          <p:cNvGraphicFramePr>
            <a:graphicFrameLocks noGrp="1"/>
          </p:cNvGraphicFramePr>
          <p:nvPr/>
        </p:nvGraphicFramePr>
        <p:xfrm>
          <a:off x="1397582" y="4221088"/>
          <a:ext cx="7226124" cy="972820"/>
        </p:xfrm>
        <a:graphic>
          <a:graphicData uri="http://schemas.openxmlformats.org/drawingml/2006/table">
            <a:tbl>
              <a:tblPr firstRow="1" firstCol="1" bandRow="1">
                <a:tableStyleId>{5C22544A-7EE6-4342-B048-85BDC9FD1C3A}</a:tableStyleId>
              </a:tblPr>
              <a:tblGrid>
                <a:gridCol w="1260370">
                  <a:extLst>
                    <a:ext uri="{9D8B030D-6E8A-4147-A177-3AD203B41FA5}">
                      <a16:colId xmlns:a16="http://schemas.microsoft.com/office/drawing/2014/main" xmlns="" val="3417841453"/>
                    </a:ext>
                  </a:extLst>
                </a:gridCol>
                <a:gridCol w="2856840">
                  <a:extLst>
                    <a:ext uri="{9D8B030D-6E8A-4147-A177-3AD203B41FA5}">
                      <a16:colId xmlns:a16="http://schemas.microsoft.com/office/drawing/2014/main" xmlns="" val="2158888135"/>
                    </a:ext>
                  </a:extLst>
                </a:gridCol>
                <a:gridCol w="3108914">
                  <a:extLst>
                    <a:ext uri="{9D8B030D-6E8A-4147-A177-3AD203B41FA5}">
                      <a16:colId xmlns:a16="http://schemas.microsoft.com/office/drawing/2014/main" xmlns="" val="2153607623"/>
                    </a:ext>
                  </a:extLst>
                </a:gridCol>
              </a:tblGrid>
              <a:tr h="302260">
                <a:tc gridSpan="3">
                  <a:txBody>
                    <a:bodyPr/>
                    <a:lstStyle/>
                    <a:p>
                      <a:pPr algn="just">
                        <a:spcAft>
                          <a:spcPts val="0"/>
                        </a:spcAft>
                      </a:pPr>
                      <a:r>
                        <a:rPr lang="fr-FR" sz="1100" dirty="0">
                          <a:effectLst/>
                        </a:rPr>
                        <a:t>S21.G00.78 – Base assujettie</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2764383801"/>
                  </a:ext>
                </a:extLst>
              </a:tr>
              <a:tr h="0">
                <a:tc>
                  <a:txBody>
                    <a:bodyPr/>
                    <a:lstStyle/>
                    <a:p>
                      <a:pPr algn="just">
                        <a:spcAft>
                          <a:spcPts val="0"/>
                        </a:spcAft>
                      </a:pPr>
                      <a:r>
                        <a:rPr lang="fr-FR" sz="1100">
                          <a:effectLst/>
                        </a:rPr>
                        <a:t>S21.G00.78.001</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Code de base assujettie</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fontAlgn="ctr"/>
                      <a:r>
                        <a:rPr lang="fr-FR" sz="1100" b="0" i="0" u="none" strike="noStrike" dirty="0" smtClean="0">
                          <a:solidFill>
                            <a:srgbClr val="000000"/>
                          </a:solidFill>
                          <a:effectLst/>
                          <a:latin typeface="Calibri" panose="020F0502020204030204" pitchFamily="34" charset="0"/>
                        </a:rPr>
                        <a:t>48 - [FP] CNRACL - Base brute avant abattement</a:t>
                      </a:r>
                      <a:endParaRPr lang="fr-FR" sz="1100" b="0" i="0" u="none" strike="noStrike" dirty="0">
                        <a:solidFill>
                          <a:srgbClr val="000000"/>
                        </a:solidFill>
                        <a:effectLst/>
                        <a:latin typeface="Calibri" panose="020F0502020204030204" pitchFamily="34" charset="0"/>
                      </a:endParaRPr>
                    </a:p>
                  </a:txBody>
                  <a:tcPr marL="68580" marR="68580" marT="0" marB="0" anchor="ctr"/>
                </a:tc>
                <a:extLst>
                  <a:ext uri="{0D108BD9-81ED-4DB2-BD59-A6C34878D82A}">
                    <a16:rowId xmlns:a16="http://schemas.microsoft.com/office/drawing/2014/main" xmlns="" val="4268320854"/>
                  </a:ext>
                </a:extLst>
              </a:tr>
              <a:tr h="0">
                <a:tc>
                  <a:txBody>
                    <a:bodyPr/>
                    <a:lstStyle/>
                    <a:p>
                      <a:pPr algn="just">
                        <a:spcAft>
                          <a:spcPts val="0"/>
                        </a:spcAft>
                      </a:pPr>
                      <a:r>
                        <a:rPr lang="fr-FR" sz="1100">
                          <a:effectLst/>
                        </a:rPr>
                        <a:t>S21.G00.78.002</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Date de début de période de rattachement</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smtClean="0">
                          <a:solidFill>
                            <a:srgbClr val="00B050"/>
                          </a:solidFill>
                          <a:effectLst/>
                        </a:rPr>
                        <a:t>01012021</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370538303"/>
                  </a:ext>
                </a:extLst>
              </a:tr>
              <a:tr h="0">
                <a:tc>
                  <a:txBody>
                    <a:bodyPr/>
                    <a:lstStyle/>
                    <a:p>
                      <a:pPr algn="just">
                        <a:spcAft>
                          <a:spcPts val="0"/>
                        </a:spcAft>
                      </a:pPr>
                      <a:r>
                        <a:rPr lang="fr-FR" sz="1100">
                          <a:effectLst/>
                        </a:rPr>
                        <a:t>S21.G00.78.003</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a:effectLst/>
                        </a:rPr>
                        <a:t>Date de fin de période de rattachement</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smtClean="0">
                          <a:solidFill>
                            <a:srgbClr val="00B050"/>
                          </a:solidFill>
                          <a:effectLst/>
                        </a:rPr>
                        <a:t>31012021</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247862758"/>
                  </a:ext>
                </a:extLst>
              </a:tr>
              <a:tr h="0">
                <a:tc>
                  <a:txBody>
                    <a:bodyPr/>
                    <a:lstStyle/>
                    <a:p>
                      <a:pPr algn="just">
                        <a:spcAft>
                          <a:spcPts val="0"/>
                        </a:spcAft>
                      </a:pPr>
                      <a:r>
                        <a:rPr lang="fr-FR" sz="1100">
                          <a:effectLst/>
                        </a:rPr>
                        <a:t>S21.G00.78.004</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smtClean="0">
                          <a:solidFill>
                            <a:srgbClr val="00B050"/>
                          </a:solidFill>
                          <a:effectLst/>
                        </a:rPr>
                        <a:t>3000.00</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498630178"/>
                  </a:ext>
                </a:extLst>
              </a:tr>
            </a:tbl>
          </a:graphicData>
        </a:graphic>
      </p:graphicFrame>
      <p:graphicFrame>
        <p:nvGraphicFramePr>
          <p:cNvPr id="10" name="Tableau 9"/>
          <p:cNvGraphicFramePr>
            <a:graphicFrameLocks noGrp="1"/>
          </p:cNvGraphicFramePr>
          <p:nvPr/>
        </p:nvGraphicFramePr>
        <p:xfrm>
          <a:off x="1782865" y="5373216"/>
          <a:ext cx="6840841" cy="805180"/>
        </p:xfrm>
        <a:graphic>
          <a:graphicData uri="http://schemas.openxmlformats.org/drawingml/2006/table">
            <a:tbl>
              <a:tblPr firstRow="1" firstCol="1" bandRow="1">
                <a:tableStyleId>{5C22544A-7EE6-4342-B048-85BDC9FD1C3A}</a:tableStyleId>
              </a:tblPr>
              <a:tblGrid>
                <a:gridCol w="1074544">
                  <a:extLst>
                    <a:ext uri="{9D8B030D-6E8A-4147-A177-3AD203B41FA5}">
                      <a16:colId xmlns:a16="http://schemas.microsoft.com/office/drawing/2014/main" xmlns="" val="3874116052"/>
                    </a:ext>
                  </a:extLst>
                </a:gridCol>
                <a:gridCol w="2669873">
                  <a:extLst>
                    <a:ext uri="{9D8B030D-6E8A-4147-A177-3AD203B41FA5}">
                      <a16:colId xmlns:a16="http://schemas.microsoft.com/office/drawing/2014/main" xmlns="" val="2236843297"/>
                    </a:ext>
                  </a:extLst>
                </a:gridCol>
                <a:gridCol w="3096424">
                  <a:extLst>
                    <a:ext uri="{9D8B030D-6E8A-4147-A177-3AD203B41FA5}">
                      <a16:colId xmlns:a16="http://schemas.microsoft.com/office/drawing/2014/main" xmlns="" val="2112179567"/>
                    </a:ext>
                  </a:extLst>
                </a:gridCol>
              </a:tblGrid>
              <a:tr h="302260">
                <a:tc gridSpan="3">
                  <a:txBody>
                    <a:bodyPr/>
                    <a:lstStyle/>
                    <a:p>
                      <a:pPr algn="just">
                        <a:spcAft>
                          <a:spcPts val="0"/>
                        </a:spcAft>
                      </a:pPr>
                      <a:r>
                        <a:rPr lang="fr-FR" sz="1100" dirty="0">
                          <a:effectLst/>
                        </a:rPr>
                        <a:t>S21.G00.81 – Cotisation individuelle</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1499344752"/>
                  </a:ext>
                </a:extLst>
              </a:tr>
              <a:tr h="0">
                <a:tc>
                  <a:txBody>
                    <a:bodyPr/>
                    <a:lstStyle/>
                    <a:p>
                      <a:pPr algn="just">
                        <a:spcAft>
                          <a:spcPts val="0"/>
                        </a:spcAft>
                      </a:pPr>
                      <a:r>
                        <a:rPr lang="fr-FR" sz="1100" dirty="0" smtClean="0">
                          <a:effectLst/>
                        </a:rPr>
                        <a:t>S21.G00.81.001</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Code de cotisation</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fontAlgn="ctr"/>
                      <a:r>
                        <a:rPr lang="fr-FR" sz="1100" b="0" i="0" u="none" strike="noStrike" dirty="0" smtClean="0">
                          <a:solidFill>
                            <a:srgbClr val="000000"/>
                          </a:solidFill>
                          <a:effectLst/>
                          <a:latin typeface="Calibri" panose="020F0502020204030204" pitchFamily="34" charset="0"/>
                        </a:rPr>
                        <a:t>300 - [FP] Cotisations normales (part salariale)</a:t>
                      </a:r>
                      <a:endParaRPr lang="fr-FR" sz="1100" b="0" i="0" u="none" strike="noStrike" dirty="0">
                        <a:solidFill>
                          <a:srgbClr val="000000"/>
                        </a:solidFill>
                        <a:effectLst/>
                        <a:latin typeface="Calibri" panose="020F0502020204030204" pitchFamily="34" charset="0"/>
                      </a:endParaRPr>
                    </a:p>
                  </a:txBody>
                  <a:tcPr marL="68580" marR="68580" marT="0" marB="0" anchor="ctr"/>
                </a:tc>
                <a:extLst>
                  <a:ext uri="{0D108BD9-81ED-4DB2-BD59-A6C34878D82A}">
                    <a16:rowId xmlns:a16="http://schemas.microsoft.com/office/drawing/2014/main" xmlns="" val="2734653455"/>
                  </a:ext>
                </a:extLst>
              </a:tr>
              <a:tr h="0">
                <a:tc>
                  <a:txBody>
                    <a:bodyPr/>
                    <a:lstStyle/>
                    <a:p>
                      <a:pPr algn="just">
                        <a:spcAft>
                          <a:spcPts val="0"/>
                        </a:spcAft>
                      </a:pPr>
                      <a:r>
                        <a:rPr lang="fr-FR" sz="1100" dirty="0" smtClean="0">
                          <a:effectLst/>
                        </a:rPr>
                        <a:t>S21.G00.81.003</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 d’assiette</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smtClean="0">
                          <a:solidFill>
                            <a:srgbClr val="00B050"/>
                          </a:solidFill>
                          <a:effectLst/>
                        </a:rPr>
                        <a:t>3000.00</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424951526"/>
                  </a:ext>
                </a:extLst>
              </a:tr>
              <a:tr h="0">
                <a:tc>
                  <a:txBody>
                    <a:bodyPr/>
                    <a:lstStyle/>
                    <a:p>
                      <a:pPr algn="just">
                        <a:spcAft>
                          <a:spcPts val="0"/>
                        </a:spcAft>
                      </a:pPr>
                      <a:r>
                        <a:rPr lang="fr-FR" sz="1100" dirty="0" smtClean="0">
                          <a:effectLst/>
                        </a:rPr>
                        <a:t>S21.G00.81.004</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 de cotisation</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smtClean="0">
                          <a:solidFill>
                            <a:srgbClr val="00B050"/>
                          </a:solidFill>
                          <a:effectLst/>
                          <a:latin typeface="+mn-lt"/>
                          <a:ea typeface="+mn-ea"/>
                          <a:cs typeface="+mn-cs"/>
                        </a:rPr>
                        <a:t>333.00</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389617233"/>
                  </a:ext>
                </a:extLst>
              </a:tr>
            </a:tbl>
          </a:graphicData>
        </a:graphic>
      </p:graphicFrame>
      <p:sp>
        <p:nvSpPr>
          <p:cNvPr id="2" name="Double flèche verticale 1"/>
          <p:cNvSpPr/>
          <p:nvPr/>
        </p:nvSpPr>
        <p:spPr>
          <a:xfrm>
            <a:off x="264046" y="2096140"/>
            <a:ext cx="1080120" cy="4082256"/>
          </a:xfrm>
          <a:prstGeom prst="upDownArrow">
            <a:avLst>
              <a:gd name="adj1" fmla="val 67715"/>
              <a:gd name="adj2" fmla="val 39014"/>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fr-FR" sz="1100" dirty="0" smtClean="0"/>
              <a:t>Blocs portant correction pour la période de janvier 2021</a:t>
            </a:r>
            <a:endParaRPr lang="fr-FR" sz="1100" dirty="0"/>
          </a:p>
        </p:txBody>
      </p:sp>
      <p:sp>
        <p:nvSpPr>
          <p:cNvPr id="13" name="Rectangle 12">
            <a:extLst>
              <a:ext uri="{FF2B5EF4-FFF2-40B4-BE49-F238E27FC236}">
                <a16:creationId xmlns:a16="http://schemas.microsoft.com/office/drawing/2014/main" xmlns="" id="{A7943965-4DA0-A540-B9FA-95E2F4BD7E13}"/>
              </a:ext>
            </a:extLst>
          </p:cNvPr>
          <p:cNvSpPr/>
          <p:nvPr/>
        </p:nvSpPr>
        <p:spPr>
          <a:xfrm>
            <a:off x="264046" y="6178396"/>
            <a:ext cx="8731164" cy="646331"/>
          </a:xfrm>
          <a:prstGeom prst="rect">
            <a:avLst/>
          </a:prstGeom>
        </p:spPr>
        <p:txBody>
          <a:bodyPr wrap="square">
            <a:spAutoFit/>
          </a:bodyPr>
          <a:lstStyle/>
          <a:p>
            <a:pPr marL="342900" lvl="2" indent="-342900" algn="just">
              <a:buFont typeface="Wingdings" panose="05000000000000000000" pitchFamily="2" charset="2"/>
              <a:buChar char="§"/>
            </a:pPr>
            <a:r>
              <a:rPr lang="fr-FR" dirty="0" smtClean="0">
                <a:solidFill>
                  <a:schemeClr val="tx2"/>
                </a:solidFill>
              </a:rPr>
              <a:t>La base assujettie et la cotisation due pour la période de février doivent également être déclarées dans la DSN de février.</a:t>
            </a:r>
            <a:endParaRPr lang="fr-FR" b="1" dirty="0" smtClean="0">
              <a:solidFill>
                <a:schemeClr val="tx2"/>
              </a:solidFill>
            </a:endParaRPr>
          </a:p>
        </p:txBody>
      </p:sp>
    </p:spTree>
    <p:extLst>
      <p:ext uri="{BB962C8B-B14F-4D97-AF65-F5344CB8AC3E}">
        <p14:creationId xmlns:p14="http://schemas.microsoft.com/office/powerpoint/2010/main" xmlns="" val="1188325917"/>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xmlns="" id="{E65FD581-BC96-8B42-BFC7-746465A349D0}"/>
              </a:ext>
            </a:extLst>
          </p:cNvPr>
          <p:cNvSpPr>
            <a:spLocks noGrp="1"/>
          </p:cNvSpPr>
          <p:nvPr>
            <p:ph type="sldNum" sz="quarter" idx="12"/>
          </p:nvPr>
        </p:nvSpPr>
        <p:spPr/>
        <p:txBody>
          <a:bodyPr/>
          <a:lstStyle/>
          <a:p>
            <a:pPr>
              <a:defRPr/>
            </a:pPr>
            <a:fld id="{7B0B5D98-C34D-4DB1-BE83-7541DF2AF49D}" type="slidenum">
              <a:rPr lang="fr-FR" smtClean="0"/>
              <a:pPr>
                <a:defRPr/>
              </a:pPr>
              <a:t>9</a:t>
            </a:fld>
            <a:endParaRPr lang="fr-FR" dirty="0"/>
          </a:p>
        </p:txBody>
      </p:sp>
      <p:sp>
        <p:nvSpPr>
          <p:cNvPr id="16" name="Espace réservé du numéro de diapositive 3">
            <a:extLst>
              <a:ext uri="{FF2B5EF4-FFF2-40B4-BE49-F238E27FC236}">
                <a16:creationId xmlns:a16="http://schemas.microsoft.com/office/drawing/2014/main" xmlns="" id="{C2A42753-F5FD-FC41-A5A3-4F539B9C1929}"/>
              </a:ext>
            </a:extLst>
          </p:cNvPr>
          <p:cNvSpPr txBox="1">
            <a:spLocks/>
          </p:cNvSpPr>
          <p:nvPr/>
        </p:nvSpPr>
        <p:spPr>
          <a:xfrm>
            <a:off x="6770688" y="6423300"/>
            <a:ext cx="2133600" cy="365125"/>
          </a:xfrm>
          <a:prstGeom prst="rect">
            <a:avLst/>
          </a:prstGeom>
        </p:spPr>
        <p:txBody>
          <a:bodyPr/>
          <a:lstStyle>
            <a:defPPr>
              <a:defRPr lang="fr-FR"/>
            </a:defPPr>
            <a:lvl1pPr marL="0" algn="r" defTabSz="914400" rtl="0" eaLnBrk="1" fontAlgn="auto" latinLnBrk="0" hangingPunct="1">
              <a:spcBef>
                <a:spcPts val="0"/>
              </a:spcBef>
              <a:spcAft>
                <a:spcPts val="0"/>
              </a:spcAft>
              <a:defRPr sz="800" b="1" kern="1200">
                <a:solidFill>
                  <a:srgbClr val="003882"/>
                </a:solidFill>
                <a:latin typeface="Arial Narrow"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B0B5D98-C34D-4DB1-BE83-7541DF2AF49D}" type="slidenum">
              <a:rPr lang="fr-FR" smtClean="0"/>
              <a:pPr>
                <a:defRPr/>
              </a:pPr>
              <a:t>9</a:t>
            </a:fld>
            <a:endParaRPr lang="fr-FR" dirty="0"/>
          </a:p>
        </p:txBody>
      </p:sp>
      <p:sp>
        <p:nvSpPr>
          <p:cNvPr id="25" name="Titre 1">
            <a:extLst>
              <a:ext uri="{FF2B5EF4-FFF2-40B4-BE49-F238E27FC236}">
                <a16:creationId xmlns:a16="http://schemas.microsoft.com/office/drawing/2014/main" xmlns="" id="{C56A6E03-4BD3-664D-8413-A1DAFE924BE2}"/>
              </a:ext>
            </a:extLst>
          </p:cNvPr>
          <p:cNvSpPr txBox="1">
            <a:spLocks/>
          </p:cNvSpPr>
          <p:nvPr/>
        </p:nvSpPr>
        <p:spPr bwMode="auto">
          <a:xfrm>
            <a:off x="107504" y="0"/>
            <a:ext cx="8666283" cy="7647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800" b="1" kern="1200">
                <a:solidFill>
                  <a:schemeClr val="bg2"/>
                </a:solidFill>
                <a:latin typeface="+mj-lt"/>
                <a:ea typeface="+mj-ea"/>
                <a:cs typeface="+mj-cs"/>
              </a:defRPr>
            </a:lvl1pPr>
            <a:lvl2pPr algn="l" rtl="0" eaLnBrk="0" fontAlgn="base" hangingPunct="0">
              <a:spcBef>
                <a:spcPct val="0"/>
              </a:spcBef>
              <a:spcAft>
                <a:spcPct val="0"/>
              </a:spcAft>
              <a:defRPr sz="2800" b="1">
                <a:solidFill>
                  <a:schemeClr val="bg2"/>
                </a:solidFill>
                <a:latin typeface="Calibri" pitchFamily="34" charset="0"/>
              </a:defRPr>
            </a:lvl2pPr>
            <a:lvl3pPr algn="l" rtl="0" eaLnBrk="0" fontAlgn="base" hangingPunct="0">
              <a:spcBef>
                <a:spcPct val="0"/>
              </a:spcBef>
              <a:spcAft>
                <a:spcPct val="0"/>
              </a:spcAft>
              <a:defRPr sz="2800" b="1">
                <a:solidFill>
                  <a:schemeClr val="bg2"/>
                </a:solidFill>
                <a:latin typeface="Calibri" pitchFamily="34" charset="0"/>
              </a:defRPr>
            </a:lvl3pPr>
            <a:lvl4pPr algn="l" rtl="0" eaLnBrk="0" fontAlgn="base" hangingPunct="0">
              <a:spcBef>
                <a:spcPct val="0"/>
              </a:spcBef>
              <a:spcAft>
                <a:spcPct val="0"/>
              </a:spcAft>
              <a:defRPr sz="2800" b="1">
                <a:solidFill>
                  <a:schemeClr val="bg2"/>
                </a:solidFill>
                <a:latin typeface="Calibri" pitchFamily="34" charset="0"/>
              </a:defRPr>
            </a:lvl4pPr>
            <a:lvl5pPr algn="l" rtl="0" eaLnBrk="0" fontAlgn="base" hangingPunct="0">
              <a:spcBef>
                <a:spcPct val="0"/>
              </a:spcBef>
              <a:spcAft>
                <a:spcPct val="0"/>
              </a:spcAft>
              <a:defRPr sz="2800" b="1">
                <a:solidFill>
                  <a:schemeClr val="bg2"/>
                </a:solidFill>
                <a:latin typeface="Calibri" pitchFamily="34" charset="0"/>
              </a:defRPr>
            </a:lvl5pPr>
            <a:lvl6pPr marL="457200" algn="l" rtl="0" fontAlgn="base">
              <a:spcBef>
                <a:spcPct val="0"/>
              </a:spcBef>
              <a:spcAft>
                <a:spcPct val="0"/>
              </a:spcAft>
              <a:defRPr sz="2800" b="1">
                <a:solidFill>
                  <a:schemeClr val="bg2"/>
                </a:solidFill>
                <a:latin typeface="Calibri" pitchFamily="34" charset="0"/>
              </a:defRPr>
            </a:lvl6pPr>
            <a:lvl7pPr marL="914400" algn="l" rtl="0" fontAlgn="base">
              <a:spcBef>
                <a:spcPct val="0"/>
              </a:spcBef>
              <a:spcAft>
                <a:spcPct val="0"/>
              </a:spcAft>
              <a:defRPr sz="2800" b="1">
                <a:solidFill>
                  <a:schemeClr val="bg2"/>
                </a:solidFill>
                <a:latin typeface="Calibri" pitchFamily="34" charset="0"/>
              </a:defRPr>
            </a:lvl7pPr>
            <a:lvl8pPr marL="1371600" algn="l" rtl="0" fontAlgn="base">
              <a:spcBef>
                <a:spcPct val="0"/>
              </a:spcBef>
              <a:spcAft>
                <a:spcPct val="0"/>
              </a:spcAft>
              <a:defRPr sz="2800" b="1">
                <a:solidFill>
                  <a:schemeClr val="bg2"/>
                </a:solidFill>
                <a:latin typeface="Calibri" pitchFamily="34" charset="0"/>
              </a:defRPr>
            </a:lvl8pPr>
            <a:lvl9pPr marL="1828800" algn="l" rtl="0" fontAlgn="base">
              <a:spcBef>
                <a:spcPct val="0"/>
              </a:spcBef>
              <a:spcAft>
                <a:spcPct val="0"/>
              </a:spcAft>
              <a:defRPr sz="2800" b="1">
                <a:solidFill>
                  <a:schemeClr val="bg2"/>
                </a:solidFill>
                <a:latin typeface="Calibri" pitchFamily="34" charset="0"/>
              </a:defRPr>
            </a:lvl9pPr>
          </a:lstStyle>
          <a:p>
            <a:r>
              <a:rPr lang="fr-FR" dirty="0"/>
              <a:t>Comment corriger une erreur déclarative ?</a:t>
            </a:r>
            <a:br>
              <a:rPr lang="fr-FR" dirty="0"/>
            </a:br>
            <a:r>
              <a:rPr lang="fr-FR" sz="1800" kern="0" dirty="0" smtClean="0">
                <a:solidFill>
                  <a:srgbClr val="00B0F0"/>
                </a:solidFill>
                <a:latin typeface="Calibri" pitchFamily="34" charset="0"/>
                <a:ea typeface="+mn-ea"/>
                <a:cs typeface="Arial"/>
              </a:rPr>
              <a:t>Correction des éléments financiers déclarés en DSN</a:t>
            </a:r>
            <a:endParaRPr lang="fr-FR" sz="1800" kern="0" dirty="0">
              <a:solidFill>
                <a:srgbClr val="00B0F0"/>
              </a:solidFill>
              <a:latin typeface="Calibri" pitchFamily="34" charset="0"/>
              <a:ea typeface="+mn-ea"/>
              <a:cs typeface="Arial"/>
            </a:endParaRPr>
          </a:p>
        </p:txBody>
      </p:sp>
      <p:sp>
        <p:nvSpPr>
          <p:cNvPr id="27" name="Rectangle 26">
            <a:extLst>
              <a:ext uri="{FF2B5EF4-FFF2-40B4-BE49-F238E27FC236}">
                <a16:creationId xmlns:a16="http://schemas.microsoft.com/office/drawing/2014/main" xmlns="" id="{A7943965-4DA0-A540-B9FA-95E2F4BD7E13}"/>
              </a:ext>
            </a:extLst>
          </p:cNvPr>
          <p:cNvSpPr/>
          <p:nvPr/>
        </p:nvSpPr>
        <p:spPr>
          <a:xfrm>
            <a:off x="173124" y="1340768"/>
            <a:ext cx="8731164" cy="2554545"/>
          </a:xfrm>
          <a:prstGeom prst="rect">
            <a:avLst/>
          </a:prstGeom>
        </p:spPr>
        <p:txBody>
          <a:bodyPr wrap="square">
            <a:spAutoFit/>
          </a:bodyPr>
          <a:lstStyle/>
          <a:p>
            <a:pPr marL="342900" lvl="2" indent="-342900" algn="just">
              <a:buBlip>
                <a:blip r:embed="rId2"/>
              </a:buBlip>
            </a:pPr>
            <a:r>
              <a:rPr lang="fr-FR" sz="2000" dirty="0" smtClean="0">
                <a:solidFill>
                  <a:schemeClr val="tx2"/>
                </a:solidFill>
              </a:rPr>
              <a:t>Lorsqu’une erreur est déclarée sur un montant de cotisation sans que le montant de la base assujettie dont il est enfant soit en erreur, il convient de déclarer comme suit :</a:t>
            </a:r>
          </a:p>
          <a:p>
            <a:pPr marL="342900" lvl="2" indent="-342900" algn="just">
              <a:buBlip>
                <a:blip r:embed="rId2"/>
              </a:buBlip>
            </a:pPr>
            <a:endParaRPr lang="fr-FR" sz="2000" dirty="0" smtClean="0">
              <a:solidFill>
                <a:schemeClr val="tx2"/>
              </a:solidFill>
            </a:endParaRPr>
          </a:p>
          <a:p>
            <a:pPr marL="342900" indent="-342900" fontAlgn="ctr">
              <a:buFont typeface="Wingdings" panose="05000000000000000000" pitchFamily="2" charset="2"/>
              <a:buChar char="q"/>
            </a:pPr>
            <a:r>
              <a:rPr lang="fr-FR" sz="2000" dirty="0" smtClean="0">
                <a:solidFill>
                  <a:schemeClr val="tx2"/>
                </a:solidFill>
              </a:rPr>
              <a:t>Dans la DSN de janvier 2021, l’établissement déclare pour un individu une base assujettie avec un montant de cotisation de 154,50 euros au lieu de 333 euros. Le montant de 3000 euros déclaré au niveau de la rubrique  « S21.G00.78.001 -</a:t>
            </a:r>
            <a:r>
              <a:rPr lang="fr-FR" sz="2000" dirty="0">
                <a:solidFill>
                  <a:schemeClr val="tx2"/>
                </a:solidFill>
              </a:rPr>
              <a:t> </a:t>
            </a:r>
            <a:r>
              <a:rPr lang="fr-FR" sz="2000" dirty="0" smtClean="0">
                <a:solidFill>
                  <a:schemeClr val="tx2"/>
                </a:solidFill>
              </a:rPr>
              <a:t>Code </a:t>
            </a:r>
            <a:r>
              <a:rPr lang="fr-FR" sz="2000" dirty="0">
                <a:solidFill>
                  <a:schemeClr val="tx2"/>
                </a:solidFill>
              </a:rPr>
              <a:t>de base </a:t>
            </a:r>
            <a:r>
              <a:rPr lang="fr-FR" sz="2000" dirty="0" smtClean="0">
                <a:solidFill>
                  <a:schemeClr val="tx2"/>
                </a:solidFill>
              </a:rPr>
              <a:t>assujettie » est correct :</a:t>
            </a:r>
          </a:p>
        </p:txBody>
      </p:sp>
      <p:graphicFrame>
        <p:nvGraphicFramePr>
          <p:cNvPr id="3" name="Tableau 2"/>
          <p:cNvGraphicFramePr>
            <a:graphicFrameLocks noGrp="1"/>
          </p:cNvGraphicFramePr>
          <p:nvPr/>
        </p:nvGraphicFramePr>
        <p:xfrm>
          <a:off x="1542086" y="4174903"/>
          <a:ext cx="7226124" cy="972820"/>
        </p:xfrm>
        <a:graphic>
          <a:graphicData uri="http://schemas.openxmlformats.org/drawingml/2006/table">
            <a:tbl>
              <a:tblPr firstRow="1" firstCol="1" bandRow="1">
                <a:tableStyleId>{5C22544A-7EE6-4342-B048-85BDC9FD1C3A}</a:tableStyleId>
              </a:tblPr>
              <a:tblGrid>
                <a:gridCol w="1260370">
                  <a:extLst>
                    <a:ext uri="{9D8B030D-6E8A-4147-A177-3AD203B41FA5}">
                      <a16:colId xmlns:a16="http://schemas.microsoft.com/office/drawing/2014/main" xmlns="" val="3417841453"/>
                    </a:ext>
                  </a:extLst>
                </a:gridCol>
                <a:gridCol w="2856840">
                  <a:extLst>
                    <a:ext uri="{9D8B030D-6E8A-4147-A177-3AD203B41FA5}">
                      <a16:colId xmlns:a16="http://schemas.microsoft.com/office/drawing/2014/main" xmlns="" val="2158888135"/>
                    </a:ext>
                  </a:extLst>
                </a:gridCol>
                <a:gridCol w="3108914">
                  <a:extLst>
                    <a:ext uri="{9D8B030D-6E8A-4147-A177-3AD203B41FA5}">
                      <a16:colId xmlns:a16="http://schemas.microsoft.com/office/drawing/2014/main" xmlns="" val="2153607623"/>
                    </a:ext>
                  </a:extLst>
                </a:gridCol>
              </a:tblGrid>
              <a:tr h="302260">
                <a:tc gridSpan="3">
                  <a:txBody>
                    <a:bodyPr/>
                    <a:lstStyle/>
                    <a:p>
                      <a:pPr algn="just">
                        <a:spcAft>
                          <a:spcPts val="0"/>
                        </a:spcAft>
                      </a:pPr>
                      <a:r>
                        <a:rPr lang="fr-FR" sz="1100" dirty="0">
                          <a:effectLst/>
                        </a:rPr>
                        <a:t>S21.G00.78 – Base assujettie</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2764383801"/>
                  </a:ext>
                </a:extLst>
              </a:tr>
              <a:tr h="0">
                <a:tc>
                  <a:txBody>
                    <a:bodyPr/>
                    <a:lstStyle/>
                    <a:p>
                      <a:pPr algn="just">
                        <a:spcAft>
                          <a:spcPts val="0"/>
                        </a:spcAft>
                      </a:pPr>
                      <a:r>
                        <a:rPr lang="fr-FR" sz="1100">
                          <a:effectLst/>
                        </a:rPr>
                        <a:t>S21.G00.78.001</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a:effectLst/>
                        </a:rPr>
                        <a:t>Code de base assujettie</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fontAlgn="ctr"/>
                      <a:r>
                        <a:rPr lang="fr-FR" sz="1100" b="0" i="0" u="none" strike="noStrike" dirty="0" smtClean="0">
                          <a:solidFill>
                            <a:srgbClr val="000000"/>
                          </a:solidFill>
                          <a:effectLst/>
                          <a:latin typeface="Calibri" panose="020F0502020204030204" pitchFamily="34" charset="0"/>
                        </a:rPr>
                        <a:t>48 - [FP] CNRACL - Base brute avant abattement</a:t>
                      </a:r>
                      <a:endParaRPr lang="fr-FR" sz="1100" b="0" i="0" u="none" strike="noStrike" dirty="0">
                        <a:solidFill>
                          <a:srgbClr val="000000"/>
                        </a:solidFill>
                        <a:effectLst/>
                        <a:latin typeface="Calibri" panose="020F0502020204030204" pitchFamily="34" charset="0"/>
                      </a:endParaRPr>
                    </a:p>
                  </a:txBody>
                  <a:tcPr marL="68580" marR="68580" marT="0" marB="0" anchor="ctr"/>
                </a:tc>
                <a:extLst>
                  <a:ext uri="{0D108BD9-81ED-4DB2-BD59-A6C34878D82A}">
                    <a16:rowId xmlns:a16="http://schemas.microsoft.com/office/drawing/2014/main" xmlns="" val="4268320854"/>
                  </a:ext>
                </a:extLst>
              </a:tr>
              <a:tr h="0">
                <a:tc>
                  <a:txBody>
                    <a:bodyPr/>
                    <a:lstStyle/>
                    <a:p>
                      <a:pPr algn="just">
                        <a:spcAft>
                          <a:spcPts val="0"/>
                        </a:spcAft>
                      </a:pPr>
                      <a:r>
                        <a:rPr lang="fr-FR" sz="1100">
                          <a:effectLst/>
                        </a:rPr>
                        <a:t>S21.G00.78.002</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Date de début de période de rattachement</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a:effectLst/>
                        </a:rPr>
                        <a:t>01012021</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370538303"/>
                  </a:ext>
                </a:extLst>
              </a:tr>
              <a:tr h="0">
                <a:tc>
                  <a:txBody>
                    <a:bodyPr/>
                    <a:lstStyle/>
                    <a:p>
                      <a:pPr algn="just">
                        <a:spcAft>
                          <a:spcPts val="0"/>
                        </a:spcAft>
                      </a:pPr>
                      <a:r>
                        <a:rPr lang="fr-FR" sz="1100">
                          <a:effectLst/>
                        </a:rPr>
                        <a:t>S21.G00.78.003</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a:effectLst/>
                        </a:rPr>
                        <a:t>Date de fin de période de rattachement</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31012021</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247862758"/>
                  </a:ext>
                </a:extLst>
              </a:tr>
              <a:tr h="0">
                <a:tc>
                  <a:txBody>
                    <a:bodyPr/>
                    <a:lstStyle/>
                    <a:p>
                      <a:pPr algn="just">
                        <a:spcAft>
                          <a:spcPts val="0"/>
                        </a:spcAft>
                      </a:pPr>
                      <a:r>
                        <a:rPr lang="fr-FR" sz="1100">
                          <a:effectLst/>
                        </a:rPr>
                        <a:t>S21.G00.78.004</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smtClean="0">
                          <a:solidFill>
                            <a:srgbClr val="00B050"/>
                          </a:solidFill>
                          <a:effectLst/>
                        </a:rPr>
                        <a:t>3000.00</a:t>
                      </a:r>
                      <a:endParaRPr lang="fr-FR"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498630178"/>
                  </a:ext>
                </a:extLst>
              </a:tr>
            </a:tbl>
          </a:graphicData>
        </a:graphic>
      </p:graphicFrame>
      <p:graphicFrame>
        <p:nvGraphicFramePr>
          <p:cNvPr id="6" name="Tableau 5"/>
          <p:cNvGraphicFramePr>
            <a:graphicFrameLocks noGrp="1"/>
          </p:cNvGraphicFramePr>
          <p:nvPr/>
        </p:nvGraphicFramePr>
        <p:xfrm>
          <a:off x="1932946" y="5285550"/>
          <a:ext cx="6840841" cy="805180"/>
        </p:xfrm>
        <a:graphic>
          <a:graphicData uri="http://schemas.openxmlformats.org/drawingml/2006/table">
            <a:tbl>
              <a:tblPr firstRow="1" firstCol="1" bandRow="1">
                <a:tableStyleId>{5C22544A-7EE6-4342-B048-85BDC9FD1C3A}</a:tableStyleId>
              </a:tblPr>
              <a:tblGrid>
                <a:gridCol w="1074544">
                  <a:extLst>
                    <a:ext uri="{9D8B030D-6E8A-4147-A177-3AD203B41FA5}">
                      <a16:colId xmlns:a16="http://schemas.microsoft.com/office/drawing/2014/main" xmlns="" val="3874116052"/>
                    </a:ext>
                  </a:extLst>
                </a:gridCol>
                <a:gridCol w="2669873">
                  <a:extLst>
                    <a:ext uri="{9D8B030D-6E8A-4147-A177-3AD203B41FA5}">
                      <a16:colId xmlns:a16="http://schemas.microsoft.com/office/drawing/2014/main" xmlns="" val="2236843297"/>
                    </a:ext>
                  </a:extLst>
                </a:gridCol>
                <a:gridCol w="3096424">
                  <a:extLst>
                    <a:ext uri="{9D8B030D-6E8A-4147-A177-3AD203B41FA5}">
                      <a16:colId xmlns:a16="http://schemas.microsoft.com/office/drawing/2014/main" xmlns="" val="2112179567"/>
                    </a:ext>
                  </a:extLst>
                </a:gridCol>
              </a:tblGrid>
              <a:tr h="302260">
                <a:tc gridSpan="3">
                  <a:txBody>
                    <a:bodyPr/>
                    <a:lstStyle/>
                    <a:p>
                      <a:pPr algn="just">
                        <a:spcAft>
                          <a:spcPts val="0"/>
                        </a:spcAft>
                      </a:pPr>
                      <a:r>
                        <a:rPr lang="fr-FR" sz="1100" dirty="0">
                          <a:effectLst/>
                        </a:rPr>
                        <a:t>S21.G00.81 – Cotisation individuelle</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1499344752"/>
                  </a:ext>
                </a:extLst>
              </a:tr>
              <a:tr h="0">
                <a:tc>
                  <a:txBody>
                    <a:bodyPr/>
                    <a:lstStyle/>
                    <a:p>
                      <a:pPr algn="just">
                        <a:spcAft>
                          <a:spcPts val="0"/>
                        </a:spcAft>
                      </a:pPr>
                      <a:r>
                        <a:rPr lang="fr-FR" sz="1100" dirty="0" smtClean="0">
                          <a:effectLst/>
                        </a:rPr>
                        <a:t>S21.G00.81.001</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Code de cotisation</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fontAlgn="ctr"/>
                      <a:r>
                        <a:rPr lang="fr-FR" sz="1100" b="0" i="0" u="none" strike="noStrike" dirty="0" smtClean="0">
                          <a:solidFill>
                            <a:srgbClr val="000000"/>
                          </a:solidFill>
                          <a:effectLst/>
                          <a:latin typeface="Calibri" panose="020F0502020204030204" pitchFamily="34" charset="0"/>
                        </a:rPr>
                        <a:t>300 - [FP] Cotisations normales (part salariale)</a:t>
                      </a:r>
                      <a:endParaRPr lang="fr-FR" sz="1100" b="0" i="0" u="none" strike="noStrike" dirty="0">
                        <a:solidFill>
                          <a:srgbClr val="000000"/>
                        </a:solidFill>
                        <a:effectLst/>
                        <a:latin typeface="Calibri" panose="020F0502020204030204" pitchFamily="34" charset="0"/>
                      </a:endParaRPr>
                    </a:p>
                  </a:txBody>
                  <a:tcPr marL="68580" marR="68580" marT="0" marB="0" anchor="ctr"/>
                </a:tc>
                <a:extLst>
                  <a:ext uri="{0D108BD9-81ED-4DB2-BD59-A6C34878D82A}">
                    <a16:rowId xmlns:a16="http://schemas.microsoft.com/office/drawing/2014/main" xmlns="" val="2734653455"/>
                  </a:ext>
                </a:extLst>
              </a:tr>
              <a:tr h="0">
                <a:tc>
                  <a:txBody>
                    <a:bodyPr/>
                    <a:lstStyle/>
                    <a:p>
                      <a:pPr algn="just">
                        <a:spcAft>
                          <a:spcPts val="0"/>
                        </a:spcAft>
                      </a:pPr>
                      <a:r>
                        <a:rPr lang="fr-FR" sz="1100" dirty="0" smtClean="0">
                          <a:effectLst/>
                        </a:rPr>
                        <a:t>S21.G00.81.003</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a:effectLst/>
                        </a:rPr>
                        <a:t>Montant d’assiette</a:t>
                      </a:r>
                      <a:endParaRPr lang="fr-F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smtClean="0">
                          <a:effectLst/>
                        </a:rPr>
                        <a:t>3000.00</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424951526"/>
                  </a:ext>
                </a:extLst>
              </a:tr>
              <a:tr h="0">
                <a:tc>
                  <a:txBody>
                    <a:bodyPr/>
                    <a:lstStyle/>
                    <a:p>
                      <a:pPr algn="just">
                        <a:spcAft>
                          <a:spcPts val="0"/>
                        </a:spcAft>
                      </a:pPr>
                      <a:r>
                        <a:rPr lang="fr-FR" sz="1100" dirty="0" smtClean="0">
                          <a:effectLst/>
                        </a:rPr>
                        <a:t>S21.G00.81.004</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dirty="0">
                          <a:effectLst/>
                        </a:rPr>
                        <a:t>Montant de cotisation</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fr-FR" sz="1100" b="1" dirty="0" smtClean="0">
                          <a:solidFill>
                            <a:srgbClr val="FF0000"/>
                          </a:solidFill>
                          <a:effectLst/>
                          <a:latin typeface="+mn-lt"/>
                          <a:ea typeface="+mn-ea"/>
                          <a:cs typeface="+mn-cs"/>
                        </a:rPr>
                        <a:t>154.50</a:t>
                      </a:r>
                      <a:endParaRPr lang="fr-FR"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389617233"/>
                  </a:ext>
                </a:extLst>
              </a:tr>
            </a:tbl>
          </a:graphicData>
        </a:graphic>
      </p:graphicFrame>
      <p:sp>
        <p:nvSpPr>
          <p:cNvPr id="7" name="Rectangle 1"/>
          <p:cNvSpPr>
            <a:spLocks noChangeArrowheads="1"/>
          </p:cNvSpPr>
          <p:nvPr/>
        </p:nvSpPr>
        <p:spPr bwMode="auto">
          <a:xfrm>
            <a:off x="1403489" y="6091005"/>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Tree>
    <p:extLst>
      <p:ext uri="{BB962C8B-B14F-4D97-AF65-F5344CB8AC3E}">
        <p14:creationId xmlns:p14="http://schemas.microsoft.com/office/powerpoint/2010/main" xmlns="" val="3333531158"/>
      </p:ext>
    </p:extLst>
  </p:cSld>
  <p:clrMapOvr>
    <a:masterClrMapping/>
  </p:clrMapOvr>
  <p:transition spd="slow"/>
</p:sld>
</file>

<file path=ppt/theme/theme1.xml><?xml version="1.0" encoding="utf-8"?>
<a:theme xmlns:a="http://schemas.openxmlformats.org/drawingml/2006/main" name="2_Thème Office">
  <a:themeElements>
    <a:clrScheme name="Personnalisé 5">
      <a:dk1>
        <a:sysClr val="windowText" lastClr="000000"/>
      </a:dk1>
      <a:lt1>
        <a:sysClr val="window" lastClr="FFFFFF"/>
      </a:lt1>
      <a:dk2>
        <a:srgbClr val="003882"/>
      </a:dk2>
      <a:lt2>
        <a:srgbClr val="E95D0F"/>
      </a:lt2>
      <a:accent1>
        <a:srgbClr val="E47E14"/>
      </a:accent1>
      <a:accent2>
        <a:srgbClr val="F2950C"/>
      </a:accent2>
      <a:accent3>
        <a:srgbClr val="92D050"/>
      </a:accent3>
      <a:accent4>
        <a:srgbClr val="00B0F0"/>
      </a:accent4>
      <a:accent5>
        <a:srgbClr val="FE19FF"/>
      </a:accent5>
      <a:accent6>
        <a:srgbClr val="A46D36"/>
      </a:accent6>
      <a:hlink>
        <a:srgbClr val="953734"/>
      </a:hlink>
      <a:folHlink>
        <a:srgbClr val="5F497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gip01">
  <a:themeElements>
    <a:clrScheme name="1_gip01 8">
      <a:dk1>
        <a:srgbClr val="004272"/>
      </a:dk1>
      <a:lt1>
        <a:srgbClr val="FFFFFF"/>
      </a:lt1>
      <a:dk2>
        <a:srgbClr val="004272"/>
      </a:dk2>
      <a:lt2>
        <a:srgbClr val="EEEEEE"/>
      </a:lt2>
      <a:accent1>
        <a:srgbClr val="00B0E6"/>
      </a:accent1>
      <a:accent2>
        <a:srgbClr val="A1A1A1"/>
      </a:accent2>
      <a:accent3>
        <a:srgbClr val="FFFFFF"/>
      </a:accent3>
      <a:accent4>
        <a:srgbClr val="003760"/>
      </a:accent4>
      <a:accent5>
        <a:srgbClr val="AAD4F0"/>
      </a:accent5>
      <a:accent6>
        <a:srgbClr val="919191"/>
      </a:accent6>
      <a:hlink>
        <a:srgbClr val="000000"/>
      </a:hlink>
      <a:folHlink>
        <a:srgbClr val="D9E4E7"/>
      </a:folHlink>
    </a:clrScheme>
    <a:fontScheme name="1_gip01">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Times New Roman" pitchFamily="18" charset="0"/>
          </a:defRPr>
        </a:defPPr>
      </a:lstStyle>
    </a:spDef>
    <a:lnDef>
      <a:spPr bwMode="auto">
        <a:solidFill>
          <a:schemeClr val="accent1"/>
        </a:solidFill>
        <a:ln w="9525" cap="flat" cmpd="sng" algn="ctr">
          <a:solidFill>
            <a:schemeClr val="accent5">
              <a:lumMod val="90000"/>
            </a:schemeClr>
          </a:solidFill>
          <a:prstDash val="solid"/>
          <a:round/>
          <a:headEnd type="none" w="med" len="med"/>
          <a:tailEnd type="triangle"/>
        </a:ln>
        <a:effectLst/>
      </a:spPr>
      <a:bodyPr/>
      <a:lstStyle/>
    </a:lnDef>
    <a:txDef>
      <a:spPr bwMode="auto">
        <a:noFill/>
        <a:ln w="9525">
          <a:noFill/>
          <a:miter lim="800000"/>
          <a:headEnd/>
          <a:tailEnd/>
        </a:ln>
      </a:spPr>
      <a:bodyPr lIns="91969" tIns="45984" rIns="91969" bIns="45984"/>
      <a:lstStyle>
        <a:defPPr fontAlgn="auto">
          <a:lnSpc>
            <a:spcPct val="85000"/>
          </a:lnSpc>
          <a:spcBef>
            <a:spcPts val="0"/>
          </a:spcBef>
          <a:spcAft>
            <a:spcPts val="0"/>
          </a:spcAft>
          <a:defRPr sz="1200" kern="0" dirty="0" smtClean="0">
            <a:solidFill>
              <a:srgbClr val="004272"/>
            </a:solidFill>
            <a:latin typeface="Calibri" pitchFamily="34" charset="0"/>
            <a:cs typeface="Arial"/>
          </a:defRPr>
        </a:defPPr>
      </a:lstStyle>
    </a:txDef>
  </a:objectDefaults>
  <a:extraClrSchemeLst>
    <a:extraClrScheme>
      <a:clrScheme name="1_gip0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gip0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gip01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gip01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gip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gip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gip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gip01 8">
        <a:dk1>
          <a:srgbClr val="004272"/>
        </a:dk1>
        <a:lt1>
          <a:srgbClr val="FFFFFF"/>
        </a:lt1>
        <a:dk2>
          <a:srgbClr val="004272"/>
        </a:dk2>
        <a:lt2>
          <a:srgbClr val="EEEEEE"/>
        </a:lt2>
        <a:accent1>
          <a:srgbClr val="00B0E6"/>
        </a:accent1>
        <a:accent2>
          <a:srgbClr val="A1A1A1"/>
        </a:accent2>
        <a:accent3>
          <a:srgbClr val="FFFFFF"/>
        </a:accent3>
        <a:accent4>
          <a:srgbClr val="003760"/>
        </a:accent4>
        <a:accent5>
          <a:srgbClr val="AAD4F0"/>
        </a:accent5>
        <a:accent6>
          <a:srgbClr val="919191"/>
        </a:accent6>
        <a:hlink>
          <a:srgbClr val="000000"/>
        </a:hlink>
        <a:folHlink>
          <a:srgbClr val="D9E4E7"/>
        </a:folHlink>
      </a:clrScheme>
      <a:clrMap bg1="lt1" tx1="dk1" bg2="lt2" tx2="dk2" accent1="accent1" accent2="accent2" accent3="accent3" accent4="accent4" accent5="accent5" accent6="accent6" hlink="hlink" folHlink="folHlink"/>
    </a:extraClrScheme>
    <a:extraClrScheme>
      <a:clrScheme name="1_gip01 9">
        <a:dk1>
          <a:srgbClr val="848484"/>
        </a:dk1>
        <a:lt1>
          <a:srgbClr val="FFFFFF"/>
        </a:lt1>
        <a:dk2>
          <a:srgbClr val="00B0E6"/>
        </a:dk2>
        <a:lt2>
          <a:srgbClr val="EEEEEE"/>
        </a:lt2>
        <a:accent1>
          <a:srgbClr val="004E61"/>
        </a:accent1>
        <a:accent2>
          <a:srgbClr val="A1A1A1"/>
        </a:accent2>
        <a:accent3>
          <a:srgbClr val="FFFFFF"/>
        </a:accent3>
        <a:accent4>
          <a:srgbClr val="707070"/>
        </a:accent4>
        <a:accent5>
          <a:srgbClr val="AAB2B7"/>
        </a:accent5>
        <a:accent6>
          <a:srgbClr val="919191"/>
        </a:accent6>
        <a:hlink>
          <a:srgbClr val="000000"/>
        </a:hlink>
        <a:folHlink>
          <a:srgbClr val="D9E4E7"/>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1_gip01 9">
    <a:dk1>
      <a:srgbClr val="848484"/>
    </a:dk1>
    <a:lt1>
      <a:srgbClr val="FFFFFF"/>
    </a:lt1>
    <a:dk2>
      <a:srgbClr val="00B0E6"/>
    </a:dk2>
    <a:lt2>
      <a:srgbClr val="EEEEEE"/>
    </a:lt2>
    <a:accent1>
      <a:srgbClr val="004E61"/>
    </a:accent1>
    <a:accent2>
      <a:srgbClr val="A1A1A1"/>
    </a:accent2>
    <a:accent3>
      <a:srgbClr val="FFFFFF"/>
    </a:accent3>
    <a:accent4>
      <a:srgbClr val="707070"/>
    </a:accent4>
    <a:accent5>
      <a:srgbClr val="AAB2B7"/>
    </a:accent5>
    <a:accent6>
      <a:srgbClr val="919191"/>
    </a:accent6>
    <a:hlink>
      <a:srgbClr val="000000"/>
    </a:hlink>
    <a:folHlink>
      <a:srgbClr val="D9E4E7"/>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851EA6F4347204EBF1A278FA43DCFFA" ma:contentTypeVersion="0" ma:contentTypeDescription="Crée un document." ma:contentTypeScope="" ma:versionID="cbf67f4c164a6768fbc835f09c0ce01b">
  <xsd:schema xmlns:xsd="http://www.w3.org/2001/XMLSchema" xmlns:xs="http://www.w3.org/2001/XMLSchema" xmlns:p="http://schemas.microsoft.com/office/2006/metadata/properties" xmlns:ns2="1c123b84-80ca-4bee-a1b1-49a608c2ca90" targetNamespace="http://schemas.microsoft.com/office/2006/metadata/properties" ma:root="true" ma:fieldsID="70e677e3b32700101d3033a871670d08" ns2:_="">
    <xsd:import namespace="1c123b84-80ca-4bee-a1b1-49a608c2ca90"/>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123b84-80ca-4bee-a1b1-49a608c2ca90" elementFormDefault="qualified">
    <xsd:import namespace="http://schemas.microsoft.com/office/2006/documentManagement/types"/>
    <xsd:import namespace="http://schemas.microsoft.com/office/infopath/2007/PartnerControls"/>
    <xsd:element name="_dlc_DocId" ma:index="8" nillable="true" ma:displayName="Valeur d’ID de document" ma:description="Valeur de l’ID de document affecté à cet élément." ma:internalName="_dlc_DocId" ma:readOnly="true">
      <xsd:simpleType>
        <xsd:restriction base="dms:Text"/>
      </xsd:simpleType>
    </xsd:element>
    <xsd:element name="_dlc_DocIdUrl" ma:index="9"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dlc_DocId xmlns="1c123b84-80ca-4bee-a1b1-49a608c2ca90">VQTKTKUKJDJV-358477342-178</_dlc_DocId>
    <_dlc_DocIdUrl xmlns="1c123b84-80ca-4bee-a1b1-49a608c2ca90">
      <Url>http://gipi.intra.net/teamsites/gpa/_layouts/15/DocIdRedir.aspx?ID=VQTKTKUKJDJV-358477342-178</Url>
      <Description>VQTKTKUKJDJV-358477342-178</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5941FD6-503A-49AE-8E62-248A93F8EF1C}">
  <ds:schemaRefs>
    <ds:schemaRef ds:uri="http://schemas.microsoft.com/sharepoint/v3/contenttype/forms"/>
  </ds:schemaRefs>
</ds:datastoreItem>
</file>

<file path=customXml/itemProps2.xml><?xml version="1.0" encoding="utf-8"?>
<ds:datastoreItem xmlns:ds="http://schemas.openxmlformats.org/officeDocument/2006/customXml" ds:itemID="{DF9AD34C-2EBF-4FCB-BCC1-B7EA5D889D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c123b84-80ca-4bee-a1b1-49a608c2ca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BDDC6E0-0157-4A9A-96EC-352AFE9903A4}">
  <ds:schemaRefs>
    <ds:schemaRef ds:uri="http://schemas.microsoft.com/office/2006/metadata/propertie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95823311-2325-4d11-b750-014882a9a010"/>
    <ds:schemaRef ds:uri="http://www.w3.org/XML/1998/namespace"/>
    <ds:schemaRef ds:uri="http://purl.org/dc/dcmitype/"/>
    <ds:schemaRef ds:uri="1c123b84-80ca-4bee-a1b1-49a608c2ca90"/>
  </ds:schemaRefs>
</ds:datastoreItem>
</file>

<file path=customXml/itemProps4.xml><?xml version="1.0" encoding="utf-8"?>
<ds:datastoreItem xmlns:ds="http://schemas.openxmlformats.org/officeDocument/2006/customXml" ds:itemID="{082FA440-61D3-4338-AF13-8A6022C2AAB8}">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17529</TotalTime>
  <Words>2593</Words>
  <Application>Microsoft Office PowerPoint</Application>
  <PresentationFormat>Affichage à l'écran (4:3)</PresentationFormat>
  <Paragraphs>434</Paragraphs>
  <Slides>24</Slides>
  <Notes>13</Notes>
  <HiddenSlides>0</HiddenSlides>
  <MMClips>0</MMClips>
  <ScaleCrop>false</ScaleCrop>
  <HeadingPairs>
    <vt:vector size="4" baseType="variant">
      <vt:variant>
        <vt:lpstr>Thème</vt:lpstr>
      </vt:variant>
      <vt:variant>
        <vt:i4>2</vt:i4>
      </vt:variant>
      <vt:variant>
        <vt:lpstr>Titres des diapositives</vt:lpstr>
      </vt:variant>
      <vt:variant>
        <vt:i4>24</vt:i4>
      </vt:variant>
    </vt:vector>
  </HeadingPairs>
  <TitlesOfParts>
    <vt:vector size="26" baseType="lpstr">
      <vt:lpstr>2_Thème Office</vt:lpstr>
      <vt:lpstr>1_gip01</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Témoignage</vt:lpstr>
    </vt:vector>
  </TitlesOfParts>
  <Company>GIP-MDS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mbernassau</dc:creator>
  <cp:lastModifiedBy>Utilisateur</cp:lastModifiedBy>
  <cp:revision>1442</cp:revision>
  <cp:lastPrinted>2019-10-22T14:46:40Z</cp:lastPrinted>
  <dcterms:created xsi:type="dcterms:W3CDTF">2015-10-05T08:15:24Z</dcterms:created>
  <dcterms:modified xsi:type="dcterms:W3CDTF">2023-03-02T08:31:28Z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0x0101004851EA6F4347204EBF1A278FA43DCFFA</vt:lpwstr>
  </property>
  <property fmtid="{D5CDD505-2E9C-101B-9397-08002B2CF9AE}" pid="3" name="_dlc_DocIdItemGuid">
    <vt:lpwstr>f1cb5b81-00b5-4bb1-9d80-4d22e8e033c7</vt:lpwstr>
  </property>
</Properties>
</file>