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png" ContentType="image/png"/>
  <Override PartName="/ppt/media/image31.png" ContentType="image/png"/>
  <Override PartName="/ppt/media/image7.jpeg" ContentType="image/jpeg"/>
  <Override PartName="/ppt/media/image9.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jpeg" ContentType="image/jpe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2.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slides/_rels/slide143.xml.rels" ContentType="application/vnd.openxmlformats-package.relationships+xml"/>
  <Override PartName="/ppt/slides/_rels/slide14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Lst>
  <p:sldSz cx="10693400" cy="7561262"/>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8" name="PlaceHolder 2"/>
          <p:cNvSpPr>
            <a:spLocks noGrp="1"/>
          </p:cNvSpPr>
          <p:nvPr>
            <p:ph type="body"/>
          </p:nvPr>
        </p:nvSpPr>
        <p:spPr>
          <a:xfrm>
            <a:off x="534600" y="176904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9" name="PlaceHolder 3"/>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31"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32"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33"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34" name="PlaceHolder 5"/>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36" name="PlaceHolder 2"/>
          <p:cNvSpPr>
            <a:spLocks noGrp="1"/>
          </p:cNvSpPr>
          <p:nvPr>
            <p:ph type="body"/>
          </p:nvPr>
        </p:nvSpPr>
        <p:spPr>
          <a:xfrm>
            <a:off x="53460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37" name="PlaceHolder 3"/>
          <p:cNvSpPr>
            <a:spLocks noGrp="1"/>
          </p:cNvSpPr>
          <p:nvPr>
            <p:ph type="body"/>
          </p:nvPr>
        </p:nvSpPr>
        <p:spPr>
          <a:xfrm>
            <a:off x="378828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38" name="PlaceHolder 4"/>
          <p:cNvSpPr>
            <a:spLocks noGrp="1"/>
          </p:cNvSpPr>
          <p:nvPr>
            <p:ph type="body"/>
          </p:nvPr>
        </p:nvSpPr>
        <p:spPr>
          <a:xfrm>
            <a:off x="704232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39" name="PlaceHolder 5"/>
          <p:cNvSpPr>
            <a:spLocks noGrp="1"/>
          </p:cNvSpPr>
          <p:nvPr>
            <p:ph type="body"/>
          </p:nvPr>
        </p:nvSpPr>
        <p:spPr>
          <a:xfrm>
            <a:off x="53460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40" name="PlaceHolder 6"/>
          <p:cNvSpPr>
            <a:spLocks noGrp="1"/>
          </p:cNvSpPr>
          <p:nvPr>
            <p:ph type="body"/>
          </p:nvPr>
        </p:nvSpPr>
        <p:spPr>
          <a:xfrm>
            <a:off x="378828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41" name="PlaceHolder 7"/>
          <p:cNvSpPr>
            <a:spLocks noGrp="1"/>
          </p:cNvSpPr>
          <p:nvPr>
            <p:ph type="body"/>
          </p:nvPr>
        </p:nvSpPr>
        <p:spPr>
          <a:xfrm>
            <a:off x="704232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50" name="PlaceHolder 2"/>
          <p:cNvSpPr>
            <a:spLocks noGrp="1"/>
          </p:cNvSpPr>
          <p:nvPr>
            <p:ph type="subTitle"/>
          </p:nvPr>
        </p:nvSpPr>
        <p:spPr>
          <a:xfrm>
            <a:off x="534600" y="1769040"/>
            <a:ext cx="9623520" cy="43851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52" name="PlaceHolder 2"/>
          <p:cNvSpPr>
            <a:spLocks noGrp="1"/>
          </p:cNvSpPr>
          <p:nvPr>
            <p:ph type="body"/>
          </p:nvPr>
        </p:nvSpPr>
        <p:spPr>
          <a:xfrm>
            <a:off x="534600" y="1769040"/>
            <a:ext cx="962352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54"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55"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534600" y="301680"/>
            <a:ext cx="9623520" cy="58518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59"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60"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61"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7" name="PlaceHolder 2"/>
          <p:cNvSpPr>
            <a:spLocks noGrp="1"/>
          </p:cNvSpPr>
          <p:nvPr>
            <p:ph type="subTitle"/>
          </p:nvPr>
        </p:nvSpPr>
        <p:spPr>
          <a:xfrm>
            <a:off x="534600" y="1769040"/>
            <a:ext cx="9623520" cy="43851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63"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64"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65" name="PlaceHolder 4"/>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67"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68"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69" name="PlaceHolder 4"/>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71" name="PlaceHolder 2"/>
          <p:cNvSpPr>
            <a:spLocks noGrp="1"/>
          </p:cNvSpPr>
          <p:nvPr>
            <p:ph type="body"/>
          </p:nvPr>
        </p:nvSpPr>
        <p:spPr>
          <a:xfrm>
            <a:off x="534600" y="176904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72" name="PlaceHolder 3"/>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74"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75"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76"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77" name="PlaceHolder 5"/>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79" name="PlaceHolder 2"/>
          <p:cNvSpPr>
            <a:spLocks noGrp="1"/>
          </p:cNvSpPr>
          <p:nvPr>
            <p:ph type="body"/>
          </p:nvPr>
        </p:nvSpPr>
        <p:spPr>
          <a:xfrm>
            <a:off x="53460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80" name="PlaceHolder 3"/>
          <p:cNvSpPr>
            <a:spLocks noGrp="1"/>
          </p:cNvSpPr>
          <p:nvPr>
            <p:ph type="body"/>
          </p:nvPr>
        </p:nvSpPr>
        <p:spPr>
          <a:xfrm>
            <a:off x="378828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81" name="PlaceHolder 4"/>
          <p:cNvSpPr>
            <a:spLocks noGrp="1"/>
          </p:cNvSpPr>
          <p:nvPr>
            <p:ph type="body"/>
          </p:nvPr>
        </p:nvSpPr>
        <p:spPr>
          <a:xfrm>
            <a:off x="704232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82" name="PlaceHolder 5"/>
          <p:cNvSpPr>
            <a:spLocks noGrp="1"/>
          </p:cNvSpPr>
          <p:nvPr>
            <p:ph type="body"/>
          </p:nvPr>
        </p:nvSpPr>
        <p:spPr>
          <a:xfrm>
            <a:off x="53460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83" name="PlaceHolder 6"/>
          <p:cNvSpPr>
            <a:spLocks noGrp="1"/>
          </p:cNvSpPr>
          <p:nvPr>
            <p:ph type="body"/>
          </p:nvPr>
        </p:nvSpPr>
        <p:spPr>
          <a:xfrm>
            <a:off x="378828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84" name="PlaceHolder 7"/>
          <p:cNvSpPr>
            <a:spLocks noGrp="1"/>
          </p:cNvSpPr>
          <p:nvPr>
            <p:ph type="body"/>
          </p:nvPr>
        </p:nvSpPr>
        <p:spPr>
          <a:xfrm>
            <a:off x="704232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93" name="PlaceHolder 2"/>
          <p:cNvSpPr>
            <a:spLocks noGrp="1"/>
          </p:cNvSpPr>
          <p:nvPr>
            <p:ph type="subTitle"/>
          </p:nvPr>
        </p:nvSpPr>
        <p:spPr>
          <a:xfrm>
            <a:off x="534600" y="1769040"/>
            <a:ext cx="9623520" cy="43851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95" name="PlaceHolder 2"/>
          <p:cNvSpPr>
            <a:spLocks noGrp="1"/>
          </p:cNvSpPr>
          <p:nvPr>
            <p:ph type="body"/>
          </p:nvPr>
        </p:nvSpPr>
        <p:spPr>
          <a:xfrm>
            <a:off x="534600" y="1769040"/>
            <a:ext cx="962352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97"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98"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9" name="PlaceHolder 2"/>
          <p:cNvSpPr>
            <a:spLocks noGrp="1"/>
          </p:cNvSpPr>
          <p:nvPr>
            <p:ph type="body"/>
          </p:nvPr>
        </p:nvSpPr>
        <p:spPr>
          <a:xfrm>
            <a:off x="534600" y="1769040"/>
            <a:ext cx="962352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534600" y="301680"/>
            <a:ext cx="9623520" cy="58518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02"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03"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04"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06"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07"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08" name="PlaceHolder 4"/>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10"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11"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12" name="PlaceHolder 4"/>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14" name="PlaceHolder 2"/>
          <p:cNvSpPr>
            <a:spLocks noGrp="1"/>
          </p:cNvSpPr>
          <p:nvPr>
            <p:ph type="body"/>
          </p:nvPr>
        </p:nvSpPr>
        <p:spPr>
          <a:xfrm>
            <a:off x="534600" y="176904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15" name="PlaceHolder 3"/>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17"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18"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19"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20" name="PlaceHolder 5"/>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22" name="PlaceHolder 2"/>
          <p:cNvSpPr>
            <a:spLocks noGrp="1"/>
          </p:cNvSpPr>
          <p:nvPr>
            <p:ph type="body"/>
          </p:nvPr>
        </p:nvSpPr>
        <p:spPr>
          <a:xfrm>
            <a:off x="53460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23" name="PlaceHolder 3"/>
          <p:cNvSpPr>
            <a:spLocks noGrp="1"/>
          </p:cNvSpPr>
          <p:nvPr>
            <p:ph type="body"/>
          </p:nvPr>
        </p:nvSpPr>
        <p:spPr>
          <a:xfrm>
            <a:off x="378828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24" name="PlaceHolder 4"/>
          <p:cNvSpPr>
            <a:spLocks noGrp="1"/>
          </p:cNvSpPr>
          <p:nvPr>
            <p:ph type="body"/>
          </p:nvPr>
        </p:nvSpPr>
        <p:spPr>
          <a:xfrm>
            <a:off x="704232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25" name="PlaceHolder 5"/>
          <p:cNvSpPr>
            <a:spLocks noGrp="1"/>
          </p:cNvSpPr>
          <p:nvPr>
            <p:ph type="body"/>
          </p:nvPr>
        </p:nvSpPr>
        <p:spPr>
          <a:xfrm>
            <a:off x="53460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26" name="PlaceHolder 6"/>
          <p:cNvSpPr>
            <a:spLocks noGrp="1"/>
          </p:cNvSpPr>
          <p:nvPr>
            <p:ph type="body"/>
          </p:nvPr>
        </p:nvSpPr>
        <p:spPr>
          <a:xfrm>
            <a:off x="378828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27" name="PlaceHolder 7"/>
          <p:cNvSpPr>
            <a:spLocks noGrp="1"/>
          </p:cNvSpPr>
          <p:nvPr>
            <p:ph type="body"/>
          </p:nvPr>
        </p:nvSpPr>
        <p:spPr>
          <a:xfrm>
            <a:off x="704232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36" name="PlaceHolder 2"/>
          <p:cNvSpPr>
            <a:spLocks noGrp="1"/>
          </p:cNvSpPr>
          <p:nvPr>
            <p:ph type="subTitle"/>
          </p:nvPr>
        </p:nvSpPr>
        <p:spPr>
          <a:xfrm>
            <a:off x="534600" y="1769040"/>
            <a:ext cx="9623520" cy="43851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38" name="PlaceHolder 2"/>
          <p:cNvSpPr>
            <a:spLocks noGrp="1"/>
          </p:cNvSpPr>
          <p:nvPr>
            <p:ph type="body"/>
          </p:nvPr>
        </p:nvSpPr>
        <p:spPr>
          <a:xfrm>
            <a:off x="534600" y="1769040"/>
            <a:ext cx="962352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1"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2"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40"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41"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534600" y="301680"/>
            <a:ext cx="9623520" cy="58518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45"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46"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47"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49"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50"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51" name="PlaceHolder 4"/>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53"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54"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55" name="PlaceHolder 4"/>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57" name="PlaceHolder 2"/>
          <p:cNvSpPr>
            <a:spLocks noGrp="1"/>
          </p:cNvSpPr>
          <p:nvPr>
            <p:ph type="body"/>
          </p:nvPr>
        </p:nvSpPr>
        <p:spPr>
          <a:xfrm>
            <a:off x="534600" y="176904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58" name="PlaceHolder 3"/>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60"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1"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2"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3" name="PlaceHolder 5"/>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65" name="PlaceHolder 2"/>
          <p:cNvSpPr>
            <a:spLocks noGrp="1"/>
          </p:cNvSpPr>
          <p:nvPr>
            <p:ph type="body"/>
          </p:nvPr>
        </p:nvSpPr>
        <p:spPr>
          <a:xfrm>
            <a:off x="53460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6" name="PlaceHolder 3"/>
          <p:cNvSpPr>
            <a:spLocks noGrp="1"/>
          </p:cNvSpPr>
          <p:nvPr>
            <p:ph type="body"/>
          </p:nvPr>
        </p:nvSpPr>
        <p:spPr>
          <a:xfrm>
            <a:off x="378828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7" name="PlaceHolder 4"/>
          <p:cNvSpPr>
            <a:spLocks noGrp="1"/>
          </p:cNvSpPr>
          <p:nvPr>
            <p:ph type="body"/>
          </p:nvPr>
        </p:nvSpPr>
        <p:spPr>
          <a:xfrm>
            <a:off x="704232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8" name="PlaceHolder 5"/>
          <p:cNvSpPr>
            <a:spLocks noGrp="1"/>
          </p:cNvSpPr>
          <p:nvPr>
            <p:ph type="body"/>
          </p:nvPr>
        </p:nvSpPr>
        <p:spPr>
          <a:xfrm>
            <a:off x="53460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69" name="PlaceHolder 6"/>
          <p:cNvSpPr>
            <a:spLocks noGrp="1"/>
          </p:cNvSpPr>
          <p:nvPr>
            <p:ph type="body"/>
          </p:nvPr>
        </p:nvSpPr>
        <p:spPr>
          <a:xfrm>
            <a:off x="378828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70" name="PlaceHolder 7"/>
          <p:cNvSpPr>
            <a:spLocks noGrp="1"/>
          </p:cNvSpPr>
          <p:nvPr>
            <p:ph type="body"/>
          </p:nvPr>
        </p:nvSpPr>
        <p:spPr>
          <a:xfrm>
            <a:off x="704232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8"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89" name="PlaceHolder 2"/>
          <p:cNvSpPr>
            <a:spLocks noGrp="1"/>
          </p:cNvSpPr>
          <p:nvPr>
            <p:ph type="subTitle"/>
          </p:nvPr>
        </p:nvSpPr>
        <p:spPr>
          <a:xfrm>
            <a:off x="534600" y="1769040"/>
            <a:ext cx="9623520" cy="43851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91" name="PlaceHolder 2"/>
          <p:cNvSpPr>
            <a:spLocks noGrp="1"/>
          </p:cNvSpPr>
          <p:nvPr>
            <p:ph type="body"/>
          </p:nvPr>
        </p:nvSpPr>
        <p:spPr>
          <a:xfrm>
            <a:off x="534600" y="1769040"/>
            <a:ext cx="962352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93"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94"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5"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6" name="PlaceHolder 1"/>
          <p:cNvSpPr>
            <a:spLocks noGrp="1"/>
          </p:cNvSpPr>
          <p:nvPr>
            <p:ph type="subTitle"/>
          </p:nvPr>
        </p:nvSpPr>
        <p:spPr>
          <a:xfrm>
            <a:off x="534600" y="301680"/>
            <a:ext cx="9623520" cy="58518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98"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99"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200"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02"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203"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04" name="PlaceHolder 4"/>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06"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07"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08" name="PlaceHolder 4"/>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10" name="PlaceHolder 2"/>
          <p:cNvSpPr>
            <a:spLocks noGrp="1"/>
          </p:cNvSpPr>
          <p:nvPr>
            <p:ph type="body"/>
          </p:nvPr>
        </p:nvSpPr>
        <p:spPr>
          <a:xfrm>
            <a:off x="534600" y="176904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11" name="PlaceHolder 3"/>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13"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14"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15"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16" name="PlaceHolder 5"/>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34600" y="301680"/>
            <a:ext cx="9623520" cy="58518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18" name="PlaceHolder 2"/>
          <p:cNvSpPr>
            <a:spLocks noGrp="1"/>
          </p:cNvSpPr>
          <p:nvPr>
            <p:ph type="body"/>
          </p:nvPr>
        </p:nvSpPr>
        <p:spPr>
          <a:xfrm>
            <a:off x="53460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19" name="PlaceHolder 3"/>
          <p:cNvSpPr>
            <a:spLocks noGrp="1"/>
          </p:cNvSpPr>
          <p:nvPr>
            <p:ph type="body"/>
          </p:nvPr>
        </p:nvSpPr>
        <p:spPr>
          <a:xfrm>
            <a:off x="378828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20" name="PlaceHolder 4"/>
          <p:cNvSpPr>
            <a:spLocks noGrp="1"/>
          </p:cNvSpPr>
          <p:nvPr>
            <p:ph type="body"/>
          </p:nvPr>
        </p:nvSpPr>
        <p:spPr>
          <a:xfrm>
            <a:off x="7042320" y="176904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21" name="PlaceHolder 5"/>
          <p:cNvSpPr>
            <a:spLocks noGrp="1"/>
          </p:cNvSpPr>
          <p:nvPr>
            <p:ph type="body"/>
          </p:nvPr>
        </p:nvSpPr>
        <p:spPr>
          <a:xfrm>
            <a:off x="53460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22" name="PlaceHolder 6"/>
          <p:cNvSpPr>
            <a:spLocks noGrp="1"/>
          </p:cNvSpPr>
          <p:nvPr>
            <p:ph type="body"/>
          </p:nvPr>
        </p:nvSpPr>
        <p:spPr>
          <a:xfrm>
            <a:off x="378828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23" name="PlaceHolder 7"/>
          <p:cNvSpPr>
            <a:spLocks noGrp="1"/>
          </p:cNvSpPr>
          <p:nvPr>
            <p:ph type="body"/>
          </p:nvPr>
        </p:nvSpPr>
        <p:spPr>
          <a:xfrm>
            <a:off x="7042320" y="4059720"/>
            <a:ext cx="3098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16"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17" name="PlaceHolder 3"/>
          <p:cNvSpPr>
            <a:spLocks noGrp="1"/>
          </p:cNvSpPr>
          <p:nvPr>
            <p:ph type="body"/>
          </p:nvPr>
        </p:nvSpPr>
        <p:spPr>
          <a:xfrm>
            <a:off x="546588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18" name="PlaceHolder 4"/>
          <p:cNvSpPr>
            <a:spLocks noGrp="1"/>
          </p:cNvSpPr>
          <p:nvPr>
            <p:ph type="body"/>
          </p:nvPr>
        </p:nvSpPr>
        <p:spPr>
          <a:xfrm>
            <a:off x="53460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0" name="PlaceHolder 2"/>
          <p:cNvSpPr>
            <a:spLocks noGrp="1"/>
          </p:cNvSpPr>
          <p:nvPr>
            <p:ph type="body"/>
          </p:nvPr>
        </p:nvSpPr>
        <p:spPr>
          <a:xfrm>
            <a:off x="534600" y="1769040"/>
            <a:ext cx="4696200" cy="4385160"/>
          </a:xfrm>
          <a:prstGeom prst="rect">
            <a:avLst/>
          </a:prstGeom>
        </p:spPr>
        <p:txBody>
          <a:bodyPr lIns="0" rIns="0" tIns="0" bIns="0">
            <a:normAutofit/>
          </a:bodyPr>
          <a:p>
            <a:endParaRPr b="1" lang="fr-FR" sz="1400" spc="-1" strike="noStrike">
              <a:solidFill>
                <a:srgbClr val="3f3f3f"/>
              </a:solidFill>
              <a:latin typeface="Arial"/>
            </a:endParaRPr>
          </a:p>
        </p:txBody>
      </p:sp>
      <p:sp>
        <p:nvSpPr>
          <p:cNvPr id="21"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2" name="PlaceHolder 4"/>
          <p:cNvSpPr>
            <a:spLocks noGrp="1"/>
          </p:cNvSpPr>
          <p:nvPr>
            <p:ph type="body"/>
          </p:nvPr>
        </p:nvSpPr>
        <p:spPr>
          <a:xfrm>
            <a:off x="5465880" y="405972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34600" y="301680"/>
            <a:ext cx="9623520" cy="1262160"/>
          </a:xfrm>
          <a:prstGeom prst="rect">
            <a:avLst/>
          </a:prstGeom>
        </p:spPr>
        <p:txBody>
          <a:bodyPr lIns="0" rIns="0" tIns="0" bIns="0" anchor="ctr">
            <a:noAutofit/>
          </a:bodyPr>
          <a:p>
            <a:endParaRPr b="0" lang="fr-FR" sz="2400" spc="-1" strike="noStrike">
              <a:solidFill>
                <a:srgbClr val="60bdec"/>
              </a:solidFill>
              <a:latin typeface="Arial"/>
            </a:endParaRPr>
          </a:p>
        </p:txBody>
      </p:sp>
      <p:sp>
        <p:nvSpPr>
          <p:cNvPr id="24" name="PlaceHolder 2"/>
          <p:cNvSpPr>
            <a:spLocks noGrp="1"/>
          </p:cNvSpPr>
          <p:nvPr>
            <p:ph type="body"/>
          </p:nvPr>
        </p:nvSpPr>
        <p:spPr>
          <a:xfrm>
            <a:off x="53460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5" name="PlaceHolder 3"/>
          <p:cNvSpPr>
            <a:spLocks noGrp="1"/>
          </p:cNvSpPr>
          <p:nvPr>
            <p:ph type="body"/>
          </p:nvPr>
        </p:nvSpPr>
        <p:spPr>
          <a:xfrm>
            <a:off x="5465880" y="1769040"/>
            <a:ext cx="4696200" cy="2091600"/>
          </a:xfrm>
          <a:prstGeom prst="rect">
            <a:avLst/>
          </a:prstGeom>
        </p:spPr>
        <p:txBody>
          <a:bodyPr lIns="0" rIns="0" tIns="0" bIns="0">
            <a:normAutofit/>
          </a:bodyPr>
          <a:p>
            <a:endParaRPr b="1" lang="fr-FR" sz="1400" spc="-1" strike="noStrike">
              <a:solidFill>
                <a:srgbClr val="3f3f3f"/>
              </a:solidFill>
              <a:latin typeface="Arial"/>
            </a:endParaRPr>
          </a:p>
        </p:txBody>
      </p:sp>
      <p:sp>
        <p:nvSpPr>
          <p:cNvPr id="26" name="PlaceHolder 4"/>
          <p:cNvSpPr>
            <a:spLocks noGrp="1"/>
          </p:cNvSpPr>
          <p:nvPr>
            <p:ph type="body"/>
          </p:nvPr>
        </p:nvSpPr>
        <p:spPr>
          <a:xfrm>
            <a:off x="534600" y="4059720"/>
            <a:ext cx="9623520" cy="2091600"/>
          </a:xfrm>
          <a:prstGeom prst="rect">
            <a:avLst/>
          </a:prstGeom>
        </p:spPr>
        <p:txBody>
          <a:bodyPr lIns="0" rIns="0" tIns="0" bIns="0">
            <a:normAutofit/>
          </a:bodyPr>
          <a:p>
            <a:endParaRPr b="1" lang="fr-FR" sz="1400" spc="-1" strike="noStrike">
              <a:solidFill>
                <a:srgbClr val="3f3f3f"/>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slideLayout" Target="../slideLayouts/slideLayout57.xml"/><Relationship Id="rId20" Type="http://schemas.openxmlformats.org/officeDocument/2006/relationships/slideLayout" Target="../slideLayouts/slideLayout58.xml"/><Relationship Id="rId21" Type="http://schemas.openxmlformats.org/officeDocument/2006/relationships/slideLayout" Target="../slideLayouts/slideLayout59.xml"/><Relationship Id="rId22"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4" descr=""/>
          <p:cNvPicPr/>
          <p:nvPr/>
        </p:nvPicPr>
        <p:blipFill>
          <a:blip r:embed="rId2"/>
          <a:stretch/>
        </p:blipFill>
        <p:spPr>
          <a:xfrm>
            <a:off x="8980560" y="6495120"/>
            <a:ext cx="1547640" cy="920880"/>
          </a:xfrm>
          <a:prstGeom prst="rect">
            <a:avLst/>
          </a:prstGeom>
          <a:ln>
            <a:noFill/>
          </a:ln>
        </p:spPr>
      </p:pic>
      <p:pic>
        <p:nvPicPr>
          <p:cNvPr id="1" name="Image 5" descr=""/>
          <p:cNvPicPr/>
          <p:nvPr/>
        </p:nvPicPr>
        <p:blipFill>
          <a:blip r:embed="rId3"/>
          <a:stretch/>
        </p:blipFill>
        <p:spPr>
          <a:xfrm>
            <a:off x="7518960" y="6897600"/>
            <a:ext cx="1302480" cy="518040"/>
          </a:xfrm>
          <a:prstGeom prst="rect">
            <a:avLst/>
          </a:prstGeom>
          <a:ln>
            <a:noFill/>
          </a:ln>
        </p:spPr>
      </p:pic>
      <p:sp>
        <p:nvSpPr>
          <p:cNvPr id="2" name="PlaceHolder 1"/>
          <p:cNvSpPr>
            <a:spLocks noGrp="1"/>
          </p:cNvSpPr>
          <p:nvPr>
            <p:ph type="title"/>
          </p:nvPr>
        </p:nvSpPr>
        <p:spPr>
          <a:xfrm>
            <a:off x="1237680" y="1636920"/>
            <a:ext cx="7172640" cy="1486080"/>
          </a:xfrm>
          <a:prstGeom prst="rect">
            <a:avLst/>
          </a:prstGeom>
        </p:spPr>
        <p:txBody>
          <a:bodyPr lIns="104400" rIns="104400" tIns="52200" bIns="52200" anchor="ctr">
            <a:normAutofit/>
          </a:bodyPr>
          <a:p>
            <a:pPr>
              <a:lnSpc>
                <a:spcPct val="100000"/>
              </a:lnSpc>
            </a:pPr>
            <a:r>
              <a:rPr b="1" lang="fr-FR" sz="2400" spc="-1" strike="noStrike" cap="all">
                <a:solidFill>
                  <a:srgbClr val="f59f0e"/>
                </a:solidFill>
                <a:latin typeface="Lato"/>
                <a:ea typeface="Lato"/>
              </a:rPr>
              <a:t>Modifiez le style du titre</a:t>
            </a:r>
            <a:endParaRPr b="0" lang="fr-FR" sz="2400" spc="-1" strike="noStrike">
              <a:solidFill>
                <a:srgbClr val="60bdec"/>
              </a:solidFill>
              <a:latin typeface="Arial"/>
            </a:endParaRPr>
          </a:p>
        </p:txBody>
      </p:sp>
      <p:sp>
        <p:nvSpPr>
          <p:cNvPr id="3" name="PlaceHolder 2"/>
          <p:cNvSpPr>
            <a:spLocks noGrp="1"/>
          </p:cNvSpPr>
          <p:nvPr>
            <p:ph type="body"/>
          </p:nvPr>
        </p:nvSpPr>
        <p:spPr>
          <a:xfrm>
            <a:off x="1226520" y="4437720"/>
            <a:ext cx="4470120" cy="872640"/>
          </a:xfrm>
          <a:prstGeom prst="rect">
            <a:avLst/>
          </a:prstGeom>
        </p:spPr>
        <p:txBody>
          <a:bodyPr lIns="104400" rIns="104400" tIns="52200" bIns="52200">
            <a:noAutofit/>
          </a:bodyPr>
          <a:p>
            <a:pPr marL="325800" indent="-325440">
              <a:lnSpc>
                <a:spcPct val="100000"/>
              </a:lnSpc>
              <a:spcBef>
                <a:spcPts val="281"/>
              </a:spcBef>
              <a:buClr>
                <a:srgbClr val="262626"/>
              </a:buClr>
              <a:buFont typeface="Helvetica"/>
              <a:buChar char="#"/>
            </a:pPr>
            <a:r>
              <a:rPr b="1" lang="fr-FR" sz="1400" spc="-1" strike="noStrike">
                <a:solidFill>
                  <a:srgbClr val="404040"/>
                </a:solidFill>
                <a:latin typeface="Arial"/>
                <a:ea typeface="ヒラギノ角ゴ Pro W3"/>
              </a:rPr>
              <a:t>Modifiez les styles du texte du masque</a:t>
            </a:r>
            <a:endParaRPr b="1" lang="fr-FR" sz="1400" spc="-1" strike="noStrike">
              <a:solidFill>
                <a:srgbClr val="3f3f3f"/>
              </a:solidFill>
              <a:latin typeface="Arial"/>
            </a:endParaRPr>
          </a:p>
        </p:txBody>
      </p:sp>
      <p:pic>
        <p:nvPicPr>
          <p:cNvPr id="4" name="Image 11" descr=""/>
          <p:cNvPicPr/>
          <p:nvPr/>
        </p:nvPicPr>
        <p:blipFill>
          <a:blip r:embed="rId4"/>
          <a:stretch/>
        </p:blipFill>
        <p:spPr>
          <a:xfrm>
            <a:off x="5363280" y="3123360"/>
            <a:ext cx="4462560" cy="3542400"/>
          </a:xfrm>
          <a:prstGeom prst="rect">
            <a:avLst/>
          </a:prstGeom>
          <a:ln>
            <a:noFill/>
          </a:ln>
        </p:spPr>
      </p:pic>
      <p:pic>
        <p:nvPicPr>
          <p:cNvPr id="5" name="Image 14" descr=""/>
          <p:cNvPicPr/>
          <p:nvPr/>
        </p:nvPicPr>
        <p:blipFill>
          <a:blip r:embed="rId5"/>
          <a:srcRect l="0" t="9644" r="46598" b="54971"/>
          <a:stretch/>
        </p:blipFill>
        <p:spPr>
          <a:xfrm>
            <a:off x="8150760" y="0"/>
            <a:ext cx="2542320" cy="106956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Image 4" descr=""/>
          <p:cNvPicPr/>
          <p:nvPr/>
        </p:nvPicPr>
        <p:blipFill>
          <a:blip r:embed="rId2"/>
          <a:stretch/>
        </p:blipFill>
        <p:spPr>
          <a:xfrm>
            <a:off x="8980560" y="6495120"/>
            <a:ext cx="1547640" cy="920880"/>
          </a:xfrm>
          <a:prstGeom prst="rect">
            <a:avLst/>
          </a:prstGeom>
          <a:ln>
            <a:noFill/>
          </a:ln>
        </p:spPr>
      </p:pic>
      <p:pic>
        <p:nvPicPr>
          <p:cNvPr id="43" name="Image 5" descr=""/>
          <p:cNvPicPr/>
          <p:nvPr/>
        </p:nvPicPr>
        <p:blipFill>
          <a:blip r:embed="rId3"/>
          <a:stretch/>
        </p:blipFill>
        <p:spPr>
          <a:xfrm>
            <a:off x="7518960" y="6897600"/>
            <a:ext cx="1302480" cy="518040"/>
          </a:xfrm>
          <a:prstGeom prst="rect">
            <a:avLst/>
          </a:prstGeom>
          <a:ln>
            <a:noFill/>
          </a:ln>
        </p:spPr>
      </p:pic>
      <p:pic>
        <p:nvPicPr>
          <p:cNvPr id="44" name="Image 6" descr=""/>
          <p:cNvPicPr/>
          <p:nvPr/>
        </p:nvPicPr>
        <p:blipFill>
          <a:blip r:embed="rId4"/>
          <a:srcRect l="27769" t="52" r="44323" b="-52"/>
          <a:stretch/>
        </p:blipFill>
        <p:spPr>
          <a:xfrm>
            <a:off x="0" y="0"/>
            <a:ext cx="3905280" cy="7561080"/>
          </a:xfrm>
          <a:prstGeom prst="rect">
            <a:avLst/>
          </a:prstGeom>
          <a:ln>
            <a:noFill/>
          </a:ln>
        </p:spPr>
      </p:pic>
      <p:sp>
        <p:nvSpPr>
          <p:cNvPr id="45" name="PlaceHolder 1"/>
          <p:cNvSpPr>
            <a:spLocks noGrp="1"/>
          </p:cNvSpPr>
          <p:nvPr>
            <p:ph type="title"/>
          </p:nvPr>
        </p:nvSpPr>
        <p:spPr>
          <a:xfrm>
            <a:off x="4819320" y="2156400"/>
            <a:ext cx="5366880" cy="1501560"/>
          </a:xfrm>
          <a:prstGeom prst="rect">
            <a:avLst/>
          </a:prstGeom>
        </p:spPr>
        <p:txBody>
          <a:bodyPr lIns="104400" rIns="104400" tIns="52200" bIns="52200" anchor="b">
            <a:normAutofit/>
          </a:bodyPr>
          <a:p>
            <a:pPr>
              <a:lnSpc>
                <a:spcPct val="100000"/>
              </a:lnSpc>
            </a:pPr>
            <a:r>
              <a:rPr b="1" lang="fr-FR" sz="2400" spc="-1" strike="noStrike" cap="all">
                <a:solidFill>
                  <a:srgbClr val="f59f0e"/>
                </a:solidFill>
                <a:latin typeface="Lato"/>
                <a:ea typeface="Lato"/>
              </a:rPr>
              <a:t>Modifiez le style du titre</a:t>
            </a:r>
            <a:endParaRPr b="0" lang="fr-FR" sz="2400" spc="-1" strike="noStrike">
              <a:solidFill>
                <a:srgbClr val="60bdec"/>
              </a:solidFill>
              <a:latin typeface="Arial"/>
            </a:endParaRPr>
          </a:p>
        </p:txBody>
      </p:sp>
      <p:sp>
        <p:nvSpPr>
          <p:cNvPr id="46" name="PlaceHolder 2"/>
          <p:cNvSpPr>
            <a:spLocks noGrp="1"/>
          </p:cNvSpPr>
          <p:nvPr>
            <p:ph type="body"/>
          </p:nvPr>
        </p:nvSpPr>
        <p:spPr>
          <a:xfrm>
            <a:off x="4819320" y="3776760"/>
            <a:ext cx="5431320" cy="1653840"/>
          </a:xfrm>
          <a:prstGeom prst="rect">
            <a:avLst/>
          </a:prstGeom>
        </p:spPr>
        <p:txBody>
          <a:bodyPr lIns="104400" rIns="104400" tIns="52200" bIns="52200">
            <a:normAutofit/>
          </a:bodyPr>
          <a:p>
            <a:pPr>
              <a:lnSpc>
                <a:spcPct val="100000"/>
              </a:lnSpc>
              <a:spcBef>
                <a:spcPts val="360"/>
              </a:spcBef>
            </a:pPr>
            <a:r>
              <a:rPr b="1" lang="fr-FR" sz="1800" spc="-1" strike="noStrike">
                <a:solidFill>
                  <a:srgbClr val="60bdec"/>
                </a:solidFill>
                <a:latin typeface="Lato"/>
                <a:ea typeface="Lato"/>
              </a:rPr>
              <a:t>Modifiez les styles du texte du masque</a:t>
            </a:r>
            <a:endParaRPr b="1" lang="fr-FR" sz="1800" spc="-1" strike="noStrike">
              <a:solidFill>
                <a:srgbClr val="3f3f3f"/>
              </a:solidFill>
              <a:latin typeface="Arial"/>
            </a:endParaRPr>
          </a:p>
        </p:txBody>
      </p:sp>
      <p:sp>
        <p:nvSpPr>
          <p:cNvPr id="47" name="CustomShape 3"/>
          <p:cNvSpPr/>
          <p:nvPr/>
        </p:nvSpPr>
        <p:spPr>
          <a:xfrm>
            <a:off x="4819320" y="7267680"/>
            <a:ext cx="2227320" cy="503640"/>
          </a:xfrm>
          <a:prstGeom prst="rect">
            <a:avLst/>
          </a:prstGeom>
          <a:noFill/>
          <a:ln w="9360">
            <a:noFill/>
          </a:ln>
        </p:spPr>
        <p:style>
          <a:lnRef idx="0"/>
          <a:fillRef idx="0"/>
          <a:effectRef idx="0"/>
          <a:fontRef idx="minor"/>
        </p:style>
        <p:txBody>
          <a:bodyPr lIns="104400" rIns="104400" tIns="52200" bIns="52200">
            <a:noAutofit/>
          </a:bodyPr>
          <a:p>
            <a:pPr>
              <a:lnSpc>
                <a:spcPct val="100000"/>
              </a:lnSpc>
            </a:pPr>
            <a:fld id="{C14F1E13-7B21-43C4-B8ED-EBC32A664EDA}" type="slidenum">
              <a:rPr b="0" lang="fr-FR" sz="1100" spc="-1" strike="noStrike">
                <a:solidFill>
                  <a:srgbClr val="60bdec"/>
                </a:solidFill>
                <a:latin typeface="Century Gothic"/>
              </a:rPr>
              <a:t>&lt;numéro&gt;</a:t>
            </a:fld>
            <a:endParaRPr b="0" lang="fr-FR" sz="1100" spc="-1" strike="noStrike">
              <a:latin typeface="Arial"/>
            </a:endParaRPr>
          </a:p>
        </p:txBody>
      </p:sp>
      <p:pic>
        <p:nvPicPr>
          <p:cNvPr id="48" name="Image 11" descr=""/>
          <p:cNvPicPr/>
          <p:nvPr/>
        </p:nvPicPr>
        <p:blipFill>
          <a:blip r:embed="rId5"/>
          <a:srcRect l="0" t="9644" r="46598" b="54971"/>
          <a:stretch/>
        </p:blipFill>
        <p:spPr>
          <a:xfrm>
            <a:off x="8150760" y="0"/>
            <a:ext cx="2542320" cy="1069560"/>
          </a:xfrm>
          <a:prstGeom prst="rect">
            <a:avLst/>
          </a:prstGeom>
          <a:ln>
            <a:noFill/>
          </a:ln>
        </p:spPr>
      </p:pic>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Image 4" descr=""/>
          <p:cNvPicPr/>
          <p:nvPr/>
        </p:nvPicPr>
        <p:blipFill>
          <a:blip r:embed="rId2"/>
          <a:stretch/>
        </p:blipFill>
        <p:spPr>
          <a:xfrm>
            <a:off x="8980560" y="6495120"/>
            <a:ext cx="1547640" cy="920880"/>
          </a:xfrm>
          <a:prstGeom prst="rect">
            <a:avLst/>
          </a:prstGeom>
          <a:ln>
            <a:noFill/>
          </a:ln>
        </p:spPr>
      </p:pic>
      <p:pic>
        <p:nvPicPr>
          <p:cNvPr id="86" name="Image 5" descr=""/>
          <p:cNvPicPr/>
          <p:nvPr/>
        </p:nvPicPr>
        <p:blipFill>
          <a:blip r:embed="rId3"/>
          <a:stretch/>
        </p:blipFill>
        <p:spPr>
          <a:xfrm>
            <a:off x="7518960" y="6897600"/>
            <a:ext cx="1302480" cy="518040"/>
          </a:xfrm>
          <a:prstGeom prst="rect">
            <a:avLst/>
          </a:prstGeom>
          <a:ln>
            <a:noFill/>
          </a:ln>
        </p:spPr>
      </p:pic>
      <p:pic>
        <p:nvPicPr>
          <p:cNvPr id="87" name="Image 12" descr=""/>
          <p:cNvPicPr/>
          <p:nvPr/>
        </p:nvPicPr>
        <p:blipFill>
          <a:blip r:embed="rId4"/>
          <a:srcRect l="0" t="39855" r="0" b="47440"/>
          <a:stretch/>
        </p:blipFill>
        <p:spPr>
          <a:xfrm>
            <a:off x="0" y="2880"/>
            <a:ext cx="10693080" cy="802440"/>
          </a:xfrm>
          <a:prstGeom prst="rect">
            <a:avLst/>
          </a:prstGeom>
          <a:ln>
            <a:noFill/>
          </a:ln>
        </p:spPr>
      </p:pic>
      <p:sp>
        <p:nvSpPr>
          <p:cNvPr id="88" name="PlaceHolder 1"/>
          <p:cNvSpPr>
            <a:spLocks noGrp="1"/>
          </p:cNvSpPr>
          <p:nvPr>
            <p:ph type="title"/>
          </p:nvPr>
        </p:nvSpPr>
        <p:spPr>
          <a:xfrm>
            <a:off x="546840" y="1081440"/>
            <a:ext cx="9599400" cy="251640"/>
          </a:xfrm>
          <a:prstGeom prst="rect">
            <a:avLst/>
          </a:prstGeom>
        </p:spPr>
        <p:txBody>
          <a:bodyPr lIns="104400" rIns="104400" tIns="52200" bIns="52200" anchor="ctr">
            <a:noAutofit/>
          </a:bodyPr>
          <a:p>
            <a:pPr>
              <a:lnSpc>
                <a:spcPct val="100000"/>
              </a:lnSpc>
            </a:pPr>
            <a:r>
              <a:rPr b="1" lang="fr-FR" sz="2400" spc="-1" strike="noStrike" cap="all">
                <a:solidFill>
                  <a:srgbClr val="f59f0e"/>
                </a:solidFill>
                <a:latin typeface="Lato"/>
                <a:ea typeface="Lato"/>
              </a:rPr>
              <a:t>Modifiez le style du titre</a:t>
            </a:r>
            <a:endParaRPr b="0" lang="fr-FR" sz="2400" spc="-1" strike="noStrike">
              <a:solidFill>
                <a:srgbClr val="60bdec"/>
              </a:solidFill>
              <a:latin typeface="Arial"/>
            </a:endParaRPr>
          </a:p>
        </p:txBody>
      </p:sp>
      <p:sp>
        <p:nvSpPr>
          <p:cNvPr id="89" name="PlaceHolder 2"/>
          <p:cNvSpPr>
            <a:spLocks noGrp="1"/>
          </p:cNvSpPr>
          <p:nvPr>
            <p:ph type="body"/>
          </p:nvPr>
        </p:nvSpPr>
        <p:spPr>
          <a:xfrm>
            <a:off x="546840" y="1608480"/>
            <a:ext cx="9598680" cy="5192640"/>
          </a:xfrm>
          <a:prstGeom prst="rect">
            <a:avLst/>
          </a:prstGeom>
        </p:spPr>
        <p:txBody>
          <a:bodyPr lIns="104400" rIns="104400" tIns="52200" bIns="52200">
            <a:noAutofit/>
          </a:bodyPr>
          <a:p>
            <a:pPr marL="390960" indent="-390600">
              <a:lnSpc>
                <a:spcPct val="100000"/>
              </a:lnSpc>
              <a:spcBef>
                <a:spcPts val="281"/>
              </a:spcBef>
              <a:buClr>
                <a:srgbClr val="f59f0e"/>
              </a:buClr>
              <a:buFont typeface="Wingdings 3" charset="2"/>
              <a:buChar char=""/>
            </a:pPr>
            <a:r>
              <a:rPr b="1" lang="fr-FR" sz="1400" spc="-1" strike="noStrike">
                <a:solidFill>
                  <a:srgbClr val="3f3f3f"/>
                </a:solidFill>
                <a:latin typeface="Arial"/>
                <a:ea typeface="ヒラギノ角ゴ Pro W3"/>
              </a:rPr>
              <a:t>Modifiez les styles du texte du masque</a:t>
            </a:r>
            <a:endParaRPr b="1" lang="fr-FR" sz="1400" spc="-1" strike="noStrike">
              <a:solidFill>
                <a:srgbClr val="3f3f3f"/>
              </a:solidFill>
              <a:latin typeface="Arial"/>
            </a:endParaRPr>
          </a:p>
          <a:p>
            <a:pPr lvl="1" marL="698040" indent="-325440">
              <a:lnSpc>
                <a:spcPct val="100000"/>
              </a:lnSpc>
              <a:spcBef>
                <a:spcPts val="241"/>
              </a:spcBef>
              <a:buClr>
                <a:srgbClr val="3f3f3f"/>
              </a:buClr>
              <a:buSzPct val="120000"/>
              <a:buFont typeface="Helvetica"/>
              <a:buChar char="&gt;"/>
            </a:pPr>
            <a:r>
              <a:rPr b="0" lang="fr-FR" sz="1200" spc="-1" strike="noStrike">
                <a:solidFill>
                  <a:srgbClr val="3f3f3f"/>
                </a:solidFill>
                <a:latin typeface="Arial"/>
                <a:ea typeface="ヒラギノ角ゴ Pro W3"/>
              </a:rPr>
              <a:t>Deuxième niveau</a:t>
            </a:r>
            <a:endParaRPr b="0" lang="fr-FR" sz="1200" spc="-1" strike="noStrike">
              <a:solidFill>
                <a:srgbClr val="3f3f3f"/>
              </a:solidFill>
              <a:latin typeface="Arial"/>
            </a:endParaRPr>
          </a:p>
          <a:p>
            <a:pPr lvl="2" marL="944280" indent="-260280">
              <a:lnSpc>
                <a:spcPct val="100000"/>
              </a:lnSpc>
              <a:spcBef>
                <a:spcPts val="221"/>
              </a:spcBef>
              <a:buSzPct val="100147"/>
              <a:buBlip>
                <a:blip r:embed="rId5"/>
              </a:buBlip>
            </a:pPr>
            <a:r>
              <a:rPr b="0" lang="fr-FR" sz="1100" spc="-1" strike="noStrike">
                <a:solidFill>
                  <a:srgbClr val="3f3f3f"/>
                </a:solidFill>
                <a:latin typeface="Arial"/>
                <a:ea typeface="ヒラギノ角ゴ Pro W3"/>
              </a:rPr>
              <a:t>Troisième niveau</a:t>
            </a:r>
            <a:endParaRPr b="0" lang="fr-FR" sz="1100" spc="-1" strike="noStrike">
              <a:solidFill>
                <a:srgbClr val="5f5f5f"/>
              </a:solidFill>
              <a:latin typeface="Arial"/>
            </a:endParaRPr>
          </a:p>
          <a:p>
            <a:pPr lvl="3" marL="1231920" indent="-260280">
              <a:lnSpc>
                <a:spcPct val="100000"/>
              </a:lnSpc>
              <a:spcBef>
                <a:spcPts val="221"/>
              </a:spcBef>
              <a:buClr>
                <a:srgbClr val="5f5f5f"/>
              </a:buClr>
              <a:buFont typeface="Arial"/>
              <a:buChar char="»"/>
            </a:pPr>
            <a:r>
              <a:rPr b="0" lang="fr-FR" sz="1100" spc="-1" strike="noStrike">
                <a:solidFill>
                  <a:srgbClr val="5f5f5f"/>
                </a:solidFill>
                <a:latin typeface="Arial"/>
                <a:ea typeface="ヒラギノ角ゴ Pro W3"/>
              </a:rPr>
              <a:t>Quatrième niveau</a:t>
            </a:r>
            <a:endParaRPr b="0" lang="fr-FR" sz="1100" spc="-1" strike="noStrike">
              <a:solidFill>
                <a:srgbClr val="3f3f3f"/>
              </a:solidFill>
              <a:latin typeface="Arial"/>
            </a:endParaRPr>
          </a:p>
          <a:p>
            <a:pPr lvl="4" marL="1519200" indent="-260280">
              <a:lnSpc>
                <a:spcPct val="100000"/>
              </a:lnSpc>
              <a:spcBef>
                <a:spcPts val="221"/>
              </a:spcBef>
              <a:buClr>
                <a:srgbClr val="3f3f3f"/>
              </a:buClr>
              <a:buFont typeface="Arial"/>
              <a:buChar char="­"/>
            </a:pPr>
            <a:r>
              <a:rPr b="0" lang="fr-FR" sz="1100" spc="-1" strike="noStrike">
                <a:solidFill>
                  <a:srgbClr val="3f3f3f"/>
                </a:solidFill>
                <a:latin typeface="Arial"/>
                <a:ea typeface="ヒラギノ角ゴ Pro W3"/>
              </a:rPr>
              <a:t>Cinquième niveau</a:t>
            </a:r>
            <a:endParaRPr b="0" lang="fr-FR" sz="1100" spc="-1" strike="noStrike">
              <a:solidFill>
                <a:srgbClr val="3f3f3f"/>
              </a:solidFill>
              <a:latin typeface="Arial"/>
            </a:endParaRPr>
          </a:p>
        </p:txBody>
      </p:sp>
      <p:sp>
        <p:nvSpPr>
          <p:cNvPr id="90" name="CustomShape 3"/>
          <p:cNvSpPr/>
          <p:nvPr/>
        </p:nvSpPr>
        <p:spPr>
          <a:xfrm>
            <a:off x="4819320" y="7267680"/>
            <a:ext cx="2227320" cy="503640"/>
          </a:xfrm>
          <a:prstGeom prst="rect">
            <a:avLst/>
          </a:prstGeom>
          <a:noFill/>
          <a:ln w="9360">
            <a:noFill/>
          </a:ln>
        </p:spPr>
        <p:style>
          <a:lnRef idx="0"/>
          <a:fillRef idx="0"/>
          <a:effectRef idx="0"/>
          <a:fontRef idx="minor"/>
        </p:style>
        <p:txBody>
          <a:bodyPr lIns="104400" rIns="104400" tIns="52200" bIns="52200">
            <a:noAutofit/>
          </a:bodyPr>
          <a:p>
            <a:pPr>
              <a:lnSpc>
                <a:spcPct val="100000"/>
              </a:lnSpc>
            </a:pPr>
            <a:fld id="{34E5097B-D8DD-4987-9198-BA3FDA8C9EA8}" type="slidenum">
              <a:rPr b="0" lang="fr-FR" sz="1100" spc="-1" strike="noStrike">
                <a:solidFill>
                  <a:srgbClr val="60bdec"/>
                </a:solidFill>
                <a:latin typeface="Century Gothic"/>
              </a:rPr>
              <a:t>&lt;numéro&gt;</a:t>
            </a:fld>
            <a:endParaRPr b="0" lang="fr-FR" sz="1100" spc="-1" strike="noStrike">
              <a:latin typeface="Arial"/>
            </a:endParaRPr>
          </a:p>
        </p:txBody>
      </p:sp>
      <p:pic>
        <p:nvPicPr>
          <p:cNvPr id="91" name="Image 7" descr=""/>
          <p:cNvPicPr/>
          <p:nvPr/>
        </p:nvPicPr>
        <p:blipFill>
          <a:blip r:embed="rId6"/>
          <a:stretch/>
        </p:blipFill>
        <p:spPr>
          <a:xfrm rot="20245200">
            <a:off x="42480" y="204120"/>
            <a:ext cx="2382120" cy="69804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Image 4" descr=""/>
          <p:cNvPicPr/>
          <p:nvPr/>
        </p:nvPicPr>
        <p:blipFill>
          <a:blip r:embed="rId2"/>
          <a:stretch/>
        </p:blipFill>
        <p:spPr>
          <a:xfrm>
            <a:off x="8980560" y="6495120"/>
            <a:ext cx="1547640" cy="920880"/>
          </a:xfrm>
          <a:prstGeom prst="rect">
            <a:avLst/>
          </a:prstGeom>
          <a:ln>
            <a:noFill/>
          </a:ln>
        </p:spPr>
      </p:pic>
      <p:pic>
        <p:nvPicPr>
          <p:cNvPr id="129" name="Image 5" descr=""/>
          <p:cNvPicPr/>
          <p:nvPr/>
        </p:nvPicPr>
        <p:blipFill>
          <a:blip r:embed="rId3"/>
          <a:stretch/>
        </p:blipFill>
        <p:spPr>
          <a:xfrm>
            <a:off x="7518960" y="6897600"/>
            <a:ext cx="1302480" cy="518040"/>
          </a:xfrm>
          <a:prstGeom prst="rect">
            <a:avLst/>
          </a:prstGeom>
          <a:ln>
            <a:noFill/>
          </a:ln>
        </p:spPr>
      </p:pic>
      <p:pic>
        <p:nvPicPr>
          <p:cNvPr id="130" name="Image 3" descr=""/>
          <p:cNvPicPr/>
          <p:nvPr/>
        </p:nvPicPr>
        <p:blipFill>
          <a:blip r:embed="rId4"/>
          <a:srcRect l="0" t="50000" r="0" b="36104"/>
          <a:stretch/>
        </p:blipFill>
        <p:spPr>
          <a:xfrm>
            <a:off x="0" y="0"/>
            <a:ext cx="10693080" cy="802440"/>
          </a:xfrm>
          <a:prstGeom prst="rect">
            <a:avLst/>
          </a:prstGeom>
          <a:ln>
            <a:noFill/>
          </a:ln>
        </p:spPr>
      </p:pic>
      <p:sp>
        <p:nvSpPr>
          <p:cNvPr id="131" name="PlaceHolder 1"/>
          <p:cNvSpPr>
            <a:spLocks noGrp="1"/>
          </p:cNvSpPr>
          <p:nvPr>
            <p:ph type="title"/>
          </p:nvPr>
        </p:nvSpPr>
        <p:spPr>
          <a:xfrm>
            <a:off x="546840" y="1081440"/>
            <a:ext cx="9599400" cy="251640"/>
          </a:xfrm>
          <a:prstGeom prst="rect">
            <a:avLst/>
          </a:prstGeom>
        </p:spPr>
        <p:txBody>
          <a:bodyPr lIns="104400" rIns="104400" tIns="52200" bIns="52200" anchor="ctr">
            <a:noAutofit/>
          </a:bodyPr>
          <a:p>
            <a:pPr>
              <a:lnSpc>
                <a:spcPct val="100000"/>
              </a:lnSpc>
            </a:pPr>
            <a:r>
              <a:rPr b="1" lang="fr-FR" sz="2400" spc="-1" strike="noStrike" cap="all">
                <a:solidFill>
                  <a:srgbClr val="f59f0e"/>
                </a:solidFill>
                <a:latin typeface="Lato"/>
                <a:ea typeface="Lato"/>
              </a:rPr>
              <a:t>Modifiez le style du titre</a:t>
            </a:r>
            <a:endParaRPr b="0" lang="fr-FR" sz="2400" spc="-1" strike="noStrike">
              <a:solidFill>
                <a:srgbClr val="60bdec"/>
              </a:solidFill>
              <a:latin typeface="Arial"/>
            </a:endParaRPr>
          </a:p>
        </p:txBody>
      </p:sp>
      <p:sp>
        <p:nvSpPr>
          <p:cNvPr id="132" name="PlaceHolder 2"/>
          <p:cNvSpPr>
            <a:spLocks noGrp="1"/>
          </p:cNvSpPr>
          <p:nvPr>
            <p:ph type="body"/>
          </p:nvPr>
        </p:nvSpPr>
        <p:spPr>
          <a:xfrm>
            <a:off x="546840" y="1611360"/>
            <a:ext cx="9598680" cy="5189760"/>
          </a:xfrm>
          <a:prstGeom prst="rect">
            <a:avLst/>
          </a:prstGeom>
        </p:spPr>
        <p:txBody>
          <a:bodyPr lIns="104400" rIns="104400" tIns="52200" bIns="52200">
            <a:noAutofit/>
          </a:bodyPr>
          <a:p>
            <a:pPr marL="390960" indent="-390600">
              <a:lnSpc>
                <a:spcPct val="100000"/>
              </a:lnSpc>
              <a:spcBef>
                <a:spcPts val="281"/>
              </a:spcBef>
              <a:buClr>
                <a:srgbClr val="f59f0e"/>
              </a:buClr>
              <a:buFont typeface="Wingdings 3" charset="2"/>
              <a:buChar char=""/>
            </a:pPr>
            <a:r>
              <a:rPr b="1" lang="fr-FR" sz="1400" spc="-1" strike="noStrike">
                <a:solidFill>
                  <a:srgbClr val="3f3f3f"/>
                </a:solidFill>
                <a:latin typeface="Arial"/>
                <a:ea typeface="ヒラギノ角ゴ Pro W3"/>
              </a:rPr>
              <a:t>Modifiez les styles du texte du masque</a:t>
            </a:r>
            <a:endParaRPr b="1" lang="fr-FR" sz="1400" spc="-1" strike="noStrike">
              <a:solidFill>
                <a:srgbClr val="3f3f3f"/>
              </a:solidFill>
              <a:latin typeface="Arial"/>
            </a:endParaRPr>
          </a:p>
          <a:p>
            <a:pPr lvl="1" marL="698040" indent="-325440">
              <a:lnSpc>
                <a:spcPct val="100000"/>
              </a:lnSpc>
              <a:spcBef>
                <a:spcPts val="241"/>
              </a:spcBef>
              <a:buClr>
                <a:srgbClr val="3f3f3f"/>
              </a:buClr>
              <a:buSzPct val="120000"/>
              <a:buFont typeface="Helvetica"/>
              <a:buChar char="&gt;"/>
            </a:pPr>
            <a:r>
              <a:rPr b="0" lang="fr-FR" sz="1200" spc="-1" strike="noStrike">
                <a:solidFill>
                  <a:srgbClr val="3f3f3f"/>
                </a:solidFill>
                <a:latin typeface="Arial"/>
                <a:ea typeface="ヒラギノ角ゴ Pro W3"/>
              </a:rPr>
              <a:t>Deuxième niveau</a:t>
            </a:r>
            <a:endParaRPr b="0" lang="fr-FR" sz="1200" spc="-1" strike="noStrike">
              <a:solidFill>
                <a:srgbClr val="3f3f3f"/>
              </a:solidFill>
              <a:latin typeface="Arial"/>
            </a:endParaRPr>
          </a:p>
          <a:p>
            <a:pPr lvl="2" marL="944280" indent="-260280">
              <a:lnSpc>
                <a:spcPct val="100000"/>
              </a:lnSpc>
              <a:spcBef>
                <a:spcPts val="221"/>
              </a:spcBef>
              <a:buSzPct val="100147"/>
              <a:buBlip>
                <a:blip r:embed="rId5"/>
              </a:buBlip>
            </a:pPr>
            <a:r>
              <a:rPr b="0" lang="fr-FR" sz="1100" spc="-1" strike="noStrike">
                <a:solidFill>
                  <a:srgbClr val="3f3f3f"/>
                </a:solidFill>
                <a:latin typeface="Arial"/>
                <a:ea typeface="ヒラギノ角ゴ Pro W3"/>
              </a:rPr>
              <a:t>Troisième niveau</a:t>
            </a:r>
            <a:endParaRPr b="0" lang="fr-FR" sz="1100" spc="-1" strike="noStrike">
              <a:solidFill>
                <a:srgbClr val="5f5f5f"/>
              </a:solidFill>
              <a:latin typeface="Arial"/>
            </a:endParaRPr>
          </a:p>
          <a:p>
            <a:pPr lvl="3" marL="1231920" indent="-260280">
              <a:lnSpc>
                <a:spcPct val="100000"/>
              </a:lnSpc>
              <a:spcBef>
                <a:spcPts val="221"/>
              </a:spcBef>
              <a:buClr>
                <a:srgbClr val="5f5f5f"/>
              </a:buClr>
              <a:buFont typeface="Arial"/>
              <a:buChar char="»"/>
            </a:pPr>
            <a:r>
              <a:rPr b="0" lang="fr-FR" sz="1100" spc="-1" strike="noStrike">
                <a:solidFill>
                  <a:srgbClr val="5f5f5f"/>
                </a:solidFill>
                <a:latin typeface="Arial"/>
                <a:ea typeface="ヒラギノ角ゴ Pro W3"/>
              </a:rPr>
              <a:t>Quatrième niveau</a:t>
            </a:r>
            <a:endParaRPr b="0" lang="fr-FR" sz="1100" spc="-1" strike="noStrike">
              <a:solidFill>
                <a:srgbClr val="3f3f3f"/>
              </a:solidFill>
              <a:latin typeface="Arial"/>
            </a:endParaRPr>
          </a:p>
          <a:p>
            <a:pPr lvl="4" marL="1519200" indent="-260280">
              <a:lnSpc>
                <a:spcPct val="100000"/>
              </a:lnSpc>
              <a:spcBef>
                <a:spcPts val="221"/>
              </a:spcBef>
              <a:buClr>
                <a:srgbClr val="3f3f3f"/>
              </a:buClr>
              <a:buFont typeface="Arial"/>
              <a:buChar char="­"/>
            </a:pPr>
            <a:r>
              <a:rPr b="0" lang="fr-FR" sz="1100" spc="-1" strike="noStrike">
                <a:solidFill>
                  <a:srgbClr val="3f3f3f"/>
                </a:solidFill>
                <a:latin typeface="Arial"/>
                <a:ea typeface="ヒラギノ角ゴ Pro W3"/>
              </a:rPr>
              <a:t>Cinquième niveau</a:t>
            </a:r>
            <a:endParaRPr b="0" lang="fr-FR" sz="1100" spc="-1" strike="noStrike">
              <a:solidFill>
                <a:srgbClr val="3f3f3f"/>
              </a:solidFill>
              <a:latin typeface="Arial"/>
            </a:endParaRPr>
          </a:p>
        </p:txBody>
      </p:sp>
      <p:sp>
        <p:nvSpPr>
          <p:cNvPr id="133" name="CustomShape 3"/>
          <p:cNvSpPr/>
          <p:nvPr/>
        </p:nvSpPr>
        <p:spPr>
          <a:xfrm>
            <a:off x="4819320" y="7267680"/>
            <a:ext cx="2227320" cy="503640"/>
          </a:xfrm>
          <a:prstGeom prst="rect">
            <a:avLst/>
          </a:prstGeom>
          <a:noFill/>
          <a:ln w="9360">
            <a:noFill/>
          </a:ln>
        </p:spPr>
        <p:style>
          <a:lnRef idx="0"/>
          <a:fillRef idx="0"/>
          <a:effectRef idx="0"/>
          <a:fontRef idx="minor"/>
        </p:style>
        <p:txBody>
          <a:bodyPr lIns="104400" rIns="104400" tIns="52200" bIns="52200">
            <a:noAutofit/>
          </a:bodyPr>
          <a:p>
            <a:pPr>
              <a:lnSpc>
                <a:spcPct val="100000"/>
              </a:lnSpc>
            </a:pPr>
            <a:fld id="{F4DEC480-7169-486D-94D4-8A29074B4402}" type="slidenum">
              <a:rPr b="0" lang="fr-FR" sz="1100" spc="-1" strike="noStrike">
                <a:solidFill>
                  <a:srgbClr val="60bdec"/>
                </a:solidFill>
                <a:latin typeface="Century Gothic"/>
              </a:rPr>
              <a:t>&lt;numéro&gt;</a:t>
            </a:fld>
            <a:endParaRPr b="0" lang="fr-FR" sz="1100" spc="-1" strike="noStrike">
              <a:latin typeface="Arial"/>
            </a:endParaRPr>
          </a:p>
        </p:txBody>
      </p:sp>
      <p:pic>
        <p:nvPicPr>
          <p:cNvPr id="134" name="Image 7" descr=""/>
          <p:cNvPicPr/>
          <p:nvPr/>
        </p:nvPicPr>
        <p:blipFill>
          <a:blip r:embed="rId6"/>
          <a:stretch/>
        </p:blipFill>
        <p:spPr>
          <a:xfrm rot="20245200">
            <a:off x="42480" y="204120"/>
            <a:ext cx="2382120" cy="698040"/>
          </a:xfrm>
          <a:prstGeom prst="rect">
            <a:avLst/>
          </a:prstGeom>
          <a:ln>
            <a:noFill/>
          </a:ln>
        </p:spPr>
      </p:pic>
    </p:spTree>
  </p:cSld>
  <p:clrMap bg1="lt1" bg2="lt2" tx1="dk1" tx2="dk2" accent1="accent1" accent2="accent2" accent3="accent3" accent4="accent4" accent5="accent5" accent6="accent6" hlink="hlink" folHlink="folHlink"/>
  <p:sldLayoutIdLst>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Image 4" descr=""/>
          <p:cNvPicPr/>
          <p:nvPr/>
        </p:nvPicPr>
        <p:blipFill>
          <a:blip r:embed="rId2"/>
          <a:stretch/>
        </p:blipFill>
        <p:spPr>
          <a:xfrm>
            <a:off x="8980560" y="6495120"/>
            <a:ext cx="1547640" cy="920880"/>
          </a:xfrm>
          <a:prstGeom prst="rect">
            <a:avLst/>
          </a:prstGeom>
          <a:ln>
            <a:noFill/>
          </a:ln>
        </p:spPr>
      </p:pic>
      <p:pic>
        <p:nvPicPr>
          <p:cNvPr id="172" name="Image 5" descr=""/>
          <p:cNvPicPr/>
          <p:nvPr/>
        </p:nvPicPr>
        <p:blipFill>
          <a:blip r:embed="rId3"/>
          <a:stretch/>
        </p:blipFill>
        <p:spPr>
          <a:xfrm>
            <a:off x="7518960" y="6897600"/>
            <a:ext cx="1302480" cy="518040"/>
          </a:xfrm>
          <a:prstGeom prst="rect">
            <a:avLst/>
          </a:prstGeom>
          <a:ln>
            <a:noFill/>
          </a:ln>
        </p:spPr>
      </p:pic>
      <p:pic>
        <p:nvPicPr>
          <p:cNvPr id="173" name="Image 4" descr=""/>
          <p:cNvPicPr/>
          <p:nvPr/>
        </p:nvPicPr>
        <p:blipFill>
          <a:blip r:embed="rId4"/>
          <a:stretch/>
        </p:blipFill>
        <p:spPr>
          <a:xfrm>
            <a:off x="0" y="0"/>
            <a:ext cx="10689480" cy="7561080"/>
          </a:xfrm>
          <a:prstGeom prst="rect">
            <a:avLst/>
          </a:prstGeom>
          <a:ln>
            <a:noFill/>
          </a:ln>
        </p:spPr>
      </p:pic>
      <p:grpSp>
        <p:nvGrpSpPr>
          <p:cNvPr id="174" name="Group 1"/>
          <p:cNvGrpSpPr/>
          <p:nvPr/>
        </p:nvGrpSpPr>
        <p:grpSpPr>
          <a:xfrm>
            <a:off x="6510600" y="0"/>
            <a:ext cx="4178880" cy="7561080"/>
            <a:chOff x="6510600" y="0"/>
            <a:chExt cx="4178880" cy="7561080"/>
          </a:xfrm>
        </p:grpSpPr>
        <p:sp>
          <p:nvSpPr>
            <p:cNvPr id="175" name="CustomShape 2"/>
            <p:cNvSpPr/>
            <p:nvPr/>
          </p:nvSpPr>
          <p:spPr>
            <a:xfrm>
              <a:off x="6510600" y="0"/>
              <a:ext cx="4178880" cy="7561080"/>
            </a:xfrm>
            <a:prstGeom prst="rect">
              <a:avLst/>
            </a:prstGeom>
            <a:solidFill>
              <a:srgbClr val="262626">
                <a:alpha val="70000"/>
              </a:srgbClr>
            </a:solidFill>
            <a:ln>
              <a:noFill/>
            </a:ln>
          </p:spPr>
          <p:style>
            <a:lnRef idx="2">
              <a:schemeClr val="dk1"/>
            </a:lnRef>
            <a:fillRef idx="1">
              <a:schemeClr val="lt1"/>
            </a:fillRef>
            <a:effectRef idx="0">
              <a:schemeClr val="dk1"/>
            </a:effectRef>
            <a:fontRef idx="minor"/>
          </p:style>
        </p:sp>
        <p:sp>
          <p:nvSpPr>
            <p:cNvPr id="176" name="CustomShape 3"/>
            <p:cNvSpPr/>
            <p:nvPr/>
          </p:nvSpPr>
          <p:spPr>
            <a:xfrm>
              <a:off x="6947640" y="6521760"/>
              <a:ext cx="3300480" cy="6379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1200" spc="-1" strike="noStrike">
                  <a:solidFill>
                    <a:srgbClr val="ffffff"/>
                  </a:solidFill>
                  <a:latin typeface="Arial"/>
                </a:rPr>
                <a:t>Pae du Tilloy - 5 rue Jean Monnet</a:t>
              </a:r>
              <a:endParaRPr b="0" lang="fr-FR" sz="1200" spc="-1" strike="noStrike">
                <a:latin typeface="Arial"/>
              </a:endParaRPr>
            </a:p>
            <a:p>
              <a:pPr algn="ctr">
                <a:lnSpc>
                  <a:spcPct val="100000"/>
                </a:lnSpc>
              </a:pPr>
              <a:r>
                <a:rPr b="0" lang="fr-FR" sz="1200" spc="-1" strike="noStrike">
                  <a:solidFill>
                    <a:srgbClr val="ffffff"/>
                  </a:solidFill>
                  <a:latin typeface="Arial"/>
                </a:rPr>
                <a:t>60006 Beauvais CEDEX</a:t>
              </a:r>
              <a:br/>
              <a:r>
                <a:rPr b="0" lang="fr-FR" sz="1200" spc="-1" strike="noStrike">
                  <a:solidFill>
                    <a:srgbClr val="ffffff"/>
                  </a:solidFill>
                  <a:latin typeface="Arial"/>
                </a:rPr>
                <a:t>03 44 08 40 40</a:t>
              </a:r>
              <a:endParaRPr b="0" lang="fr-FR" sz="1200" spc="-1" strike="noStrike">
                <a:latin typeface="Arial"/>
              </a:endParaRPr>
            </a:p>
          </p:txBody>
        </p:sp>
        <p:pic>
          <p:nvPicPr>
            <p:cNvPr id="177" name="Image 11" descr=""/>
            <p:cNvPicPr/>
            <p:nvPr/>
          </p:nvPicPr>
          <p:blipFill>
            <a:blip r:embed="rId5"/>
            <a:stretch/>
          </p:blipFill>
          <p:spPr>
            <a:xfrm>
              <a:off x="7413480" y="563040"/>
              <a:ext cx="2373120" cy="1411920"/>
            </a:xfrm>
            <a:prstGeom prst="rect">
              <a:avLst/>
            </a:prstGeom>
            <a:ln>
              <a:noFill/>
            </a:ln>
          </p:spPr>
        </p:pic>
        <p:grpSp>
          <p:nvGrpSpPr>
            <p:cNvPr id="178" name="Group 4"/>
            <p:cNvGrpSpPr/>
            <p:nvPr/>
          </p:nvGrpSpPr>
          <p:grpSpPr>
            <a:xfrm>
              <a:off x="7601760" y="4512960"/>
              <a:ext cx="1996560" cy="359640"/>
              <a:chOff x="7601760" y="4512960"/>
              <a:chExt cx="1996560" cy="359640"/>
            </a:xfrm>
          </p:grpSpPr>
          <p:pic>
            <p:nvPicPr>
              <p:cNvPr id="179" name="Image 15" descr=""/>
              <p:cNvPicPr/>
              <p:nvPr/>
            </p:nvPicPr>
            <p:blipFill>
              <a:blip r:embed="rId6"/>
              <a:stretch/>
            </p:blipFill>
            <p:spPr>
              <a:xfrm>
                <a:off x="8147160" y="4512960"/>
                <a:ext cx="359640" cy="359640"/>
              </a:xfrm>
              <a:prstGeom prst="rect">
                <a:avLst/>
              </a:prstGeom>
              <a:ln>
                <a:noFill/>
              </a:ln>
            </p:spPr>
          </p:pic>
          <p:pic>
            <p:nvPicPr>
              <p:cNvPr id="180" name="Image 17" descr=""/>
              <p:cNvPicPr/>
              <p:nvPr/>
            </p:nvPicPr>
            <p:blipFill>
              <a:blip r:embed="rId7"/>
              <a:stretch/>
            </p:blipFill>
            <p:spPr>
              <a:xfrm>
                <a:off x="8692920" y="4512960"/>
                <a:ext cx="359640" cy="359640"/>
              </a:xfrm>
              <a:prstGeom prst="rect">
                <a:avLst/>
              </a:prstGeom>
              <a:ln>
                <a:noFill/>
              </a:ln>
            </p:spPr>
          </p:pic>
          <p:pic>
            <p:nvPicPr>
              <p:cNvPr id="181" name="Image 19" descr=""/>
              <p:cNvPicPr/>
              <p:nvPr/>
            </p:nvPicPr>
            <p:blipFill>
              <a:blip r:embed="rId8"/>
              <a:stretch/>
            </p:blipFill>
            <p:spPr>
              <a:xfrm>
                <a:off x="7601760" y="4512960"/>
                <a:ext cx="359640" cy="359640"/>
              </a:xfrm>
              <a:prstGeom prst="rect">
                <a:avLst/>
              </a:prstGeom>
              <a:ln>
                <a:noFill/>
              </a:ln>
            </p:spPr>
          </p:pic>
          <p:pic>
            <p:nvPicPr>
              <p:cNvPr id="182" name="Image 21" descr=""/>
              <p:cNvPicPr/>
              <p:nvPr/>
            </p:nvPicPr>
            <p:blipFill>
              <a:blip r:embed="rId9"/>
              <a:stretch/>
            </p:blipFill>
            <p:spPr>
              <a:xfrm>
                <a:off x="9238680" y="4512960"/>
                <a:ext cx="359640" cy="359640"/>
              </a:xfrm>
              <a:prstGeom prst="rect">
                <a:avLst/>
              </a:prstGeom>
              <a:ln>
                <a:noFill/>
              </a:ln>
            </p:spPr>
          </p:pic>
        </p:grpSp>
        <p:sp>
          <p:nvSpPr>
            <p:cNvPr id="183" name="CustomShape 5"/>
            <p:cNvSpPr/>
            <p:nvPr/>
          </p:nvSpPr>
          <p:spPr>
            <a:xfrm>
              <a:off x="7462440" y="4094640"/>
              <a:ext cx="2275200" cy="303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1400" spc="-1" strike="noStrike">
                  <a:solidFill>
                    <a:srgbClr val="ffffff"/>
                  </a:solidFill>
                  <a:latin typeface="Lato"/>
                  <a:ea typeface="Lato"/>
                </a:rPr>
                <a:t>Suivez-nous !</a:t>
              </a:r>
              <a:endParaRPr b="0" lang="fr-FR" sz="1400" spc="-1" strike="noStrike">
                <a:latin typeface="Arial"/>
              </a:endParaRPr>
            </a:p>
          </p:txBody>
        </p:sp>
        <p:sp>
          <p:nvSpPr>
            <p:cNvPr id="184" name="CustomShape 6"/>
            <p:cNvSpPr/>
            <p:nvPr/>
          </p:nvSpPr>
          <p:spPr>
            <a:xfrm>
              <a:off x="7835760" y="3466800"/>
              <a:ext cx="1525320" cy="51660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0" lang="fr-FR" sz="1400" spc="-1" strike="noStrike">
                  <a:solidFill>
                    <a:srgbClr val="ffffff"/>
                  </a:solidFill>
                  <a:latin typeface="Lato"/>
                  <a:ea typeface="Lato"/>
                </a:rPr>
                <a:t>contact@adico.fr</a:t>
              </a:r>
              <a:endParaRPr b="0" lang="fr-FR" sz="1400" spc="-1" strike="noStrike">
                <a:latin typeface="Arial"/>
              </a:endParaRPr>
            </a:p>
            <a:p>
              <a:pPr algn="ctr">
                <a:lnSpc>
                  <a:spcPct val="100000"/>
                </a:lnSpc>
              </a:pPr>
              <a:r>
                <a:rPr b="0" lang="fr-FR" sz="1400" spc="-1" strike="noStrike">
                  <a:solidFill>
                    <a:srgbClr val="ffffff"/>
                  </a:solidFill>
                  <a:latin typeface="Lato"/>
                  <a:ea typeface="Lato"/>
                </a:rPr>
                <a:t>www.adico.fr</a:t>
              </a:r>
              <a:endParaRPr b="0" lang="fr-FR" sz="1400" spc="-1" strike="noStrike">
                <a:latin typeface="Arial"/>
              </a:endParaRPr>
            </a:p>
          </p:txBody>
        </p:sp>
      </p:grpSp>
      <p:pic>
        <p:nvPicPr>
          <p:cNvPr id="185" name="Image 13" descr=""/>
          <p:cNvPicPr/>
          <p:nvPr/>
        </p:nvPicPr>
        <p:blipFill>
          <a:blip r:embed="rId10"/>
          <a:stretch/>
        </p:blipFill>
        <p:spPr>
          <a:xfrm>
            <a:off x="8053920" y="5586120"/>
            <a:ext cx="1302480" cy="518040"/>
          </a:xfrm>
          <a:prstGeom prst="rect">
            <a:avLst/>
          </a:prstGeom>
          <a:ln>
            <a:noFill/>
          </a:ln>
        </p:spPr>
      </p:pic>
      <p:sp>
        <p:nvSpPr>
          <p:cNvPr id="186" name="PlaceHolder 7"/>
          <p:cNvSpPr>
            <a:spLocks noGrp="1"/>
          </p:cNvSpPr>
          <p:nvPr>
            <p:ph type="title"/>
          </p:nvPr>
        </p:nvSpPr>
        <p:spPr>
          <a:xfrm>
            <a:off x="534600" y="301680"/>
            <a:ext cx="9623520" cy="1262160"/>
          </a:xfrm>
          <a:prstGeom prst="rect">
            <a:avLst/>
          </a:prstGeom>
        </p:spPr>
        <p:txBody>
          <a:bodyPr lIns="0" rIns="0" tIns="0" bIns="0" anchor="ctr">
            <a:noAutofit/>
          </a:bodyPr>
          <a:p>
            <a:r>
              <a:rPr b="0" lang="fr-FR" sz="2400" spc="-1" strike="noStrike">
                <a:solidFill>
                  <a:srgbClr val="60bdec"/>
                </a:solidFill>
                <a:latin typeface="Arial"/>
              </a:rPr>
              <a:t>Cliquez pour éditer le format du texte-titre</a:t>
            </a:r>
            <a:endParaRPr b="0" lang="fr-FR" sz="2400" spc="-1" strike="noStrike">
              <a:solidFill>
                <a:srgbClr val="60bdec"/>
              </a:solidFill>
              <a:latin typeface="Arial"/>
            </a:endParaRPr>
          </a:p>
        </p:txBody>
      </p:sp>
      <p:sp>
        <p:nvSpPr>
          <p:cNvPr id="187" name="PlaceHolder 8"/>
          <p:cNvSpPr>
            <a:spLocks noGrp="1"/>
          </p:cNvSpPr>
          <p:nvPr>
            <p:ph type="body"/>
          </p:nvPr>
        </p:nvSpPr>
        <p:spPr>
          <a:xfrm>
            <a:off x="534600" y="1769040"/>
            <a:ext cx="9623520" cy="43851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1" lang="fr-FR" sz="1400" spc="-1" strike="noStrike">
                <a:solidFill>
                  <a:srgbClr val="3f3f3f"/>
                </a:solidFill>
                <a:latin typeface="Arial"/>
              </a:rPr>
              <a:t>Cliquez pour éditer le format du plan de texte</a:t>
            </a:r>
            <a:endParaRPr b="1" lang="fr-FR" sz="1400" spc="-1" strike="noStrike">
              <a:solidFill>
                <a:srgbClr val="3f3f3f"/>
              </a:solidFill>
              <a:latin typeface="Arial"/>
            </a:endParaRPr>
          </a:p>
          <a:p>
            <a:pPr lvl="1" marL="864000" indent="-324000">
              <a:spcBef>
                <a:spcPts val="1134"/>
              </a:spcBef>
              <a:buClr>
                <a:srgbClr val="000000"/>
              </a:buClr>
              <a:buSzPct val="75000"/>
              <a:buFont typeface="Symbol" charset="2"/>
              <a:buChar char=""/>
            </a:pPr>
            <a:r>
              <a:rPr b="0" lang="fr-FR" sz="1100" spc="-1" strike="noStrike">
                <a:solidFill>
                  <a:srgbClr val="3f3f3f"/>
                </a:solidFill>
                <a:latin typeface="Arial"/>
              </a:rPr>
              <a:t>Second niveau de plan</a:t>
            </a:r>
            <a:endParaRPr b="0" lang="fr-FR" sz="1100" spc="-1" strike="noStrike">
              <a:solidFill>
                <a:srgbClr val="3f3f3f"/>
              </a:solidFill>
              <a:latin typeface="Arial"/>
            </a:endParaRPr>
          </a:p>
          <a:p>
            <a:pPr lvl="2" marL="1296000" indent="-288000">
              <a:spcBef>
                <a:spcPts val="850"/>
              </a:spcBef>
              <a:buClr>
                <a:srgbClr val="000000"/>
              </a:buClr>
              <a:buSzPct val="45000"/>
              <a:buFont typeface="Wingdings" charset="2"/>
              <a:buChar char=""/>
            </a:pPr>
            <a:r>
              <a:rPr b="0" lang="fr-FR" sz="1100" spc="-1" strike="noStrike">
                <a:solidFill>
                  <a:srgbClr val="5f5f5f"/>
                </a:solidFill>
                <a:latin typeface="Arial"/>
              </a:rPr>
              <a:t>Troisième niveau de plan</a:t>
            </a:r>
            <a:endParaRPr b="0" lang="fr-FR" sz="1100" spc="-1" strike="noStrike">
              <a:solidFill>
                <a:srgbClr val="5f5f5f"/>
              </a:solidFill>
              <a:latin typeface="Arial"/>
            </a:endParaRPr>
          </a:p>
          <a:p>
            <a:pPr lvl="3" marL="1728000" indent="-216000">
              <a:spcBef>
                <a:spcPts val="567"/>
              </a:spcBef>
              <a:buClr>
                <a:srgbClr val="000000"/>
              </a:buClr>
              <a:buSzPct val="75000"/>
              <a:buFont typeface="Symbol" charset="2"/>
              <a:buChar char=""/>
            </a:pPr>
            <a:r>
              <a:rPr b="0" lang="fr-FR" sz="1100" spc="-1" strike="noStrike">
                <a:solidFill>
                  <a:srgbClr val="3f3f3f"/>
                </a:solidFill>
                <a:latin typeface="Arial"/>
              </a:rPr>
              <a:t>Quatrième niveau de plan</a:t>
            </a:r>
            <a:endParaRPr b="0" lang="fr-FR" sz="1100" spc="-1" strike="noStrike">
              <a:solidFill>
                <a:srgbClr val="3f3f3f"/>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3f3f3f"/>
                </a:solidFill>
                <a:latin typeface="Arial"/>
              </a:rPr>
              <a:t>Cinquième niveau de plan</a:t>
            </a:r>
            <a:endParaRPr b="0" lang="fr-FR" sz="2000" spc="-1" strike="noStrike">
              <a:solidFill>
                <a:srgbClr val="3f3f3f"/>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3f3f3f"/>
                </a:solidFill>
                <a:latin typeface="Arial"/>
              </a:rPr>
              <a:t>Sixième niveau de plan</a:t>
            </a:r>
            <a:endParaRPr b="0" lang="fr-FR" sz="2000" spc="-1" strike="noStrike">
              <a:solidFill>
                <a:srgbClr val="3f3f3f"/>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3f3f3f"/>
                </a:solidFill>
                <a:latin typeface="Arial"/>
              </a:rPr>
              <a:t>Septième niveau de plan</a:t>
            </a:r>
            <a:endParaRPr b="0" lang="fr-FR" sz="2000" spc="-1" strike="noStrike">
              <a:solidFill>
                <a:srgbClr val="3f3f3f"/>
              </a:solidFill>
              <a:latin typeface="Arial"/>
            </a:endParaRPr>
          </a:p>
        </p:txBody>
      </p:sp>
    </p:spTree>
  </p:cSld>
  <p:clrMap bg1="lt1" bg2="lt2" tx1="dk1" tx2="dk2" accent1="accent1" accent2="accent2" accent3="accent3" accent4="accent4" accent5="accent5" accent6="accent6" hlink="hlink" folHlink="folHlink"/>
  <p:sldLayoutIdLst>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file:///D:/data/1Aussac-vadalle/0-formation%20sat/G%C3%A9n%C3%A9ralit%C3%A9s%20ADICO/PJ_doc_III/Circulaire_INTB0200059C_du_26-02-2002.pdf" TargetMode="External"/><Relationship Id="rId2" Type="http://schemas.openxmlformats.org/officeDocument/2006/relationships/hyperlink" Target="file:///D:/data/1Aussac-vadalle/0-formation%20sat/G%C3%A9n%C3%A9ralit%C3%A9s%20ADICO/PJ_doc_III/Circulaire_INTB0200059C_du_26-02-2002.pdf" TargetMode="External"/><Relationship Id="rId3" Type="http://schemas.openxmlformats.org/officeDocument/2006/relationships/slideLayout" Target="../slideLayouts/slideLayout2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hyperlink" Target="http://www.legifrance.gouv.fr/affichCodeArticle.do?idArticle=LEGIARTI000006389951&amp;cidTexte=LEGITEXT000006070633" TargetMode="External"/><Relationship Id="rId2" Type="http://schemas.openxmlformats.org/officeDocument/2006/relationships/hyperlink" Target="http://www.legifrance.gouv.fr/affichCodeArticle.do?idArticle=LEGIARTI000006391731&amp;cidTexte=LEGITEXT000006070633&amp;dateTexte=20130208&amp;oldAction=rechCodeArticle" TargetMode="External"/><Relationship Id="rId3" Type="http://schemas.openxmlformats.org/officeDocument/2006/relationships/hyperlink" Target="http://www.legifrance.gouv.fr/affichCodeArticle.do?idArticle=LEGIARTI000006392304&amp;cidTexte=LEGITEXT000006070633&amp;dateTexte=20130320&amp;fastPos=45&amp;fastReqId=535216941&amp;oldAction=rechCodeArticle" TargetMode="External"/><Relationship Id="rId4" Type="http://schemas.openxmlformats.org/officeDocument/2006/relationships/hyperlink" Target="http://www.legifrance.gouv.fr/affichCode.do;jsessionid=8AFF1C3B849C3CE27F63F8D0432B743C.tpdjo08v_1?idSectionTA=LEGISCTA000006164504&amp;cidTexte=LEGITEXT000006070633&amp;dateTexte=20130125" TargetMode="External"/><Relationship Id="rId5" Type="http://schemas.openxmlformats.org/officeDocument/2006/relationships/hyperlink" Target="http://www.legifrance.gouv.fr/affichCode.do;jsessionid=B787D808BE66F9C797920FE7F7FF3633.tpdjo09v_2?idSectionTA=LEGISCTA000006165140&amp;cidTexte=LEGITEXT000006070633&amp;dateTexte=20130125" TargetMode="External"/><Relationship Id="rId6" Type="http://schemas.openxmlformats.org/officeDocument/2006/relationships/slideLayout" Target="../slideLayouts/slideLayout37.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9.xml.rels><?xml version="1.0" encoding="UTF-8"?>
<Relationships xmlns="http://schemas.openxmlformats.org/package/2006/relationships"><Relationship Id="rId1" Type="http://schemas.openxmlformats.org/officeDocument/2006/relationships/hyperlink" Target="file:///D:/data/1Aussac-vadalle/0-formation%20sat/G%C3%A9n%C3%A9ralit%C3%A9s%20ADICO/PJ_doc_III/Presentation_titre.pdf" TargetMode="External"/><Relationship Id="rId2" Type="http://schemas.openxmlformats.org/officeDocument/2006/relationships/hyperlink" Target="file:///D:/data/1Aussac-vadalle/0-formation%20sat/G%C3%A9n%C3%A9ralit%C3%A9s%20ADICO/PJ_doc_III/Presentation_titre.pdf" TargetMode="External"/><Relationship Id="rId3" Type="http://schemas.openxmlformats.org/officeDocument/2006/relationships/hyperlink" Target="file:///D:/data/1Aussac-vadalle/0-formation%20sat/G%C3%A9n%C3%A9ralit%C3%A9s%20ADICO/PJ_doc_III/presentation_titre_2.pdf" TargetMode="External"/><Relationship Id="rId4" Type="http://schemas.openxmlformats.org/officeDocument/2006/relationships/hyperlink" Target="file:///D:/data/1Aussac-vadalle/0-formation%20sat/G%C3%A9n%C3%A9ralit%C3%A9s%20ADICO/PJ_doc_III/presentation_titre_2.pdf" TargetMode="External"/><Relationship Id="rId5" Type="http://schemas.openxmlformats.org/officeDocument/2006/relationships/hyperlink" Target="file:///D:/data/1Aussac-vadalle/0-formation%20sat/G%C3%A9n%C3%A9ralit%C3%A9s%20ADICO/PJ_doc_III/Presentation_titre_3.pdf" TargetMode="External"/><Relationship Id="rId6" Type="http://schemas.openxmlformats.org/officeDocument/2006/relationships/hyperlink" Target="file:///D:/data/1Aussac-vadalle/0-formation%20sat/G%C3%A9n%C3%A9ralit%C3%A9s%20ADICO/PJ_doc_III/Presentation_titre_3.pdf" TargetMode="External"/><Relationship Id="rId7"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2.xml.rels><?xml version="1.0" encoding="UTF-8"?>
<Relationships xmlns="http://schemas.openxmlformats.org/package/2006/relationships"><Relationship Id="rId1" Type="http://schemas.openxmlformats.org/officeDocument/2006/relationships/hyperlink" Target="https://www.collectivites-locales.gouv.fr/structure-nationale-partenariale-0" TargetMode="External"/><Relationship Id="rId2" Type="http://schemas.openxmlformats.org/officeDocument/2006/relationships/hyperlink" Target="https://www.legifrance.gouv.fr/affichTexteArticle.do;jsessionid=50386C94CA3C77DCC3BD664268EF1438.tpdila11v_2?idArticle=LEGIARTI000024475923&amp;cidTexte=LEGITEXT000006056568&amp;dateTexte=20170125" TargetMode="External"/><Relationship Id="rId3" Type="http://schemas.openxmlformats.org/officeDocument/2006/relationships/slideLayout" Target="../slideLayouts/slideLayout25.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4.xml.rels><?xml version="1.0" encoding="UTF-8"?>
<Relationships xmlns="http://schemas.openxmlformats.org/package/2006/relationships"><Relationship Id="rId1" Type="http://schemas.openxmlformats.org/officeDocument/2006/relationships/hyperlink" Target="http://www.legifrance.gouv.fr/affichTexte.do?cidTexte=JORFTEXT000000278594&amp;fastPos=1&amp;fastReqId=1978619026&amp;categorieLien=cid&amp;oldAction=rechTexte%20" TargetMode="External"/><Relationship Id="rId2" Type="http://schemas.openxmlformats.org/officeDocument/2006/relationships/slideLayout" Target="../slideLayouts/slideLayout25.xml"/>
</Relationships>
</file>

<file path=ppt/slides/_rels/slide135.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37.xml"/>
</Relationships>
</file>

<file path=ppt/slides/_rels/slide13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2.xml.rels><?xml version="1.0" encoding="UTF-8"?>
<Relationships xmlns="http://schemas.openxmlformats.org/package/2006/relationships"><Relationship Id="rId1" Type="http://schemas.openxmlformats.org/officeDocument/2006/relationships/hyperlink" Target="file:///D:/data/1Aussac-vadalle/0-formation%20sat/G%C3%A9n%C3%A9ralit%C3%A9s%20ADICO/PJ_doc_III/Cycle%20budg&#233;taire%20annuel.pdf" TargetMode="External"/><Relationship Id="rId2" Type="http://schemas.openxmlformats.org/officeDocument/2006/relationships/hyperlink" Target="file:///D:/data/1Aussac-vadalle/0-formation%20sat/G%C3%A9n%C3%A9ralit%C3%A9s%20ADICO/PJ_doc_III/Cycle%20budg&#233;taire%20annuel.pdf" TargetMode="External"/><Relationship Id="rId3" Type="http://schemas.openxmlformats.org/officeDocument/2006/relationships/hyperlink" Target="file:///D:/data/1Aussac-vadalle/0-formation%20sat/G%C3%A9n%C3%A9ralit%C3%A9s%20ADICO/PJ_doc_III/Budget%20primitif.pdf" TargetMode="External"/><Relationship Id="rId4" Type="http://schemas.openxmlformats.org/officeDocument/2006/relationships/hyperlink" Target="file:///D:/data/1Aussac-vadalle/0-formation%20sat/G%C3%A9n%C3%A9ralit%C3%A9s%20ADICO/PJ_doc_III/Budget%20primitif.pdf" TargetMode="External"/><Relationship Id="rId5" Type="http://schemas.openxmlformats.org/officeDocument/2006/relationships/hyperlink" Target="file:///D:/data/1Aussac-vadalle/0-formation%20sat/G%C3%A9n%C3%A9ralit%C3%A9s%20ADICO/PJ_doc_III/Compte%20administratif.pdf" TargetMode="External"/><Relationship Id="rId6" Type="http://schemas.openxmlformats.org/officeDocument/2006/relationships/hyperlink" Target="file:///D:/data/1Aussac-vadalle/0-formation%20sat/G%C3%A9n%C3%A9ralit%C3%A9s%20ADICO/PJ_doc_III/Compte%20administratif.pdf" TargetMode="External"/><Relationship Id="rId7" Type="http://schemas.openxmlformats.org/officeDocument/2006/relationships/hyperlink" Target="file:///D:/data/1Aussac-vadalle/0-formation%20sat/G%C3%A9n%C3%A9ralit%C3%A9s%20ADICO/PJ_doc_III/Compte%20de%20gestion.pdf" TargetMode="External"/><Relationship Id="rId8" Type="http://schemas.openxmlformats.org/officeDocument/2006/relationships/hyperlink" Target="file:///D:/data/1Aussac-vadalle/0-formation%20sat/G%C3%A9n%C3%A9ralit%C3%A9s%20ADICO/PJ_doc_III/Compte%20de%20gestion.pdf" TargetMode="External"/><Relationship Id="rId9" Type="http://schemas.openxmlformats.org/officeDocument/2006/relationships/hyperlink" Target="file:///D:/data/1Aussac-vadalle/0-formation%20sat/G%C3%A9n%C3%A9ralit%C3%A9s%20ADICO/PJ_doc_III/Edition%20de%20l&apos;engagement.pdf" TargetMode="External"/><Relationship Id="rId10" Type="http://schemas.openxmlformats.org/officeDocument/2006/relationships/hyperlink" Target="file:///D:/data/1Aussac-vadalle/0-formation%20sat/G%C3%A9n%C3%A9ralit%C3%A9s%20ADICO/PJ_doc_III/Edition%20de%20l&apos;engagement.pdf" TargetMode="External"/><Relationship Id="rId11" Type="http://schemas.openxmlformats.org/officeDocument/2006/relationships/hyperlink" Target="file:///D:/data/1Aussac-vadalle/0-formation%20sat/G%C3%A9n%C3%A9ralit%C3%A9s%20ADICO/PJ_doc_III/Edition%20des%20mandats.pdf" TargetMode="External"/><Relationship Id="rId12" Type="http://schemas.openxmlformats.org/officeDocument/2006/relationships/hyperlink" Target="file:///D:/data/1Aussac-vadalle/0-formation%20sat/G%C3%A9n%C3%A9ralit%C3%A9s%20ADICO/PJ_doc_III/Edition%20des%20mandats.pdf" TargetMode="External"/><Relationship Id="rId13" Type="http://schemas.openxmlformats.org/officeDocument/2006/relationships/hyperlink" Target="file:///D:/data/1Aussac-vadalle/0-formation%20sat/G%C3%A9n%C3%A9ralit%C3%A9s%20ADICO/PJ_doc_III/E_BORD%20M_PORT.pdf" TargetMode="External"/><Relationship Id="rId14" Type="http://schemas.openxmlformats.org/officeDocument/2006/relationships/hyperlink" Target="file:///D:/data/1Aussac-vadalle/0-formation%20sat/G%C3%A9n%C3%A9ralit%C3%A9s%20ADICO/PJ_doc_III/E_BORD%20M_PORT.pdf" TargetMode="External"/><Relationship Id="rId15" Type="http://schemas.openxmlformats.org/officeDocument/2006/relationships/slideLayout" Target="../slideLayouts/slideLayout25.xml"/>
</Relationships>
</file>

<file path=ppt/slides/_rels/slide143.xml.rels><?xml version="1.0" encoding="UTF-8"?>
<Relationships xmlns="http://schemas.openxmlformats.org/package/2006/relationships"><Relationship Id="rId1" Type="http://schemas.openxmlformats.org/officeDocument/2006/relationships/hyperlink" Target="file:///D:/data/1Aussac-vadalle/0-formation%20sat/G%C3%A9n%C3%A9ralit%C3%A9s%20ADICO/PJ_doc_III/Edition%20des%20Titres.pdf" TargetMode="External"/><Relationship Id="rId2" Type="http://schemas.openxmlformats.org/officeDocument/2006/relationships/hyperlink" Target="file:///D:/data/1Aussac-vadalle/0-formation%20sat/G%C3%A9n%C3%A9ralit%C3%A9s%20ADICO/PJ_doc_III/Edition%20des%20Titres.pdf" TargetMode="External"/><Relationship Id="rId3" Type="http://schemas.openxmlformats.org/officeDocument/2006/relationships/hyperlink" Target="file:///D:/data/1Aussac-vadalle/0-formation%20sat/G%C3%A9n%C3%A9ralit%C3%A9s%20ADICO/PJ_doc_III/E_BORD_PORT.pdf" TargetMode="External"/><Relationship Id="rId4" Type="http://schemas.openxmlformats.org/officeDocument/2006/relationships/hyperlink" Target="file:///D:/data/1Aussac-vadalle/0-formation%20sat/G%C3%A9n%C3%A9ralit%C3%A9s%20ADICO/PJ_doc_III/E_BORD_PORT.pdf" TargetMode="External"/><Relationship Id="rId5" Type="http://schemas.openxmlformats.org/officeDocument/2006/relationships/slideLayout" Target="../slideLayouts/slideLayout37.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hyperlink" Target="file:///D:/data/1Aussac-vadalle/0-formation%20sat/G%C3%A9n%C3%A9ralit%C3%A9s%20ADICO/PJ_doc_III/plan_de_comptes_m14_500_2020.pdf" TargetMode="External"/><Relationship Id="rId2" Type="http://schemas.openxmlformats.org/officeDocument/2006/relationships/hyperlink" Target="file:///D:/data/1Aussac-vadalle/0-formation%20sat/G%C3%A9n%C3%A9ralit%C3%A9s%20ADICO/PJ_doc_III/plan_de_comptes_m14_500_2020.pdf" TargetMode="External"/><Relationship Id="rId3" Type="http://schemas.openxmlformats.org/officeDocument/2006/relationships/slideLayout" Target="../slideLayouts/slideLayout37.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hyperlink" Target="https://www.collectivites-locales.gouv.fr/cycle-budgetaire-annuel-0" TargetMode="External"/><Relationship Id="rId2" Type="http://schemas.openxmlformats.org/officeDocument/2006/relationships/hyperlink" Target="http://www.legifrance.gouv.fr/jopdf/common/jo_pdf.jsp?numJO=0&amp;dateJO=19820303&amp;numTexte=&amp;pageDebut=00730&amp;pageFin=" TargetMode="External"/><Relationship Id="rId3"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0.xml.rels><?xml version="1.0" encoding="UTF-8"?>
<Relationships xmlns="http://schemas.openxmlformats.org/package/2006/relationships"><Relationship Id="rId1" Type="http://schemas.openxmlformats.org/officeDocument/2006/relationships/hyperlink" Target="https://www.collectivites-locales.gouv.fr/compte-administratif-0" TargetMode="External"/><Relationship Id="rId2" Type="http://schemas.openxmlformats.org/officeDocument/2006/relationships/slideLayout" Target="../slideLayouts/slideLayout37.xml"/>
</Relationships>
</file>

<file path=ppt/slides/_rels/slide91.xml.rels><?xml version="1.0" encoding="UTF-8"?>
<Relationships xmlns="http://schemas.openxmlformats.org/package/2006/relationships"><Relationship Id="rId1" Type="http://schemas.openxmlformats.org/officeDocument/2006/relationships/hyperlink" Target="https://www.collectivites-locales.gouv.fr/pieces-justificatives-des-depenses-publiques-locales-2" TargetMode="External"/><Relationship Id="rId2" Type="http://schemas.openxmlformats.org/officeDocument/2006/relationships/slideLayout" Target="../slideLayouts/slideLayout2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633680" y="1485720"/>
            <a:ext cx="7133760" cy="1554480"/>
          </a:xfrm>
          <a:prstGeom prst="rect">
            <a:avLst/>
          </a:prstGeom>
          <a:noFill/>
          <a:ln>
            <a:noFill/>
          </a:ln>
        </p:spPr>
        <p:txBody>
          <a:bodyPr lIns="104400" rIns="104400" tIns="52200" bIns="52200" anchor="ctr">
            <a:normAutofit/>
          </a:bodyPr>
          <a:p>
            <a:pPr algn="ctr">
              <a:lnSpc>
                <a:spcPct val="100000"/>
              </a:lnSpc>
            </a:pPr>
            <a:r>
              <a:rPr b="1" lang="fr-FR" sz="2400" spc="-1" strike="noStrike" cap="all">
                <a:solidFill>
                  <a:srgbClr val="f59f0e"/>
                </a:solidFill>
                <a:latin typeface="Lato"/>
                <a:ea typeface="Lato"/>
              </a:rPr>
              <a:t>FINANCES - COMPTABILITÉ</a:t>
            </a:r>
            <a:endParaRPr b="0" lang="fr-FR" sz="2400" spc="-1" strike="noStrike">
              <a:solidFill>
                <a:srgbClr val="60bdec"/>
              </a:solidFill>
              <a:latin typeface="Arial"/>
            </a:endParaRPr>
          </a:p>
        </p:txBody>
      </p:sp>
      <p:sp>
        <p:nvSpPr>
          <p:cNvPr id="225" name="TextShape 2"/>
          <p:cNvSpPr txBox="1"/>
          <p:nvPr/>
        </p:nvSpPr>
        <p:spPr>
          <a:xfrm>
            <a:off x="1362600" y="3522240"/>
            <a:ext cx="4664520" cy="1711800"/>
          </a:xfrm>
          <a:prstGeom prst="rect">
            <a:avLst/>
          </a:prstGeom>
          <a:noFill/>
          <a:ln>
            <a:noFill/>
          </a:ln>
        </p:spPr>
        <p:txBody>
          <a:bodyPr lIns="104400" rIns="104400" tIns="52200" bIns="52200">
            <a:normAutofit/>
          </a:bodyPr>
          <a:p>
            <a:pPr>
              <a:lnSpc>
                <a:spcPct val="100000"/>
              </a:lnSpc>
              <a:spcBef>
                <a:spcPts val="320"/>
              </a:spcBef>
            </a:pPr>
            <a:r>
              <a:rPr b="1" lang="fr-FR" sz="1600" spc="-1" strike="noStrike">
                <a:solidFill>
                  <a:srgbClr val="60bdec"/>
                </a:solidFill>
                <a:latin typeface="Lato"/>
                <a:ea typeface="Lato"/>
              </a:rPr>
              <a:t>Parcours Initital</a:t>
            </a:r>
            <a:endParaRPr b="0" lang="fr-FR" sz="1600" spc="-1" strike="noStrike">
              <a:latin typeface="Arial"/>
            </a:endParaRPr>
          </a:p>
        </p:txBody>
      </p:sp>
      <p:sp>
        <p:nvSpPr>
          <p:cNvPr id="226" name="TextShape 3"/>
          <p:cNvSpPr txBox="1"/>
          <p:nvPr/>
        </p:nvSpPr>
        <p:spPr>
          <a:xfrm>
            <a:off x="1220400" y="5202720"/>
            <a:ext cx="4125960" cy="872640"/>
          </a:xfrm>
          <a:prstGeom prst="rect">
            <a:avLst/>
          </a:prstGeom>
          <a:noFill/>
          <a:ln>
            <a:noFill/>
          </a:ln>
        </p:spPr>
        <p:txBody>
          <a:bodyPr lIns="104400" rIns="104400" tIns="52200" bIns="52200">
            <a:normAutofit/>
          </a:bodyPr>
          <a:p>
            <a:pPr marL="144360" indent="-144000">
              <a:lnSpc>
                <a:spcPct val="100000"/>
              </a:lnSpc>
              <a:spcBef>
                <a:spcPts val="241"/>
              </a:spcBef>
              <a:buClr>
                <a:srgbClr val="262626"/>
              </a:buClr>
              <a:buFont typeface="Helvetica"/>
              <a:buChar char="#"/>
            </a:pPr>
            <a:r>
              <a:rPr b="1" lang="fr-FR" sz="1200" spc="-1" strike="noStrike">
                <a:solidFill>
                  <a:srgbClr val="404040"/>
                </a:solidFill>
                <a:latin typeface="Arial"/>
                <a:ea typeface="ヒラギノ角ゴ Pro W3"/>
              </a:rPr>
              <a:t>2020</a:t>
            </a:r>
            <a:endParaRPr b="1" lang="fr-FR" sz="12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dépenses</a:t>
            </a:r>
            <a:endParaRPr b="0" lang="fr-FR" sz="2400" spc="-1" strike="noStrike">
              <a:solidFill>
                <a:srgbClr val="60bdec"/>
              </a:solidFill>
              <a:latin typeface="Arial"/>
            </a:endParaRPr>
          </a:p>
        </p:txBody>
      </p:sp>
      <p:sp>
        <p:nvSpPr>
          <p:cNvPr id="244" name="TextShape 2"/>
          <p:cNvSpPr txBox="1"/>
          <p:nvPr/>
        </p:nvSpPr>
        <p:spPr>
          <a:xfrm>
            <a:off x="547560" y="2147040"/>
            <a:ext cx="9598680" cy="26989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Sont des dépenses d’investissement, </a:t>
            </a:r>
            <a:r>
              <a:rPr b="0" lang="fr-FR" sz="1600" spc="-1" strike="noStrike">
                <a:solidFill>
                  <a:srgbClr val="3d3d3d"/>
                </a:solidFill>
                <a:latin typeface="Arial"/>
                <a:ea typeface="ヒラギノ角ゴ Pro W3"/>
              </a:rPr>
              <a:t>les acquisitions de biens meubles considérés comme des immobilisations par nature, dans la mesure où ils remplissent des conditions de durabilité et de consistance.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À ce titre, une liste de ces biens a été publiée par une circulaire n° NOR/INT/B/02/00059/C du 26 février 2002.</a:t>
            </a:r>
            <a:endParaRPr b="1"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1"/>
              </a:rPr>
              <a:t>PJ_doc_III</a:t>
            </a:r>
            <a:r>
              <a:rPr b="1" lang="fr-FR" sz="1600" spc="-1" strike="noStrike" u="sng">
                <a:solidFill>
                  <a:srgbClr val="c0c378"/>
                </a:solidFill>
                <a:uFillTx/>
                <a:latin typeface="Arial"/>
                <a:ea typeface="ヒラギノ角ゴ Pro W3"/>
                <a:hlinkClick r:id="rId2"/>
              </a:rPr>
              <a:t>\Circulaire_INTB0200059C_du_26-02-2002.pdf</a:t>
            </a:r>
            <a:endParaRPr b="1" lang="fr-FR" sz="1600" spc="-1" strike="noStrike">
              <a:solidFill>
                <a:srgbClr val="3f3f3f"/>
              </a:solidFill>
              <a:latin typeface="Arial"/>
            </a:endParaRPr>
          </a:p>
        </p:txBody>
      </p:sp>
      <p:sp>
        <p:nvSpPr>
          <p:cNvPr id="245" name="TextShape 3"/>
          <p:cNvSpPr txBox="1"/>
          <p:nvPr/>
        </p:nvSpPr>
        <p:spPr>
          <a:xfrm>
            <a:off x="1656000" y="4968000"/>
            <a:ext cx="6480000" cy="858240"/>
          </a:xfrm>
          <a:prstGeom prst="rect">
            <a:avLst/>
          </a:prstGeom>
          <a:noFill/>
          <a:ln>
            <a:noFill/>
          </a:ln>
        </p:spPr>
        <p:txBody>
          <a:bodyPr lIns="90000" rIns="90000" tIns="45000" bIns="45000">
            <a:noAutofit/>
          </a:bodyPr>
          <a:p>
            <a:r>
              <a:rPr b="0" lang="fr-FR" sz="1800" spc="-1" strike="noStrike">
                <a:latin typeface="Arial"/>
              </a:rPr>
              <a:t>https://www.collectivites-locales.gouv.fr/circulaire-n%C2%B0intb0200059c-26-fevrier-2002-relative-aux-regles-dimputation-des-depenses-secteur-pub-0</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Pourquoi tenir une comptabilité d’engagement?</a:t>
            </a:r>
            <a:endParaRPr b="0" lang="fr-FR" sz="2400" spc="-1" strike="noStrike">
              <a:solidFill>
                <a:srgbClr val="60bdec"/>
              </a:solidFill>
              <a:latin typeface="Arial"/>
            </a:endParaRPr>
          </a:p>
        </p:txBody>
      </p:sp>
      <p:sp>
        <p:nvSpPr>
          <p:cNvPr id="425" name="TextShape 2"/>
          <p:cNvSpPr txBox="1"/>
          <p:nvPr/>
        </p:nvSpPr>
        <p:spPr>
          <a:xfrm>
            <a:off x="669600" y="2269080"/>
            <a:ext cx="9598680" cy="10328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chambres régionales des comptes lors des contrôles de gestion des collectivités locales constatent régulièrement des carences dans la tenue de la comptabilité d’engagement.</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MISE EN PLACE ET SUIVI DES Dépenses engagées</a:t>
            </a:r>
            <a:endParaRPr b="0" lang="fr-FR" sz="2400" spc="-1" strike="noStrike">
              <a:solidFill>
                <a:srgbClr val="60bdec"/>
              </a:solidFill>
              <a:latin typeface="Arial"/>
            </a:endParaRPr>
          </a:p>
        </p:txBody>
      </p:sp>
      <p:sp>
        <p:nvSpPr>
          <p:cNvPr id="427" name="TextShape 2"/>
          <p:cNvSpPr txBox="1"/>
          <p:nvPr/>
        </p:nvSpPr>
        <p:spPr>
          <a:xfrm>
            <a:off x="648360" y="2078640"/>
            <a:ext cx="9598680" cy="306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est nécessaire de distinguer l’engagement comptable et l’engagement juridique.</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1" lang="fr-FR" sz="1600" spc="-1" strike="noStrike">
                <a:solidFill>
                  <a:srgbClr val="3f3f3f"/>
                </a:solidFill>
                <a:latin typeface="Arial"/>
                <a:ea typeface="ヒラギノ角ゴ Pro W3"/>
              </a:rPr>
              <a:t>L’engagement juridique </a:t>
            </a:r>
            <a:r>
              <a:rPr b="0" lang="fr-FR" sz="1600" spc="-1" strike="noStrike">
                <a:solidFill>
                  <a:srgbClr val="3f3f3f"/>
                </a:solidFill>
                <a:latin typeface="Arial"/>
                <a:ea typeface="ヒラギノ角ゴ Pro W3"/>
              </a:rPr>
              <a:t>est l’acte par lequel un organisme public crée ou constate à son encontre une obligation de laquelle résultera une charge financière. Cette obligation résulte notamment d’un contrat, d’un marché, d’une convention, d’une lettre de commande, un acte de vente, d’une délibération …. Il est saisi dans la comptabilité d’engagement pour son montant total et fera l’objet éventuellement de mandatements successifs. L’engagement juridique doit rester dans les limites des autorisations budgétaires (crédits limitatifs en dépense).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1" lang="fr-FR" sz="1600" spc="-1" strike="noStrike">
                <a:solidFill>
                  <a:srgbClr val="3f3f3f"/>
                </a:solidFill>
                <a:latin typeface="Arial"/>
                <a:ea typeface="ヒラギノ角ゴ Pro W3"/>
              </a:rPr>
              <a:t>L’engagement comptable </a:t>
            </a:r>
            <a:r>
              <a:rPr b="0" lang="fr-FR" sz="1600" spc="-1" strike="noStrike">
                <a:solidFill>
                  <a:srgbClr val="3f3f3f"/>
                </a:solidFill>
                <a:latin typeface="Arial"/>
                <a:ea typeface="ヒラギノ角ゴ Pro W3"/>
              </a:rPr>
              <a:t>consiste à réserver dans les écritures de la comptabilité d’engagement les crédits nécessaires et assurer leur disponibilité au moment du crédits limitatifs en dépense). Le contrôle de la disponibilité des crédits est opéré lors de l’engagement comptable.</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MISE EN PLACE ET SUIVI DES Dépenses engagées</a:t>
            </a:r>
            <a:endParaRPr b="0" lang="fr-FR" sz="2400" spc="-1" strike="noStrike">
              <a:solidFill>
                <a:srgbClr val="60bdec"/>
              </a:solidFill>
              <a:latin typeface="Arial"/>
            </a:endParaRPr>
          </a:p>
        </p:txBody>
      </p:sp>
      <p:sp>
        <p:nvSpPr>
          <p:cNvPr id="429" name="TextShape 2"/>
          <p:cNvSpPr txBox="1"/>
          <p:nvPr/>
        </p:nvSpPr>
        <p:spPr>
          <a:xfrm>
            <a:off x="547560" y="1860480"/>
            <a:ext cx="9598680" cy="1327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L’engagement comptable précède l’engagement juridique ou lui est concomitant.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Seuls sont reportés les engagements comptables s’appuyant sur un engagement juridique (délibération, contrat, bon de commande, marché…).</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MISE EN PLACE ET SUIVI DES Dépenses engagées</a:t>
            </a:r>
            <a:endParaRPr b="0" lang="fr-FR" sz="2400" spc="-1" strike="noStrike">
              <a:solidFill>
                <a:srgbClr val="60bdec"/>
              </a:solidFill>
              <a:latin typeface="Arial"/>
            </a:endParaRPr>
          </a:p>
        </p:txBody>
      </p:sp>
      <p:sp>
        <p:nvSpPr>
          <p:cNvPr id="431" name="TextShape 2"/>
          <p:cNvSpPr txBox="1"/>
          <p:nvPr/>
        </p:nvSpPr>
        <p:spPr>
          <a:xfrm>
            <a:off x="547560" y="2302200"/>
            <a:ext cx="9598680" cy="20865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L’engagement comptable fait l’objet d’un suivi.</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Au moment de l’engagement, le montant définitif de la dépense n’est pas toujours connu, des avenants peuvent intervenir sur des marchés, les prix peuvent être révisés…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D’autre part, un engagement juridique et comptable peut être annulé pour diverses raisons.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L’engagement comptable est ajusté jusqu’au moment de la liquidation de la dépense si besoin est.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MISE EN PLACE ET SUIVI DES Dépenses engagées</a:t>
            </a:r>
            <a:endParaRPr b="0" lang="fr-FR" sz="2400" spc="-1" strike="noStrike">
              <a:solidFill>
                <a:srgbClr val="60bdec"/>
              </a:solidFill>
              <a:latin typeface="Arial"/>
            </a:endParaRPr>
          </a:p>
        </p:txBody>
      </p:sp>
      <p:sp>
        <p:nvSpPr>
          <p:cNvPr id="433" name="TextShape 2"/>
          <p:cNvSpPr txBox="1"/>
          <p:nvPr/>
        </p:nvSpPr>
        <p:spPr>
          <a:xfrm>
            <a:off x="638280" y="2065680"/>
            <a:ext cx="9598680" cy="1957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Un rapprochement doit être effectué entre l’engagement et le mandatement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si le montant du mandatement excède celui de l’engagement, un engagement complémentaire sera constaté, à l’opposé, si le mandatement est inférieur, l’engagement sera réduit (dégagement).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Un dégagement est constaté en cas d’annulation ou de réduction d’un engagement précédemment enregistré.</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MISE EN PLACE ET SUIVI DES Dépenses engagées</a:t>
            </a:r>
            <a:endParaRPr b="0" lang="fr-FR" sz="2400" spc="-1" strike="noStrike">
              <a:solidFill>
                <a:srgbClr val="60bdec"/>
              </a:solidFill>
              <a:latin typeface="Arial"/>
            </a:endParaRPr>
          </a:p>
        </p:txBody>
      </p:sp>
      <p:sp>
        <p:nvSpPr>
          <p:cNvPr id="435" name="TextShape 2"/>
          <p:cNvSpPr txBox="1"/>
          <p:nvPr/>
        </p:nvSpPr>
        <p:spPr>
          <a:xfrm>
            <a:off x="547560" y="1977120"/>
            <a:ext cx="9598680" cy="15681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L’engagement comptable est référencé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numéro du bon de commande, numéro de l’ordre de service ou toute codification propre à la collectivité compte tenu de son système d’information.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Un seul numéro correspond à un engagement.</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MISE EN PLACE ET SUIVI DES Dépenses engagées</a:t>
            </a:r>
            <a:endParaRPr b="0" lang="fr-FR" sz="2400" spc="-1" strike="noStrike">
              <a:solidFill>
                <a:srgbClr val="60bdec"/>
              </a:solidFill>
              <a:latin typeface="Arial"/>
            </a:endParaRPr>
          </a:p>
        </p:txBody>
      </p:sp>
      <p:sp>
        <p:nvSpPr>
          <p:cNvPr id="437" name="TextShape 2"/>
          <p:cNvSpPr txBox="1"/>
          <p:nvPr/>
        </p:nvSpPr>
        <p:spPr>
          <a:xfrm>
            <a:off x="678960" y="2147040"/>
            <a:ext cx="9598680" cy="2668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Quelque soit l’organisation adoptée par la collectivité et les outils informatiques utilisés, elle doit mettre en place, une procédure permettant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l’inscription des engagements comptables,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 assurer le lien entre engagement comptable </a:t>
            </a:r>
            <a:r>
              <a:rPr b="1" lang="fr-FR" sz="1600" spc="-1" strike="noStrike">
                <a:solidFill>
                  <a:srgbClr val="3f3f3f"/>
                </a:solidFill>
                <a:latin typeface="Arial"/>
                <a:ea typeface="ヒラギノ角ゴ Pro W3"/>
              </a:rPr>
              <a:t>et</a:t>
            </a:r>
            <a:r>
              <a:rPr b="0" lang="fr-FR" sz="1600" spc="-1" strike="noStrike">
                <a:solidFill>
                  <a:srgbClr val="3f3f3f"/>
                </a:solidFill>
                <a:latin typeface="Arial"/>
                <a:ea typeface="ヒラギノ角ゴ Pro W3"/>
              </a:rPr>
              <a:t> engagement juridique,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d’assurer le suivi jusqu’à la liquidation puis le mandatement. </a:t>
            </a:r>
            <a:endParaRPr b="0" lang="fr-FR" sz="1600" spc="-1" strike="noStrike">
              <a:solidFill>
                <a:srgbClr val="3f3f3f"/>
              </a:solidFill>
              <a:latin typeface="Arial"/>
            </a:endParaRPr>
          </a:p>
          <a:p>
            <a:pPr marL="372240" algn="just">
              <a:lnSpc>
                <a:spcPct val="100000"/>
              </a:lnSpc>
              <a:spcBef>
                <a:spcPts val="320"/>
              </a:spcBef>
            </a:pPr>
            <a:r>
              <a:rPr b="0" lang="fr-FR" sz="1600" spc="-1" strike="noStrike">
                <a:solidFill>
                  <a:srgbClr val="3f3f3f"/>
                </a:solidFill>
                <a:latin typeface="Arial"/>
                <a:ea typeface="ヒラギノ角ゴ Pro W3"/>
              </a:rPr>
              <a:t>Les acteurs de chaque phase doivent être identifiés ainsi que les documents supports de chaque action. </a:t>
            </a:r>
            <a:endParaRPr b="1" lang="fr-FR" sz="1600" spc="-1" strike="noStrike">
              <a:solidFill>
                <a:srgbClr val="3f3f3f"/>
              </a:solidFill>
              <a:latin typeface="Arial"/>
            </a:endParaRPr>
          </a:p>
          <a:p>
            <a:pPr marL="372240" algn="just">
              <a:lnSpc>
                <a:spcPct val="100000"/>
              </a:lnSpc>
              <a:spcBef>
                <a:spcPts val="320"/>
              </a:spcBef>
            </a:pPr>
            <a:r>
              <a:rPr b="0" lang="fr-FR" sz="1600" spc="-1" strike="noStrike">
                <a:solidFill>
                  <a:srgbClr val="3f3f3f"/>
                </a:solidFill>
                <a:latin typeface="Arial"/>
                <a:ea typeface="ヒラギノ角ゴ Pro W3"/>
              </a:rPr>
              <a:t>Les échanges entre acteurs sont formalisés et tracés.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39" name="TextShape 2"/>
          <p:cNvSpPr txBox="1"/>
          <p:nvPr/>
        </p:nvSpPr>
        <p:spPr>
          <a:xfrm>
            <a:off x="628200" y="2148120"/>
            <a:ext cx="9598680" cy="32648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tenue de la comptabilité des dépenses engagées concerne l’ensemble des collectivités ainsi que l’ensemble des dépenses (fonctionnement et investissement).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Phase 1 </a:t>
            </a:r>
            <a:r>
              <a:rPr b="0" lang="fr-FR" sz="1600" spc="-1" strike="noStrike">
                <a:solidFill>
                  <a:srgbClr val="3f3f3f"/>
                </a:solidFill>
                <a:latin typeface="Arial"/>
                <a:ea typeface="ヒラギノ角ゴ Pro W3"/>
              </a:rPr>
              <a:t>: ouverture des crédits.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budget et les documents budgétaires postérieurs (budget supplémentaire, décisions modificatives sont présentés par l’ordonnateur au niveau de l’article. L’engagement est donc également constaté au niveau de l’article.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suivi de la consommation des crédits s’effectue au niveau de vote adopté par l’assemblée délibérante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article, chapitre ou opération (pour certaines dépenses d’investissement).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niveau de suivi des crédits encadre les pouvoirs de l’exécutif pour réaliser des virements de crédits sans en référer à l’assemblée délibérante.</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41" name="TextShape 2"/>
          <p:cNvSpPr txBox="1"/>
          <p:nvPr/>
        </p:nvSpPr>
        <p:spPr>
          <a:xfrm>
            <a:off x="547560" y="2512800"/>
            <a:ext cx="9598680" cy="13780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première phase de la comptabilité d’engagement des dépenses consiste à ouvrir les crédits.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ouvertures de crédit de chaque chapitre mentionne le montant ouvert et la nature du document budgétaire qui a prévu ces crédits (budget primitif, budget supplémentaire, différentes décisions modificatives numérotées).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43" name="TextShape 2"/>
          <p:cNvSpPr txBox="1"/>
          <p:nvPr/>
        </p:nvSpPr>
        <p:spPr>
          <a:xfrm>
            <a:off x="546840" y="1611360"/>
            <a:ext cx="9598680" cy="430128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Phase 2 : </a:t>
            </a:r>
            <a:r>
              <a:rPr b="0" lang="fr-FR" sz="1600" spc="-1" strike="noStrike">
                <a:solidFill>
                  <a:srgbClr val="3f3f3f"/>
                </a:solidFill>
                <a:latin typeface="Arial"/>
                <a:ea typeface="ヒラギノ角ゴ Pro W3"/>
              </a:rPr>
              <a:t>la constatation de l’engagement.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début d’exercice, une fois le budget adopté, les engagements provisionnels sont inscrits ce qui entraîne réservation des crédits.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cours d’exercice, dès que la décision est prise de procéder à une dépense et formalisée par un bon de commande, le signature d’un marché, le montant prévisionnel de la dépense est reporté dans la comptabilité des dépenses engagées.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Les informations enregistrées sont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un numéro d’engagement (ordre chronologique),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 date de l’inscription,</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 nature de l’engagement,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nom du créancier,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références du bon de commande et/ou du marché ou toute autre référence délibération, acte juridique…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montant de l’engagement.</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dépenses</a:t>
            </a:r>
            <a:endParaRPr b="0" lang="fr-FR" sz="2400" spc="-1" strike="noStrike">
              <a:solidFill>
                <a:srgbClr val="60bdec"/>
              </a:solidFill>
              <a:latin typeface="Arial"/>
            </a:endParaRPr>
          </a:p>
        </p:txBody>
      </p:sp>
      <p:sp>
        <p:nvSpPr>
          <p:cNvPr id="247" name="TextShape 2"/>
          <p:cNvSpPr txBox="1"/>
          <p:nvPr/>
        </p:nvSpPr>
        <p:spPr>
          <a:xfrm>
            <a:off x="547560" y="2089080"/>
            <a:ext cx="9598680" cy="25131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Les biens ne figurant pas dans cette liste ou ne pouvant y être assimilés, mais ayant un caractère de durabilité et de consistance suffisant, peuvent être imputés en section d’investissement par une délibération spécifique de l’assemblée délibérante lorsqu’il s’agit de biens dont la valeur unitaire est inférieure à 500 € (articles </a:t>
            </a:r>
            <a:r>
              <a:rPr b="0" lang="fr-FR" sz="1600" spc="-1" strike="noStrike">
                <a:solidFill>
                  <a:srgbClr val="c0c378"/>
                </a:solidFill>
                <a:latin typeface="Arial"/>
                <a:ea typeface="ヒラギノ角ゴ Pro W3"/>
                <a:hlinkClick r:id="rId1"/>
              </a:rPr>
              <a:t>L. 2122-21</a:t>
            </a:r>
            <a:r>
              <a:rPr b="0" lang="fr-FR" sz="1600" spc="-1" strike="noStrike">
                <a:solidFill>
                  <a:srgbClr val="262626"/>
                </a:solidFill>
                <a:latin typeface="Arial"/>
                <a:ea typeface="ヒラギノ角ゴ Pro W3"/>
              </a:rPr>
              <a:t>, </a:t>
            </a:r>
            <a:r>
              <a:rPr b="0" lang="fr-FR" sz="1600" spc="-1" strike="noStrike">
                <a:solidFill>
                  <a:srgbClr val="c0c378"/>
                </a:solidFill>
                <a:latin typeface="Arial"/>
                <a:ea typeface="ヒラギノ角ゴ Pro W3"/>
                <a:hlinkClick r:id="rId2"/>
              </a:rPr>
              <a:t>L. 3221-2</a:t>
            </a:r>
            <a:r>
              <a:rPr b="0" lang="fr-FR" sz="1600" spc="-1" strike="noStrike">
                <a:solidFill>
                  <a:srgbClr val="262626"/>
                </a:solidFill>
                <a:latin typeface="Arial"/>
                <a:ea typeface="ヒラギノ角ゴ Pro W3"/>
              </a:rPr>
              <a:t> et </a:t>
            </a:r>
            <a:r>
              <a:rPr b="0" lang="fr-FR" sz="1600" spc="-1" strike="noStrike">
                <a:solidFill>
                  <a:srgbClr val="c0c378"/>
                </a:solidFill>
                <a:latin typeface="Arial"/>
                <a:ea typeface="ヒラギノ角ゴ Pro W3"/>
                <a:hlinkClick r:id="rId3"/>
              </a:rPr>
              <a:t>L. 4231-2</a:t>
            </a:r>
            <a:r>
              <a:rPr b="0" lang="fr-FR" sz="1600" spc="-1" strike="noStrike">
                <a:solidFill>
                  <a:srgbClr val="262626"/>
                </a:solidFill>
                <a:latin typeface="Arial"/>
                <a:ea typeface="ヒラギノ角ゴ Pro W3"/>
              </a:rPr>
              <a:t> du CGCT).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Dès lors que ces dépenses sont considérées comme des dépenses d’investissement, elles peuvent faire l’objet d’une attribution du fonds de compensation de la TVA (FCTVA) sous réserve des autres conditions d’éligibilité fixées par les articles </a:t>
            </a:r>
            <a:r>
              <a:rPr b="0" lang="fr-FR" sz="1600" spc="-1" strike="noStrike">
                <a:solidFill>
                  <a:srgbClr val="c0c378"/>
                </a:solidFill>
                <a:latin typeface="Arial"/>
                <a:ea typeface="ヒラギノ角ゴ Pro W3"/>
                <a:hlinkClick r:id="rId4"/>
              </a:rPr>
              <a:t>L. 1615-1 à L. 1615-12</a:t>
            </a:r>
            <a:r>
              <a:rPr b="0" lang="fr-FR" sz="1600" spc="-1" strike="noStrike">
                <a:solidFill>
                  <a:srgbClr val="262626"/>
                </a:solidFill>
                <a:latin typeface="Arial"/>
                <a:ea typeface="ヒラギノ角ゴ Pro W3"/>
              </a:rPr>
              <a:t> - et  </a:t>
            </a:r>
            <a:r>
              <a:rPr b="0" lang="fr-FR" sz="1600" spc="-1" strike="noStrike">
                <a:solidFill>
                  <a:srgbClr val="c0c378"/>
                </a:solidFill>
                <a:latin typeface="Arial"/>
                <a:ea typeface="ヒラギノ角ゴ Pro W3"/>
                <a:hlinkClick r:id="rId5"/>
              </a:rPr>
              <a:t>R. 1615-1 à D. 1615-7</a:t>
            </a:r>
            <a:r>
              <a:rPr b="0" lang="fr-FR" sz="1600" spc="-1" strike="noStrike">
                <a:solidFill>
                  <a:srgbClr val="262626"/>
                </a:solidFill>
                <a:latin typeface="Arial"/>
                <a:ea typeface="ヒラギノ角ゴ Pro W3"/>
              </a:rPr>
              <a:t> du CGCT.</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45" name="TextShape 2"/>
          <p:cNvSpPr txBox="1"/>
          <p:nvPr/>
        </p:nvSpPr>
        <p:spPr>
          <a:xfrm>
            <a:off x="709200" y="224856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cumul des engagements est calculé et le solde restant disponible pour engagement est calculé par différence en rapprochant le cumul des engagements, des crédits ouverts.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Selon le modèle organisationnel choisi par les collectivités cette phase relève de la directions des finances , des services opérationnels ou gestionnaires ou d’une direction ou service intermédiaire qui reçoit les besoins exprimés par les services et procède à l’engagement après vérifications comptables et budgétaires et envoie la commande au fournisseur.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s’agit d’une sorte de pré visa financier.</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47" name="TextShape 2"/>
          <p:cNvSpPr txBox="1"/>
          <p:nvPr/>
        </p:nvSpPr>
        <p:spPr>
          <a:xfrm>
            <a:off x="547560" y="1936440"/>
            <a:ext cx="9598680" cy="332604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Phase 3 : </a:t>
            </a:r>
            <a:r>
              <a:rPr b="0" lang="fr-FR" sz="1600" spc="-1" strike="noStrike">
                <a:solidFill>
                  <a:srgbClr val="3f3f3f"/>
                </a:solidFill>
                <a:latin typeface="Arial"/>
                <a:ea typeface="ヒラギノ角ゴ Pro W3"/>
              </a:rPr>
              <a:t>la constatation du service fait.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C’est un moment clé de la comptabilité des dépenses engagées, il est complexe à mettre en œuvre.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constatation de la date du service fait, en pratique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 date de livraison ou la date d’exécution des prestations permet de suivre l’exécution matérielle de la dépense.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marchandises commandées ont elles été reçues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Ont elles été reçues dans les délais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prestations demandées ont elles été réalisées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Ont elles été réalisées dans les délais contractuels?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Sont elles conformes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49" name="TextShape 2"/>
          <p:cNvSpPr txBox="1"/>
          <p:nvPr/>
        </p:nvSpPr>
        <p:spPr>
          <a:xfrm>
            <a:off x="545760" y="1860480"/>
            <a:ext cx="9598680" cy="288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constatation du service fait doit être retracée dans la comptabilité d’engagement.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convient de relever la date de livraison des fournitures, la date d’exécution des prestations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Pour les biens et marchandises livrées, l’enregistrement s’effectue à partir du bon de livraison ou du document en tenant lieu.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Pour les prestations de service, les prestations intellectuelles, les opérations complexes et/ou dont la réalisation est étalée dans le temps (marché de construction, marché d’entretien, de maintenance ) la collectivité doit définir le document support qui matérialise la constatation du service fait et entraîne l’enregistrement dans la comptabilités des dépenses engagées.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faut, dans la mesure du possible, éviter de constater le service fait au moment de la réception de la facture.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51" name="TextShape 2"/>
          <p:cNvSpPr txBox="1"/>
          <p:nvPr/>
        </p:nvSpPr>
        <p:spPr>
          <a:xfrm>
            <a:off x="547560" y="2149920"/>
            <a:ext cx="9598680" cy="216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Dans le cas des marchés d’entretien ou de maintenance, par exemple, la collectivité doit suivre l’exécution du marché et s’assurer que les prestations sont effectivement effectuées, aux dates et fréquences prévues contractuellement.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prestataire, lors de chaque passage, le matérialise par un bon de passage, une annotation sur un carnet d’entretien ou tout autre moyen contractuellement prévu.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 document, matérialise le service fait et assure la traçabilité du contrôle de la collectivité sur son prestataire.</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53" name="TextShape 2"/>
          <p:cNvSpPr txBox="1"/>
          <p:nvPr/>
        </p:nvSpPr>
        <p:spPr>
          <a:xfrm>
            <a:off x="668520" y="2685600"/>
            <a:ext cx="9598680" cy="1205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constatation du service fait se matérialise par l’enregistrement dans la comptabilité des dépenses engagées de cette date.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Le service responsable de cette opération varie selon l’organisation adoptée par la collectivité.</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55" name="TextShape 2"/>
          <p:cNvSpPr txBox="1"/>
          <p:nvPr/>
        </p:nvSpPr>
        <p:spPr>
          <a:xfrm>
            <a:off x="547560" y="2444040"/>
            <a:ext cx="9598680" cy="216900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Phase 4 : </a:t>
            </a:r>
            <a:r>
              <a:rPr b="0" lang="fr-FR" sz="1600" spc="-1" strike="noStrike">
                <a:solidFill>
                  <a:srgbClr val="3f3f3f"/>
                </a:solidFill>
                <a:latin typeface="Arial"/>
                <a:ea typeface="ヒラギノ角ゴ Pro W3"/>
              </a:rPr>
              <a:t>la liquidation.</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Cette phase est de la responsabilité de l’ordonnateur, elle précède le mandatement et n’est pas retracée dans la comptabilité des dépenses engagées formellement.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Cette phase est importante puisqu’elle permet à l’ordonnateur de vérifier que la facture présentée est conforme au bon de commande et/ou aux dispositions contractuelles.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Selon les organisations adoptées, elle relève de la direction des finances (organisation centralisée) ou des directions opérationnelles ou gestionnaires (organisation décentralisée).</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57" name="TextShape 2"/>
          <p:cNvSpPr txBox="1"/>
          <p:nvPr/>
        </p:nvSpPr>
        <p:spPr>
          <a:xfrm>
            <a:off x="628200" y="2380680"/>
            <a:ext cx="9598680" cy="7887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Ne peuvent être liquidées que des dépenses pour lesquelles il y a eu service fait sauf pour les charges constatées d’avance (primes d’assurance, documentation, commande par internet…).</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59" name="TextShape 2"/>
          <p:cNvSpPr txBox="1"/>
          <p:nvPr/>
        </p:nvSpPr>
        <p:spPr>
          <a:xfrm>
            <a:off x="545760" y="2078640"/>
            <a:ext cx="9598680" cy="244188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Phase 5 : </a:t>
            </a:r>
            <a:r>
              <a:rPr b="0" lang="fr-FR" sz="1600" spc="-1" strike="noStrike">
                <a:solidFill>
                  <a:srgbClr val="3f3f3f"/>
                </a:solidFill>
                <a:latin typeface="Arial"/>
                <a:ea typeface="ヒラギノ角ゴ Pro W3"/>
              </a:rPr>
              <a:t>le mandatement.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Si le mandatement est concomitant à l’engagement, il y a lieu de constater l’engagement dans le support dédié et dans la série numérotée des engagements et avant le mandatement.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Dans la comptabilité d’engagement sont reportés les références du mandat ainsi que son montant, le cumul des mandats imputés sur le chapitre concerné.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cas de constatation de différence entre le montant engagé et la somme mandatée, un engagement complémentaire, ou une réduction de l’engagement initial est enregistrée.</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61" name="TextShape 2"/>
          <p:cNvSpPr txBox="1"/>
          <p:nvPr/>
        </p:nvSpPr>
        <p:spPr>
          <a:xfrm>
            <a:off x="628200" y="2264040"/>
            <a:ext cx="9598680" cy="18151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mandatement relève de la direction des finances quelque soit l’organisation adoptée.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direction des finances doit disposer pour procéder au mandatement d’informations détenues par les autres directions et relatives au service fait et à la liquidation.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Une procédure doit être mise en place afin d’assurer la circulation de l’information entre les directions opérationnelles ou gestionnaires et la direction financière.</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différentes phases de la comptabilité d’engagement</a:t>
            </a:r>
            <a:endParaRPr b="0" lang="fr-FR" sz="2400" spc="-1" strike="noStrike">
              <a:solidFill>
                <a:srgbClr val="60bdec"/>
              </a:solidFill>
              <a:latin typeface="Arial"/>
            </a:endParaRPr>
          </a:p>
        </p:txBody>
      </p:sp>
      <p:sp>
        <p:nvSpPr>
          <p:cNvPr id="463" name="TextShape 2"/>
          <p:cNvSpPr txBox="1"/>
          <p:nvPr/>
        </p:nvSpPr>
        <p:spPr>
          <a:xfrm>
            <a:off x="545760" y="1863360"/>
            <a:ext cx="9598680" cy="343764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Phase 6 : </a:t>
            </a:r>
            <a:r>
              <a:rPr b="0" lang="fr-FR" sz="1600" spc="-1" strike="noStrike">
                <a:solidFill>
                  <a:srgbClr val="3f3f3f"/>
                </a:solidFill>
                <a:latin typeface="Arial"/>
                <a:ea typeface="ヒラギノ角ゴ Pro W3"/>
              </a:rPr>
              <a:t>L’arrêt des inscriptions.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inscriptions sont arrêtées au 31 décembre, conformément à la règle d’annualité pour les deux sections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collectivité peut décider d’arrêter les engagements au titre d’un exercice avant le 31 décembre et ce afin de réduire le montant des charges à rattachées, et des restes à réaliser et de clôturer sa gestion le plus rapidement possible.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comptabilité des dépenses engagées peut être arrêtée en cours d’année afin d’effectuer un contrôle des inscriptions, de chiffrer les crédits disponibles, de déterminer les engagements non mandatés.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comptabilité des dépenses engagées doit être régulièrement rapprochée de la comptabilité tenue par le comptable afin de procéder à l’ajustement des crédits disponibles pour le mandatement.</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dépenses</a:t>
            </a:r>
            <a:endParaRPr b="0" lang="fr-FR" sz="2400" spc="-1" strike="noStrike">
              <a:solidFill>
                <a:srgbClr val="60bdec"/>
              </a:solidFill>
              <a:latin typeface="Arial"/>
            </a:endParaRPr>
          </a:p>
        </p:txBody>
      </p:sp>
      <p:sp>
        <p:nvSpPr>
          <p:cNvPr id="249" name="TextShape 2"/>
          <p:cNvSpPr txBox="1"/>
          <p:nvPr/>
        </p:nvSpPr>
        <p:spPr>
          <a:xfrm>
            <a:off x="547560" y="210636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Les dépenses d’investissement peuvent être financées par l’emprunt, sauf le remboursement de l’annuité en capital de la dette qui ne peut être effectué que par des recettes propres.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Enfin, les dépenses d’investissement des communes, des départements et des régions peuvent faire l’objet d’autorisations de programme qui permettent de gérer dans le temps les opérations pluriannuelles.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Les autorisations de programme constituent la limite supérieure des dépenses qui peuvent être engagées pour l’exécution des investissements.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TextShape 1"/>
          <p:cNvSpPr txBox="1"/>
          <p:nvPr/>
        </p:nvSpPr>
        <p:spPr>
          <a:xfrm>
            <a:off x="4819320" y="2156400"/>
            <a:ext cx="5366880" cy="1501560"/>
          </a:xfrm>
          <a:prstGeom prst="rect">
            <a:avLst/>
          </a:prstGeom>
          <a:noFill/>
          <a:ln>
            <a:noFill/>
          </a:ln>
        </p:spPr>
        <p:txBody>
          <a:bodyPr lIns="104400" rIns="104400" tIns="52200" bIns="52200" anchor="b">
            <a:noAutofit/>
          </a:bodyPr>
          <a:p>
            <a:pPr algn="ctr">
              <a:lnSpc>
                <a:spcPct val="100000"/>
              </a:lnSpc>
            </a:pPr>
            <a:r>
              <a:rPr b="1" lang="fr-FR" sz="2400" spc="-1" strike="noStrike" cap="all">
                <a:solidFill>
                  <a:srgbClr val="f59f0e"/>
                </a:solidFill>
                <a:latin typeface="Lato"/>
                <a:ea typeface="Lato"/>
              </a:rPr>
              <a:t>Pièces à joindre à toutes écritures </a:t>
            </a:r>
            <a:br/>
            <a:r>
              <a:rPr b="1" lang="fr-FR" sz="2400" spc="-1" strike="noStrike" cap="all">
                <a:solidFill>
                  <a:srgbClr val="f59f0e"/>
                </a:solidFill>
                <a:latin typeface="Lato"/>
                <a:ea typeface="Lato"/>
              </a:rPr>
              <a:t> transmission en trésorerie</a:t>
            </a:r>
            <a:endParaRPr b="0" lang="fr-FR" sz="2400" spc="-1" strike="noStrike">
              <a:solidFill>
                <a:srgbClr val="60bdec"/>
              </a:solidFill>
              <a:latin typeface="Arial"/>
            </a:endParaRPr>
          </a:p>
        </p:txBody>
      </p:sp>
      <p:sp>
        <p:nvSpPr>
          <p:cNvPr id="465" name="TextShape 2"/>
          <p:cNvSpPr txBox="1"/>
          <p:nvPr/>
        </p:nvSpPr>
        <p:spPr>
          <a:xfrm>
            <a:off x="4819320" y="3776760"/>
            <a:ext cx="5431320" cy="1653840"/>
          </a:xfrm>
          <a:prstGeom prst="rect">
            <a:avLst/>
          </a:prstGeom>
          <a:noFill/>
          <a:ln>
            <a:noFill/>
          </a:ln>
        </p:spPr>
        <p:txBody>
          <a:bodyPr lIns="104400" rIns="104400" tIns="52200" bIns="52200">
            <a:noAutofit/>
          </a:bodyPr>
          <a:p>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portail chorus – la dématérialisation des factures publiques</a:t>
            </a:r>
            <a:endParaRPr b="0" lang="fr-FR" sz="2400" spc="-1" strike="noStrike">
              <a:solidFill>
                <a:srgbClr val="60bdec"/>
              </a:solidFill>
              <a:latin typeface="Arial"/>
            </a:endParaRPr>
          </a:p>
        </p:txBody>
      </p:sp>
      <p:sp>
        <p:nvSpPr>
          <p:cNvPr id="467" name="TextShape 2"/>
          <p:cNvSpPr txBox="1"/>
          <p:nvPr/>
        </p:nvSpPr>
        <p:spPr>
          <a:xfrm>
            <a:off x="668520" y="2414160"/>
            <a:ext cx="9598680" cy="1822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C’est le nouveau portail public de l’état sur lequel transiteront progressivement l’ensemble des factures à destination du service public.</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Ce portail permet la dématérialisation de 100% des factures qui sont adressées à l’ensemble des entités publiques.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Ce portail est en service depuis le 1</a:t>
            </a:r>
            <a:r>
              <a:rPr b="0" lang="fr-FR" sz="1600" spc="-1" strike="noStrike" baseline="30000">
                <a:solidFill>
                  <a:srgbClr val="262626"/>
                </a:solidFill>
                <a:latin typeface="Arial"/>
                <a:ea typeface="ヒラギノ角ゴ Pro W3"/>
              </a:rPr>
              <a:t>er</a:t>
            </a:r>
            <a:r>
              <a:rPr b="0" lang="fr-FR" sz="1600" spc="-1" strike="noStrike">
                <a:solidFill>
                  <a:srgbClr val="262626"/>
                </a:solidFill>
                <a:latin typeface="Arial"/>
                <a:ea typeface="ヒラギノ角ゴ Pro W3"/>
              </a:rPr>
              <a:t> janvier 2017.</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Pièces à joindre à toutes écritures - transmission en trésorerie</a:t>
            </a:r>
            <a:endParaRPr b="0" lang="fr-FR" sz="2400" spc="-1" strike="noStrike">
              <a:solidFill>
                <a:srgbClr val="60bdec"/>
              </a:solidFill>
              <a:latin typeface="Arial"/>
            </a:endParaRPr>
          </a:p>
        </p:txBody>
      </p:sp>
      <p:sp>
        <p:nvSpPr>
          <p:cNvPr id="469" name="TextShape 2"/>
          <p:cNvSpPr txBox="1"/>
          <p:nvPr/>
        </p:nvSpPr>
        <p:spPr>
          <a:xfrm>
            <a:off x="547560" y="2096280"/>
            <a:ext cx="9598680" cy="1845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mandatement est une notion de comptabilité publique.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s’agit d’une acte administratif donnant au comptable, conformément aux résultats de la liquidation, l’ordre de payer la dette de la collectivité.</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Cet ordre de paiement, prend la forme d’un mandat établi au profit du créancier pour le montant de la liquidation.</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Mandatement et principe de séparation d’ordonnancement et de paiement</a:t>
            </a:r>
            <a:endParaRPr b="0" lang="fr-FR" sz="2400" spc="-1" strike="noStrike">
              <a:solidFill>
                <a:srgbClr val="60bdec"/>
              </a:solidFill>
              <a:latin typeface="Arial"/>
            </a:endParaRPr>
          </a:p>
        </p:txBody>
      </p:sp>
      <p:sp>
        <p:nvSpPr>
          <p:cNvPr id="471" name="TextShape 2"/>
          <p:cNvSpPr txBox="1"/>
          <p:nvPr/>
        </p:nvSpPr>
        <p:spPr>
          <a:xfrm>
            <a:off x="547560" y="2089080"/>
            <a:ext cx="9598680" cy="2574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comptabilité public, il existe un principe de séparation des fonctions </a:t>
            </a:r>
            <a:r>
              <a:rPr b="1" lang="fr-FR" sz="1600" spc="-1" strike="noStrike">
                <a:solidFill>
                  <a:srgbClr val="3f3f3f"/>
                </a:solidFill>
                <a:latin typeface="Arial"/>
                <a:ea typeface="ヒラギノ角ゴ Pro W3"/>
              </a:rPr>
              <a:t>d’ordonnateur</a:t>
            </a:r>
            <a:r>
              <a:rPr b="0" lang="fr-FR" sz="1600" spc="-1" strike="noStrike">
                <a:solidFill>
                  <a:srgbClr val="3f3f3f"/>
                </a:solidFill>
                <a:latin typeface="Arial"/>
                <a:ea typeface="ヒラギノ角ゴ Pro W3"/>
              </a:rPr>
              <a:t> et des fonctions de </a:t>
            </a:r>
            <a:r>
              <a:rPr b="1" lang="fr-FR" sz="1600" spc="-1" strike="noStrike">
                <a:solidFill>
                  <a:srgbClr val="3f3f3f"/>
                </a:solidFill>
                <a:latin typeface="Arial"/>
                <a:ea typeface="ヒラギノ角ゴ Pro W3"/>
              </a:rPr>
              <a:t>comptable public</a:t>
            </a:r>
            <a:r>
              <a:rPr b="0" lang="fr-FR" sz="1600" spc="-1" strike="noStrike">
                <a:solidFill>
                  <a:srgbClr val="3f3f3f"/>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Par ce principe, celui qui décide et donne l’ordre de réaliser une dépense est l’exécutif de la collectivité.(Le maire ordonne une dépense).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Celui qui paie est un agent du trésor public (agent de l’État), totalement extérieur à la collectivité.</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 principe est posé pour éviter que tout élu local ou fonctionnaire territorial ne manipule de l’argent public.</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existe donc un contrôle réciproque entre l’ordonnateur et le comptable.</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Fonctionnement du mandatement</a:t>
            </a:r>
            <a:endParaRPr b="0" lang="fr-FR" sz="2400" spc="-1" strike="noStrike">
              <a:solidFill>
                <a:srgbClr val="60bdec"/>
              </a:solidFill>
              <a:latin typeface="Arial"/>
            </a:endParaRPr>
          </a:p>
        </p:txBody>
      </p:sp>
      <p:sp>
        <p:nvSpPr>
          <p:cNvPr id="473" name="TextShape 2"/>
          <p:cNvSpPr txBox="1"/>
          <p:nvPr/>
        </p:nvSpPr>
        <p:spPr>
          <a:xfrm>
            <a:off x="628200" y="214704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L’ordonnateur engage, liquide et mandate (ou ordonnance) la dépense.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L’engagement représente la décision de lancer la dépense à partir des crédits votés.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mandatement quant à lui, est l’acte administratif par lequel l’ordonnateur donne ordre au comptable de payer, en lui fournissant un mandat de paiement </a:t>
            </a:r>
            <a:r>
              <a:rPr b="1" lang="fr-FR" sz="1600" spc="-1" strike="noStrike">
                <a:solidFill>
                  <a:srgbClr val="3f3f3f"/>
                </a:solidFill>
                <a:latin typeface="Arial"/>
                <a:ea typeface="ヒラギノ角ゴ Pro W3"/>
              </a:rPr>
              <a:t>comportant toutes les pièces justificatives de la dépense.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L’ordonnateur donne ainsi l’ordre au comptable, par mandat, de procéder au paiement. Le mandat s’accompagne en quelque sorte d’un ordre de virement au fournisseur.</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Fonctionnement du mandatement</a:t>
            </a:r>
            <a:endParaRPr b="0" lang="fr-FR" sz="2400" spc="-1" strike="noStrike">
              <a:solidFill>
                <a:srgbClr val="60bdec"/>
              </a:solidFill>
              <a:latin typeface="Arial"/>
            </a:endParaRPr>
          </a:p>
        </p:txBody>
      </p:sp>
      <p:sp>
        <p:nvSpPr>
          <p:cNvPr id="475" name="TextShape 2"/>
          <p:cNvSpPr txBox="1"/>
          <p:nvPr/>
        </p:nvSpPr>
        <p:spPr>
          <a:xfrm>
            <a:off x="689040" y="2271960"/>
            <a:ext cx="9598680" cy="22694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comptable, quant à lui, opère un contrôle très strict et encadré de la régularité de la dépense avant de procéder au paiement de la dépense.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Dans un premier temps, il prend en charge le mandat et vérifie la capacité de l’ordonnateur à mandater la dépense, l’exacte imputation de la dépense sur le budget voté de la collectivité, la disponibilité des crédits, les pièces justificatives, etc.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Si tout est en ordre, le comptable procède au paiement de la dépense. Dans le cas contraire, il rejette le mandat et demande des pièces complémentaires.</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Fonctionnement du mandatement</a:t>
            </a:r>
            <a:endParaRPr b="0" lang="fr-FR" sz="2400" spc="-1" strike="noStrike">
              <a:solidFill>
                <a:srgbClr val="60bdec"/>
              </a:solidFill>
              <a:latin typeface="Arial"/>
            </a:endParaRPr>
          </a:p>
        </p:txBody>
      </p:sp>
      <p:sp>
        <p:nvSpPr>
          <p:cNvPr id="477" name="TextShape 2"/>
          <p:cNvSpPr txBox="1"/>
          <p:nvPr/>
        </p:nvSpPr>
        <p:spPr>
          <a:xfrm>
            <a:off x="678960" y="2279160"/>
            <a:ext cx="9598680" cy="140868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1" lang="fr-FR" sz="1600" spc="-1" strike="noStrike">
                <a:solidFill>
                  <a:srgbClr val="3f3f3f"/>
                </a:solidFill>
                <a:latin typeface="Arial"/>
                <a:ea typeface="ヒラギノ角ゴ Pro W3"/>
              </a:rPr>
              <a:t>L’ordonnateur et le comptable sont donc strictement séparés.</a:t>
            </a:r>
            <a:endParaRPr b="1" lang="fr-FR" sz="1600" spc="-1" strike="noStrike">
              <a:solidFill>
                <a:srgbClr val="3f3f3f"/>
              </a:solidFill>
              <a:latin typeface="Arial"/>
            </a:endParaRPr>
          </a:p>
          <a:p>
            <a:pPr marL="390960" indent="-390600">
              <a:lnSpc>
                <a:spcPct val="100000"/>
              </a:lnSpc>
              <a:spcBef>
                <a:spcPts val="320"/>
              </a:spcBef>
              <a:buClr>
                <a:srgbClr val="f59f0e"/>
              </a:buClr>
              <a:buFont typeface="Wingdings 3" charset="2"/>
              <a:buChar char=""/>
            </a:pPr>
            <a:r>
              <a:rPr b="1" lang="fr-FR" sz="1600" spc="-1" strike="noStrike">
                <a:solidFill>
                  <a:srgbClr val="3f3f3f"/>
                </a:solidFill>
                <a:latin typeface="Arial"/>
                <a:ea typeface="ヒラギノ角ゴ Pro W3"/>
              </a:rPr>
              <a:t>Celui qui décide ne détient pas les fonds et celui qui détient les fonds ne décide pas de la dépense.</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Qu’est-ce qu’un titre de recettes</a:t>
            </a:r>
            <a:endParaRPr b="0" lang="fr-FR" sz="2400" spc="-1" strike="noStrike">
              <a:solidFill>
                <a:srgbClr val="60bdec"/>
              </a:solidFill>
              <a:latin typeface="Arial"/>
            </a:endParaRPr>
          </a:p>
        </p:txBody>
      </p:sp>
      <p:sp>
        <p:nvSpPr>
          <p:cNvPr id="479" name="TextShape 2"/>
          <p:cNvSpPr txBox="1"/>
          <p:nvPr/>
        </p:nvSpPr>
        <p:spPr>
          <a:xfrm>
            <a:off x="658440" y="2373480"/>
            <a:ext cx="9598680" cy="15886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Pour percevoir leurs recettes, les ordonnateurs (maire ou président) émettent des titres de recettes.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Les titres de recettes comprennent deux parties principales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un ordre à recouvrer adressé au comptable public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un avis de sommes à payer destiné au débiteur de la collectivité.</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Qu’est-ce qu’un titre de recettes</a:t>
            </a:r>
            <a:endParaRPr b="0" lang="fr-FR" sz="2400" spc="-1" strike="noStrike">
              <a:solidFill>
                <a:srgbClr val="60bdec"/>
              </a:solidFill>
              <a:latin typeface="Arial"/>
            </a:endParaRPr>
          </a:p>
        </p:txBody>
      </p:sp>
      <p:sp>
        <p:nvSpPr>
          <p:cNvPr id="481" name="TextShape 2"/>
          <p:cNvSpPr txBox="1"/>
          <p:nvPr/>
        </p:nvSpPr>
        <p:spPr>
          <a:xfrm>
            <a:off x="699120" y="215712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Toute créance d'une collectivité territoriale ou d'un établissement public, à l'instar des créances des personnes privées, fait l'objet d'un titre qui matérialise ses droits.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Mais, les titres de recettes émis par les ordonnateurs locaux ont « force exécutoire », c'est-à-dire qu'ils permettent l’exécution forcée par le comptable public.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Celui-ci doit, car sa responsabilité peut être mise en cause, user de ses prérogatives pour recouvrer les sommes dues.</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À quoi ressemble un titre de recettes?</a:t>
            </a:r>
            <a:endParaRPr b="0" lang="fr-FR" sz="2400" spc="-1" strike="noStrike">
              <a:solidFill>
                <a:srgbClr val="60bdec"/>
              </a:solidFill>
              <a:latin typeface="Arial"/>
            </a:endParaRPr>
          </a:p>
        </p:txBody>
      </p:sp>
      <p:sp>
        <p:nvSpPr>
          <p:cNvPr id="483" name="TextShape 2"/>
          <p:cNvSpPr txBox="1"/>
          <p:nvPr/>
        </p:nvSpPr>
        <p:spPr>
          <a:xfrm>
            <a:off x="547560" y="2418120"/>
            <a:ext cx="9598680" cy="2015280"/>
          </a:xfrm>
          <a:prstGeom prst="rect">
            <a:avLst/>
          </a:prstGeom>
          <a:noFill/>
          <a:ln>
            <a:noFill/>
          </a:ln>
        </p:spPr>
        <p:txBody>
          <a:bodyPr lIns="104400" rIns="104400" tIns="52200" bIns="52200">
            <a:noAutofit/>
          </a:bodyPr>
          <a:p>
            <a:pPr marL="390960" indent="-390600" algn="ctr">
              <a:lnSpc>
                <a:spcPct val="100000"/>
              </a:lnSpc>
              <a:spcBef>
                <a:spcPts val="320"/>
              </a:spcBef>
              <a:buClr>
                <a:srgbClr val="f59f0e"/>
              </a:buClr>
              <a:buFont typeface="Wingdings 3" charset="2"/>
              <a:buChar char=""/>
            </a:pPr>
            <a:r>
              <a:rPr b="0" lang="fr-FR" sz="1600" spc="-1" strike="noStrike" u="sng">
                <a:solidFill>
                  <a:srgbClr val="c0c378"/>
                </a:solidFill>
                <a:uFillTx/>
                <a:latin typeface="Arial"/>
                <a:ea typeface="ヒラギノ角ゴ Pro W3"/>
                <a:hlinkClick r:id="rId1"/>
              </a:rPr>
              <a:t>PJ_doc_III</a:t>
            </a:r>
            <a:r>
              <a:rPr b="0" lang="fr-FR" sz="1600" spc="-1" strike="noStrike" u="sng">
                <a:solidFill>
                  <a:srgbClr val="c0c378"/>
                </a:solidFill>
                <a:uFillTx/>
                <a:latin typeface="Arial"/>
                <a:ea typeface="ヒラギノ角ゴ Pro W3"/>
                <a:hlinkClick r:id="rId2"/>
              </a:rPr>
              <a:t>\Presentation_titre.pdf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0" lang="fr-FR" sz="1600" spc="-1" strike="noStrike" u="sng">
                <a:solidFill>
                  <a:srgbClr val="c0c378"/>
                </a:solidFill>
                <a:uFillTx/>
                <a:latin typeface="Arial"/>
                <a:ea typeface="ヒラギノ角ゴ Pro W3"/>
                <a:hlinkClick r:id="rId3"/>
              </a:rPr>
              <a:t>PJ_doc_III</a:t>
            </a:r>
            <a:r>
              <a:rPr b="0" lang="fr-FR" sz="1600" spc="-1" strike="noStrike" u="sng">
                <a:solidFill>
                  <a:srgbClr val="c0c378"/>
                </a:solidFill>
                <a:uFillTx/>
                <a:latin typeface="Arial"/>
                <a:ea typeface="ヒラギノ角ゴ Pro W3"/>
                <a:hlinkClick r:id="rId4"/>
              </a:rPr>
              <a:t>\presentation_titre_2.pdf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0" lang="fr-FR" sz="1600" spc="-1" strike="noStrike" u="sng">
                <a:solidFill>
                  <a:srgbClr val="c0c378"/>
                </a:solidFill>
                <a:uFillTx/>
                <a:latin typeface="Arial"/>
                <a:ea typeface="ヒラギノ角ゴ Pro W3"/>
                <a:hlinkClick r:id="rId5"/>
              </a:rPr>
              <a:t>PJ_doc_III</a:t>
            </a:r>
            <a:r>
              <a:rPr b="0" lang="fr-FR" sz="1600" spc="-1" strike="noStrike" u="sng">
                <a:solidFill>
                  <a:srgbClr val="c0c378"/>
                </a:solidFill>
                <a:uFillTx/>
                <a:latin typeface="Arial"/>
                <a:ea typeface="ヒラギノ角ゴ Pro W3"/>
                <a:hlinkClick r:id="rId6"/>
              </a:rPr>
              <a:t>\Presentation_titre_3.pdf</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recettes</a:t>
            </a:r>
            <a:endParaRPr b="0" lang="fr-FR" sz="2400" spc="-1" strike="noStrike">
              <a:solidFill>
                <a:srgbClr val="60bdec"/>
              </a:solidFill>
              <a:latin typeface="Arial"/>
            </a:endParaRPr>
          </a:p>
        </p:txBody>
      </p:sp>
      <p:sp>
        <p:nvSpPr>
          <p:cNvPr id="251" name="TextShape 2"/>
          <p:cNvSpPr txBox="1"/>
          <p:nvPr/>
        </p:nvSpPr>
        <p:spPr>
          <a:xfrm>
            <a:off x="641520" y="2312640"/>
            <a:ext cx="9694080" cy="17614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collectivités territoriales bénéficient de ressources de natures différentes où l’on peut distinguer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des ressources définitives (recettes fiscales, concours de l’État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des ressources temporaires (loyers, locations diverses, emprunts qui doivent faire l’objet d’un remboursement par la collectivité).</a:t>
            </a:r>
            <a:endParaRPr b="0"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titre de recette </a:t>
            </a:r>
            <a:endParaRPr b="0" lang="fr-FR" sz="2400" spc="-1" strike="noStrike">
              <a:solidFill>
                <a:srgbClr val="60bdec"/>
              </a:solidFill>
              <a:latin typeface="Arial"/>
            </a:endParaRPr>
          </a:p>
        </p:txBody>
      </p:sp>
      <p:sp>
        <p:nvSpPr>
          <p:cNvPr id="485" name="TextShape 2"/>
          <p:cNvSpPr txBox="1"/>
          <p:nvPr/>
        </p:nvSpPr>
        <p:spPr>
          <a:xfrm>
            <a:off x="770400" y="1860480"/>
            <a:ext cx="9598680" cy="351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 titre doit être établi avec le plus grand soin et comporter toutes énonciations utiles retracées dans les instructions budgétaires et comptables, et notamment les suivantes nécessaires à l’exercice du contrôle des titres par le comptable (article 12 du décret n°62-1587 du 29 décembre 1962 portant règlement général sur la comptabilité publique)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l’indication précise de la nature de la créance;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la référence aux textes et/ou au fait générateur sur lesquels est fondée l’existence de la créance;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les bases de la liquidation de la créance de manière à permettre au comptable de vérifier;</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l’imputation budgétaire et comptable à donner à la recette;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le montant de la somme à recouvrer;</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262626"/>
                </a:solidFill>
                <a:latin typeface="Arial"/>
                <a:ea typeface="ヒラギノ角ゴ Pro W3"/>
              </a:rPr>
              <a:t>la désignation précise et complète du débiteur et son adresse.</a:t>
            </a:r>
            <a:endParaRPr b="0" lang="fr-FR" sz="1600" spc="-1" strike="noStrike">
              <a:solidFill>
                <a:srgbClr val="3f3f3f"/>
              </a:solidFill>
              <a:latin typeface="Arial"/>
            </a:endParaRPr>
          </a:p>
          <a:p>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PES ASAP</a:t>
            </a:r>
            <a:endParaRPr b="0" lang="fr-FR" sz="2400" spc="-1" strike="noStrike">
              <a:solidFill>
                <a:srgbClr val="60bdec"/>
              </a:solidFill>
              <a:latin typeface="Arial"/>
            </a:endParaRPr>
          </a:p>
        </p:txBody>
      </p:sp>
      <p:sp>
        <p:nvSpPr>
          <p:cNvPr id="487" name="TextShape 2"/>
          <p:cNvSpPr txBox="1"/>
          <p:nvPr/>
        </p:nvSpPr>
        <p:spPr>
          <a:xfrm>
            <a:off x="547560" y="2027880"/>
            <a:ext cx="9598680" cy="243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 «PES ASAP» vise à permettre à la collectivité de dématérialiser la transmission au comptable des avis des sommes à payer qui accompagnent les titres individuels de recettes à l'encontre des redevables privés (ex : (cantine, crèche...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Une fois le titre pris en charge par le comptable, cette solution propose également en option l'édition, la mise sous plis, et l'affranchissement des ASAP via un centre éditique de la DGFIP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 </a:t>
            </a:r>
            <a:r>
              <a:rPr b="0" lang="fr-FR" sz="1600" spc="-1" strike="noStrike">
                <a:solidFill>
                  <a:srgbClr val="262626"/>
                </a:solidFill>
                <a:latin typeface="Arial"/>
                <a:ea typeface="ヒラギノ角ゴ Pro W3"/>
              </a:rPr>
              <a:t>L'objectif, à terme, est de promouvoir l'accès en ligne aux ASAP, au travers du développement d'un « espace numérique sécurisé unifié » (ENSU) par lequel l'usager accédera aussi bien par exemple à ses avis d'imposition qu'aux factures des services publics locaux.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TRANSFERT DE TOUTES LES écritures comptable en trésorerie</a:t>
            </a:r>
            <a:endParaRPr b="0" lang="fr-FR" sz="2400" spc="-1" strike="noStrike">
              <a:solidFill>
                <a:srgbClr val="60bdec"/>
              </a:solidFill>
              <a:latin typeface="Arial"/>
            </a:endParaRPr>
          </a:p>
        </p:txBody>
      </p:sp>
      <p:sp>
        <p:nvSpPr>
          <p:cNvPr id="489" name="TextShape 2"/>
          <p:cNvSpPr txBox="1"/>
          <p:nvPr/>
        </p:nvSpPr>
        <p:spPr>
          <a:xfrm>
            <a:off x="547560" y="1964160"/>
            <a:ext cx="9598680" cy="3105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PROTOCOLE D’ÉCHANGE STANDARD (PES)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 protocole d’échange standard d’Hélios version 2 (PES V2) est la </a:t>
            </a:r>
            <a:r>
              <a:rPr b="1" lang="fr-FR" sz="1600" spc="-1" strike="noStrike">
                <a:solidFill>
                  <a:srgbClr val="262626"/>
                </a:solidFill>
                <a:latin typeface="Arial"/>
                <a:ea typeface="ヒラギノ角ゴ Pro W3"/>
              </a:rPr>
              <a:t>solution de dématérialisation des titres de recette, des mandats de dépense et des bordereaux récapitulatifs</a:t>
            </a:r>
            <a:r>
              <a:rPr b="0" lang="fr-FR" sz="1600" spc="-1" strike="noStrike">
                <a:solidFill>
                  <a:srgbClr val="262626"/>
                </a:solidFill>
                <a:latin typeface="Arial"/>
                <a:ea typeface="ヒラギノ角ゴ Pro W3"/>
              </a:rPr>
              <a:t> validée, depuis 2005, par les partenaires nationaux réunis au sein de la SNP (</a:t>
            </a:r>
            <a:r>
              <a:rPr b="0" lang="fr-FR" sz="1600" spc="-1" strike="noStrike" u="sng">
                <a:solidFill>
                  <a:srgbClr val="c0c378"/>
                </a:solidFill>
                <a:uFillTx/>
                <a:latin typeface="Arial"/>
                <a:ea typeface="ヒラギノ角ゴ Pro W3"/>
                <a:hlinkClick r:id="rId1"/>
              </a:rPr>
              <a:t>Structure Nationale Partenariale</a:t>
            </a:r>
            <a:r>
              <a:rPr b="0" lang="fr-FR" sz="1600" spc="-1" strike="noStrike">
                <a:solidFill>
                  <a:srgbClr val="262626"/>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Il constitue, </a:t>
            </a:r>
            <a:r>
              <a:rPr b="1" lang="fr-FR" sz="1600" spc="-1" strike="noStrike">
                <a:solidFill>
                  <a:srgbClr val="262626"/>
                </a:solidFill>
                <a:latin typeface="Arial"/>
                <a:ea typeface="ヒラギノ角ゴ Pro W3"/>
              </a:rPr>
              <a:t>la seule modalité de transmission des pièces justificatives dématérialisées au comptable</a:t>
            </a:r>
            <a:r>
              <a:rPr b="0" lang="fr-FR" sz="1600" spc="-1" strike="noStrike">
                <a:solidFill>
                  <a:srgbClr val="262626"/>
                </a:solidFill>
                <a:latin typeface="Arial"/>
                <a:ea typeface="ヒラギノ角ゴ Pro W3"/>
              </a:rPr>
              <a:t> (article 9 de </a:t>
            </a:r>
            <a:r>
              <a:rPr b="0" lang="fr-FR" sz="1600" spc="-1" strike="noStrike">
                <a:solidFill>
                  <a:srgbClr val="c0c378"/>
                </a:solidFill>
                <a:latin typeface="Arial"/>
                <a:ea typeface="ヒラギノ角ゴ Pro W3"/>
                <a:hlinkClick r:id="rId2"/>
              </a:rPr>
              <a:t>l'arrêté du 27 juin 2007</a:t>
            </a:r>
            <a:r>
              <a:rPr b="0" lang="fr-FR" sz="1600" spc="-1" strike="noStrike">
                <a:solidFill>
                  <a:srgbClr val="262626"/>
                </a:solidFill>
                <a:latin typeface="Arial"/>
                <a:ea typeface="ヒラギノ角ゴ Pro W3"/>
              </a:rPr>
              <a:t> modifié).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Il permet la dématérialisation des titres de recette, des mandats de dépense et des bordereaux récapitulatifs</a:t>
            </a:r>
            <a:r>
              <a:rPr b="1" lang="fr-FR" sz="1600" spc="-1" strike="noStrike">
                <a:solidFill>
                  <a:srgbClr val="262626"/>
                </a:solidFill>
                <a:latin typeface="Arial"/>
                <a:ea typeface="ヒラギノ角ゴ Pro W3"/>
              </a:rPr>
              <a:t> dès lors que les flux sont signés électroniquement</a:t>
            </a:r>
            <a:r>
              <a:rPr b="0" lang="fr-FR" sz="1600" spc="-1" strike="noStrike">
                <a:solidFill>
                  <a:srgbClr val="262626"/>
                </a:solidFill>
                <a:latin typeface="Arial"/>
                <a:ea typeface="ヒラギノ角ゴ Pro W3"/>
              </a:rPr>
              <a:t>, puis le transport des </a:t>
            </a:r>
            <a:r>
              <a:rPr b="1" lang="fr-FR" sz="1600" spc="-1" strike="noStrike">
                <a:solidFill>
                  <a:srgbClr val="262626"/>
                </a:solidFill>
                <a:latin typeface="Arial"/>
                <a:ea typeface="ヒラギノ角ゴ Pro W3"/>
              </a:rPr>
              <a:t>pièces justificatives dématérialisées</a:t>
            </a:r>
            <a:r>
              <a:rPr b="0" lang="fr-FR" sz="1600" spc="-1" strike="noStrike">
                <a:solidFill>
                  <a:srgbClr val="262626"/>
                </a:solidFill>
                <a:latin typeface="Arial"/>
                <a:ea typeface="ヒラギノ角ゴ Pro W3"/>
              </a:rPr>
              <a:t> lorsque la collectivité veut atteindre une dématérialisation totale de ses échanges avec le comptable de la DGFiP.</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DGFIP – PORTAIL DE LA GESTION PUBLIQUE</a:t>
            </a:r>
            <a:endParaRPr b="0" lang="fr-FR" sz="2400" spc="-1" strike="noStrike">
              <a:solidFill>
                <a:srgbClr val="60bdec"/>
              </a:solidFill>
              <a:latin typeface="Arial"/>
            </a:endParaRPr>
          </a:p>
        </p:txBody>
      </p:sp>
      <p:sp>
        <p:nvSpPr>
          <p:cNvPr id="491" name="TextShape 2"/>
          <p:cNvSpPr txBox="1"/>
          <p:nvPr/>
        </p:nvSpPr>
        <p:spPr>
          <a:xfrm>
            <a:off x="547560" y="1863360"/>
            <a:ext cx="9598680" cy="3600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Ce portail, proposé par la DGFiP aux collectivités et établissements publics locaux, permet à ces derniers de </a:t>
            </a:r>
            <a:r>
              <a:rPr b="1" lang="fr-FR" sz="1600" spc="-1" strike="noStrike">
                <a:solidFill>
                  <a:srgbClr val="3d3d3d"/>
                </a:solidFill>
                <a:latin typeface="Arial"/>
                <a:ea typeface="ヒラギノ角ゴ Pro W3"/>
              </a:rPr>
              <a:t>simplifier l’accès et la transmission d’information.</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 portail est particulièrement </a:t>
            </a:r>
            <a:r>
              <a:rPr b="1" lang="fr-FR" sz="1600" spc="-1" strike="noStrike">
                <a:solidFill>
                  <a:srgbClr val="3d3d3d"/>
                </a:solidFill>
                <a:latin typeface="Arial"/>
                <a:ea typeface="ヒラギノ角ゴ Pro W3"/>
              </a:rPr>
              <a:t>simple d’accès</a:t>
            </a:r>
            <a:r>
              <a:rPr b="0" lang="fr-FR" sz="1600" spc="-1" strike="noStrike">
                <a:solidFill>
                  <a:srgbClr val="3d3d3d"/>
                </a:solidFill>
                <a:latin typeface="Arial"/>
                <a:ea typeface="ヒラギノ角ゴ Pro W3"/>
              </a:rPr>
              <a:t> et </a:t>
            </a:r>
            <a:r>
              <a:rPr b="1" lang="fr-FR" sz="1600" spc="-1" strike="noStrike">
                <a:solidFill>
                  <a:srgbClr val="3d3d3d"/>
                </a:solidFill>
                <a:latin typeface="Arial"/>
                <a:ea typeface="ヒラギノ角ゴ Pro W3"/>
              </a:rPr>
              <a:t>sécurisé</a:t>
            </a:r>
            <a:r>
              <a:rPr b="0" lang="fr-FR" sz="1600" spc="-1" strike="noStrike">
                <a:solidFill>
                  <a:srgbClr val="3d3d3d"/>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 </a:t>
            </a:r>
            <a:r>
              <a:rPr b="0" lang="fr-FR" sz="1600" spc="-1" strike="noStrike">
                <a:solidFill>
                  <a:srgbClr val="3d3d3d"/>
                </a:solidFill>
                <a:latin typeface="Arial"/>
                <a:ea typeface="ヒラギノ角ゴ Pro W3"/>
              </a:rPr>
              <a:t>Après habilitation de la collectivité auprès de son comptable public, l’accès s’effectue par une connexion Internet à partir du navigateur web, puis par une authentification par identifiant et mot de passe.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 portail permet l'accès aux applications de la DGFIP ouvertes à l'utilisateur et particulièrement, s'agissant d'Hélios, aux deux services suivants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0" lang="fr-FR" sz="1600" spc="-1" strike="noStrike">
                <a:solidFill>
                  <a:srgbClr val="3d3d3d"/>
                </a:solidFill>
                <a:latin typeface="Arial"/>
                <a:ea typeface="ヒラギノ角ゴ Pro W3"/>
              </a:rPr>
              <a:t>Extranet Hélios pour la consultation des données de la collectivité, notamment l’état des paiements, du recouvrement et la trésorerie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0" lang="fr-FR" sz="1600" spc="-1" strike="noStrike">
                <a:solidFill>
                  <a:srgbClr val="3d3d3d"/>
                </a:solidFill>
                <a:latin typeface="Arial"/>
                <a:ea typeface="ヒラギノ角ゴ Pro W3"/>
              </a:rPr>
              <a:t>passerelle de transmission pour transmettre et recevoir gratuitement les fichiers comptables, de virement ou de prélèvement, quel que soit le protocole utilisé.</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DGFIP – PORTAIL DE LA GESTION PUBLIQUE</a:t>
            </a:r>
            <a:endParaRPr b="0" lang="fr-FR" sz="2400" spc="-1" strike="noStrike">
              <a:solidFill>
                <a:srgbClr val="60bdec"/>
              </a:solidFill>
              <a:latin typeface="Arial"/>
            </a:endParaRPr>
          </a:p>
        </p:txBody>
      </p:sp>
      <p:sp>
        <p:nvSpPr>
          <p:cNvPr id="493" name="TextShape 2"/>
          <p:cNvSpPr txBox="1"/>
          <p:nvPr/>
        </p:nvSpPr>
        <p:spPr>
          <a:xfrm>
            <a:off x="678960" y="2238480"/>
            <a:ext cx="9598680" cy="225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 portail est l'une des deux modalités de transmission des flux au format PES d’Hélios prévu par </a:t>
            </a:r>
            <a:r>
              <a:rPr b="0" lang="fr-FR" sz="1600" spc="-1" strike="noStrike">
                <a:solidFill>
                  <a:srgbClr val="c0c378"/>
                </a:solidFill>
                <a:latin typeface="Arial"/>
                <a:ea typeface="ヒラギノ角ゴ Pro W3"/>
                <a:hlinkClick r:id="rId1"/>
              </a:rPr>
              <a:t>l’arrêté du 27 juin 2007 .</a:t>
            </a:r>
            <a:r>
              <a:rPr b="0" lang="fr-FR" sz="1600" spc="-1" strike="noStrike">
                <a:solidFill>
                  <a:srgbClr val="262626"/>
                </a:solidFill>
                <a:latin typeface="Arial"/>
                <a:ea typeface="ヒラギノ角ゴ Pro W3"/>
              </a:rPr>
              <a: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Il s'est substitué aux modalités anciennes de transport des données entre les collectivités et la DGFiP, qu'elles soient surannées (disquettes, Tedeco) ou non industrialisables (Virtual Private Network – VPN).</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Dans le cadre du déploiement de la facturation électronique, le portail de la DGFIP constitue également l'un des modes d'accès à Chorus Pro pour l'ensemble des entités publiques.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DGFIP – PORTAIL DE LA GESTION PUBLIQUE</a:t>
            </a:r>
            <a:endParaRPr b="0" lang="fr-FR" sz="2400" spc="-1" strike="noStrike">
              <a:solidFill>
                <a:srgbClr val="60bdec"/>
              </a:solidFill>
              <a:latin typeface="Arial"/>
            </a:endParaRPr>
          </a:p>
        </p:txBody>
      </p:sp>
      <p:pic>
        <p:nvPicPr>
          <p:cNvPr id="495" name="Espace réservé du contenu 5" descr=""/>
          <p:cNvPicPr/>
          <p:nvPr/>
        </p:nvPicPr>
        <p:blipFill>
          <a:blip r:embed="rId1"/>
          <a:stretch/>
        </p:blipFill>
        <p:spPr>
          <a:xfrm>
            <a:off x="2411280" y="1494720"/>
            <a:ext cx="6000840" cy="5305680"/>
          </a:xfrm>
          <a:prstGeom prst="rect">
            <a:avLst/>
          </a:prstGeom>
          <a:ln>
            <a:noFill/>
          </a:ln>
        </p:spPr>
      </p:pic>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DGFIP – PORTAIL DE LA GESTION PUBLIQUE</a:t>
            </a:r>
            <a:endParaRPr b="0" lang="fr-FR" sz="2400" spc="-1" strike="noStrike">
              <a:solidFill>
                <a:srgbClr val="60bdec"/>
              </a:solidFill>
              <a:latin typeface="Arial"/>
            </a:endParaRPr>
          </a:p>
        </p:txBody>
      </p:sp>
      <p:pic>
        <p:nvPicPr>
          <p:cNvPr id="497" name="Espace réservé du contenu 3" descr="Une image contenant capture d’écran, moniteur&#10;&#10;Description générée automatiquement"/>
          <p:cNvPicPr/>
          <p:nvPr/>
        </p:nvPicPr>
        <p:blipFill>
          <a:blip r:embed="rId1"/>
          <a:stretch/>
        </p:blipFill>
        <p:spPr>
          <a:xfrm>
            <a:off x="1764720" y="1608480"/>
            <a:ext cx="7162560" cy="5192640"/>
          </a:xfrm>
          <a:prstGeom prst="rect">
            <a:avLst/>
          </a:prstGeom>
          <a:ln>
            <a:noFill/>
          </a:ln>
        </p:spPr>
      </p:pic>
      <p:sp>
        <p:nvSpPr>
          <p:cNvPr id="498" name="CustomShape 2"/>
          <p:cNvSpPr/>
          <p:nvPr/>
        </p:nvSpPr>
        <p:spPr>
          <a:xfrm>
            <a:off x="2021760" y="3881160"/>
            <a:ext cx="1452600" cy="913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60bdec"/>
                </a:solidFill>
                <a:latin typeface="Arial"/>
              </a:rPr>
              <a:t>Explications différents onglets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Chorus pro</a:t>
            </a:r>
            <a:endParaRPr b="0" lang="fr-FR" sz="2400" spc="-1" strike="noStrike">
              <a:solidFill>
                <a:srgbClr val="60bdec"/>
              </a:solidFill>
              <a:latin typeface="Arial"/>
            </a:endParaRPr>
          </a:p>
        </p:txBody>
      </p:sp>
      <p:sp>
        <p:nvSpPr>
          <p:cNvPr id="500" name="TextShape 2"/>
          <p:cNvSpPr txBox="1"/>
          <p:nvPr/>
        </p:nvSpPr>
        <p:spPr>
          <a:xfrm>
            <a:off x="699120" y="2296080"/>
            <a:ext cx="9598680" cy="187308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Chorus pro est le nouveau portail Internet de dématérialisation des factures adressées aux entités publiques.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Chorus Pro est la solution mutualisée de facturation électronique qui a été mise en place pour tous les fournisseurs de la sphère publique afin de répondre aux obligations fixées par l’ordonnance du 26 juin 2014. </a:t>
            </a:r>
            <a:endParaRPr b="1"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Chorus pro</a:t>
            </a:r>
            <a:endParaRPr b="0" lang="fr-FR" sz="2400" spc="-1" strike="noStrike">
              <a:solidFill>
                <a:srgbClr val="60bdec"/>
              </a:solidFill>
              <a:latin typeface="Arial"/>
            </a:endParaRPr>
          </a:p>
        </p:txBody>
      </p:sp>
      <p:sp>
        <p:nvSpPr>
          <p:cNvPr id="502" name="TextShape 2"/>
          <p:cNvSpPr txBox="1"/>
          <p:nvPr/>
        </p:nvSpPr>
        <p:spPr>
          <a:xfrm>
            <a:off x="648360" y="1964160"/>
            <a:ext cx="9598680" cy="3298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L’ordonnance du 26 juin 2014 relative au développement de la facturation électronique prévoyait une dématérialisation des factures au  1er janvier 2017 pour les grandes entreprises et les entités publiques , puis une généralisation progressive à été mise en plus jusqu’au au 1er janvier 2020 en tenant compte de la taille des entreprises concernées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0" lang="fr-FR" sz="1600" spc="-1" strike="noStrike">
                <a:solidFill>
                  <a:srgbClr val="262626"/>
                </a:solidFill>
                <a:latin typeface="Arial"/>
                <a:ea typeface="ヒラギノ角ゴ Pro W3"/>
              </a:rPr>
              <a:t>au 1er janvier 2017 : pour les grandes entreprises (plus de 5000 salariés) et les personnes publiques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0" lang="fr-FR" sz="1600" spc="-1" strike="noStrike">
                <a:solidFill>
                  <a:srgbClr val="262626"/>
                </a:solidFill>
                <a:latin typeface="Arial"/>
                <a:ea typeface="ヒラギノ角ゴ Pro W3"/>
              </a:rPr>
              <a:t>au 1er janvier 2018 : pour les entreprises de taille intermédiaire (250 à 5000 salariés)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0" lang="fr-FR" sz="1600" spc="-1" strike="noStrike">
                <a:solidFill>
                  <a:srgbClr val="262626"/>
                </a:solidFill>
                <a:latin typeface="Arial"/>
                <a:ea typeface="ヒラギノ角ゴ Pro W3"/>
              </a:rPr>
              <a:t>au 1er janvier 2019 : pour les petites et moyennes entreprises(10 à 250 salariés)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0" lang="fr-FR" sz="1600" spc="-1" strike="noStrike">
                <a:solidFill>
                  <a:srgbClr val="262626"/>
                </a:solidFill>
                <a:latin typeface="Arial"/>
                <a:ea typeface="ヒラギノ角ゴ Pro W3"/>
              </a:rPr>
              <a:t>au 1er janvier 2020 : pour les microentreprises (moins de 10 salariés).</a:t>
            </a:r>
            <a:endParaRPr b="0"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La dématérialisation de l’ensemble des factures à été progressive de façon a permettre à toutes les entreprises (grandes, petites et moyennes) de s’organiser en conséquence</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À qui s’adresse chorus pro</a:t>
            </a:r>
            <a:endParaRPr b="0" lang="fr-FR" sz="2400" spc="-1" strike="noStrike">
              <a:solidFill>
                <a:srgbClr val="60bdec"/>
              </a:solidFill>
              <a:latin typeface="Arial"/>
            </a:endParaRPr>
          </a:p>
        </p:txBody>
      </p:sp>
      <p:sp>
        <p:nvSpPr>
          <p:cNvPr id="504" name="TextShape 2"/>
          <p:cNvSpPr txBox="1"/>
          <p:nvPr/>
        </p:nvSpPr>
        <p:spPr>
          <a:xfrm>
            <a:off x="546840" y="1814760"/>
            <a:ext cx="9598680" cy="26960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73c42"/>
                </a:solidFill>
                <a:latin typeface="Arial"/>
                <a:ea typeface="ヒラギノ角ゴ Pro W3"/>
              </a:rPr>
              <a:t>Chorus Pro s’adresse à l’ensemble des acteurs de la commande publique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1" lang="fr-FR" sz="1600" spc="-1" strike="noStrike">
                <a:solidFill>
                  <a:srgbClr val="373c42"/>
                </a:solidFill>
                <a:latin typeface="Arial"/>
                <a:ea typeface="ヒラギノ角ゴ Pro W3"/>
              </a:rPr>
              <a:t>Côté émetteurs</a:t>
            </a:r>
            <a:r>
              <a:rPr b="0" lang="fr-FR" sz="1600" spc="-1" strike="noStrike">
                <a:solidFill>
                  <a:srgbClr val="373c42"/>
                </a:solidFill>
                <a:latin typeface="Arial"/>
                <a:ea typeface="ヒラギノ角ゴ Pro W3"/>
              </a:rPr>
              <a:t> : la plateforme s’adresse à l’ensemble des fournisseurs tant privés que publics, afin de leur permettre de transmettre de façon efficace et automatique leurs factures à destination de la sphère publique. La solution Chorus Pro prend également en compte le processus de gestion et de validation des factures de travaux.</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Arial"/>
              <a:buChar char="•"/>
            </a:pPr>
            <a:r>
              <a:rPr b="1" lang="fr-FR" sz="1600" spc="-1" strike="noStrike">
                <a:solidFill>
                  <a:srgbClr val="373c42"/>
                </a:solidFill>
                <a:latin typeface="Arial"/>
                <a:ea typeface="ヒラギノ角ゴ Pro W3"/>
              </a:rPr>
              <a:t>Côté récepteurs</a:t>
            </a:r>
            <a:r>
              <a:rPr b="0" lang="fr-FR" sz="1600" spc="-1" strike="noStrike">
                <a:solidFill>
                  <a:srgbClr val="373c42"/>
                </a:solidFill>
                <a:latin typeface="Arial"/>
                <a:ea typeface="ヒラギノ角ゴ Pro W3"/>
              </a:rPr>
              <a:t> : la plateforme s’adresse aux entités du </a:t>
            </a:r>
            <a:r>
              <a:rPr b="1" lang="fr-FR" sz="1600" spc="-1" strike="noStrike">
                <a:solidFill>
                  <a:srgbClr val="373c42"/>
                </a:solidFill>
                <a:latin typeface="Arial"/>
                <a:ea typeface="ヒラギノ角ゴ Pro W3"/>
              </a:rPr>
              <a:t>secteur public</a:t>
            </a:r>
            <a:r>
              <a:rPr b="0" lang="fr-FR" sz="1600" spc="-1" strike="noStrike">
                <a:solidFill>
                  <a:srgbClr val="373c42"/>
                </a:solidFill>
                <a:latin typeface="Arial"/>
                <a:ea typeface="ヒラギノ角ゴ Pro W3"/>
              </a:rPr>
              <a:t> : l’Etat, les établissements publics nationaux (EPN), les collectivités territoriales et les établissements publics locaux (EPL). Elle leur permet de traiter l’ensemble des factures de manière optimisée en réduisant les délais de validation et d’enregistrement.</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ressources définitives</a:t>
            </a:r>
            <a:endParaRPr b="0" lang="fr-FR" sz="2400" spc="-1" strike="noStrike">
              <a:solidFill>
                <a:srgbClr val="60bdec"/>
              </a:solidFill>
              <a:latin typeface="Arial"/>
            </a:endParaRPr>
          </a:p>
        </p:txBody>
      </p:sp>
      <p:sp>
        <p:nvSpPr>
          <p:cNvPr id="253" name="TextShape 2"/>
          <p:cNvSpPr txBox="1"/>
          <p:nvPr/>
        </p:nvSpPr>
        <p:spPr>
          <a:xfrm>
            <a:off x="445320" y="196416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Les ressources définitives sont, de loin, </a:t>
            </a:r>
            <a:r>
              <a:rPr b="1" lang="fr-FR" sz="1600" spc="-1" strike="noStrike">
                <a:solidFill>
                  <a:srgbClr val="222222"/>
                </a:solidFill>
                <a:latin typeface="Arial"/>
                <a:ea typeface="ヒラギノ角ゴ Pro W3"/>
              </a:rPr>
              <a:t>quantitativement plus importantes</a:t>
            </a:r>
            <a:r>
              <a:rPr b="0" lang="fr-FR" sz="1600" spc="-1" strike="noStrike">
                <a:solidFill>
                  <a:srgbClr val="222222"/>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Les impôts et taxes, les concours de l’État en constituent la majeure partie.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La fiscalité locale représente </a:t>
            </a:r>
            <a:r>
              <a:rPr b="1" lang="fr-FR" sz="1600" spc="-1" strike="noStrike">
                <a:solidFill>
                  <a:srgbClr val="222222"/>
                </a:solidFill>
                <a:latin typeface="Arial"/>
                <a:ea typeface="ヒラギノ角ゴ Pro W3"/>
              </a:rPr>
              <a:t>57% des ressources </a:t>
            </a:r>
            <a:r>
              <a:rPr b="0" lang="fr-FR" sz="1600" spc="-1" strike="noStrike">
                <a:solidFill>
                  <a:srgbClr val="222222"/>
                </a:solidFill>
                <a:latin typeface="Arial"/>
                <a:ea typeface="ヒラギノ角ゴ Pro W3"/>
              </a:rPr>
              <a:t>des collectivités territoriales. La quasi-totalité de cette somme alimente la section de fonctionnement des budgets.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Ce que nous appelons fiscalité locale, est en réalité un ensemble d’éléments constituant un tout d’objets fiscaux se partageant entre fiscalité directe et fiscalité indirecte.</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CHORUS PRO</a:t>
            </a:r>
            <a:endParaRPr b="0" lang="fr-FR" sz="2400" spc="-1" strike="noStrike">
              <a:solidFill>
                <a:srgbClr val="60bdec"/>
              </a:solidFill>
              <a:latin typeface="Arial"/>
            </a:endParaRPr>
          </a:p>
        </p:txBody>
      </p:sp>
      <p:pic>
        <p:nvPicPr>
          <p:cNvPr id="506" name="Espace réservé du contenu 3" descr=""/>
          <p:cNvPicPr/>
          <p:nvPr/>
        </p:nvPicPr>
        <p:blipFill>
          <a:blip r:embed="rId1"/>
          <a:stretch/>
        </p:blipFill>
        <p:spPr>
          <a:xfrm>
            <a:off x="546840" y="1686600"/>
            <a:ext cx="9599400" cy="4606560"/>
          </a:xfrm>
          <a:prstGeom prst="rect">
            <a:avLst/>
          </a:prstGeom>
          <a:ln>
            <a:noFill/>
          </a:ln>
        </p:spPr>
      </p:pic>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CHORUS PRO – INTERFACE CHORUS ET LOGICIELS Comptabilité</a:t>
            </a:r>
            <a:endParaRPr b="0" lang="fr-FR" sz="2400" spc="-1" strike="noStrike">
              <a:solidFill>
                <a:srgbClr val="60bdec"/>
              </a:solidFill>
              <a:latin typeface="Arial"/>
            </a:endParaRPr>
          </a:p>
        </p:txBody>
      </p:sp>
      <p:sp>
        <p:nvSpPr>
          <p:cNvPr id="508" name="TextShape 2"/>
          <p:cNvSpPr txBox="1"/>
          <p:nvPr/>
        </p:nvSpPr>
        <p:spPr>
          <a:xfrm>
            <a:off x="638280" y="2007720"/>
            <a:ext cx="9598680" cy="16700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majorité des collectivités de notre département fonctionnent en mode API avec Chorus.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1" lang="fr-FR" sz="1600" spc="-1" strike="noStrike">
                <a:solidFill>
                  <a:srgbClr val="3f3f3f"/>
                </a:solidFill>
                <a:latin typeface="Arial"/>
                <a:ea typeface="ヒラギノ角ゴ Pro W3"/>
              </a:rPr>
              <a:t>Qu’est-ce que le mode API ? </a:t>
            </a:r>
            <a:r>
              <a:rPr b="0" lang="fr-FR" sz="1600" spc="-1" strike="noStrike">
                <a:solidFill>
                  <a:srgbClr val="3f3f3f"/>
                </a:solidFill>
                <a:latin typeface="Arial"/>
                <a:ea typeface="ヒラギノ角ゴ Pro W3"/>
              </a:rPr>
              <a:t>Mode automatique et intégré.</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mode API sert de médiateur, de façon transparente, entre les fournisseurs et les destinataires à travers la solution Chorus Pro, en mettant à disposition dans les applications de gestion financière des options interfacées avec le portail Chorus Pro.</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VISUALISATION ET Présentation des différents documents comptables</a:t>
            </a:r>
            <a:endParaRPr b="0" lang="fr-FR" sz="2400" spc="-1" strike="noStrike">
              <a:solidFill>
                <a:srgbClr val="60bdec"/>
              </a:solidFill>
              <a:latin typeface="Arial"/>
            </a:endParaRPr>
          </a:p>
        </p:txBody>
      </p:sp>
      <p:sp>
        <p:nvSpPr>
          <p:cNvPr id="510" name="TextShape 2"/>
          <p:cNvSpPr txBox="1"/>
          <p:nvPr/>
        </p:nvSpPr>
        <p:spPr>
          <a:xfrm>
            <a:off x="749880" y="1954080"/>
            <a:ext cx="9598680" cy="4354920"/>
          </a:xfrm>
          <a:prstGeom prst="rect">
            <a:avLst/>
          </a:prstGeom>
          <a:noFill/>
          <a:ln>
            <a:noFill/>
          </a:ln>
        </p:spPr>
        <p:txBody>
          <a:bodyPr lIns="104400" rIns="104400" tIns="52200" bIns="52200">
            <a:noAutofit/>
          </a:bodyPr>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1"/>
              </a:rPr>
              <a:t>PJ_doc_III</a:t>
            </a:r>
            <a:r>
              <a:rPr b="1" lang="fr-FR" sz="1600" spc="-1" strike="noStrike" u="sng">
                <a:solidFill>
                  <a:srgbClr val="c0c378"/>
                </a:solidFill>
                <a:uFillTx/>
                <a:latin typeface="Arial"/>
                <a:ea typeface="ヒラギノ角ゴ Pro W3"/>
                <a:hlinkClick r:id="rId2"/>
              </a:rPr>
              <a:t>\Cycle budgétaire annuel.pdf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3"/>
              </a:rPr>
              <a:t>PJ_doc_III</a:t>
            </a:r>
            <a:r>
              <a:rPr b="1" lang="fr-FR" sz="1600" spc="-1" strike="noStrike" u="sng">
                <a:solidFill>
                  <a:srgbClr val="c0c378"/>
                </a:solidFill>
                <a:uFillTx/>
                <a:latin typeface="Arial"/>
                <a:ea typeface="ヒラギノ角ゴ Pro W3"/>
                <a:hlinkClick r:id="rId4"/>
              </a:rPr>
              <a:t>\Budget primitif.pdf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5"/>
              </a:rPr>
              <a:t>PJ_doc_III</a:t>
            </a:r>
            <a:r>
              <a:rPr b="1" lang="fr-FR" sz="1600" spc="-1" strike="noStrike" u="sng">
                <a:solidFill>
                  <a:srgbClr val="c0c378"/>
                </a:solidFill>
                <a:uFillTx/>
                <a:latin typeface="Arial"/>
                <a:ea typeface="ヒラギノ角ゴ Pro W3"/>
                <a:hlinkClick r:id="rId6"/>
              </a:rPr>
              <a:t>\Compte administratif.pdf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7"/>
              </a:rPr>
              <a:t>PJ_doc_III</a:t>
            </a:r>
            <a:r>
              <a:rPr b="1" lang="fr-FR" sz="1600" spc="-1" strike="noStrike" u="sng">
                <a:solidFill>
                  <a:srgbClr val="c0c378"/>
                </a:solidFill>
                <a:uFillTx/>
                <a:latin typeface="Arial"/>
                <a:ea typeface="ヒラギノ角ゴ Pro W3"/>
                <a:hlinkClick r:id="rId8"/>
              </a:rPr>
              <a:t>\Compte de gestion.pdf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9"/>
              </a:rPr>
              <a:t>PJ_doc_III</a:t>
            </a:r>
            <a:r>
              <a:rPr b="1" lang="fr-FR" sz="1600" spc="-1" strike="noStrike" u="sng">
                <a:solidFill>
                  <a:srgbClr val="c0c378"/>
                </a:solidFill>
                <a:uFillTx/>
                <a:latin typeface="Arial"/>
                <a:ea typeface="ヒラギノ角ゴ Pro W3"/>
                <a:hlinkClick r:id="rId10"/>
              </a:rPr>
              <a:t>\Edition de l'engagement.pdf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11"/>
              </a:rPr>
              <a:t>PJ_doc_III</a:t>
            </a:r>
            <a:r>
              <a:rPr b="1" lang="fr-FR" sz="1600" spc="-1" strike="noStrike" u="sng">
                <a:solidFill>
                  <a:srgbClr val="c0c378"/>
                </a:solidFill>
                <a:uFillTx/>
                <a:latin typeface="Arial"/>
                <a:ea typeface="ヒラギノ角ゴ Pro W3"/>
                <a:hlinkClick r:id="rId12"/>
              </a:rPr>
              <a:t>\Edition des mandats.pdf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13"/>
              </a:rPr>
              <a:t>PJ_doc_III</a:t>
            </a:r>
            <a:r>
              <a:rPr b="1" lang="fr-FR" sz="1600" spc="-1" strike="noStrike" u="sng">
                <a:solidFill>
                  <a:srgbClr val="c0c378"/>
                </a:solidFill>
                <a:uFillTx/>
                <a:latin typeface="Arial"/>
                <a:ea typeface="ヒラギノ角ゴ Pro W3"/>
                <a:hlinkClick r:id="rId14"/>
              </a:rPr>
              <a:t>\E_BORD M_PORT.pdf</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TextShape 1"/>
          <p:cNvSpPr txBox="1"/>
          <p:nvPr/>
        </p:nvSpPr>
        <p:spPr>
          <a:xfrm>
            <a:off x="546840" y="1081440"/>
            <a:ext cx="9599400" cy="251640"/>
          </a:xfrm>
          <a:prstGeom prst="rect">
            <a:avLst/>
          </a:prstGeom>
          <a:noFill/>
          <a:ln w="9360">
            <a:noFill/>
          </a:ln>
        </p:spPr>
        <p:txBody>
          <a:bodyPr lIns="104400" rIns="104400" tIns="52200" bIns="52200" anchor="ctr">
            <a:noAutofit/>
          </a:bodyPr>
          <a:p>
            <a:endParaRPr b="0" lang="fr-FR" sz="2400" spc="-1" strike="noStrike">
              <a:solidFill>
                <a:srgbClr val="60bdec"/>
              </a:solidFill>
              <a:latin typeface="Arial"/>
            </a:endParaRPr>
          </a:p>
        </p:txBody>
      </p:sp>
      <p:sp>
        <p:nvSpPr>
          <p:cNvPr id="512" name="TextShape 2"/>
          <p:cNvSpPr txBox="1"/>
          <p:nvPr/>
        </p:nvSpPr>
        <p:spPr>
          <a:xfrm>
            <a:off x="749880" y="2293200"/>
            <a:ext cx="9598680" cy="1487160"/>
          </a:xfrm>
          <a:prstGeom prst="rect">
            <a:avLst/>
          </a:prstGeom>
          <a:noFill/>
          <a:ln>
            <a:noFill/>
          </a:ln>
        </p:spPr>
        <p:txBody>
          <a:bodyPr lIns="104400" rIns="104400" tIns="52200" bIns="52200">
            <a:noAutofit/>
          </a:bodyPr>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1"/>
              </a:rPr>
              <a:t>PJ_doc_III</a:t>
            </a:r>
            <a:r>
              <a:rPr b="1" lang="fr-FR" sz="1600" spc="-1" strike="noStrike" u="sng">
                <a:solidFill>
                  <a:srgbClr val="c0c378"/>
                </a:solidFill>
                <a:uFillTx/>
                <a:latin typeface="Arial"/>
                <a:ea typeface="ヒラギノ角ゴ Pro W3"/>
                <a:hlinkClick r:id="rId2"/>
              </a:rPr>
              <a:t>\Edition des Titres.pdf</a:t>
            </a:r>
            <a:endParaRPr b="1" lang="fr-FR" sz="1600" spc="-1" strike="noStrike">
              <a:solidFill>
                <a:srgbClr val="3f3f3f"/>
              </a:solidFill>
              <a:latin typeface="Arial"/>
            </a:endParaRPr>
          </a:p>
          <a:p>
            <a:pPr algn="ctr">
              <a:lnSpc>
                <a:spcPct val="100000"/>
              </a:lnSpc>
              <a:spcBef>
                <a:spcPts val="320"/>
              </a:spcBef>
            </a:pPr>
            <a:endParaRPr b="1" lang="fr-FR" sz="1600" spc="-1" strike="noStrike">
              <a:solidFill>
                <a:srgbClr val="3f3f3f"/>
              </a:solidFill>
              <a:latin typeface="Arial"/>
            </a:endParaRPr>
          </a:p>
          <a:p>
            <a:pPr marL="390960" indent="-390600" algn="ctr">
              <a:lnSpc>
                <a:spcPct val="100000"/>
              </a:lnSpc>
              <a:spcBef>
                <a:spcPts val="320"/>
              </a:spcBef>
              <a:buClr>
                <a:srgbClr val="f59f0e"/>
              </a:buClr>
              <a:buFont typeface="Wingdings 3" charset="2"/>
              <a:buChar char=""/>
            </a:pPr>
            <a:r>
              <a:rPr b="1" lang="fr-FR" sz="1600" spc="-1" strike="noStrike" u="sng">
                <a:solidFill>
                  <a:srgbClr val="c0c378"/>
                </a:solidFill>
                <a:uFillTx/>
                <a:latin typeface="Arial"/>
                <a:ea typeface="ヒラギノ角ゴ Pro W3"/>
                <a:hlinkClick r:id="rId3"/>
              </a:rPr>
              <a:t>PJ_doc_III</a:t>
            </a:r>
            <a:r>
              <a:rPr b="1" lang="fr-FR" sz="1600" spc="-1" strike="noStrike" u="sng">
                <a:solidFill>
                  <a:srgbClr val="c0c378"/>
                </a:solidFill>
                <a:uFillTx/>
                <a:latin typeface="Arial"/>
                <a:ea typeface="ヒラギノ角ゴ Pro W3"/>
                <a:hlinkClick r:id="rId4"/>
              </a:rPr>
              <a:t>\E_BORD_PORT.pdf</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CustomShape 1"/>
          <p:cNvSpPr/>
          <p:nvPr/>
        </p:nvSpPr>
        <p:spPr>
          <a:xfrm>
            <a:off x="7558920" y="2397600"/>
            <a:ext cx="2041920" cy="63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60bdec"/>
                </a:solidFill>
                <a:latin typeface="Arial"/>
              </a:rPr>
              <a:t>Lina HÉREL,</a:t>
            </a:r>
            <a:endParaRPr b="0" lang="fr-FR" sz="1800" spc="-1" strike="noStrike">
              <a:latin typeface="Arial"/>
            </a:endParaRPr>
          </a:p>
          <a:p>
            <a:pPr algn="ctr">
              <a:lnSpc>
                <a:spcPct val="100000"/>
              </a:lnSpc>
            </a:pPr>
            <a:r>
              <a:rPr b="0" lang="fr-FR" sz="1800" spc="-1" strike="noStrike">
                <a:solidFill>
                  <a:srgbClr val="60bdec"/>
                </a:solidFill>
                <a:latin typeface="Arial"/>
              </a:rPr>
              <a:t>Chargée de cours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Fiscalité direct</a:t>
            </a:r>
            <a:endParaRPr b="0" lang="fr-FR" sz="2400" spc="-1" strike="noStrike">
              <a:solidFill>
                <a:srgbClr val="60bdec"/>
              </a:solidFill>
              <a:latin typeface="Arial"/>
            </a:endParaRPr>
          </a:p>
        </p:txBody>
      </p:sp>
      <p:sp>
        <p:nvSpPr>
          <p:cNvPr id="255" name="TextShape 2"/>
          <p:cNvSpPr txBox="1"/>
          <p:nvPr/>
        </p:nvSpPr>
        <p:spPr>
          <a:xfrm>
            <a:off x="669600" y="2099160"/>
            <a:ext cx="9598680" cy="18324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premier lieu, il y a les impôts votés par les collectivités.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Taxe d’habitation.</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Taxe sur le foncier bâti.</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Taxe sur le foncier non bâti.</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CET (contribution économique territoriale), héritière depuis 2010 de la taxe professionnelle.</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Fiscalité indirecte</a:t>
            </a:r>
            <a:endParaRPr b="0" lang="fr-FR" sz="2400" spc="-1" strike="noStrike">
              <a:solidFill>
                <a:srgbClr val="60bdec"/>
              </a:solidFill>
              <a:latin typeface="Arial"/>
            </a:endParaRPr>
          </a:p>
        </p:txBody>
      </p:sp>
      <p:sp>
        <p:nvSpPr>
          <p:cNvPr id="257" name="TextShape 2"/>
          <p:cNvSpPr txBox="1"/>
          <p:nvPr/>
        </p:nvSpPr>
        <p:spPr>
          <a:xfrm>
            <a:off x="547560" y="2248560"/>
            <a:ext cx="9598680" cy="16322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fiscalité locale, comporte en outre d’autres impôts locaux moins importants, et de nombreuses taxes formant le contingent de la fiscalité locale indirecte comme par exemple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droits de mutation à titre onéreux (DMTO);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taxe sur les surfaces commerciales ……..</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Fiscalité indirecte</a:t>
            </a:r>
            <a:endParaRPr b="0" lang="fr-FR" sz="2400" spc="-1" strike="noStrike">
              <a:solidFill>
                <a:srgbClr val="60bdec"/>
              </a:solidFill>
              <a:latin typeface="Arial"/>
            </a:endParaRPr>
          </a:p>
        </p:txBody>
      </p:sp>
      <p:sp>
        <p:nvSpPr>
          <p:cNvPr id="259" name="TextShape 2"/>
          <p:cNvSpPr txBox="1"/>
          <p:nvPr/>
        </p:nvSpPr>
        <p:spPr>
          <a:xfrm>
            <a:off x="547560" y="2099160"/>
            <a:ext cx="9598680" cy="2493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Les transferts financiers de l’État  </a:t>
            </a:r>
            <a:r>
              <a:rPr b="0" lang="fr-FR" sz="1600" spc="-1" strike="noStrike">
                <a:solidFill>
                  <a:srgbClr val="3f3f3f"/>
                </a:solidFill>
                <a:latin typeface="Arial"/>
                <a:ea typeface="ヒラギノ角ゴ Pro W3"/>
              </a:rPr>
              <a:t>en faveur des collectivités sont composés de trois parties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concours de l’État aux collectivités territoriales, essentiellement composés des dotations (en baisse régulière dans le cadre de la diminution des dotations de l’État);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dégrèvements d’impôts locaux et les subventions spécifiques versées par les différents ministères;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 fiscalité transférée par laquelle le législateur détermine une part locale d’assiette;</a:t>
            </a:r>
            <a:endParaRPr b="0" lang="fr-FR" sz="1600" spc="-1" strike="noStrike">
              <a:solidFill>
                <a:srgbClr val="3f3f3f"/>
              </a:solidFill>
              <a:latin typeface="Arial"/>
            </a:endParaRPr>
          </a:p>
          <a:p>
            <a:pPr marL="372240" algn="just">
              <a:lnSpc>
                <a:spcPct val="100000"/>
              </a:lnSpc>
              <a:spcBef>
                <a:spcPts val="320"/>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Fiscalité indirecte</a:t>
            </a:r>
            <a:endParaRPr b="0" lang="fr-FR" sz="2400" spc="-1" strike="noStrike">
              <a:solidFill>
                <a:srgbClr val="60bdec"/>
              </a:solidFill>
              <a:latin typeface="Arial"/>
            </a:endParaRPr>
          </a:p>
        </p:txBody>
      </p:sp>
      <p:sp>
        <p:nvSpPr>
          <p:cNvPr id="261" name="TextShape 2"/>
          <p:cNvSpPr txBox="1"/>
          <p:nvPr/>
        </p:nvSpPr>
        <p:spPr>
          <a:xfrm>
            <a:off x="678960" y="2218320"/>
            <a:ext cx="9598680" cy="14594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produits du domaine, loyers sur des biens du domaine privé des collectivités territoriales, rémunération d’une convention d’occupation du domaine public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revenus des services publics locaux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PRINCIPES Régissant les dotations de l’ÉTAT</a:t>
            </a:r>
            <a:endParaRPr b="0" lang="fr-FR" sz="2400" spc="-1" strike="noStrike">
              <a:solidFill>
                <a:srgbClr val="60bdec"/>
              </a:solidFill>
              <a:latin typeface="Arial"/>
            </a:endParaRPr>
          </a:p>
        </p:txBody>
      </p:sp>
      <p:sp>
        <p:nvSpPr>
          <p:cNvPr id="263" name="TextShape 2"/>
          <p:cNvSpPr txBox="1"/>
          <p:nvPr/>
        </p:nvSpPr>
        <p:spPr>
          <a:xfrm>
            <a:off x="547560" y="2231280"/>
            <a:ext cx="9598680" cy="19645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Objectif des dotation :</a:t>
            </a:r>
            <a:r>
              <a:rPr b="0" lang="fr-FR" sz="1600" spc="-1" strike="noStrike">
                <a:solidFill>
                  <a:srgbClr val="3f3f3f"/>
                </a:solidFill>
                <a:latin typeface="Arial"/>
                <a:ea typeface="ヒラギノ角ゴ Pro W3"/>
              </a:rPr>
              <a:t> les dotations de l’État représentent 30% des ressources des collectivités territoriales dont environ 23% pour les dotations de fonctionnement.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Ces dotations répondent à trois finalités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compensation,</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péréquation et orientation.</a:t>
            </a:r>
            <a:endParaRPr b="0" lang="fr-FR" sz="1600" spc="-1" strike="noStrike">
              <a:solidFill>
                <a:srgbClr val="3f3f3f"/>
              </a:solidFill>
              <a:latin typeface="Arial"/>
            </a:endParaRPr>
          </a:p>
          <a:p>
            <a:endParaRPr b="1" lang="fr-FR" sz="1600" spc="-1" strike="noStrike">
              <a:solidFill>
                <a:srgbClr val="3f3f3f"/>
              </a:solidFill>
              <a:latin typeface="Arial"/>
            </a:endParaRPr>
          </a:p>
          <a:p>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5082480" y="557280"/>
            <a:ext cx="5366880" cy="1501560"/>
          </a:xfrm>
          <a:prstGeom prst="rect">
            <a:avLst/>
          </a:prstGeom>
          <a:noFill/>
          <a:ln>
            <a:noFill/>
          </a:ln>
        </p:spPr>
        <p:txBody>
          <a:bodyPr lIns="104400" rIns="104400" tIns="52200" bIns="52200" anchor="b">
            <a:noAutofit/>
          </a:bodyPr>
          <a:p>
            <a:pPr algn="ctr">
              <a:lnSpc>
                <a:spcPct val="100000"/>
              </a:lnSpc>
            </a:pPr>
            <a:r>
              <a:rPr b="1" lang="fr-FR" sz="2400" spc="-1" strike="noStrike" cap="all">
                <a:solidFill>
                  <a:srgbClr val="f59f0e"/>
                </a:solidFill>
                <a:latin typeface="Lato"/>
                <a:ea typeface="Lato"/>
              </a:rPr>
              <a:t>Finances - comptabilité</a:t>
            </a:r>
            <a:endParaRPr b="0" lang="fr-FR" sz="2400" spc="-1" strike="noStrike">
              <a:solidFill>
                <a:srgbClr val="60bdec"/>
              </a:solidFill>
              <a:latin typeface="Arial"/>
            </a:endParaRPr>
          </a:p>
        </p:txBody>
      </p:sp>
      <p:sp>
        <p:nvSpPr>
          <p:cNvPr id="228" name="TextShape 2"/>
          <p:cNvSpPr txBox="1"/>
          <p:nvPr/>
        </p:nvSpPr>
        <p:spPr>
          <a:xfrm>
            <a:off x="4789080" y="2953440"/>
            <a:ext cx="5431320" cy="2379960"/>
          </a:xfrm>
          <a:prstGeom prst="rect">
            <a:avLst/>
          </a:prstGeom>
          <a:noFill/>
          <a:ln>
            <a:noFill/>
          </a:ln>
        </p:spPr>
        <p:txBody>
          <a:bodyPr lIns="104400" rIns="104400" tIns="52200" bIns="52200">
            <a:normAutofit fontScale="2000"/>
          </a:bodyPr>
          <a:p>
            <a:pPr>
              <a:lnSpc>
                <a:spcPct val="100000"/>
              </a:lnSpc>
              <a:spcBef>
                <a:spcPts val="680"/>
              </a:spcBef>
            </a:pPr>
            <a:r>
              <a:rPr b="1" lang="fr-FR" sz="3400" spc="-1" strike="noStrike">
                <a:solidFill>
                  <a:srgbClr val="60bdec"/>
                </a:solidFill>
                <a:latin typeface="Lato"/>
                <a:ea typeface="Lato"/>
              </a:rPr>
              <a:t>Chapitre 1 : Principe d’exécution des dépenses et recettes.</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2 : Le plan comptable.</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3 : Les différents documents budgétaires.</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4 : Gestions des engagements juridiques et comptables.</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5 : Pièces à joindre à toutes écritures avant transmission en trésorerie</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6 : Transfert des écritures comptables.</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7 : Portail de la gestion publique – Chorus pro</a:t>
            </a:r>
            <a:endParaRPr b="1" lang="fr-FR" sz="3400" spc="-1" strike="noStrike">
              <a:solidFill>
                <a:srgbClr val="3f3f3f"/>
              </a:solidFill>
              <a:latin typeface="Arial"/>
            </a:endParaRPr>
          </a:p>
          <a:p>
            <a:pPr>
              <a:lnSpc>
                <a:spcPct val="100000"/>
              </a:lnSpc>
              <a:spcBef>
                <a:spcPts val="680"/>
              </a:spcBef>
            </a:pP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Chapitre 8 : Visualisation et présentation des différents documents.</a:t>
            </a:r>
            <a:endParaRPr b="1" lang="fr-FR" sz="3400" spc="-1" strike="noStrike">
              <a:solidFill>
                <a:srgbClr val="3f3f3f"/>
              </a:solidFill>
              <a:latin typeface="Arial"/>
            </a:endParaRPr>
          </a:p>
          <a:p>
            <a:pPr>
              <a:lnSpc>
                <a:spcPct val="100000"/>
              </a:lnSpc>
              <a:spcBef>
                <a:spcPts val="680"/>
              </a:spcBef>
            </a:pPr>
            <a:r>
              <a:rPr b="1" lang="fr-FR" sz="3400" spc="-1" strike="noStrike">
                <a:solidFill>
                  <a:srgbClr val="60bdec"/>
                </a:solidFill>
                <a:latin typeface="Lato"/>
                <a:ea typeface="Lato"/>
              </a:rPr>
              <a:t>.</a:t>
            </a:r>
            <a:endParaRPr b="1" lang="fr-FR" sz="3400" spc="-1" strike="noStrike">
              <a:solidFill>
                <a:srgbClr val="3f3f3f"/>
              </a:solidFill>
              <a:latin typeface="Arial"/>
            </a:endParaRPr>
          </a:p>
          <a:p>
            <a:pPr>
              <a:lnSpc>
                <a:spcPct val="100000"/>
              </a:lnSpc>
              <a:spcBef>
                <a:spcPts val="360"/>
              </a:spcBef>
            </a:pPr>
            <a:endParaRPr b="1" lang="fr-FR" sz="3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PRINCIPES Régissant les dotations de l’ÉTAT</a:t>
            </a:r>
            <a:endParaRPr b="0" lang="fr-FR" sz="2400" spc="-1" strike="noStrike">
              <a:solidFill>
                <a:srgbClr val="60bdec"/>
              </a:solidFill>
              <a:latin typeface="Arial"/>
            </a:endParaRPr>
          </a:p>
        </p:txBody>
      </p:sp>
      <p:sp>
        <p:nvSpPr>
          <p:cNvPr id="265" name="TextShape 2"/>
          <p:cNvSpPr txBox="1"/>
          <p:nvPr/>
        </p:nvSpPr>
        <p:spPr>
          <a:xfrm>
            <a:off x="638280" y="2004840"/>
            <a:ext cx="9598680" cy="2790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majorité des dotations s’inscrivent dans une logique de compensation. Elles visent également à stabiliser les budgets locaux. </a:t>
            </a:r>
            <a:r>
              <a:rPr b="0" lang="fr-FR" sz="1400" spc="-1" strike="noStrike">
                <a:solidFill>
                  <a:srgbClr val="3f3f3f"/>
                </a:solidFill>
                <a:latin typeface="Arial"/>
                <a:ea typeface="ヒラギノ角ゴ Pro W3"/>
              </a:rPr>
              <a:t>Il pleut s’agir de :</a:t>
            </a:r>
            <a:endParaRPr b="1" lang="fr-FR" sz="14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contribuer à la compensation des charges générales des collectivités. C’est notamment l’objet de la dotation forfaitaire de la DGF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compenser des allègements d’impôts locaux et les pertes dues à la suppression de la taxe professionnelle (DCRTP)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compenser l’assujettissement des collectivités territoriales à l’impôt national (fonds de compensation pour la TVA).</a:t>
            </a:r>
            <a:endParaRPr b="0" lang="fr-FR" sz="1600" spc="-1" strike="noStrike">
              <a:solidFill>
                <a:srgbClr val="3f3f3f"/>
              </a:solidFill>
              <a:latin typeface="Arial"/>
            </a:endParaRPr>
          </a:p>
          <a:p>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4819320" y="2156400"/>
            <a:ext cx="5366880" cy="1501560"/>
          </a:xfrm>
          <a:prstGeom prst="rect">
            <a:avLst/>
          </a:prstGeom>
          <a:noFill/>
          <a:ln>
            <a:noFill/>
          </a:ln>
        </p:spPr>
        <p:txBody>
          <a:bodyPr lIns="104400" rIns="104400" tIns="52200" bIns="52200" anchor="b">
            <a:noAutofit/>
          </a:bodyPr>
          <a:p>
            <a:pPr algn="ctr">
              <a:lnSpc>
                <a:spcPct val="100000"/>
              </a:lnSpc>
            </a:pPr>
            <a:r>
              <a:rPr b="1" lang="fr-FR" sz="2400" spc="-1" strike="noStrike" cap="all">
                <a:solidFill>
                  <a:srgbClr val="f59f0e"/>
                </a:solidFill>
                <a:latin typeface="Lato"/>
                <a:ea typeface="Lato"/>
              </a:rPr>
              <a:t>Le plan comptable</a:t>
            </a:r>
            <a:endParaRPr b="0" lang="fr-FR" sz="2400" spc="-1" strike="noStrike">
              <a:solidFill>
                <a:srgbClr val="60bdec"/>
              </a:solidFill>
              <a:latin typeface="Arial"/>
            </a:endParaRPr>
          </a:p>
        </p:txBody>
      </p:sp>
      <p:sp>
        <p:nvSpPr>
          <p:cNvPr id="267" name="TextShape 2"/>
          <p:cNvSpPr txBox="1"/>
          <p:nvPr/>
        </p:nvSpPr>
        <p:spPr>
          <a:xfrm>
            <a:off x="4819320" y="3776760"/>
            <a:ext cx="5431320" cy="1653840"/>
          </a:xfrm>
          <a:prstGeom prst="rect">
            <a:avLst/>
          </a:prstGeom>
          <a:noFill/>
          <a:ln>
            <a:noFill/>
          </a:ln>
        </p:spPr>
        <p:txBody>
          <a:bodyPr lIns="104400" rIns="104400" tIns="52200" bIns="52200">
            <a:noAutofit/>
          </a:bodyPr>
          <a:p>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plan comptable</a:t>
            </a:r>
            <a:endParaRPr b="0" lang="fr-FR" sz="2400" spc="-1" strike="noStrike">
              <a:solidFill>
                <a:srgbClr val="60bdec"/>
              </a:solidFill>
              <a:latin typeface="Arial"/>
            </a:endParaRPr>
          </a:p>
        </p:txBody>
      </p:sp>
      <p:sp>
        <p:nvSpPr>
          <p:cNvPr id="269" name="TextShape 2"/>
          <p:cNvSpPr txBox="1"/>
          <p:nvPr/>
        </p:nvSpPr>
        <p:spPr>
          <a:xfrm>
            <a:off x="547560" y="2055960"/>
            <a:ext cx="9598680" cy="13986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classement des opérations inscrites au budget et dans la comptabilité tenue tant par l’ordonnateur que par le comptable est effectué selon un plan de comptes normalisé inspiré du Plan Comptable Général homologué par arrêté du 22 juin 1999 (J.O. du 21 septembre 1999).</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La classification des comptes</a:t>
            </a:r>
            <a:endParaRPr b="0" lang="fr-FR" sz="2400" spc="-1" strike="noStrike">
              <a:solidFill>
                <a:srgbClr val="60bdec"/>
              </a:solidFill>
              <a:latin typeface="Arial"/>
            </a:endParaRPr>
          </a:p>
        </p:txBody>
      </p:sp>
      <p:sp>
        <p:nvSpPr>
          <p:cNvPr id="271" name="TextShape 2"/>
          <p:cNvSpPr txBox="1"/>
          <p:nvPr/>
        </p:nvSpPr>
        <p:spPr>
          <a:xfrm>
            <a:off x="545760" y="2312640"/>
            <a:ext cx="9598680" cy="12128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classification des comptes se caractérise par le choix d’un mode de codification décimale et l’adoption de critères de classement des opérations dans les comptes ouverts à cet effet.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La codification</a:t>
            </a:r>
            <a:endParaRPr b="0" lang="fr-FR" sz="2400" spc="-1" strike="noStrike">
              <a:solidFill>
                <a:srgbClr val="60bdec"/>
              </a:solidFill>
              <a:latin typeface="Arial"/>
            </a:endParaRPr>
          </a:p>
        </p:txBody>
      </p:sp>
      <p:sp>
        <p:nvSpPr>
          <p:cNvPr id="273" name="TextShape 2"/>
          <p:cNvSpPr txBox="1"/>
          <p:nvPr/>
        </p:nvSpPr>
        <p:spPr>
          <a:xfrm>
            <a:off x="547560" y="1761120"/>
            <a:ext cx="9598680" cy="270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numéro de code participe, avec l’intitulé du compte qui l’accompagne, à l’identification de l’opération enregistrée en comptabilité.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codification du plan de comptes permet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tri des opérations par grandes catégories (répartition dans les classes de comptes)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l’analyse plus ou moins développée de ces opérations au sein de chacune des catégories visées ci-dessus, par l’utilisation d’une structure décimale des comptes.</a:t>
            </a:r>
            <a:endParaRPr b="0" lang="fr-FR" sz="1600" spc="-1" strike="noStrike">
              <a:solidFill>
                <a:srgbClr val="3f3f3f"/>
              </a:solidFill>
              <a:latin typeface="Arial"/>
            </a:endParaRPr>
          </a:p>
          <a:p>
            <a:pPr marL="372240" algn="just">
              <a:lnSpc>
                <a:spcPct val="100000"/>
              </a:lnSpc>
              <a:spcBef>
                <a:spcPts val="320"/>
              </a:spcBef>
            </a:pPr>
            <a:r>
              <a:rPr b="0" lang="fr-FR" sz="1600" spc="-1" strike="noStrike">
                <a:solidFill>
                  <a:srgbClr val="3f3f3f"/>
                </a:solidFill>
                <a:latin typeface="Arial"/>
                <a:ea typeface="ヒラギノ角ゴ Pro W3"/>
              </a:rPr>
              <a:t>L’ensemble de ces dispositions facilite les regroupements en postes, puis en rubriques, nécessaires à la production des documents de synthèse normalisés. </a:t>
            </a:r>
            <a:endParaRPr b="1" lang="fr-FR" sz="1600" spc="-1" strike="noStrike">
              <a:solidFill>
                <a:srgbClr val="3f3f3f"/>
              </a:solidFill>
              <a:latin typeface="Arial"/>
            </a:endParaRPr>
          </a:p>
          <a:p>
            <a:pPr marL="372240" algn="just">
              <a:lnSpc>
                <a:spcPct val="100000"/>
              </a:lnSpc>
              <a:spcBef>
                <a:spcPts val="320"/>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Répartition des opérations dans les classe de comptes</a:t>
            </a:r>
            <a:endParaRPr b="0" lang="fr-FR" sz="2400" spc="-1" strike="noStrike">
              <a:solidFill>
                <a:srgbClr val="60bdec"/>
              </a:solidFill>
              <a:latin typeface="Arial"/>
            </a:endParaRPr>
          </a:p>
        </p:txBody>
      </p:sp>
      <p:sp>
        <p:nvSpPr>
          <p:cNvPr id="275" name="TextShape 2"/>
          <p:cNvSpPr txBox="1"/>
          <p:nvPr/>
        </p:nvSpPr>
        <p:spPr>
          <a:xfrm>
            <a:off x="547560" y="1863360"/>
            <a:ext cx="9598680" cy="2746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ce qui concerne la comptabilité générale, les opérations relatives au bilan sont réparties dans les cinq classes de comptes suivantes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classe 1 : comptes de capitaux (capitaux propres, autres fonds propres, emprunts et dettes assimilées)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classe 2 : comptes d’immobilisations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classe 3 : comptes de stocks et en-cours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classe 4 : comptes de tiers ;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Répartition des opérations dans les classe de comptes</a:t>
            </a:r>
            <a:endParaRPr b="0" lang="fr-FR" sz="2400" spc="-1" strike="noStrike">
              <a:solidFill>
                <a:srgbClr val="60bdec"/>
              </a:solidFill>
              <a:latin typeface="Arial"/>
            </a:endParaRPr>
          </a:p>
        </p:txBody>
      </p:sp>
      <p:sp>
        <p:nvSpPr>
          <p:cNvPr id="277" name="TextShape 2"/>
          <p:cNvSpPr txBox="1"/>
          <p:nvPr/>
        </p:nvSpPr>
        <p:spPr>
          <a:xfrm>
            <a:off x="545760" y="2341080"/>
            <a:ext cx="9598680" cy="14389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opérations relatives au résultat sont réparties dans les deux classes de comptes suivantes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classe 6 : comptes de charges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classe 7 : comptes de produits;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Structure décimale des comptes</a:t>
            </a:r>
            <a:endParaRPr b="0" lang="fr-FR" sz="2400" spc="-1" strike="noStrike">
              <a:solidFill>
                <a:srgbClr val="60bdec"/>
              </a:solidFill>
              <a:latin typeface="Arial"/>
            </a:endParaRPr>
          </a:p>
        </p:txBody>
      </p:sp>
      <p:sp>
        <p:nvSpPr>
          <p:cNvPr id="279" name="TextShape 2"/>
          <p:cNvSpPr txBox="1"/>
          <p:nvPr/>
        </p:nvSpPr>
        <p:spPr>
          <a:xfrm>
            <a:off x="638280" y="2160000"/>
            <a:ext cx="9598680" cy="25232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numéro de chacune des classes 1 à 7 constitue le premier chiffre des numéros de tous les comptes de la classe considérée.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Chaque compte peut lui-même se subdiviser.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numéro de chaque compte divisionnaire commence toujours par le numéro du compte ou sous-compte dont il constitue une subdivision.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comptabilité générale, la position du chiffre, au-delà du premier, dans le numéro du code affecté au compte, a une valeur indicative pour l’analyse de l’opération enregistrée à ce compte.</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Signification des terminaisons de 1 à 8</a:t>
            </a:r>
            <a:endParaRPr b="0" lang="fr-FR" sz="2400" spc="-1" strike="noStrike">
              <a:solidFill>
                <a:srgbClr val="60bdec"/>
              </a:solidFill>
              <a:latin typeface="Arial"/>
            </a:endParaRPr>
          </a:p>
        </p:txBody>
      </p:sp>
      <p:sp>
        <p:nvSpPr>
          <p:cNvPr id="281" name="TextShape 2"/>
          <p:cNvSpPr txBox="1"/>
          <p:nvPr/>
        </p:nvSpPr>
        <p:spPr>
          <a:xfrm>
            <a:off x="547200" y="1964160"/>
            <a:ext cx="9598680" cy="288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Dans les comptes à deux chiffres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comptes à terminaison 1 à 8 ont une signification de regroupement.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Par dérogation à cette règle, le compte 28 « Amortissements des immobilisations » fonctionne comme un compte de sens contraire à celui des comptes de la classe concernée.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codification retenue permet une affectation automatique des dépréciations (amortissements et provisions) aux comptes d’actif correspondants (exemple 21 et 281).</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Une liaison a été établie entre les comptes de dépréciation du bilan (28) et les comptes de dotations et de reprises correspondants du compte de résultat (68, 78).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en est également ainsi entre certains comptes de charges et de produits.</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Signification des terminaisons de 1 à 8</a:t>
            </a:r>
            <a:endParaRPr b="0" lang="fr-FR" sz="2400" spc="-1" strike="noStrike">
              <a:solidFill>
                <a:srgbClr val="60bdec"/>
              </a:solidFill>
              <a:latin typeface="Arial"/>
            </a:endParaRPr>
          </a:p>
        </p:txBody>
      </p:sp>
      <p:sp>
        <p:nvSpPr>
          <p:cNvPr id="283" name="TextShape 2"/>
          <p:cNvSpPr txBox="1"/>
          <p:nvPr/>
        </p:nvSpPr>
        <p:spPr>
          <a:xfrm>
            <a:off x="547560" y="1886760"/>
            <a:ext cx="9598680" cy="18932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Exemples :</a:t>
            </a:r>
            <a:endParaRPr b="1" lang="fr-FR" sz="16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65 « Autres charges de gestion courante » et 75 « Autres produits de gestion courante » ; </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66 « Charges financières » et 76 « Produits financiers » ;</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67 « Charges exceptionnelles » et 77 « Produits exceptionnels » ;</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68 « Dotations aux amortissements et provisions » et 78 « Reprises sur amortissements et provisions ».</a:t>
            </a:r>
            <a:endParaRPr b="0" lang="fr-FR" sz="1400" spc="-1" strike="noStrike">
              <a:solidFill>
                <a:srgbClr val="3f3f3f"/>
              </a:solidFill>
              <a:latin typeface="Arial"/>
            </a:endParaRPr>
          </a:p>
          <a:p>
            <a:pPr>
              <a:lnSpc>
                <a:spcPct val="100000"/>
              </a:lnSpc>
              <a:spcBef>
                <a:spcPts val="281"/>
              </a:spcBef>
            </a:pPr>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Qu’est-ce qu’une liquidation comptable dépenses/recettes</a:t>
            </a:r>
            <a:endParaRPr b="0" lang="fr-FR" sz="2400" spc="-1" strike="noStrike">
              <a:solidFill>
                <a:srgbClr val="60bdec"/>
              </a:solidFill>
              <a:latin typeface="Arial"/>
            </a:endParaRPr>
          </a:p>
        </p:txBody>
      </p:sp>
      <p:sp>
        <p:nvSpPr>
          <p:cNvPr id="230" name="TextShape 2"/>
          <p:cNvSpPr txBox="1"/>
          <p:nvPr/>
        </p:nvSpPr>
        <p:spPr>
          <a:xfrm>
            <a:off x="658440" y="2228400"/>
            <a:ext cx="9598680" cy="20894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La liquidation a pour objet de vérifier la réalité de la dette de l’établissement et d’arrêter le montant de la dépense.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Elle comporte deux opérations qui interviennent soit simultanément, soit successivement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la constatation du service fait;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la liquidation proprement dite.</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Signification des terminaisons de 1 à 8</a:t>
            </a:r>
            <a:endParaRPr b="0" lang="fr-FR" sz="2400" spc="-1" strike="noStrike">
              <a:solidFill>
                <a:srgbClr val="60bdec"/>
              </a:solidFill>
              <a:latin typeface="Arial"/>
            </a:endParaRPr>
          </a:p>
        </p:txBody>
      </p:sp>
      <p:sp>
        <p:nvSpPr>
          <p:cNvPr id="285" name="TextShape 2"/>
          <p:cNvSpPr txBox="1"/>
          <p:nvPr/>
        </p:nvSpPr>
        <p:spPr>
          <a:xfrm>
            <a:off x="547200" y="2270160"/>
            <a:ext cx="9598680" cy="15102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Un intitulé d’ensemble « Autres charges externes » a été réservé aux comptes 61 et 62, qui recensent toutes les charges autres que les achats, en provenance des tiers.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intitulés « Services extérieurs » et « Autres services extérieurs » permettent seulement de les différencier pour faciliter les traitements comptables.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Signification des terminaisons de 1 à 8</a:t>
            </a:r>
            <a:endParaRPr b="0" lang="fr-FR" sz="2400" spc="-1" strike="noStrike">
              <a:solidFill>
                <a:srgbClr val="60bdec"/>
              </a:solidFill>
              <a:latin typeface="Arial"/>
            </a:endParaRPr>
          </a:p>
        </p:txBody>
      </p:sp>
      <p:sp>
        <p:nvSpPr>
          <p:cNvPr id="287" name="TextShape 2"/>
          <p:cNvSpPr txBox="1"/>
          <p:nvPr/>
        </p:nvSpPr>
        <p:spPr>
          <a:xfrm>
            <a:off x="547560" y="2038320"/>
            <a:ext cx="9598680" cy="2574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Dans les comptes à trois chiffres (et plus) </a:t>
            </a:r>
            <a:r>
              <a:rPr b="0" lang="fr-FR" sz="1600" spc="-1" strike="noStrike">
                <a:solidFill>
                  <a:srgbClr val="3f3f3f"/>
                </a:solidFill>
                <a:latin typeface="Arial"/>
                <a:ea typeface="ヒラギノ角ゴ Pro W3"/>
              </a:rPr>
              <a: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terminaisons 1 à 8 enregistrent le détail des opérations normalement couvertes par le compte de niveau immédiatement supérieur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dans les comptes de la classe 4, la terminaison 8 est affectée à l’enregistrement des produits à recevoir et des charges à payer rattachés aux comptes qu’ils concernent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dans les autres comptes, la terminaison 8 est le plus généralement affectée à l’enregistrement des opérations autres que celles détaillées par ailleurs dans les comptes de même niveau se terminant par 1 à 7.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289" name="TextShape 2"/>
          <p:cNvSpPr txBox="1"/>
          <p:nvPr/>
        </p:nvSpPr>
        <p:spPr>
          <a:xfrm>
            <a:off x="638280" y="2462040"/>
            <a:ext cx="9598680" cy="1438920"/>
          </a:xfrm>
          <a:prstGeom prst="rect">
            <a:avLst/>
          </a:prstGeom>
          <a:noFill/>
          <a:ln>
            <a:noFill/>
          </a:ln>
        </p:spPr>
        <p:txBody>
          <a:bodyPr lIns="104400" rIns="104400" tIns="52200" bIns="52200">
            <a:noAutofit/>
          </a:bodyPr>
          <a:p>
            <a:pPr algn="ctr">
              <a:lnSpc>
                <a:spcPct val="100000"/>
              </a:lnSpc>
              <a:spcBef>
                <a:spcPts val="320"/>
              </a:spcBef>
            </a:pPr>
            <a:r>
              <a:rPr b="1" lang="fr-FR" sz="1600" spc="-1" strike="noStrike" u="sng">
                <a:solidFill>
                  <a:srgbClr val="262626"/>
                </a:solidFill>
                <a:uFillTx/>
                <a:latin typeface="Arial"/>
                <a:ea typeface="ヒラギノ角ゴ Pro W3"/>
              </a:rPr>
              <a:t>CLASSE 1 </a:t>
            </a:r>
            <a:endParaRPr b="1" lang="fr-FR" sz="1600" spc="-1" strike="noStrike">
              <a:solidFill>
                <a:srgbClr val="3f3f3f"/>
              </a:solidFill>
              <a:latin typeface="Arial"/>
            </a:endParaRPr>
          </a:p>
          <a:p>
            <a:pPr algn="ctr">
              <a:lnSpc>
                <a:spcPct val="100000"/>
              </a:lnSpc>
              <a:spcBef>
                <a:spcPts val="320"/>
              </a:spcBef>
            </a:pPr>
            <a:r>
              <a:rPr b="0" lang="fr-FR" sz="1600" spc="-1" strike="noStrike">
                <a:solidFill>
                  <a:srgbClr val="262626"/>
                </a:solidFill>
                <a:latin typeface="Arial"/>
                <a:ea typeface="ヒラギノ角ゴ Pro W3"/>
              </a:rPr>
              <a:t>COMPTES DE CAPITAUX (FONDS PROPRES, EMPRUNTS ET DETTES ASSIMILÉES).</a:t>
            </a:r>
            <a:endParaRPr b="1"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291" name="TextShape 2"/>
          <p:cNvSpPr txBox="1"/>
          <p:nvPr/>
        </p:nvSpPr>
        <p:spPr>
          <a:xfrm>
            <a:off x="759960" y="2524680"/>
            <a:ext cx="9598680" cy="2330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comptes de la classe 1 regroupent les capitaux propres (comptes 10 à 13 ) et les autres fonds propres.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montant des capitaux propres correspond à la somme algébrique (</a:t>
            </a:r>
            <a:r>
              <a:rPr b="0" lang="fr-FR" sz="1400" spc="-1" strike="noStrike">
                <a:solidFill>
                  <a:srgbClr val="3f3f3f"/>
                </a:solidFill>
                <a:latin typeface="Arial"/>
                <a:ea typeface="ヒラギノ角ゴ Pro W3"/>
              </a:rPr>
              <a:t>Une </a:t>
            </a:r>
            <a:r>
              <a:rPr b="1" lang="fr-FR" sz="1400" spc="-1" strike="noStrike">
                <a:solidFill>
                  <a:srgbClr val="3f3f3f"/>
                </a:solidFill>
                <a:latin typeface="Arial"/>
                <a:ea typeface="ヒラギノ角ゴ Pro W3"/>
              </a:rPr>
              <a:t>somme algébrique</a:t>
            </a:r>
            <a:r>
              <a:rPr b="0" lang="fr-FR" sz="1400" spc="-1" strike="noStrike">
                <a:solidFill>
                  <a:srgbClr val="3f3f3f"/>
                </a:solidFill>
                <a:latin typeface="Arial"/>
                <a:ea typeface="ヒラギノ角ゴ Pro W3"/>
              </a:rPr>
              <a:t> est une suite d'additions et de soustractions de nombres relatifs) </a:t>
            </a:r>
            <a:r>
              <a:rPr b="0" lang="fr-FR" sz="1600" spc="-1" strike="noStrike">
                <a:solidFill>
                  <a:srgbClr val="3f3f3f"/>
                </a:solidFill>
                <a:latin typeface="Arial"/>
                <a:ea typeface="ヒラギノ角ゴ Pro W3"/>
              </a:rPr>
              <a: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des dotations et fonds globalisés d’investissement (compte 102)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des réserves (compte 106)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des subventions d’investissement reçues (compte 13) ;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293" name="TextShape 2"/>
          <p:cNvSpPr txBox="1"/>
          <p:nvPr/>
        </p:nvSpPr>
        <p:spPr>
          <a:xfrm>
            <a:off x="678960" y="2193120"/>
            <a:ext cx="9598680" cy="16729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situation nette, établie après affectation du résultat de l’exercice, est égale au montant des capitaux propres à l’exclusion des subventions d’investissement.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À la classe 1 figure également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les emprunts et dettes assimilées (compte 16)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295" name="TextShape 2"/>
          <p:cNvSpPr txBox="1"/>
          <p:nvPr/>
        </p:nvSpPr>
        <p:spPr>
          <a:xfrm>
            <a:off x="780480" y="2419920"/>
            <a:ext cx="9598680" cy="1060200"/>
          </a:xfrm>
          <a:prstGeom prst="rect">
            <a:avLst/>
          </a:prstGeom>
          <a:noFill/>
          <a:ln>
            <a:noFill/>
          </a:ln>
        </p:spPr>
        <p:txBody>
          <a:bodyPr lIns="104400" rIns="104400" tIns="52200" bIns="52200">
            <a:noAutofit/>
          </a:bodyPr>
          <a:p>
            <a:pPr algn="ctr">
              <a:lnSpc>
                <a:spcPct val="100000"/>
              </a:lnSpc>
              <a:spcBef>
                <a:spcPts val="320"/>
              </a:spcBef>
            </a:pPr>
            <a:r>
              <a:rPr b="1" lang="fr-FR" sz="1600" spc="-1" strike="noStrike">
                <a:solidFill>
                  <a:srgbClr val="262626"/>
                </a:solidFill>
                <a:latin typeface="Arial"/>
                <a:ea typeface="ヒラギノ角ゴ Pro W3"/>
              </a:rPr>
              <a:t>CLASSE 2 : </a:t>
            </a:r>
            <a:endParaRPr b="1" lang="fr-FR" sz="1600" spc="-1" strike="noStrike">
              <a:solidFill>
                <a:srgbClr val="3f3f3f"/>
              </a:solidFill>
              <a:latin typeface="Arial"/>
            </a:endParaRPr>
          </a:p>
          <a:p>
            <a:pPr algn="ctr">
              <a:lnSpc>
                <a:spcPct val="100000"/>
              </a:lnSpc>
              <a:spcBef>
                <a:spcPts val="320"/>
              </a:spcBef>
            </a:pPr>
            <a:r>
              <a:rPr b="0" lang="fr-FR" sz="1600" spc="-1" strike="noStrike">
                <a:solidFill>
                  <a:srgbClr val="262626"/>
                </a:solidFill>
                <a:latin typeface="Arial"/>
                <a:ea typeface="ヒラギノ角ゴ Pro W3"/>
              </a:rPr>
              <a:t>COMPTES D’IMMOBILISATIONS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297" name="TextShape 2"/>
          <p:cNvSpPr txBox="1"/>
          <p:nvPr/>
        </p:nvSpPr>
        <p:spPr>
          <a:xfrm>
            <a:off x="719640" y="2177640"/>
            <a:ext cx="9598680" cy="28818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éléments d’actifs destinés à servir de façon durable à l’activité de la collectivité ou de l’établissement constituent l’actif immobilisé.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immobilisations comprennent tous les biens et valeurs destinés à rester durablement sous la même forme dans le patrimoine de la collectivité ou de l’établissement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elles sont comptabilisées pour leur valeur toutes taxes comprises sauf en cas d’assujettissement à la TVA.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comptes d’immobilisations autres que les comptes d’immobilisations financières sont classés respectivement à partir de la nature économique des éléments qui les composent (immobilisations incorporelles et corporelles) et parfois selon leur destination.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299" name="TextShape 2"/>
          <p:cNvSpPr txBox="1"/>
          <p:nvPr/>
        </p:nvSpPr>
        <p:spPr>
          <a:xfrm>
            <a:off x="658440" y="1863360"/>
            <a:ext cx="9598680" cy="3275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Immobilisations incorporelles.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Nous pourrions dire des immobilisations incorporelles qu’elles ne sont pas corporelles pour les définir.</a:t>
            </a:r>
            <a:r>
              <a:rPr b="0" i="1" lang="fr-FR" sz="1600" spc="-1" strike="noStrike">
                <a:solidFill>
                  <a:srgbClr val="3f3f3f"/>
                </a:solidFill>
                <a:latin typeface="Arial"/>
                <a:ea typeface="ヒラギノ角ゴ Pro W3"/>
              </a:rPr>
              <a: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d’autres termes, qu’on ne peut pas les toucher. Ainsi, on dit qu’elles représentent un actif non monétaire sans substance physique.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De fait, les investissements incorporelles peuvent être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404040"/>
                </a:solidFill>
                <a:latin typeface="Arial"/>
                <a:ea typeface="ヒラギノ角ゴ Pro W3"/>
              </a:rPr>
              <a:t>frais de recherche;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404040"/>
                </a:solidFill>
                <a:latin typeface="Arial"/>
                <a:ea typeface="ヒラギノ角ゴ Pro W3"/>
              </a:rPr>
              <a:t>honoraires de conseil (avocat);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404040"/>
                </a:solidFill>
                <a:latin typeface="Arial"/>
                <a:ea typeface="ヒラギノ角ゴ Pro W3"/>
              </a:rPr>
              <a:t>honoraires de notaire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404040"/>
                </a:solidFill>
                <a:latin typeface="Arial"/>
                <a:ea typeface="ヒラギノ角ゴ Pro W3"/>
              </a:rPr>
              <a:t>achat de brevet ou de licence d’exploitation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pic>
        <p:nvPicPr>
          <p:cNvPr id="301" name="Espace réservé du contenu 4" descr="Une image contenant capture d’écran, écran, moniteur&#10;&#10;Description générée automatiquement"/>
          <p:cNvPicPr/>
          <p:nvPr/>
        </p:nvPicPr>
        <p:blipFill>
          <a:blip r:embed="rId1"/>
          <a:stretch/>
        </p:blipFill>
        <p:spPr>
          <a:xfrm>
            <a:off x="546840" y="1913400"/>
            <a:ext cx="9598680" cy="458316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303" name="TextShape 2"/>
          <p:cNvSpPr txBox="1"/>
          <p:nvPr/>
        </p:nvSpPr>
        <p:spPr>
          <a:xfrm>
            <a:off x="759960" y="2302200"/>
            <a:ext cx="9598680" cy="216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Les immobilisation corporelles</a:t>
            </a:r>
            <a:r>
              <a:rPr b="0" lang="fr-FR" sz="1600" spc="-1" strike="noStrike">
                <a:solidFill>
                  <a:srgbClr val="3f3f3f"/>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immobilisations corporelles concernent tout les </a:t>
            </a:r>
            <a:r>
              <a:rPr b="1" lang="fr-FR" sz="1600" spc="-1" strike="noStrike">
                <a:solidFill>
                  <a:srgbClr val="3f3f3f"/>
                </a:solidFill>
                <a:latin typeface="Arial"/>
                <a:ea typeface="ヒラギノ角ゴ Pro W3"/>
              </a:rPr>
              <a:t>biens durables que l’on peut toucher</a:t>
            </a:r>
            <a:r>
              <a:rPr b="0" lang="fr-FR" sz="1600" spc="-1" strike="noStrike">
                <a:solidFill>
                  <a:srgbClr val="3f3f3f"/>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Autrement dit, il s’agit d’un actif physique détenu pour être utilisé dans la production de biens ou la prestation de services.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Elles peuvent être loués à d’autres personnes. Enfin, on attend des immobilisations corporelles des avantages économiques futurs.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Qu’est-ce qu’une liquidation comptable dépenses/recettes</a:t>
            </a:r>
            <a:endParaRPr b="0" lang="fr-FR" sz="2400" spc="-1" strike="noStrike">
              <a:solidFill>
                <a:srgbClr val="60bdec"/>
              </a:solidFill>
              <a:latin typeface="Arial"/>
            </a:endParaRPr>
          </a:p>
        </p:txBody>
      </p:sp>
      <p:sp>
        <p:nvSpPr>
          <p:cNvPr id="232" name="TextShape 2"/>
          <p:cNvSpPr txBox="1"/>
          <p:nvPr/>
        </p:nvSpPr>
        <p:spPr>
          <a:xfrm>
            <a:off x="689040" y="2004840"/>
            <a:ext cx="9598680" cy="19774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a:solidFill>
                  <a:srgbClr val="222222"/>
                </a:solidFill>
                <a:latin typeface="Arial"/>
                <a:ea typeface="ヒラギノ角ゴ Pro W3"/>
              </a:rPr>
              <a:t>Concernant les recettes, le rôle de l’ordonnateur est beaucoup plus effacé qu’en dépenses</a:t>
            </a:r>
            <a:r>
              <a:rPr b="0" lang="fr-FR" sz="1600" spc="-1" strike="noStrike">
                <a:solidFill>
                  <a:srgbClr val="222222"/>
                </a:solidFill>
                <a:latin typeface="Arial"/>
                <a:ea typeface="ヒラギノ角ゴ Pro W3"/>
              </a:rPr>
              <a:t>, puisqu'il n’y a pas de décision à prendre.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Il faut collecter les recettes auxquelles les personnes publiques peuvent prétendre, ni plus ni moins.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On peut toutefois distinguer deux grandes familles de procédures, les procédures en droits constatés et les procédures au comptant.</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305" name="TextShape 2"/>
          <p:cNvSpPr txBox="1"/>
          <p:nvPr/>
        </p:nvSpPr>
        <p:spPr>
          <a:xfrm>
            <a:off x="547560" y="2004840"/>
            <a:ext cx="9598680" cy="270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Exemples d’immobilisations corporelles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terrain;</a:t>
            </a:r>
            <a:endParaRPr b="0" lang="fr-FR" sz="1600" spc="-1" strike="noStrike">
              <a:solidFill>
                <a:srgbClr val="3f3f3f"/>
              </a:solidFill>
              <a:latin typeface="Arial"/>
            </a:endParaRPr>
          </a:p>
          <a:p>
            <a:pPr lvl="1" marL="698040" indent="-325440">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constructions;</a:t>
            </a:r>
            <a:endParaRPr b="0" lang="fr-FR" sz="1600" spc="-1" strike="noStrike">
              <a:solidFill>
                <a:srgbClr val="3f3f3f"/>
              </a:solidFill>
              <a:latin typeface="Arial"/>
            </a:endParaRPr>
          </a:p>
          <a:p>
            <a:pPr lvl="1" marL="698040" indent="-325440">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mobiliers de bureau;</a:t>
            </a:r>
            <a:endParaRPr b="0" lang="fr-FR" sz="1600" spc="-1" strike="noStrike">
              <a:solidFill>
                <a:srgbClr val="3f3f3f"/>
              </a:solidFill>
              <a:latin typeface="Arial"/>
            </a:endParaRPr>
          </a:p>
          <a:p>
            <a:pPr lvl="1" marL="698040" indent="-325440">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fournitures de bureaux;</a:t>
            </a:r>
            <a:endParaRPr b="0" lang="fr-FR" sz="1600" spc="-1" strike="noStrike">
              <a:solidFill>
                <a:srgbClr val="3f3f3f"/>
              </a:solidFill>
              <a:latin typeface="Arial"/>
            </a:endParaRPr>
          </a:p>
          <a:p>
            <a:pPr lvl="1" marL="698040" indent="-325440">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achat et installation du matériel informatique;</a:t>
            </a:r>
            <a:endParaRPr b="0" lang="fr-FR" sz="1600" spc="-1" strike="noStrike">
              <a:solidFill>
                <a:srgbClr val="3f3f3f"/>
              </a:solidFill>
              <a:latin typeface="Arial"/>
            </a:endParaRPr>
          </a:p>
          <a:p>
            <a:pPr lvl="1" marL="698040" indent="-325440">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installation téléphonique;</a:t>
            </a:r>
            <a:endParaRPr b="0" lang="fr-FR" sz="1600" spc="-1" strike="noStrike">
              <a:solidFill>
                <a:srgbClr val="3f3f3f"/>
              </a:solidFill>
              <a:latin typeface="Arial"/>
            </a:endParaRPr>
          </a:p>
          <a:p>
            <a:pPr lvl="1" marL="698040" indent="-325440">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véhicules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pic>
        <p:nvPicPr>
          <p:cNvPr id="307" name="Espace réservé du contenu 4" descr=""/>
          <p:cNvPicPr/>
          <p:nvPr/>
        </p:nvPicPr>
        <p:blipFill>
          <a:blip r:embed="rId1"/>
          <a:stretch/>
        </p:blipFill>
        <p:spPr>
          <a:xfrm>
            <a:off x="810720" y="2277720"/>
            <a:ext cx="9071280" cy="300528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309" name="TextShape 2"/>
          <p:cNvSpPr txBox="1"/>
          <p:nvPr/>
        </p:nvSpPr>
        <p:spPr>
          <a:xfrm>
            <a:off x="729720" y="2492640"/>
            <a:ext cx="9598680" cy="819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immobilisations sujettes à dépréciation sont assorties de corrections de valeur qui prennent la forme d’amortissements pour dépréciation à porter aux subdivisions des comptes 28.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311" name="TextShape 2"/>
          <p:cNvSpPr txBox="1"/>
          <p:nvPr/>
        </p:nvSpPr>
        <p:spPr>
          <a:xfrm>
            <a:off x="628200" y="1946880"/>
            <a:ext cx="9598680" cy="227952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202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enregistre les dépenses exposées par les communes et les établissements publics de coopération intercommunale pour les études, l’élaboration, la modification et la révision de leurs documents d’urbanisme.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Il enregistre également les dépenses réalisées pour la numérisation du cadastre (art. L. 121-7 du code de l’urbanisme).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frais ainsi engagés doivent être amortis dans un délai qui ne peut dépasser dix ans.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313" name="TextShape 2"/>
          <p:cNvSpPr txBox="1"/>
          <p:nvPr/>
        </p:nvSpPr>
        <p:spPr>
          <a:xfrm>
            <a:off x="546840" y="1608480"/>
            <a:ext cx="9598680" cy="459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2031 - </a:t>
            </a:r>
            <a:r>
              <a:rPr b="0" lang="fr-FR" sz="1600" spc="-1" strike="noStrike">
                <a:solidFill>
                  <a:srgbClr val="3f3f3f"/>
                </a:solidFill>
                <a:latin typeface="Arial"/>
                <a:ea typeface="ヒラギノ角ゴ Pro W3"/>
              </a:rPr>
              <a:t> Frais d’études.</a:t>
            </a:r>
            <a:endParaRPr b="1" lang="fr-FR" sz="1600" spc="-1" strike="noStrike">
              <a:solidFill>
                <a:srgbClr val="3f3f3f"/>
              </a:solidFill>
              <a:latin typeface="Arial"/>
            </a:endParaRPr>
          </a:p>
          <a:p>
            <a:pPr lvl="1" marL="698040" indent="-325440" algn="just">
              <a:lnSpc>
                <a:spcPct val="100000"/>
              </a:lnSpc>
              <a:spcBef>
                <a:spcPts val="360"/>
              </a:spcBef>
              <a:buClr>
                <a:srgbClr val="3f3f3f"/>
              </a:buClr>
              <a:buSzPct val="120000"/>
              <a:buFont typeface="Helvetica"/>
              <a:buChar char="&gt;"/>
            </a:pPr>
            <a:r>
              <a:rPr b="0" lang="fr-FR" sz="1800" spc="-1" strike="noStrike">
                <a:solidFill>
                  <a:srgbClr val="3f3f3f"/>
                </a:solidFill>
                <a:latin typeface="Arial"/>
                <a:ea typeface="ヒラギノ角ゴ Pro W3"/>
              </a:rPr>
              <a:t>Les frais d’études effectuées par des tiers en vue de la réalisation d’investissements sont imputés directement au compte 2031 « Frais d’études ». </a:t>
            </a:r>
            <a:endParaRPr b="0" lang="fr-FR" sz="1800" spc="-1" strike="noStrike">
              <a:solidFill>
                <a:srgbClr val="3f3f3f"/>
              </a:solidFill>
              <a:latin typeface="Arial"/>
            </a:endParaRPr>
          </a:p>
          <a:p>
            <a:pPr lvl="1" marL="698040" indent="-325440" algn="just">
              <a:lnSpc>
                <a:spcPct val="100000"/>
              </a:lnSpc>
              <a:spcBef>
                <a:spcPts val="360"/>
              </a:spcBef>
              <a:buClr>
                <a:srgbClr val="3f3f3f"/>
              </a:buClr>
              <a:buSzPct val="120000"/>
              <a:buFont typeface="Helvetica"/>
              <a:buChar char="&gt;"/>
            </a:pPr>
            <a:r>
              <a:rPr b="0" lang="fr-FR" sz="1800" spc="-1" strike="noStrike">
                <a:solidFill>
                  <a:srgbClr val="3f3f3f"/>
                </a:solidFill>
                <a:latin typeface="Arial"/>
                <a:ea typeface="ヒラギノ角ゴ Pro W3"/>
              </a:rPr>
              <a:t>Les frais d’études enregistrés au compte 2031 sont virés à la subdivision intéressée du compte d’immobilisation en cours (compte 23) lors du lancement des travaux par opération d’ordre budgétaire. </a:t>
            </a:r>
            <a:endParaRPr b="0" lang="fr-FR" sz="1800" spc="-1" strike="noStrike">
              <a:solidFill>
                <a:srgbClr val="3f3f3f"/>
              </a:solidFill>
              <a:latin typeface="Arial"/>
            </a:endParaRPr>
          </a:p>
          <a:p>
            <a:pPr lvl="1" marL="698040" indent="-325440" algn="just">
              <a:lnSpc>
                <a:spcPct val="100000"/>
              </a:lnSpc>
              <a:spcBef>
                <a:spcPts val="360"/>
              </a:spcBef>
              <a:buClr>
                <a:srgbClr val="3f3f3f"/>
              </a:buClr>
              <a:buSzPct val="120000"/>
              <a:buFont typeface="Helvetica"/>
              <a:buChar char="&gt;"/>
            </a:pPr>
            <a:r>
              <a:rPr b="0" lang="fr-FR" sz="1800" spc="-1" strike="noStrike">
                <a:solidFill>
                  <a:srgbClr val="3f3f3f"/>
                </a:solidFill>
                <a:latin typeface="Arial"/>
                <a:ea typeface="ヒラギノ角ゴ Pro W3"/>
              </a:rPr>
              <a:t>Dès qu’il est constaté que les frais d’études ne seront pas suivis de réalisation, les frais correspondants sont amortis sur une période qui ne peut dépasser cinq ans : le compte 6811 « Dotations aux amortissements des immobilisations incorporelles et corporelles » est débité par le crédit du compte 28031 « Frais d’études ». </a:t>
            </a:r>
            <a:endParaRPr b="0" lang="fr-FR" sz="1800" spc="-1" strike="noStrike">
              <a:solidFill>
                <a:srgbClr val="3f3f3f"/>
              </a:solidFill>
              <a:latin typeface="Arial"/>
            </a:endParaRPr>
          </a:p>
          <a:p>
            <a:pPr lvl="1" marL="698040" indent="-325440" algn="just">
              <a:lnSpc>
                <a:spcPct val="100000"/>
              </a:lnSpc>
              <a:spcBef>
                <a:spcPts val="360"/>
              </a:spcBef>
              <a:buClr>
                <a:srgbClr val="3f3f3f"/>
              </a:buClr>
              <a:buSzPct val="120000"/>
              <a:buFont typeface="Helvetica"/>
              <a:buChar char="&gt;"/>
            </a:pPr>
            <a:r>
              <a:rPr b="0" lang="fr-FR" sz="1800" spc="-1" strike="noStrike">
                <a:solidFill>
                  <a:srgbClr val="3f3f3f"/>
                </a:solidFill>
                <a:latin typeface="Arial"/>
                <a:ea typeface="ヒラギノ角ゴ Pro W3"/>
              </a:rPr>
              <a:t>Les frais d’études entièrement amortis sont sortis du bilan. Le comptable crédite le compte 2031 par le débit du compte 28031 à due concurrence par opération d’ordre non budgétaire. </a:t>
            </a:r>
            <a:endParaRPr b="0" lang="fr-FR" sz="1800" spc="-1" strike="noStrike">
              <a:solidFill>
                <a:srgbClr val="3f3f3f"/>
              </a:solidFill>
              <a:latin typeface="Arial"/>
            </a:endParaRPr>
          </a:p>
          <a:p>
            <a:pPr lvl="1" marL="698040" indent="-325440" algn="just">
              <a:lnSpc>
                <a:spcPct val="100000"/>
              </a:lnSpc>
              <a:spcBef>
                <a:spcPts val="360"/>
              </a:spcBef>
              <a:buClr>
                <a:srgbClr val="3f3f3f"/>
              </a:buClr>
              <a:buSzPct val="120000"/>
              <a:buFont typeface="Helvetica"/>
              <a:buChar char="&gt;"/>
            </a:pPr>
            <a:r>
              <a:rPr b="0" lang="fr-FR" sz="1800" spc="-1" strike="noStrike">
                <a:solidFill>
                  <a:srgbClr val="3f3f3f"/>
                </a:solidFill>
                <a:latin typeface="Arial"/>
                <a:ea typeface="ヒラギノ角ゴ Pro W3"/>
              </a:rPr>
              <a:t>Il est rappelé que les frais d’études générales qui ne sont pas menées en vue de la réalisation d’un investissement s’imputent au compte 617 « Études et recherches ».</a:t>
            </a:r>
            <a:endParaRPr b="0" lang="fr-FR" sz="1800" spc="-1" strike="noStrike">
              <a:solidFill>
                <a:srgbClr val="3f3f3f"/>
              </a:solidFill>
              <a:latin typeface="Arial"/>
            </a:endParaRPr>
          </a:p>
          <a:p>
            <a:pPr>
              <a:lnSpc>
                <a:spcPct val="100000"/>
              </a:lnSpc>
              <a:spcBef>
                <a:spcPts val="281"/>
              </a:spcBef>
            </a:pPr>
            <a:endParaRPr b="1" lang="fr-FR" sz="18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fonctionnement des comptes</a:t>
            </a:r>
            <a:endParaRPr b="0" lang="fr-FR" sz="2400" spc="-1" strike="noStrike">
              <a:solidFill>
                <a:srgbClr val="60bdec"/>
              </a:solidFill>
              <a:latin typeface="Arial"/>
            </a:endParaRPr>
          </a:p>
        </p:txBody>
      </p:sp>
      <p:sp>
        <p:nvSpPr>
          <p:cNvPr id="315" name="TextShape 2"/>
          <p:cNvSpPr txBox="1"/>
          <p:nvPr/>
        </p:nvSpPr>
        <p:spPr>
          <a:xfrm>
            <a:off x="648360" y="1886760"/>
            <a:ext cx="9598680" cy="18932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Cas particulier des logiciels .</a:t>
            </a:r>
            <a:endParaRPr b="1" lang="fr-FR" sz="16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Leur comptabilisation diffère selon qu’ils sont « indissociés » ou « dissociés ». Les logiciels dits « indissociés », parce que leur prix ne peut être distingué de celui du matériel informatique, suivent l’imputation comptable du matériel ;</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ils sont comptabilisés au compte 2183 « Matériel de bureau et matériel informatique » lorsque la collectivité en est propriétaire ou au compte 612 « Redevances de crédit-bail » dans le cadre d’un contrat de crédit-bail. </a:t>
            </a:r>
            <a:endParaRPr b="0" lang="fr-FR" sz="1400" spc="-1" strike="noStrike">
              <a:solidFill>
                <a:srgbClr val="3f3f3f"/>
              </a:solidFill>
              <a:latin typeface="Arial"/>
            </a:endParaRPr>
          </a:p>
          <a:p>
            <a:pPr>
              <a:lnSpc>
                <a:spcPct val="100000"/>
              </a:lnSpc>
              <a:spcBef>
                <a:spcPts val="281"/>
              </a:spcBef>
            </a:pPr>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Compte 21 –immobilisations corporelles</a:t>
            </a:r>
            <a:endParaRPr b="0" lang="fr-FR" sz="2400" spc="-1" strike="noStrike">
              <a:solidFill>
                <a:srgbClr val="60bdec"/>
              </a:solidFill>
              <a:latin typeface="Arial"/>
            </a:endParaRPr>
          </a:p>
        </p:txBody>
      </p:sp>
      <p:sp>
        <p:nvSpPr>
          <p:cNvPr id="317" name="TextShape 2"/>
          <p:cNvSpPr txBox="1"/>
          <p:nvPr/>
        </p:nvSpPr>
        <p:spPr>
          <a:xfrm>
            <a:off x="546840" y="1608480"/>
            <a:ext cx="9598680" cy="29530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immobilisations sont classées, lorsqu’elles sont terminées, sous les rubriques suivantes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terrains (compte 211)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agencements et aménagements de terrains (compte 212)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constructions (compte 213)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constructions sur sol d’autrui (compte 214)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installations, matériel et outillage techniques (compte 215)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collections et œuvres d’art (compte 216)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immobilisations corporelles reçues au titre d’une mise à disposition (compte 217)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autres immobilisations corporelles (compte 218).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Compte 21 –immobilisations corporelles</a:t>
            </a:r>
            <a:endParaRPr b="0" lang="fr-FR" sz="2400" spc="-1" strike="noStrike">
              <a:solidFill>
                <a:srgbClr val="60bdec"/>
              </a:solidFill>
              <a:latin typeface="Arial"/>
            </a:endParaRPr>
          </a:p>
        </p:txBody>
      </p:sp>
      <p:sp>
        <p:nvSpPr>
          <p:cNvPr id="319" name="TextShape 2"/>
          <p:cNvSpPr txBox="1"/>
          <p:nvPr/>
        </p:nvSpPr>
        <p:spPr>
          <a:xfrm>
            <a:off x="719640" y="2349000"/>
            <a:ext cx="9598680" cy="989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Lorsqu’elles ne sont pas terminées, elles apparaissent sous la rubrique « Immobilisations en cours » (cf. commentaires du compte 23).</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Compte 23 – immobilisations en cours</a:t>
            </a:r>
            <a:endParaRPr b="0" lang="fr-FR" sz="2400" spc="-1" strike="noStrike">
              <a:solidFill>
                <a:srgbClr val="60bdec"/>
              </a:solidFill>
              <a:latin typeface="Arial"/>
            </a:endParaRPr>
          </a:p>
        </p:txBody>
      </p:sp>
      <p:sp>
        <p:nvSpPr>
          <p:cNvPr id="321" name="TextShape 2"/>
          <p:cNvSpPr txBox="1"/>
          <p:nvPr/>
        </p:nvSpPr>
        <p:spPr>
          <a:xfrm>
            <a:off x="648360" y="202500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23 « Immobilisations en cours » enregistre, à son débit, les dépenses afférentes aux immobilisations non terminées à la fin de chaque exercice qu’il s’agisse d’avances versées avant justification des travaux (comptes 237 et 238), ou d’acomptes versés au fur et à mesure de l’exécution des travaux (comptes 231, 232 et 235). Il enregistre à son crédit le montant des travaux achevés.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fin d’exercice, le compte 23 fait donc apparaître la valeur des immobilisations qui ne sont pas achevées.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23" name="TextShape 2"/>
          <p:cNvSpPr txBox="1"/>
          <p:nvPr/>
        </p:nvSpPr>
        <p:spPr>
          <a:xfrm>
            <a:off x="547560" y="1997640"/>
            <a:ext cx="9598680" cy="16596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classe 6 regroupe les comptes destinés à enregistrer, dans l’exercice, les charges par nature y compris celles concernant les exercices antérieurs qui se rapportent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au fonctionnement normal ou courant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à la gestion financière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aux opérations exceptionnelles.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Procédures en droits constatés</a:t>
            </a:r>
            <a:endParaRPr b="0" lang="fr-FR" sz="2400" spc="-1" strike="noStrike">
              <a:solidFill>
                <a:srgbClr val="60bdec"/>
              </a:solidFill>
              <a:latin typeface="Arial"/>
            </a:endParaRPr>
          </a:p>
        </p:txBody>
      </p:sp>
      <p:sp>
        <p:nvSpPr>
          <p:cNvPr id="234" name="TextShape 2"/>
          <p:cNvSpPr txBox="1"/>
          <p:nvPr/>
        </p:nvSpPr>
        <p:spPr>
          <a:xfrm>
            <a:off x="658440" y="2126880"/>
            <a:ext cx="9598680" cy="2983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a:solidFill>
                  <a:srgbClr val="222222"/>
                </a:solidFill>
                <a:latin typeface="Arial"/>
                <a:ea typeface="ヒラギノ角ゴ Pro W3"/>
              </a:rPr>
              <a:t>Les procédures en droits constatés</a:t>
            </a:r>
            <a:r>
              <a:rPr b="0" lang="fr-FR" sz="1600" spc="-1" strike="noStrike">
                <a:solidFill>
                  <a:srgbClr val="222222"/>
                </a:solidFill>
                <a:latin typeface="Arial"/>
                <a:ea typeface="ヒラギノ角ゴ Pro W3"/>
              </a:rPr>
              <a:t> supposent que l’ordonnateur constate l’ existence d’une créance au profit d’une personne publique, qu’il en calcul et en arrête le montant et qu’il émette un ordre de recette qui vaut titre exécutoire et qui permettra donc au comptable de la mettre en recouvrement.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Formellement, on retrouve une logique en quatre étapes (constatation, liquidation, émission de l’ordre de recette, recouvrement).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Ici, la phase essentielle est celle du recouvrement, puisque le comptable doit entreprendre toutes les diligences utiles pour parvenir à encaisser effectivement les sommes dues.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On utilise cette logique procédurale notamment pour le recouvrement des impôts directs.</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25" name="TextShape 2"/>
          <p:cNvSpPr txBox="1"/>
          <p:nvPr/>
        </p:nvSpPr>
        <p:spPr>
          <a:xfrm>
            <a:off x="546840" y="1608480"/>
            <a:ext cx="9598680" cy="289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charges de fonctionnement normales et courantes sont enregistrées sous les comptes 60 à 65.</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charges rattachées à la gestion financière figurent sous le compte 66.</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charges relatives à des opérations exceptionnelles sont inscrites sous le compte 67.</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68 « Dotations aux amortissements et aux provisions » se rapporte aux charges calculées, c’est-à-dire aux charges dont le montant est évalué selon des critères appropriés. Il comporte des subdivisions distinguant les charges de fonctionnement, financières ou exceptionnelles.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charges de la classe 6 sont enregistrées, toutes taxes comprises, sauf en cas d’assujettissement à la T.V.A. (voir commentaire sur la classe 7).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27" name="TextShape 2"/>
          <p:cNvSpPr txBox="1"/>
          <p:nvPr/>
        </p:nvSpPr>
        <p:spPr>
          <a:xfrm>
            <a:off x="648360" y="1987200"/>
            <a:ext cx="9598680" cy="216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61 – </a:t>
            </a:r>
            <a:r>
              <a:rPr b="0" lang="fr-FR" sz="1600" spc="-1" strike="noStrike">
                <a:solidFill>
                  <a:srgbClr val="3f3f3f"/>
                </a:solidFill>
                <a:latin typeface="Arial"/>
                <a:ea typeface="ヒラギノ角ゴ Pro W3"/>
              </a:rPr>
              <a:t>Services extérieurs Compte 611 </a:t>
            </a:r>
            <a:r>
              <a:rPr b="0" lang="fr-FR" sz="1600" spc="-1" strike="noStrike" u="sng">
                <a:solidFill>
                  <a:srgbClr val="3f3f3f"/>
                </a:solidFill>
                <a:uFillTx/>
                <a:latin typeface="Arial"/>
                <a:ea typeface="ヒラギノ角ゴ Pro W3"/>
              </a:rPr>
              <a:t>c</a:t>
            </a:r>
            <a:r>
              <a:rPr b="0" lang="fr-FR" sz="1600" spc="-1" strike="noStrike">
                <a:solidFill>
                  <a:srgbClr val="3f3f3f"/>
                </a:solidFill>
                <a:latin typeface="Arial"/>
                <a:ea typeface="ヒラギノ角ゴ Pro W3"/>
              </a:rPr>
              <a:t>ontrats de prestations de services:</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sont enregistrées au débit du compte 611 les dépenses facturées par un prestataire de services pour l’exécution d’un service public administratif (enlèvement des ordures et déchets, nettoiement de la voirie...). Ces dépenses ne doivent pas être confondues avec les contrats de maintenance des biens immobiliers et mobiliers (compte 6156).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travaux d’entretien des berges et fossés appartenant à la commune sont imputés au compte 61523 « Entretien et réparations des voies et réseaux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29" name="TextShape 2"/>
          <p:cNvSpPr txBox="1"/>
          <p:nvPr/>
        </p:nvSpPr>
        <p:spPr>
          <a:xfrm>
            <a:off x="546840" y="1608480"/>
            <a:ext cx="9598680" cy="34711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615 </a:t>
            </a:r>
            <a:r>
              <a:rPr b="0" lang="fr-FR" sz="1600" spc="-1" strike="noStrike">
                <a:solidFill>
                  <a:srgbClr val="3f3f3f"/>
                </a:solidFill>
                <a:latin typeface="Arial"/>
                <a:ea typeface="ヒラギノ角ゴ Pro W3"/>
              </a:rPr>
              <a:t>entretien et réparations : </a:t>
            </a:r>
            <a:endParaRPr b="1" lang="fr-FR" sz="16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en règle générale, les frais d’entretien et de réparations s’entendent des dépenses qui n’ont d’autre objet que de maintenir un élément de l’actif en état tel que son utilisation puisse être poursuivie jusqu’à la fin de la période servant de base au calcul des annuités d’amortissement ou, en l’absence d’amortissement, sur la durée normale d’utilisation des biens de même catégorie.</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Les frais d’entretien et de réparations doivent être rattachés aux exercices au cours desquels les travaux ont été exécutés. </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Ne constituent pas des frais d’entretien et de réparations, mais des frais d’investissement ne pouvant donner lieu qu’à amortissement, les dépenses entraînant une augmentation de la valeur d’actif d’un bien immobilisé ou ayant pour effet de prolonger d’une manière notable la durée d’utilisation d’un élément d’actif. Le compte 6156 « Maintenance » retrace les redevances afférentes aux contrats de maintenance mobilières (y compris logiciels) ou immobilière souscrites pour la commune. </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Les frais d’entretien ou de réparation proprement dits (hors redevance de maintenance) sont imputés aux comptes 6152 « Entretien et réparations sur biens immobiliers » ou 6155 « Entretien et réparations sur biens mobiliers ».</a:t>
            </a:r>
            <a:endParaRPr b="0" lang="fr-FR" sz="1400" spc="-1" strike="noStrike">
              <a:solidFill>
                <a:srgbClr val="3f3f3f"/>
              </a:solidFill>
              <a:latin typeface="Arial"/>
            </a:endParaRPr>
          </a:p>
          <a:p>
            <a:pPr>
              <a:lnSpc>
                <a:spcPct val="100000"/>
              </a:lnSpc>
              <a:spcBef>
                <a:spcPts val="281"/>
              </a:spcBef>
            </a:pPr>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31" name="TextShape 2"/>
          <p:cNvSpPr txBox="1"/>
          <p:nvPr/>
        </p:nvSpPr>
        <p:spPr>
          <a:xfrm>
            <a:off x="628200" y="2069640"/>
            <a:ext cx="9598680" cy="1710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Depuis le 1</a:t>
            </a:r>
            <a:r>
              <a:rPr b="0" lang="fr-FR" sz="1600" spc="-1" strike="noStrike" baseline="30000">
                <a:solidFill>
                  <a:srgbClr val="3f3f3f"/>
                </a:solidFill>
                <a:latin typeface="Arial"/>
                <a:ea typeface="ヒラギノ角ゴ Pro W3"/>
              </a:rPr>
              <a:t>er</a:t>
            </a:r>
            <a:r>
              <a:rPr b="0" lang="fr-FR" sz="1600" spc="-1" strike="noStrike">
                <a:solidFill>
                  <a:srgbClr val="3f3f3f"/>
                </a:solidFill>
                <a:latin typeface="Arial"/>
                <a:ea typeface="ヒラギノ角ゴ Pro W3"/>
              </a:rPr>
              <a:t> janvier 2016, les comptes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615221 – 51521 et 615231 pour les dépenses d’entretien des bâtiments publics, pour les dépenses d’entretien de la voirie ouvrent droit au reversement de la TVA par l’État (FCTVA) sous réserve de nouvelles dispositions prévues par la loi de finances tous les ans.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33" name="TextShape 2"/>
          <p:cNvSpPr txBox="1"/>
          <p:nvPr/>
        </p:nvSpPr>
        <p:spPr>
          <a:xfrm>
            <a:off x="689040" y="2360520"/>
            <a:ext cx="9598680" cy="1530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616  p</a:t>
            </a:r>
            <a:r>
              <a:rPr b="0" lang="fr-FR" sz="1600" spc="-1" strike="noStrike">
                <a:solidFill>
                  <a:srgbClr val="3f3f3f"/>
                </a:solidFill>
                <a:latin typeface="Arial"/>
                <a:ea typeface="ヒラギノ角ゴ Pro W3"/>
              </a:rPr>
              <a:t>rimes d’assurances, compte 6161 multirisques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enregistre les primes des contrats d’assurance « multirisques » qui permettent de garantir contre un certain nombre de risques (incendie, vandalisme, dégâts des eaux, vol, tempête, etc.).</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35" name="TextShape 2"/>
          <p:cNvSpPr txBox="1"/>
          <p:nvPr/>
        </p:nvSpPr>
        <p:spPr>
          <a:xfrm>
            <a:off x="709200" y="2286000"/>
            <a:ext cx="9598680" cy="18529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6182 </a:t>
            </a:r>
            <a:r>
              <a:rPr b="0" lang="fr-FR" sz="1600" spc="-1" strike="noStrike">
                <a:solidFill>
                  <a:srgbClr val="3f3f3f"/>
                </a:solidFill>
                <a:latin typeface="Arial"/>
                <a:ea typeface="ヒラギノ角ゴ Pro W3"/>
              </a:rPr>
              <a:t>documentation générale et technique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 compte 6182 retrace les achats de documentation générale et technique comme l’abonnement à des publications spécialisées et autres achats d’ouvrages à destination des services de la commune ; les acquisitions pour les bibliothèques et médiathèques publiques figurent au compte 6065 ou au compte 60225 s’ils font l’objet d’une comptabilité de stocks.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37" name="TextShape 2"/>
          <p:cNvSpPr txBox="1"/>
          <p:nvPr/>
        </p:nvSpPr>
        <p:spPr>
          <a:xfrm>
            <a:off x="547560" y="2045880"/>
            <a:ext cx="9598680" cy="13780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6184 </a:t>
            </a:r>
            <a:r>
              <a:rPr b="0" lang="fr-FR" sz="1600" spc="-1" strike="noStrike">
                <a:solidFill>
                  <a:srgbClr val="3f3f3f"/>
                </a:solidFill>
                <a:latin typeface="Arial"/>
                <a:ea typeface="ヒラギノ角ゴ Pro W3"/>
              </a:rPr>
              <a:t>versements à des organismes de formation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6184 retrace les frais de stage et de formation des agents réglés directement aux organismes.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39" name="TextShape 2"/>
          <p:cNvSpPr txBox="1"/>
          <p:nvPr/>
        </p:nvSpPr>
        <p:spPr>
          <a:xfrm>
            <a:off x="841320" y="2222280"/>
            <a:ext cx="9598680" cy="155808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6218 </a:t>
            </a:r>
            <a:r>
              <a:rPr b="0" lang="fr-FR" sz="1600" spc="-1" strike="noStrike">
                <a:solidFill>
                  <a:srgbClr val="3f3f3f"/>
                </a:solidFill>
                <a:latin typeface="Arial"/>
                <a:ea typeface="ヒラギノ角ゴ Pro W3"/>
              </a:rPr>
              <a:t>personnel extérieur au service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 compte enregistre les sommes dues en contrepartie de la mise à disposition de personnel, ce dernier n’étant pas directement rémunéré par la commune, l’établissement ou le service qui l’utilise.</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41" name="TextShape 2"/>
          <p:cNvSpPr txBox="1"/>
          <p:nvPr/>
        </p:nvSpPr>
        <p:spPr>
          <a:xfrm>
            <a:off x="546840" y="1608480"/>
            <a:ext cx="9598680" cy="3298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6226 </a:t>
            </a:r>
            <a:r>
              <a:rPr b="0" lang="fr-FR" sz="1600" spc="-1" strike="noStrike">
                <a:solidFill>
                  <a:srgbClr val="3f3f3f"/>
                </a:solidFill>
                <a:latin typeface="Arial"/>
                <a:ea typeface="ヒラギノ角ゴ Pro W3"/>
              </a:rPr>
              <a:t>rémunérations d’intermédiaires et honoraires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l’imputation au compte 6226 « Honoraires » est, en principe effectuée pour les honoraires constituant véritablement des charges normales de fonctionnement de la collectivité.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Ainsi les honoraires de notaire englobés avec les droits d’enregistrement et autres frais pouvant être exposés à l’occasion de l’achat d’un immeuble, sont inscrits au compte d’immobilisations dont ils constituent un élément du prix de revient.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honoraires médicaux et paramédicaux qui ne se rapportent pas au personnel de la collectivité sont imputés au compte 6226.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Ces honoraires lorsqu’ils concernent le personnel, sont inscrits au compte 6475 « Médecine du travail, pharmacie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honoraires de conseil en organisation ou gestion sont également inscrits à ce compte.</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43" name="TextShape 2"/>
          <p:cNvSpPr txBox="1"/>
          <p:nvPr/>
        </p:nvSpPr>
        <p:spPr>
          <a:xfrm>
            <a:off x="546840" y="1611360"/>
            <a:ext cx="9598680" cy="2960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623 </a:t>
            </a:r>
            <a:r>
              <a:rPr b="0" lang="fr-FR" sz="1600" spc="-1" strike="noStrike">
                <a:solidFill>
                  <a:srgbClr val="3f3f3f"/>
                </a:solidFill>
                <a:latin typeface="Arial"/>
                <a:ea typeface="ヒラギノ角ゴ Pro W3"/>
              </a:rPr>
              <a:t>publicité, publications, relations publiques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regroupe notamment les frais d’annonces, d’imprimés, d’insertion, de catalogues et de publications diverses ainsi que les frais engagés pour les foires et expositions.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dépenses engagées à l’occasion des fêtes ou cérémonies nationales et locales sont imputées au compte 6232 « Fêtes et cérémonies »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frais de réceptions (organisés hors du cadre de ces fêtes et cérémonies) au compte 6257.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6238 « Divers » enregistre notamment les frais de repas d’affaires ou de mission ne pouvant pas être rattachés à une réception organisée par la collectivité, ne se déroulant pas dans le cadre de fêtes, cérémonies, foires ou expositions et réglés directement à un prestataire.</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procédures au comptant</a:t>
            </a:r>
            <a:endParaRPr b="0" lang="fr-FR" sz="2400" spc="-1" strike="noStrike">
              <a:solidFill>
                <a:srgbClr val="60bdec"/>
              </a:solidFill>
              <a:latin typeface="Arial"/>
            </a:endParaRPr>
          </a:p>
        </p:txBody>
      </p:sp>
      <p:sp>
        <p:nvSpPr>
          <p:cNvPr id="236" name="TextShape 2"/>
          <p:cNvSpPr txBox="1"/>
          <p:nvPr/>
        </p:nvSpPr>
        <p:spPr>
          <a:xfrm>
            <a:off x="547560" y="1860480"/>
            <a:ext cx="9598680" cy="25362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Les </a:t>
            </a:r>
            <a:r>
              <a:rPr b="1" lang="fr-FR" sz="1600" spc="-1" strike="noStrike">
                <a:solidFill>
                  <a:srgbClr val="222222"/>
                </a:solidFill>
                <a:latin typeface="Arial"/>
                <a:ea typeface="ヒラギノ角ゴ Pro W3"/>
              </a:rPr>
              <a:t>procédures au comptant</a:t>
            </a:r>
            <a:r>
              <a:rPr b="0" lang="fr-FR" sz="1600" spc="-1" strike="noStrike">
                <a:solidFill>
                  <a:srgbClr val="222222"/>
                </a:solidFill>
                <a:latin typeface="Arial"/>
                <a:ea typeface="ヒラギノ角ゴ Pro W3"/>
              </a:rPr>
              <a:t> permettent au comptable d’encaisser les recettes directement, sans intervention préalable de l’autorité ordonnatrice.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C’est notamment ce qui se passe pour la plupart des redevances, impôts indirects et, d’une manière générale, pour les recettes auto-liquidées.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22222"/>
                </a:solidFill>
                <a:latin typeface="Arial"/>
                <a:ea typeface="ヒラギノ角ゴ Pro W3"/>
              </a:rPr>
              <a:t>En cas de difficultés de recouvrement, il est nécessaire que l’ordonnateur intervienne pour constater formellement la recette, la liquider et émettre un ordre de recette qui, parce qu’il a valeur de titre exécutoire, permettra au comptable d’engager toutes les procédures civiles d’exécution pour récupérer les sommes entre les mains des débiteurs.</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45" name="TextShape 2"/>
          <p:cNvSpPr txBox="1"/>
          <p:nvPr/>
        </p:nvSpPr>
        <p:spPr>
          <a:xfrm>
            <a:off x="546840" y="1608480"/>
            <a:ext cx="9598680" cy="34711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625 </a:t>
            </a:r>
            <a:r>
              <a:rPr b="0" lang="fr-FR" sz="1600" spc="-1" strike="noStrike">
                <a:solidFill>
                  <a:srgbClr val="3f3f3f"/>
                </a:solidFill>
                <a:latin typeface="Arial"/>
                <a:ea typeface="ヒラギノ角ゴ Pro W3"/>
              </a:rPr>
              <a:t>déplacements, missions et réceptions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625 retrace les frais payés au personnel (frais de transport, indemnités kilométriques, frais de séjour, frais de mission, frais de déménagement) ainsi que les frais de réception.</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6251 « Voyages et déplacements » concerne exclusivement les frais de transport individuel du personnel, alors que le compte 6256 « Missions » retrace l’ensemble des frais exposés à l’occasion de l’envoi en mission d’un agent :</a:t>
            </a:r>
            <a:endParaRPr b="0" lang="fr-FR" sz="1600" spc="-1" strike="noStrike">
              <a:solidFill>
                <a:srgbClr val="3f3f3f"/>
              </a:solidFill>
              <a:latin typeface="Arial"/>
            </a:endParaRPr>
          </a:p>
          <a:p>
            <a:pPr lvl="1" marL="698040" indent="-325440" algn="just">
              <a:lnSpc>
                <a:spcPct val="100000"/>
              </a:lnSpc>
              <a:spcBef>
                <a:spcPts val="300"/>
              </a:spcBef>
              <a:buClr>
                <a:srgbClr val="3f3f3f"/>
              </a:buClr>
              <a:buSzPct val="120000"/>
              <a:buFont typeface="Helvetica"/>
              <a:buChar char="&gt;"/>
            </a:pPr>
            <a:r>
              <a:rPr b="0" lang="fr-FR" sz="1500" spc="-1" strike="noStrike">
                <a:solidFill>
                  <a:srgbClr val="3f3f3f"/>
                </a:solidFill>
                <a:latin typeface="Arial"/>
                <a:ea typeface="ヒラギノ角ゴ Pro W3"/>
              </a:rPr>
              <a:t>frais de transport, nourriture et logement. Les missions et déplacements des élus sont imputés au compte 6532 « Frais de mission des maires, adjoints et conseillers ». </a:t>
            </a:r>
            <a:endParaRPr b="0" lang="fr-FR" sz="1500" spc="-1" strike="noStrike">
              <a:solidFill>
                <a:srgbClr val="3f3f3f"/>
              </a:solidFill>
              <a:latin typeface="Arial"/>
            </a:endParaRPr>
          </a:p>
          <a:p>
            <a:pPr lvl="1" marL="698040" indent="-325440" algn="just">
              <a:lnSpc>
                <a:spcPct val="100000"/>
              </a:lnSpc>
              <a:spcBef>
                <a:spcPts val="300"/>
              </a:spcBef>
              <a:buClr>
                <a:srgbClr val="3f3f3f"/>
              </a:buClr>
              <a:buSzPct val="120000"/>
              <a:buFont typeface="Helvetica"/>
              <a:buChar char="&gt;"/>
            </a:pPr>
            <a:r>
              <a:rPr b="0" lang="fr-FR" sz="1500" spc="-1" strike="noStrike">
                <a:solidFill>
                  <a:srgbClr val="3f3f3f"/>
                </a:solidFill>
                <a:latin typeface="Arial"/>
                <a:ea typeface="ヒラギノ角ゴ Pro W3"/>
              </a:rPr>
              <a:t>Il est rappelé que les frais engagés pour un agent ou un élu participant à un colloque ou un séminaire en qualité d’intervenant sont imputés au compte 6185 « Frais de colloques et séminaires ». </a:t>
            </a:r>
            <a:endParaRPr b="0" lang="fr-FR" sz="1500" spc="-1" strike="noStrike">
              <a:solidFill>
                <a:srgbClr val="3f3f3f"/>
              </a:solidFill>
              <a:latin typeface="Arial"/>
            </a:endParaRPr>
          </a:p>
          <a:p>
            <a:pPr lvl="1" marL="698040" indent="-325440" algn="just">
              <a:lnSpc>
                <a:spcPct val="100000"/>
              </a:lnSpc>
              <a:spcBef>
                <a:spcPts val="300"/>
              </a:spcBef>
              <a:buClr>
                <a:srgbClr val="3f3f3f"/>
              </a:buClr>
              <a:buSzPct val="120000"/>
              <a:buFont typeface="Helvetica"/>
              <a:buChar char="&gt;"/>
            </a:pPr>
            <a:r>
              <a:rPr b="0" lang="fr-FR" sz="1500" spc="-1" strike="noStrike">
                <a:solidFill>
                  <a:srgbClr val="3f3f3f"/>
                </a:solidFill>
                <a:latin typeface="Arial"/>
                <a:ea typeface="ヒラギノ角ゴ Pro W3"/>
              </a:rPr>
              <a:t>Le compte 6257 « Réceptions » enregistre les frais de réception autres que ceux exposés dans le cadre des fêtes et cérémonies.</a:t>
            </a:r>
            <a:endParaRPr b="0" lang="fr-FR" sz="1500" spc="-1" strike="noStrike">
              <a:solidFill>
                <a:srgbClr val="3f3f3f"/>
              </a:solidFill>
              <a:latin typeface="Arial"/>
            </a:endParaRPr>
          </a:p>
          <a:p>
            <a:pPr>
              <a:lnSpc>
                <a:spcPct val="100000"/>
              </a:lnSpc>
              <a:spcBef>
                <a:spcPts val="281"/>
              </a:spcBef>
            </a:pPr>
            <a:endParaRPr b="1" lang="fr-FR" sz="15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47" name="TextShape 2"/>
          <p:cNvSpPr txBox="1"/>
          <p:nvPr/>
        </p:nvSpPr>
        <p:spPr>
          <a:xfrm>
            <a:off x="638280" y="2230200"/>
            <a:ext cx="9598680" cy="1740960"/>
          </a:xfrm>
          <a:prstGeom prst="rect">
            <a:avLst/>
          </a:prstGeom>
          <a:noFill/>
          <a:ln>
            <a:noFill/>
          </a:ln>
        </p:spPr>
        <p:txBody>
          <a:bodyPr lIns="104400" rIns="104400" tIns="52200" bIns="52200">
            <a:noAutofit/>
          </a:bodyPr>
          <a:p>
            <a:pPr marL="390960" indent="-390600">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6288 </a:t>
            </a:r>
            <a:r>
              <a:rPr b="0" lang="fr-FR" sz="1600" spc="-1" strike="noStrike">
                <a:solidFill>
                  <a:srgbClr val="3f3f3f"/>
                </a:solidFill>
                <a:latin typeface="Arial"/>
                <a:ea typeface="ヒラギノ角ゴ Pro W3"/>
              </a:rPr>
              <a:t>divers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cotisations à des associations (exemples : Jumelage, Ville fleurie...), les frais de nettoyage des locaux par un prestataire de service extérieur, les frais de gardiennage de l’église, les frais de gardiennage des bois communaux sont inscrits aux subdivisions correspondantes de ce compte.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49" name="TextShape 2"/>
          <p:cNvSpPr txBox="1"/>
          <p:nvPr/>
        </p:nvSpPr>
        <p:spPr>
          <a:xfrm>
            <a:off x="546840" y="1608480"/>
            <a:ext cx="9598680" cy="26276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64 </a:t>
            </a:r>
            <a:r>
              <a:rPr b="0" lang="fr-FR" sz="1600" spc="-1" strike="noStrike">
                <a:solidFill>
                  <a:srgbClr val="3f3f3f"/>
                </a:solidFill>
                <a:latin typeface="Arial"/>
                <a:ea typeface="ヒラギノ角ゴ Pro W3"/>
              </a:rPr>
              <a:t>charges de personnel.</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Les charges de personnel sont constituées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par l’ensemble des rémunérations du personnel de la collectivité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par les charges sociales patronales liées à ces rémunérations : cotisations de sécurité sociale, cotisations de congés payés, supplément familial, versements aux mutuelles, caisses de retraite, œuvres sociales.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641 « Rémunérations du personnel » se compose de la rémunération nette due aux personnels et des cotisations sociales ouvrières.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51" name="TextShape 2"/>
          <p:cNvSpPr txBox="1"/>
          <p:nvPr/>
        </p:nvSpPr>
        <p:spPr>
          <a:xfrm>
            <a:off x="547560" y="1987200"/>
            <a:ext cx="9598680" cy="27061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Le compte 64131 </a:t>
            </a:r>
            <a:r>
              <a:rPr b="0" lang="fr-FR" sz="1600" spc="-1" strike="noStrike">
                <a:solidFill>
                  <a:srgbClr val="3f3f3f"/>
                </a:solidFill>
                <a:latin typeface="Arial"/>
                <a:ea typeface="ヒラギノ角ゴ Pro W3"/>
              </a:rPr>
              <a:t>« Rémunérations » regroupe, pour le personnel non titulaire, la rémunération principale, l’indemnité de résidence, le supplément familial, la NBI et les autres indemnités.</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indemnités pour heures supplémentaires sont enregistrées aux comptes 64118 et 64131.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sommes versées à des intervenants extérieurs (exemple de la formation) et qui donnent lieu à versement de charges sociales sont imputées au compte 6413.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sommes versées dans le cadre du développement d’activité pour l’emploi des jeunes (loi n° 97-940 du 16 octobre 1997) sont enregistrées au compte 64161 « emplois-jeunes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charges sociales patronales sont comptabilisées aux comptes 645 et 647.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53" name="TextShape 2"/>
          <p:cNvSpPr txBox="1"/>
          <p:nvPr/>
        </p:nvSpPr>
        <p:spPr>
          <a:xfrm>
            <a:off x="638280" y="2187720"/>
            <a:ext cx="9598680" cy="2465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honoraires médicaux concernant le personnel de la collectivité sont imputés au compte 6475 « Médecine du travail, pharmacie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Sont également retracés à ce compte les frais d’adhésion à un service de médecine professionnelle.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comptes 6419, 6459 et 6479 sont crédités des remboursements sur rémunérations et charges sociales effectués par les organismes sociaux.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6419 enregistre également les remboursements sur rémunérations en provenance du personnel.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55" name="TextShape 2"/>
          <p:cNvSpPr txBox="1"/>
          <p:nvPr/>
        </p:nvSpPr>
        <p:spPr>
          <a:xfrm>
            <a:off x="546840" y="1611360"/>
            <a:ext cx="9598680" cy="20660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65 a</a:t>
            </a:r>
            <a:r>
              <a:rPr b="0" lang="fr-FR" sz="1600" spc="-1" strike="noStrike">
                <a:solidFill>
                  <a:srgbClr val="3f3f3f"/>
                </a:solidFill>
                <a:latin typeface="Arial"/>
                <a:ea typeface="ヒラギノ角ゴ Pro W3"/>
              </a:rPr>
              <a:t>utres charges de gestion courante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autres charges de gestion courante, inscrites au compte 65, comprennent notamment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indemnités et frais de mission et de formation des maires, adjoints et conseillers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pertes sur créances irrécouvrables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contingents et les participations obligatoires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subventions de fonctionnement versées.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57" name="TextShape 2"/>
          <p:cNvSpPr txBox="1"/>
          <p:nvPr/>
        </p:nvSpPr>
        <p:spPr>
          <a:xfrm>
            <a:off x="547560" y="2136960"/>
            <a:ext cx="9598680" cy="17438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655 </a:t>
            </a:r>
            <a:r>
              <a:rPr b="0" lang="fr-FR" sz="1600" spc="-1" strike="noStrike">
                <a:solidFill>
                  <a:srgbClr val="3f3f3f"/>
                </a:solidFill>
                <a:latin typeface="Arial"/>
                <a:ea typeface="ヒラギノ角ゴ Pro W3"/>
              </a:rPr>
              <a:t>contingents et participations obligatoires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enregistre des contributions au fonctionnement courant d’organismes, rendues obligatoires par la loi, en particulier l’aide sociale aux départements (compte 6552)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 contribution au service d’incendie (compte 6553) et les contributions au CNFPT (compte 6555).</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59" name="TextShape 2"/>
          <p:cNvSpPr txBox="1"/>
          <p:nvPr/>
        </p:nvSpPr>
        <p:spPr>
          <a:xfrm>
            <a:off x="547560" y="2372400"/>
            <a:ext cx="9598680" cy="2025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657 </a:t>
            </a:r>
            <a:r>
              <a:rPr b="0" lang="fr-FR" sz="1600" spc="-1" strike="noStrike">
                <a:solidFill>
                  <a:srgbClr val="3f3f3f"/>
                </a:solidFill>
                <a:latin typeface="Arial"/>
                <a:ea typeface="ヒラギノ角ゴ Pro W3"/>
              </a:rPr>
              <a:t>subventions de fonctionnement versées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657358 enregistre les concours volontaires de la collectivité ayant le caractère de charges courantes. (Ex : participation à un syndicat scolaire).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6574 retrace les subventions de fonctionnement octroyées à titre habituel aux personnes de droit privé et notamment aux associations présentant un intérêt local ou général.</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61" name="TextShape 2"/>
          <p:cNvSpPr txBox="1"/>
          <p:nvPr/>
        </p:nvSpPr>
        <p:spPr>
          <a:xfrm>
            <a:off x="648360" y="2228400"/>
            <a:ext cx="9598680" cy="29224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66 </a:t>
            </a:r>
            <a:r>
              <a:rPr b="0" lang="fr-FR" sz="1600" spc="-1" strike="noStrike">
                <a:solidFill>
                  <a:srgbClr val="3f3f3f"/>
                </a:solidFill>
                <a:latin typeface="Arial"/>
                <a:ea typeface="ヒラギノ角ゴ Pro W3"/>
              </a:rPr>
              <a:t>charges financières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6611 « Charges d’intérêts » enregistre à son débit les charges d’intérêts dus, à quelque titre que ce soit, par la commune à ses différents prêteurs.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6 –comptes de charges</a:t>
            </a:r>
            <a:endParaRPr b="0" lang="fr-FR" sz="2400" spc="-1" strike="noStrike">
              <a:solidFill>
                <a:srgbClr val="60bdec"/>
              </a:solidFill>
              <a:latin typeface="Arial"/>
            </a:endParaRPr>
          </a:p>
        </p:txBody>
      </p:sp>
      <p:sp>
        <p:nvSpPr>
          <p:cNvPr id="363" name="TextShape 2"/>
          <p:cNvSpPr txBox="1"/>
          <p:nvPr/>
        </p:nvSpPr>
        <p:spPr>
          <a:xfrm>
            <a:off x="699120" y="2412360"/>
            <a:ext cx="9598680" cy="1368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673 </a:t>
            </a:r>
            <a:r>
              <a:rPr b="0" lang="fr-FR" sz="1600" spc="-1" strike="noStrike">
                <a:solidFill>
                  <a:srgbClr val="3f3f3f"/>
                </a:solidFill>
                <a:latin typeface="Arial"/>
                <a:ea typeface="ヒラギノ角ゴ Pro W3"/>
              </a:rPr>
              <a:t>titres annulés (sur exercices antérieurs)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 compte 673 enregistre l’annulation des titres de recettes émis au cours de l’exercice précédent ou d’un exercice antérieur et se rapportant à la section de fonctionnement.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dépenses</a:t>
            </a:r>
            <a:endParaRPr b="0" lang="fr-FR" sz="2400" spc="-1" strike="noStrike">
              <a:solidFill>
                <a:srgbClr val="60bdec"/>
              </a:solidFill>
              <a:latin typeface="Arial"/>
            </a:endParaRPr>
          </a:p>
        </p:txBody>
      </p:sp>
      <p:sp>
        <p:nvSpPr>
          <p:cNvPr id="238" name="TextShape 2"/>
          <p:cNvSpPr txBox="1"/>
          <p:nvPr/>
        </p:nvSpPr>
        <p:spPr>
          <a:xfrm>
            <a:off x="638280" y="2129760"/>
            <a:ext cx="9598680" cy="27162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Dépenses de fonctionnement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dépenses de fonctionnement sont les plus importantes en collectivité.</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Elles concernent les dépenses courantes, elles regroupent principalement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frais de rémunération des personnels, qui constituent le premier poste de dépenses;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intérêts de la dette c’est-à-dire les intérêts des emprunts;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dépenses d’entretien et de fournitures;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frais de fonctionnement divers correspondant aux compétences de la collectivité.</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65" name="TextShape 2"/>
          <p:cNvSpPr txBox="1"/>
          <p:nvPr/>
        </p:nvSpPr>
        <p:spPr>
          <a:xfrm>
            <a:off x="547560" y="213696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a:solidFill>
                  <a:srgbClr val="3f3f3f"/>
                </a:solidFill>
                <a:latin typeface="Arial"/>
                <a:ea typeface="ヒラギノ角ゴ Pro W3"/>
              </a:rPr>
              <a:t>La classe 7 </a:t>
            </a:r>
            <a:r>
              <a:rPr b="0" lang="fr-FR" sz="1600" spc="-1" strike="noStrike">
                <a:solidFill>
                  <a:srgbClr val="3f3f3f"/>
                </a:solidFill>
                <a:latin typeface="Arial"/>
                <a:ea typeface="ヒラギノ角ゴ Pro W3"/>
              </a:rPr>
              <a:t>regroupe les comptes destinés à enregistrer dans l’exercice les produits par nature y compris ceux concernant les exercices antérieurs qui se rapportent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au fonctionnement normal ou courant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à la gestion financière ;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aux opérations exceptionnelles.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67" name="TextShape 2"/>
          <p:cNvSpPr txBox="1"/>
          <p:nvPr/>
        </p:nvSpPr>
        <p:spPr>
          <a:xfrm>
            <a:off x="648360" y="2109240"/>
            <a:ext cx="9598680" cy="23403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produits de fonctionnement normal ou courant sont enregistrés sous les comptes 70 à 75.</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73 étant réservé aux produits des impôts et taxes.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74 aux dotations diverses versées par l’Etat, aux subventions et participations.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produits liés à la gestion financière figurent sous le compte 76.</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produits relatifs à des opérations exceptionnelles sont inscrits sous le compte 77.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69" name="TextShape 2"/>
          <p:cNvSpPr txBox="1"/>
          <p:nvPr/>
        </p:nvSpPr>
        <p:spPr>
          <a:xfrm>
            <a:off x="545760" y="2399760"/>
            <a:ext cx="9598680" cy="10429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70 </a:t>
            </a:r>
            <a:r>
              <a:rPr b="0" lang="fr-FR" sz="1600" spc="-1" strike="noStrike">
                <a:solidFill>
                  <a:srgbClr val="3f3f3f"/>
                </a:solidFill>
                <a:latin typeface="Arial"/>
                <a:ea typeface="ヒラギノ角ゴ Pro W3"/>
              </a:rPr>
              <a:t>produits des services, du domaine et ventes diverses.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montant des ventes, prestations de services et produits afférents aux activités annexes.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71" name="TextShape 2"/>
          <p:cNvSpPr txBox="1"/>
          <p:nvPr/>
        </p:nvSpPr>
        <p:spPr>
          <a:xfrm>
            <a:off x="546840" y="1611360"/>
            <a:ext cx="9598680" cy="42706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73 </a:t>
            </a:r>
            <a:r>
              <a:rPr b="0" lang="fr-FR" sz="1600" spc="-1" strike="noStrike">
                <a:solidFill>
                  <a:srgbClr val="3f3f3f"/>
                </a:solidFill>
                <a:latin typeface="Arial"/>
                <a:ea typeface="ヒラギノ角ゴ Pro W3"/>
              </a:rPr>
              <a:t>impôts et taxes :</a:t>
            </a:r>
            <a:endParaRPr b="1" lang="fr-FR" sz="16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 impôts locaux;</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7311 contributions directes (les contributions directes enregistrées sur ce compte correspondent aux ressources fiscales qui figurent sur l’état 1259 COM);</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73111 taxes foncières et d’habitation;</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73112 cotisations sur la valeur ajoutée des entreprises;</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73113 taxe sur les surfaces commerciales;</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73114 impositions forfaitaires sur les entreprises de réseau;</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7318 autres impôts locaux ou assimilés;</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73211 attribution de compensation;</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73212  dotation de solidarité communautaire;</a:t>
            </a:r>
            <a:endParaRPr b="0" lang="fr-FR" sz="1400" spc="-1" strike="noStrike">
              <a:solidFill>
                <a:srgbClr val="3f3f3f"/>
              </a:solidFill>
              <a:latin typeface="Arial"/>
            </a:endParaRPr>
          </a:p>
          <a:p>
            <a:pPr lvl="1" marL="698040" indent="-325440" algn="just">
              <a:lnSpc>
                <a:spcPct val="100000"/>
              </a:lnSpc>
              <a:spcBef>
                <a:spcPts val="281"/>
              </a:spcBef>
              <a:buClr>
                <a:srgbClr val="3f3f3f"/>
              </a:buClr>
              <a:buSzPct val="120000"/>
              <a:buFont typeface="Helvetica"/>
              <a:buChar char="&gt;"/>
            </a:pPr>
            <a:r>
              <a:rPr b="0" lang="fr-FR" sz="1400" spc="-1" strike="noStrike">
                <a:solidFill>
                  <a:srgbClr val="3f3f3f"/>
                </a:solidFill>
                <a:latin typeface="Arial"/>
                <a:ea typeface="ヒラギノ角ゴ Pro W3"/>
              </a:rPr>
              <a:t>compte 73221 FNGIR, le Fonds National de Garantie Individuel de Ressources (FNGIR) a été créé afin d’opérer une redistribution horizontale des ressources au sein de chaque catégorie de collectivités (bloc communal, départements, régions). Les excédents enregistrés pour certaines collectivités sont prélevés et redistribués aux collectivités déficitaires. Ce compte enregistre le FNGIR perçu par les collectivités bénéficiaires de ce fonds ( commentaires du compte 73923 « Reversement sur FNGIR »). Le montant attendu figure sur l’état 1259 COM colonne 11 « Versement GIR ». </a:t>
            </a:r>
            <a:endParaRPr b="0" lang="fr-FR" sz="1400" spc="-1" strike="noStrike">
              <a:solidFill>
                <a:srgbClr val="3f3f3f"/>
              </a:solidFill>
              <a:latin typeface="Arial"/>
            </a:endParaRPr>
          </a:p>
          <a:p>
            <a:pPr>
              <a:lnSpc>
                <a:spcPct val="100000"/>
              </a:lnSpc>
              <a:spcBef>
                <a:spcPts val="281"/>
              </a:spcBef>
            </a:pPr>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73" name="TextShape 2"/>
          <p:cNvSpPr txBox="1"/>
          <p:nvPr/>
        </p:nvSpPr>
        <p:spPr>
          <a:xfrm>
            <a:off x="547560" y="2187720"/>
            <a:ext cx="9598680" cy="2353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7336 </a:t>
            </a:r>
            <a:r>
              <a:rPr b="0" lang="fr-FR" sz="1600" spc="-1" strike="noStrike">
                <a:solidFill>
                  <a:srgbClr val="3f3f3f"/>
                </a:solidFill>
                <a:latin typeface="Arial"/>
                <a:ea typeface="ヒラギノ角ゴ Pro W3"/>
              </a:rPr>
              <a:t>droits de place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ce compte enregistre les droits de place qui correspondent à une autorisation d’occupation du domaine public, moyennant une redevance fixée par arrêté de la commune. </a:t>
            </a:r>
            <a:endParaRPr b="0" lang="fr-FR" sz="1600" spc="-1" strike="noStrike">
              <a:solidFill>
                <a:srgbClr val="3f3f3f"/>
              </a:solidFill>
              <a:latin typeface="Arial"/>
            </a:endParaRPr>
          </a:p>
          <a:p>
            <a:pPr marL="372240" algn="just">
              <a:lnSpc>
                <a:spcPct val="100000"/>
              </a:lnSpc>
              <a:spcBef>
                <a:spcPts val="320"/>
              </a:spcBef>
            </a:pPr>
            <a:r>
              <a:rPr b="0" lang="fr-FR" sz="1600" spc="-1" strike="noStrike" u="sng">
                <a:solidFill>
                  <a:srgbClr val="3f3f3f"/>
                </a:solidFill>
                <a:uFillTx/>
                <a:latin typeface="Arial"/>
                <a:ea typeface="ヒラギノ角ゴ Pro W3"/>
              </a:rPr>
              <a:t>Compte 7338 </a:t>
            </a:r>
            <a:r>
              <a:rPr b="0" lang="fr-FR" sz="1600" spc="-1" strike="noStrike">
                <a:solidFill>
                  <a:srgbClr val="3f3f3f"/>
                </a:solidFill>
                <a:latin typeface="Arial"/>
                <a:ea typeface="ヒラギノ角ゴ Pro W3"/>
              </a:rPr>
              <a:t>autres taxes : </a:t>
            </a:r>
            <a:endParaRPr b="1" lang="fr-FR" sz="1600" spc="-1" strike="noStrike">
              <a:solidFill>
                <a:srgbClr val="3f3f3f"/>
              </a:solidFill>
              <a:latin typeface="Arial"/>
            </a:endParaRPr>
          </a:p>
          <a:p>
            <a:pPr marL="372240" algn="just">
              <a:lnSpc>
                <a:spcPct val="100000"/>
              </a:lnSpc>
              <a:spcBef>
                <a:spcPts val="320"/>
              </a:spcBef>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ce compte enregistre toutes les taxes liées à l’utilisation des services publics et du domaine </a:t>
            </a: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perçues par les collectivités qui ne peuvent pas être enregistrées dans les subdivisions </a:t>
            </a: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précédentes.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75" name="TextShape 2"/>
          <p:cNvSpPr txBox="1"/>
          <p:nvPr/>
        </p:nvSpPr>
        <p:spPr>
          <a:xfrm>
            <a:off x="545760" y="2200680"/>
            <a:ext cx="9598680" cy="23302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739223 </a:t>
            </a:r>
            <a:r>
              <a:rPr b="0" lang="fr-FR" sz="1600" spc="-1" strike="noStrike">
                <a:solidFill>
                  <a:srgbClr val="3f3f3f"/>
                </a:solidFill>
                <a:latin typeface="Arial"/>
                <a:ea typeface="ヒラギノ角ゴ Pro W3"/>
              </a:rPr>
              <a:t>fonds de péréquation des ressources communales et intercommunales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créé par l’article 144 de la loi de finances initiale pour 2012, le fonds de péréquation des ressources communales et intercommunales (FPIC) est un mécanisme de péréquation horizontale pour le secteur communal. Il consiste à prélever une fraction des ressources fiscales de certaines collectivités pour la reverser à des collectivités moins favorisées. Les intercommunalités à fiscalité propre constituent l’échelon de référence. Ce compte enregistre les versements effectués par les collectivités contributrices à ce fonds (cf. commentaires du compte 7325).</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77" name="TextShape 2"/>
          <p:cNvSpPr txBox="1"/>
          <p:nvPr/>
        </p:nvSpPr>
        <p:spPr>
          <a:xfrm>
            <a:off x="546840" y="1608480"/>
            <a:ext cx="9598680" cy="25466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74 </a:t>
            </a:r>
            <a:r>
              <a:rPr b="0" lang="fr-FR" sz="1600" spc="-1" strike="noStrike">
                <a:solidFill>
                  <a:srgbClr val="3f3f3f"/>
                </a:solidFill>
                <a:latin typeface="Arial"/>
                <a:ea typeface="ヒラギノ角ゴ Pro W3"/>
              </a:rPr>
              <a:t>dotations et participations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compte 741  DGF;</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compte 7411 dotation forfaitaire;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compte 7412 dotation d’aménagement;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compte 74121 dotation de solidarité rurale;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compte 74123 dotation de solidarité urbaine;</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compte 74127 dotation nationale de péréquation ;</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79" name="TextShape 2"/>
          <p:cNvSpPr txBox="1"/>
          <p:nvPr/>
        </p:nvSpPr>
        <p:spPr>
          <a:xfrm>
            <a:off x="678960" y="2153880"/>
            <a:ext cx="9598680" cy="15886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744</a:t>
            </a:r>
            <a:r>
              <a:rPr b="0" lang="fr-FR" sz="1600" spc="-1" strike="noStrike">
                <a:solidFill>
                  <a:srgbClr val="3f3f3f"/>
                </a:solidFill>
                <a:latin typeface="Arial"/>
                <a:ea typeface="ヒラギノ角ゴ Pro W3"/>
              </a:rPr>
              <a:t>  FCTVA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l’article 34 de la loi de finances pour 2016 a élargi le bénéfice du FCTVA aux dépenses d’entretien des bâtiments publics et de la voirie réalisées à compter du 1er janvier 2016. Le compte 744 permet de comptabiliser la recette de FCTVA pour la part afférente aux dépenses de fonctionnement.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81" name="TextShape 2"/>
          <p:cNvSpPr txBox="1"/>
          <p:nvPr/>
        </p:nvSpPr>
        <p:spPr>
          <a:xfrm>
            <a:off x="547560" y="2014920"/>
            <a:ext cx="9598680" cy="3024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Compte 748 autres attributions et participation.</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Compte 7483 attributions de péréquation et de compensation.</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Compte 74832 attribution du fonds départemental de péréquation de la taxe professionnelle.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Compte 74833 État – Compensation au titre de la contribution économique territoriale (CVAE et CFE).</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Compte 74834 État – Compensation au titre des exonérations des taxes foncières.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Compte 74835 État – Compensation au titre des exonérations de taxe d’habitation. (Ce compte enregistre les pertes de ressources relatives à la taxe d’habitation résultant des exonérations décidées par la loi au titre de l’exercice. Les montants attendus figurent sur l’état 1259 COM colonne 13).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83" name="TextShape 2"/>
          <p:cNvSpPr txBox="1"/>
          <p:nvPr/>
        </p:nvSpPr>
        <p:spPr>
          <a:xfrm>
            <a:off x="668520" y="2404080"/>
            <a:ext cx="9598680" cy="11415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75 </a:t>
            </a:r>
            <a:r>
              <a:rPr b="0" lang="fr-FR" sz="1600" spc="-1" strike="noStrike">
                <a:solidFill>
                  <a:srgbClr val="3f3f3f"/>
                </a:solidFill>
                <a:latin typeface="Arial"/>
                <a:ea typeface="ヒラギノ角ゴ Pro W3"/>
              </a:rPr>
              <a:t>autres produits de gestion courante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autres produits de la gestion courante comprennent notamment la perception de revenus et redevances diverses provenant du patrimoine.</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dépenses</a:t>
            </a:r>
            <a:endParaRPr b="0" lang="fr-FR" sz="2400" spc="-1" strike="noStrike">
              <a:solidFill>
                <a:srgbClr val="60bdec"/>
              </a:solidFill>
              <a:latin typeface="Arial"/>
            </a:endParaRPr>
          </a:p>
        </p:txBody>
      </p:sp>
      <p:sp>
        <p:nvSpPr>
          <p:cNvPr id="240" name="TextShape 2"/>
          <p:cNvSpPr txBox="1"/>
          <p:nvPr/>
        </p:nvSpPr>
        <p:spPr>
          <a:xfrm>
            <a:off x="547560" y="2106360"/>
            <a:ext cx="9598680" cy="20386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Les dépenses d’investissement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dépenses d’investissement, concernent des opérations en capital. Elles comprennent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remboursements du capital des emprunts;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travaux d’équipement;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acquisitions immobilières et mobilières.</a:t>
            </a:r>
            <a:endParaRPr b="0"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Classe 7 – comptes de produits</a:t>
            </a:r>
            <a:endParaRPr b="0" lang="fr-FR" sz="2400" spc="-1" strike="noStrike">
              <a:solidFill>
                <a:srgbClr val="60bdec"/>
              </a:solidFill>
              <a:latin typeface="Arial"/>
            </a:endParaRPr>
          </a:p>
        </p:txBody>
      </p:sp>
      <p:sp>
        <p:nvSpPr>
          <p:cNvPr id="385" name="TextShape 2"/>
          <p:cNvSpPr txBox="1"/>
          <p:nvPr/>
        </p:nvSpPr>
        <p:spPr>
          <a:xfrm>
            <a:off x="678960" y="217764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Compte 77 </a:t>
            </a:r>
            <a:r>
              <a:rPr b="0" lang="fr-FR" sz="1600" spc="-1" strike="noStrike">
                <a:solidFill>
                  <a:srgbClr val="3f3f3f"/>
                </a:solidFill>
                <a:latin typeface="Arial"/>
                <a:ea typeface="ヒラギノ角ゴ Pro W3"/>
              </a:rPr>
              <a:t>produits exceptionnels . Les produits exceptionnels sont inscrits au crédit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des comptes 775 « Produits des cessions d’immobilisations »,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PLAN COMPTABLE M14</a:t>
            </a:r>
            <a:endParaRPr b="0" lang="fr-FR" sz="2400" spc="-1" strike="noStrike">
              <a:solidFill>
                <a:srgbClr val="60bdec"/>
              </a:solidFill>
              <a:latin typeface="Arial"/>
            </a:endParaRPr>
          </a:p>
        </p:txBody>
      </p:sp>
      <p:sp>
        <p:nvSpPr>
          <p:cNvPr id="387" name="TextShape 2"/>
          <p:cNvSpPr txBox="1"/>
          <p:nvPr/>
        </p:nvSpPr>
        <p:spPr>
          <a:xfrm>
            <a:off x="547560" y="2332800"/>
            <a:ext cx="9598680" cy="1233000"/>
          </a:xfrm>
          <a:prstGeom prst="rect">
            <a:avLst/>
          </a:prstGeom>
          <a:noFill/>
          <a:ln>
            <a:noFill/>
          </a:ln>
        </p:spPr>
        <p:txBody>
          <a:bodyPr lIns="104400" rIns="104400" tIns="52200" bIns="52200">
            <a:noAutofit/>
          </a:bodyPr>
          <a:p>
            <a:pPr marL="390960" indent="-390600" algn="ctr">
              <a:lnSpc>
                <a:spcPct val="100000"/>
              </a:lnSpc>
              <a:spcBef>
                <a:spcPts val="320"/>
              </a:spcBef>
              <a:buClr>
                <a:srgbClr val="f59f0e"/>
              </a:buClr>
              <a:buFont typeface="Wingdings 3" charset="2"/>
              <a:buChar char=""/>
            </a:pPr>
            <a:r>
              <a:rPr b="0" lang="fr-FR" sz="1600" spc="-1" strike="noStrike" u="sng">
                <a:solidFill>
                  <a:srgbClr val="c0c378"/>
                </a:solidFill>
                <a:uFillTx/>
                <a:latin typeface="Arial"/>
                <a:ea typeface="ヒラギノ角ゴ Pro W3"/>
                <a:hlinkClick r:id="rId1"/>
              </a:rPr>
              <a:t>PJ_doc_III</a:t>
            </a:r>
            <a:r>
              <a:rPr b="0" lang="fr-FR" sz="1600" spc="-1" strike="noStrike" u="sng">
                <a:solidFill>
                  <a:srgbClr val="c0c378"/>
                </a:solidFill>
                <a:uFillTx/>
                <a:latin typeface="Arial"/>
                <a:ea typeface="ヒラギノ角ゴ Pro W3"/>
                <a:hlinkClick r:id="rId2"/>
              </a:rPr>
              <a:t>\plan_de_comptes_m14_500_2020.pdf</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4819320" y="2156400"/>
            <a:ext cx="5366880" cy="1501560"/>
          </a:xfrm>
          <a:prstGeom prst="rect">
            <a:avLst/>
          </a:prstGeom>
          <a:noFill/>
          <a:ln>
            <a:noFill/>
          </a:ln>
        </p:spPr>
        <p:txBody>
          <a:bodyPr lIns="104400" rIns="104400" tIns="52200" bIns="52200" anchor="b">
            <a:noAutofit/>
          </a:bodyPr>
          <a:p>
            <a:pPr algn="ctr">
              <a:lnSpc>
                <a:spcPct val="100000"/>
              </a:lnSpc>
            </a:pPr>
            <a:r>
              <a:rPr b="1" lang="fr-FR" sz="2400" spc="-1" strike="noStrike" cap="all">
                <a:solidFill>
                  <a:srgbClr val="f59f0e"/>
                </a:solidFill>
                <a:latin typeface="Lato"/>
                <a:ea typeface="Lato"/>
              </a:rPr>
              <a:t>Les différents documents budgétaires</a:t>
            </a:r>
            <a:endParaRPr b="0" lang="fr-FR" sz="2400" spc="-1" strike="noStrike">
              <a:solidFill>
                <a:srgbClr val="60bdec"/>
              </a:solidFill>
              <a:latin typeface="Arial"/>
            </a:endParaRPr>
          </a:p>
        </p:txBody>
      </p:sp>
      <p:sp>
        <p:nvSpPr>
          <p:cNvPr id="389" name="TextShape 2"/>
          <p:cNvSpPr txBox="1"/>
          <p:nvPr/>
        </p:nvSpPr>
        <p:spPr>
          <a:xfrm>
            <a:off x="4819320" y="3776760"/>
            <a:ext cx="5431320" cy="1653840"/>
          </a:xfrm>
          <a:prstGeom prst="rect">
            <a:avLst/>
          </a:prstGeom>
          <a:noFill/>
          <a:ln>
            <a:noFill/>
          </a:ln>
        </p:spPr>
        <p:txBody>
          <a:bodyPr lIns="104400" rIns="104400" tIns="52200" bIns="52200">
            <a:noAutofit/>
          </a:bodyPr>
          <a:p>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budget primitif</a:t>
            </a:r>
            <a:endParaRPr b="0" lang="fr-FR" sz="2400" spc="-1" strike="noStrike">
              <a:solidFill>
                <a:srgbClr val="60bdec"/>
              </a:solidFill>
              <a:latin typeface="Arial"/>
            </a:endParaRPr>
          </a:p>
        </p:txBody>
      </p:sp>
      <p:sp>
        <p:nvSpPr>
          <p:cNvPr id="391" name="TextShape 2"/>
          <p:cNvSpPr txBox="1"/>
          <p:nvPr/>
        </p:nvSpPr>
        <p:spPr>
          <a:xfrm>
            <a:off x="547560" y="1944000"/>
            <a:ext cx="9598680" cy="31154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communes connaissent cinq types de documents budgétaires.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1" lang="fr-FR" sz="1600" spc="-1" strike="noStrike">
                <a:solidFill>
                  <a:srgbClr val="3f3f3f"/>
                </a:solidFill>
                <a:latin typeface="Arial"/>
                <a:ea typeface="ヒラギノ角ゴ Pro W3"/>
              </a:rPr>
              <a:t>Le budget primitif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Le budget primitif constitue le premier acte obligatoire du </a:t>
            </a:r>
            <a:r>
              <a:rPr b="0" lang="fr-FR" sz="1600" spc="-1" strike="noStrike">
                <a:solidFill>
                  <a:srgbClr val="c0c378"/>
                </a:solidFill>
                <a:latin typeface="Arial"/>
                <a:ea typeface="ヒラギノ角ゴ Pro W3"/>
                <a:hlinkClick r:id="rId1"/>
              </a:rPr>
              <a:t>cycle budgétaire annuel de la collectivité.</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Il doit être voté par l’assemblée délibérante </a:t>
            </a:r>
            <a:r>
              <a:rPr b="1" lang="fr-FR" sz="1600" spc="-1" strike="noStrike">
                <a:solidFill>
                  <a:srgbClr val="262626"/>
                </a:solidFill>
                <a:latin typeface="Arial"/>
                <a:ea typeface="ヒラギノ角ゴ Pro W3"/>
              </a:rPr>
              <a:t>avant le 15 avril</a:t>
            </a:r>
            <a:r>
              <a:rPr b="0" lang="fr-FR" sz="1600" spc="-1" strike="noStrike">
                <a:solidFill>
                  <a:srgbClr val="262626"/>
                </a:solidFill>
                <a:latin typeface="Arial"/>
                <a:ea typeface="ヒラギノ角ゴ Pro W3"/>
              </a:rPr>
              <a:t> de l’année à laquelle il se rapporte (</a:t>
            </a:r>
            <a:r>
              <a:rPr b="0" lang="fr-FR" sz="1600" spc="-1" strike="noStrike">
                <a:solidFill>
                  <a:srgbClr val="c0c378"/>
                </a:solidFill>
                <a:latin typeface="Arial"/>
                <a:ea typeface="ヒラギノ角ゴ Pro W3"/>
                <a:hlinkClick r:id="rId2"/>
              </a:rPr>
              <a:t>loi du 2 mars 1982</a:t>
            </a:r>
            <a:r>
              <a:rPr b="0" lang="fr-FR" sz="1600" spc="-1" strike="noStrike">
                <a:solidFill>
                  <a:srgbClr val="262626"/>
                </a:solidFill>
                <a:latin typeface="Arial"/>
                <a:ea typeface="ヒラギノ角ゴ Pro W3"/>
              </a:rPr>
              <a:t>) et transmis au représentant de l’Etat </a:t>
            </a:r>
            <a:r>
              <a:rPr b="1" lang="fr-FR" sz="1600" spc="-1" strike="noStrike">
                <a:solidFill>
                  <a:srgbClr val="262626"/>
                </a:solidFill>
                <a:latin typeface="Arial"/>
                <a:ea typeface="ヒラギノ角ゴ Pro W3"/>
              </a:rPr>
              <a:t>dans les 15 jours qui suivent son approbation</a:t>
            </a:r>
            <a:r>
              <a:rPr b="0" lang="fr-FR" sz="1600" spc="-1" strike="noStrike">
                <a:solidFill>
                  <a:srgbClr val="262626"/>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Par cet acte, l'ordonnateur est autorisé à effectuer les opérations de recettes et de dépenses inscrites au budget, pour la période qui s’étend </a:t>
            </a:r>
            <a:r>
              <a:rPr b="1" lang="fr-FR" sz="1600" spc="-1" strike="noStrike">
                <a:solidFill>
                  <a:srgbClr val="262626"/>
                </a:solidFill>
                <a:latin typeface="Arial"/>
                <a:ea typeface="ヒラギノ角ゴ Pro W3"/>
              </a:rPr>
              <a:t>du 1</a:t>
            </a:r>
            <a:r>
              <a:rPr b="1" lang="fr-FR" sz="1600" spc="-1" strike="noStrike" baseline="30000">
                <a:solidFill>
                  <a:srgbClr val="262626"/>
                </a:solidFill>
                <a:latin typeface="Arial"/>
                <a:ea typeface="ヒラギノ角ゴ Pro W3"/>
              </a:rPr>
              <a:t>er</a:t>
            </a:r>
            <a:r>
              <a:rPr b="1" lang="fr-FR" sz="1600" spc="-1" strike="noStrike">
                <a:solidFill>
                  <a:srgbClr val="262626"/>
                </a:solidFill>
                <a:latin typeface="Arial"/>
                <a:ea typeface="ヒラギノ角ゴ Pro W3"/>
              </a:rPr>
              <a:t> janvier au 31 décembre de l’année civile.</a:t>
            </a:r>
            <a:r>
              <a:rPr b="0" lang="fr-FR" sz="1600" spc="-1" strike="noStrike">
                <a:solidFill>
                  <a:srgbClr val="262626"/>
                </a:solidFill>
                <a:latin typeface="Arial"/>
                <a:ea typeface="ヒラギノ角ゴ Pro W3"/>
              </a:rPr>
              <a: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Ce </a:t>
            </a:r>
            <a:r>
              <a:rPr b="1" lang="fr-FR" sz="1600" spc="-1" strike="noStrike">
                <a:solidFill>
                  <a:srgbClr val="262626"/>
                </a:solidFill>
                <a:latin typeface="Arial"/>
                <a:ea typeface="ヒラギノ角ゴ Pro W3"/>
              </a:rPr>
              <a:t>principe d’annualité budgétaire</a:t>
            </a:r>
            <a:r>
              <a:rPr b="0" lang="fr-FR" sz="1600" spc="-1" strike="noStrike">
                <a:solidFill>
                  <a:srgbClr val="262626"/>
                </a:solidFill>
                <a:latin typeface="Arial"/>
                <a:ea typeface="ヒラギノ角ゴ Pro W3"/>
              </a:rPr>
              <a:t> comporte quelques aména</a:t>
            </a:r>
            <a:r>
              <a:rPr b="0" lang="fr-FR" sz="1600" spc="-1" strike="noStrike">
                <a:solidFill>
                  <a:srgbClr val="3d3d3d"/>
                </a:solidFill>
                <a:latin typeface="Arial"/>
                <a:ea typeface="ヒラギノ角ゴ Pro W3"/>
              </a:rPr>
              <a:t>gements pour tenir compte d’opérations prévues et engagées mais non dénouées en fin d’année.</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budget primitif</a:t>
            </a:r>
            <a:endParaRPr b="0" lang="fr-FR" sz="2400" spc="-1" strike="noStrike">
              <a:solidFill>
                <a:srgbClr val="60bdec"/>
              </a:solidFill>
              <a:latin typeface="Arial"/>
            </a:endParaRPr>
          </a:p>
        </p:txBody>
      </p:sp>
      <p:sp>
        <p:nvSpPr>
          <p:cNvPr id="393" name="TextShape 2"/>
          <p:cNvSpPr txBox="1"/>
          <p:nvPr/>
        </p:nvSpPr>
        <p:spPr>
          <a:xfrm>
            <a:off x="546840" y="1977120"/>
            <a:ext cx="9598680" cy="3193920"/>
          </a:xfrm>
          <a:prstGeom prst="rect">
            <a:avLst/>
          </a:prstGeom>
          <a:noFill/>
          <a:ln>
            <a:noFill/>
          </a:ln>
        </p:spPr>
        <p:txBody>
          <a:bodyPr lIns="104400" rIns="104400" tIns="52200" bIns="52200">
            <a:noAutofit/>
          </a:bodyPr>
          <a:p>
            <a:pPr marL="390960" indent="-390600" algn="just">
              <a:lnSpc>
                <a:spcPct val="100000"/>
              </a:lnSpc>
              <a:spcBef>
                <a:spcPts val="281"/>
              </a:spcBef>
              <a:buClr>
                <a:srgbClr val="f59f0e"/>
              </a:buClr>
              <a:buFont typeface="Wingdings 3" charset="2"/>
              <a:buChar char=""/>
            </a:pPr>
            <a:r>
              <a:rPr b="0" lang="fr-FR" sz="1400" spc="-1" strike="noStrike">
                <a:solidFill>
                  <a:srgbClr val="3d3d3d"/>
                </a:solidFill>
                <a:latin typeface="Arial"/>
                <a:ea typeface="ヒラギノ角ゴ Pro W3"/>
              </a:rPr>
              <a:t>D’un point de vue comptable, le budget se présente en deux parties, </a:t>
            </a:r>
            <a:r>
              <a:rPr b="1" lang="fr-FR" sz="1400" spc="-1" strike="noStrike">
                <a:solidFill>
                  <a:srgbClr val="3d3d3d"/>
                </a:solidFill>
                <a:latin typeface="Arial"/>
                <a:ea typeface="ヒラギノ角ゴ Pro W3"/>
              </a:rPr>
              <a:t>une section de fonctionnement</a:t>
            </a:r>
            <a:r>
              <a:rPr b="0" lang="fr-FR" sz="1400" spc="-1" strike="noStrike">
                <a:solidFill>
                  <a:srgbClr val="3d3d3d"/>
                </a:solidFill>
                <a:latin typeface="Arial"/>
                <a:ea typeface="ヒラギノ角ゴ Pro W3"/>
              </a:rPr>
              <a:t> et une </a:t>
            </a:r>
            <a:r>
              <a:rPr b="1" lang="fr-FR" sz="1400" spc="-1" strike="noStrike">
                <a:solidFill>
                  <a:srgbClr val="3d3d3d"/>
                </a:solidFill>
                <a:latin typeface="Arial"/>
                <a:ea typeface="ヒラギノ角ゴ Pro W3"/>
              </a:rPr>
              <a:t>section d’investissement</a:t>
            </a:r>
            <a:r>
              <a:rPr b="0" lang="fr-FR" sz="1400" spc="-1" strike="noStrike">
                <a:solidFill>
                  <a:srgbClr val="3d3d3d"/>
                </a:solidFill>
                <a:latin typeface="Arial"/>
                <a:ea typeface="ヒラギノ角ゴ Pro W3"/>
              </a:rPr>
              <a:t>. </a:t>
            </a:r>
            <a:endParaRPr b="1" lang="fr-FR" sz="1400" spc="-1" strike="noStrike">
              <a:solidFill>
                <a:srgbClr val="3f3f3f"/>
              </a:solidFill>
              <a:latin typeface="Arial"/>
            </a:endParaRPr>
          </a:p>
          <a:p>
            <a:pPr marL="390960" indent="-390600" algn="just">
              <a:lnSpc>
                <a:spcPct val="100000"/>
              </a:lnSpc>
              <a:spcBef>
                <a:spcPts val="281"/>
              </a:spcBef>
              <a:buClr>
                <a:srgbClr val="f59f0e"/>
              </a:buClr>
              <a:buFont typeface="Wingdings 3" charset="2"/>
              <a:buChar char=""/>
            </a:pPr>
            <a:r>
              <a:rPr b="0" lang="fr-FR" sz="1400" spc="-1" strike="noStrike">
                <a:solidFill>
                  <a:srgbClr val="3d3d3d"/>
                </a:solidFill>
                <a:latin typeface="Arial"/>
                <a:ea typeface="ヒラギノ角ゴ Pro W3"/>
              </a:rPr>
              <a:t>Chacune de ces sections doit être présentée </a:t>
            </a:r>
            <a:r>
              <a:rPr b="1" lang="fr-FR" sz="1400" spc="-1" strike="noStrike">
                <a:solidFill>
                  <a:srgbClr val="3d3d3d"/>
                </a:solidFill>
                <a:latin typeface="Arial"/>
                <a:ea typeface="ヒラギノ角ゴ Pro W3"/>
              </a:rPr>
              <a:t>en équilibre</a:t>
            </a:r>
            <a:r>
              <a:rPr b="0" lang="fr-FR" sz="1400" spc="-1" strike="noStrike">
                <a:solidFill>
                  <a:srgbClr val="3d3d3d"/>
                </a:solidFill>
                <a:latin typeface="Arial"/>
                <a:ea typeface="ヒラギノ角ゴ Pro W3"/>
              </a:rPr>
              <a:t>, les recettes égalant les dépenses.</a:t>
            </a:r>
            <a:endParaRPr b="1" lang="fr-FR" sz="1400" spc="-1" strike="noStrike">
              <a:solidFill>
                <a:srgbClr val="3f3f3f"/>
              </a:solidFill>
              <a:latin typeface="Arial"/>
            </a:endParaRPr>
          </a:p>
          <a:p>
            <a:pPr marL="390960" indent="-390600" algn="just">
              <a:lnSpc>
                <a:spcPct val="100000"/>
              </a:lnSpc>
              <a:spcBef>
                <a:spcPts val="281"/>
              </a:spcBef>
              <a:buClr>
                <a:srgbClr val="f59f0e"/>
              </a:buClr>
              <a:buFont typeface="Wingdings 3" charset="2"/>
              <a:buChar char=""/>
            </a:pPr>
            <a:r>
              <a:rPr b="0" lang="fr-FR" sz="1400" spc="-1" strike="noStrike">
                <a:solidFill>
                  <a:srgbClr val="3d3d3d"/>
                </a:solidFill>
                <a:latin typeface="Arial"/>
                <a:ea typeface="ヒラギノ角ゴ Pro W3"/>
              </a:rPr>
              <a:t>Schématiquement, la section de fonctionnement retrace toutes les opérations de dépenses et de recettes nécessaires à la </a:t>
            </a:r>
            <a:r>
              <a:rPr b="1" lang="fr-FR" sz="1400" spc="-1" strike="noStrike">
                <a:solidFill>
                  <a:srgbClr val="3d3d3d"/>
                </a:solidFill>
                <a:latin typeface="Arial"/>
                <a:ea typeface="ヒラギノ角ゴ Pro W3"/>
              </a:rPr>
              <a:t>gestion courante</a:t>
            </a:r>
            <a:r>
              <a:rPr b="0" lang="fr-FR" sz="1400" spc="-1" strike="noStrike">
                <a:solidFill>
                  <a:srgbClr val="3d3d3d"/>
                </a:solidFill>
                <a:latin typeface="Arial"/>
                <a:ea typeface="ヒラギノ角ゴ Pro W3"/>
              </a:rPr>
              <a:t> des services de la collectivité. </a:t>
            </a:r>
            <a:endParaRPr b="1" lang="fr-FR" sz="1400" spc="-1" strike="noStrike">
              <a:solidFill>
                <a:srgbClr val="3f3f3f"/>
              </a:solidFill>
              <a:latin typeface="Arial"/>
            </a:endParaRPr>
          </a:p>
          <a:p>
            <a:pPr marL="390960" indent="-390600" algn="just">
              <a:lnSpc>
                <a:spcPct val="100000"/>
              </a:lnSpc>
              <a:spcBef>
                <a:spcPts val="281"/>
              </a:spcBef>
              <a:buClr>
                <a:srgbClr val="f59f0e"/>
              </a:buClr>
              <a:buFont typeface="Wingdings 3" charset="2"/>
              <a:buChar char=""/>
            </a:pPr>
            <a:r>
              <a:rPr b="0" lang="fr-FR" sz="1400" spc="-1" strike="noStrike">
                <a:solidFill>
                  <a:srgbClr val="3d3d3d"/>
                </a:solidFill>
                <a:latin typeface="Arial"/>
                <a:ea typeface="ヒラギノ角ゴ Pro W3"/>
              </a:rPr>
              <a:t>L’excédent de recettes par rapport aux dépenses, dégagé par la section de fonctionnement, est utilisé en priorité au remboursement du capital emprunté par la collectivité, le surplus constituant de l’</a:t>
            </a:r>
            <a:r>
              <a:rPr b="1" lang="fr-FR" sz="1400" spc="-1" strike="noStrike">
                <a:solidFill>
                  <a:srgbClr val="3d3d3d"/>
                </a:solidFill>
                <a:latin typeface="Arial"/>
                <a:ea typeface="ヒラギノ角ゴ Pro W3"/>
              </a:rPr>
              <a:t>autofinancement</a:t>
            </a:r>
            <a:r>
              <a:rPr b="0" lang="fr-FR" sz="1400" spc="-1" strike="noStrike">
                <a:solidFill>
                  <a:srgbClr val="3d3d3d"/>
                </a:solidFill>
                <a:latin typeface="Arial"/>
                <a:ea typeface="ヒラギノ角ゴ Pro W3"/>
              </a:rPr>
              <a:t> qui permettra d’abonder le financement des investissements prévus par la collectivité.</a:t>
            </a:r>
            <a:endParaRPr b="1" lang="fr-FR" sz="1400" spc="-1" strike="noStrike">
              <a:solidFill>
                <a:srgbClr val="3f3f3f"/>
              </a:solidFill>
              <a:latin typeface="Arial"/>
            </a:endParaRPr>
          </a:p>
          <a:p>
            <a:pPr marL="390960" indent="-390600" algn="just">
              <a:lnSpc>
                <a:spcPct val="100000"/>
              </a:lnSpc>
              <a:spcBef>
                <a:spcPts val="281"/>
              </a:spcBef>
              <a:buClr>
                <a:srgbClr val="f59f0e"/>
              </a:buClr>
              <a:buFont typeface="Wingdings 3" charset="2"/>
              <a:buChar char=""/>
            </a:pPr>
            <a:r>
              <a:rPr b="0" lang="fr-FR" sz="1400" spc="-1" strike="noStrike">
                <a:solidFill>
                  <a:srgbClr val="3d3d3d"/>
                </a:solidFill>
                <a:latin typeface="Arial"/>
                <a:ea typeface="ヒラギノ角ゴ Pro W3"/>
              </a:rPr>
              <a:t>La section d’investissement présente les </a:t>
            </a:r>
            <a:r>
              <a:rPr b="1" lang="fr-FR" sz="1400" spc="-1" strike="noStrike">
                <a:solidFill>
                  <a:srgbClr val="3d3d3d"/>
                </a:solidFill>
                <a:latin typeface="Arial"/>
                <a:ea typeface="ヒラギノ角ゴ Pro W3"/>
              </a:rPr>
              <a:t>programmes d’investissements nouveaux ou en cours</a:t>
            </a:r>
            <a:r>
              <a:rPr b="0" lang="fr-FR" sz="1400" spc="-1" strike="noStrike">
                <a:solidFill>
                  <a:srgbClr val="3d3d3d"/>
                </a:solidFill>
                <a:latin typeface="Arial"/>
                <a:ea typeface="ヒラギノ角ゴ Pro W3"/>
              </a:rPr>
              <a:t>. </a:t>
            </a:r>
            <a:endParaRPr b="1" lang="fr-FR" sz="1400" spc="-1" strike="noStrike">
              <a:solidFill>
                <a:srgbClr val="3f3f3f"/>
              </a:solidFill>
              <a:latin typeface="Arial"/>
            </a:endParaRPr>
          </a:p>
          <a:p>
            <a:pPr marL="390960" indent="-390600" algn="just">
              <a:lnSpc>
                <a:spcPct val="100000"/>
              </a:lnSpc>
              <a:spcBef>
                <a:spcPts val="281"/>
              </a:spcBef>
              <a:buClr>
                <a:srgbClr val="f59f0e"/>
              </a:buClr>
              <a:buFont typeface="Wingdings 3" charset="2"/>
              <a:buChar char=""/>
            </a:pPr>
            <a:r>
              <a:rPr b="0" lang="fr-FR" sz="1400" spc="-1" strike="noStrike">
                <a:solidFill>
                  <a:srgbClr val="3d3d3d"/>
                </a:solidFill>
                <a:latin typeface="Arial"/>
                <a:ea typeface="ヒラギノ角ゴ Pro W3"/>
              </a:rPr>
              <a:t>Ces dépenses sont financées par les ressources propres de la collectivité, par des dotations et subventions et éventuellement par l’emprunt. La section d’investissement est par nature celle qui a vocation à modifier ou enrichir le patrimoine de la collectivité.</a:t>
            </a:r>
            <a:endParaRPr b="1" lang="fr-FR" sz="1400" spc="-1" strike="noStrike">
              <a:solidFill>
                <a:srgbClr val="3f3f3f"/>
              </a:solidFill>
              <a:latin typeface="Arial"/>
            </a:endParaRPr>
          </a:p>
          <a:p>
            <a:pPr>
              <a:lnSpc>
                <a:spcPct val="100000"/>
              </a:lnSpc>
              <a:spcBef>
                <a:spcPts val="221"/>
              </a:spcBef>
            </a:pPr>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budget supplémentaire – les décisions modificatives</a:t>
            </a:r>
            <a:endParaRPr b="0" lang="fr-FR" sz="2400" spc="-1" strike="noStrike">
              <a:solidFill>
                <a:srgbClr val="60bdec"/>
              </a:solidFill>
              <a:latin typeface="Arial"/>
            </a:endParaRPr>
          </a:p>
        </p:txBody>
      </p:sp>
      <p:sp>
        <p:nvSpPr>
          <p:cNvPr id="395" name="TextShape 2"/>
          <p:cNvSpPr txBox="1"/>
          <p:nvPr/>
        </p:nvSpPr>
        <p:spPr>
          <a:xfrm>
            <a:off x="678960" y="1860480"/>
            <a:ext cx="9598680" cy="26683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Après son vote, un budget est toujours susceptible d’être modifié.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Plusieurs raisons et plusieurs techniques conduisent à une modification de l’acte budgétaire.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budget supplémentaire est un acte d’ajustement et de report.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Tout comme les lois de finances rectificatives pour le budget de l’État, le budget supplémentaire (BS) offre la possibilité de corriger en cours d’année les prévisions du budget primitif.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permet également d’intégrer dans les budgets locaux les résultats de l’année précédente (excédents, déficits…) dégagés par le compte administratif adopté avant le 30 juin, c’est-à-dire après le vote du budget primitif.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budget supplémentaire – les décisions modificatives</a:t>
            </a:r>
            <a:endParaRPr b="0" lang="fr-FR" sz="2400" spc="-1" strike="noStrike">
              <a:solidFill>
                <a:srgbClr val="60bdec"/>
              </a:solidFill>
              <a:latin typeface="Arial"/>
            </a:endParaRPr>
          </a:p>
        </p:txBody>
      </p:sp>
      <p:sp>
        <p:nvSpPr>
          <p:cNvPr id="397" name="TextShape 2"/>
          <p:cNvSpPr txBox="1"/>
          <p:nvPr/>
        </p:nvSpPr>
        <p:spPr>
          <a:xfrm>
            <a:off x="759960" y="2414160"/>
            <a:ext cx="9598680" cy="117216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a:solidFill>
                  <a:srgbClr val="3f3f3f"/>
                </a:solidFill>
                <a:latin typeface="Arial"/>
                <a:ea typeface="ヒラギノ角ゴ Pro W3"/>
              </a:rPr>
              <a:t>Le budget supplémentaire reprend la structure du budget primitif et est généralement adopté vers le mois d’octobre.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budget supplémentaire – les décisions modificatives</a:t>
            </a:r>
            <a:endParaRPr b="0" lang="fr-FR" sz="2400" spc="-1" strike="noStrike">
              <a:solidFill>
                <a:srgbClr val="60bdec"/>
              </a:solidFill>
              <a:latin typeface="Arial"/>
            </a:endParaRPr>
          </a:p>
        </p:txBody>
      </p:sp>
      <p:sp>
        <p:nvSpPr>
          <p:cNvPr id="399" name="TextShape 2"/>
          <p:cNvSpPr txBox="1"/>
          <p:nvPr/>
        </p:nvSpPr>
        <p:spPr>
          <a:xfrm>
            <a:off x="658440" y="206568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décisions modificatives ont la même fonction que le budget supplémentaire concernant l’ajustement des prévisions en cours d’année, mais n’ont pas de fonction de report.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Elles modifient ponctuellement le budget initial.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Ce sont des délibérations de l’assemblée locale (conseil municipal, départemental ou régional) autorisant l’exécutif (maire, président du conseil communautaire, départemental ou régional) à effectuer des recettes ou des dépenses complémentaires.</a:t>
            </a:r>
            <a:endParaRPr b="1"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budget supplémentaire – les décisions modificatives</a:t>
            </a:r>
            <a:endParaRPr b="0" lang="fr-FR" sz="2400" spc="-1" strike="noStrike">
              <a:solidFill>
                <a:srgbClr val="60bdec"/>
              </a:solidFill>
              <a:latin typeface="Arial"/>
            </a:endParaRPr>
          </a:p>
        </p:txBody>
      </p:sp>
      <p:sp>
        <p:nvSpPr>
          <p:cNvPr id="401" name="TextShape 2"/>
          <p:cNvSpPr txBox="1"/>
          <p:nvPr/>
        </p:nvSpPr>
        <p:spPr>
          <a:xfrm>
            <a:off x="668520" y="2109240"/>
            <a:ext cx="9598680" cy="25945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nombre de ces décisions modificatives est laissé au libre arbitre de chaque collectivité.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Elles peuvent être adoptées à tout moment après le vote du budget primitif.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Pour la section de fonctionnement, une délibération modificative peut également être prise au-delà du 31 décembre de l’exercice auquel elle se rapporte pour ajuster les crédits destinés à régler les dépenses engagées avant cette date.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délibérations prises après le 21 janvier ou transmises postérieurement au 26 janvier n'ont, de par la loi, aucun effet juridique.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trésorier de la collectivité ne devrait pas être en mesure d’exécuter une telle décision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COMPTE ADMINISTRATIF</a:t>
            </a:r>
            <a:endParaRPr b="0" lang="fr-FR" sz="2400" spc="-1" strike="noStrike">
              <a:solidFill>
                <a:srgbClr val="60bdec"/>
              </a:solidFill>
              <a:latin typeface="Arial"/>
            </a:endParaRPr>
          </a:p>
        </p:txBody>
      </p:sp>
      <p:sp>
        <p:nvSpPr>
          <p:cNvPr id="403" name="TextShape 2"/>
          <p:cNvSpPr txBox="1"/>
          <p:nvPr/>
        </p:nvSpPr>
        <p:spPr>
          <a:xfrm>
            <a:off x="648360" y="2106360"/>
            <a:ext cx="9598680" cy="25466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administratif est établi en fin d’exercice par le président de l’assemblée délibérante.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retrace les mouvements effectifs de dépenses et de recettes de la collectivité.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compte administratif est ainsi le bilan financier de l’ordonnateur qui doit rendre compte annuellement des opérations budgétaires qu’il a exécutées.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constitue l’arrêté des comptes de la collectivité à la clôture de l’exercice budgétaire, qui intervient au plus tard le 30 juin de l’année N+1.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Il retrace toutes les recettes (y compris celles non titrées) et les dépenses réalisées au cours d’une année, y compris celles qui ont été engagées mais non mandatées (restes à réaliser).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Principe d’exécution des dépenses</a:t>
            </a:r>
            <a:endParaRPr b="0" lang="fr-FR" sz="2400" spc="-1" strike="noStrike">
              <a:solidFill>
                <a:srgbClr val="60bdec"/>
              </a:solidFill>
              <a:latin typeface="Arial"/>
            </a:endParaRPr>
          </a:p>
        </p:txBody>
      </p:sp>
      <p:sp>
        <p:nvSpPr>
          <p:cNvPr id="242" name="TextShape 2"/>
          <p:cNvSpPr txBox="1"/>
          <p:nvPr/>
        </p:nvSpPr>
        <p:spPr>
          <a:xfrm>
            <a:off x="638280" y="1967040"/>
            <a:ext cx="9598680" cy="29502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dépenses d’investissement des collectivités en font le premier investisseur public.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Les dépenses d’investissement comprennent essentiellement des opérations qui se traduisent par une modification de la consistance ou de la valeur du patrimoine de la collectivité territoriale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achats de matériels durables,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construction ou aménagement de bâtiments,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travaux d’infrastructure, </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d3d3d"/>
                </a:solidFill>
                <a:latin typeface="Arial"/>
                <a:ea typeface="ヒラギノ角ゴ Pro W3"/>
              </a:rPr>
              <a:t>acquisition de titres de participation ou autres titres immobilisés.</a:t>
            </a:r>
            <a:endParaRPr b="0"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Elles comprennent également le montant du remboursement en capital des emprunts et diverses dépenses ayant pour effet de réduire les fonds propres (reprises ou reversements, moins value…).</a:t>
            </a:r>
            <a:endParaRPr b="1"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COMPTE DE GESTION</a:t>
            </a:r>
            <a:endParaRPr b="0" lang="fr-FR" sz="2400" spc="-1" strike="noStrike">
              <a:solidFill>
                <a:srgbClr val="60bdec"/>
              </a:solidFill>
              <a:latin typeface="Arial"/>
            </a:endParaRPr>
          </a:p>
        </p:txBody>
      </p:sp>
      <p:sp>
        <p:nvSpPr>
          <p:cNvPr id="405" name="TextShape 2"/>
          <p:cNvSpPr txBox="1"/>
          <p:nvPr/>
        </p:nvSpPr>
        <p:spPr>
          <a:xfrm>
            <a:off x="678960" y="1863360"/>
            <a:ext cx="9598680" cy="34477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1" lang="fr-FR" sz="1600" spc="-1" strike="noStrike">
                <a:solidFill>
                  <a:srgbClr val="3d3d3d"/>
                </a:solidFill>
                <a:latin typeface="Arial"/>
                <a:ea typeface="ヒラギノ角ゴ Pro W3"/>
              </a:rPr>
              <a:t>Avant le 1</a:t>
            </a:r>
            <a:r>
              <a:rPr b="1" lang="fr-FR" sz="1600" spc="-1" strike="noStrike" baseline="30000">
                <a:solidFill>
                  <a:srgbClr val="3d3d3d"/>
                </a:solidFill>
                <a:latin typeface="Arial"/>
                <a:ea typeface="ヒラギノ角ゴ Pro W3"/>
              </a:rPr>
              <a:t>er</a:t>
            </a:r>
            <a:r>
              <a:rPr b="1" lang="fr-FR" sz="1600" spc="-1" strike="noStrike">
                <a:solidFill>
                  <a:srgbClr val="3d3d3d"/>
                </a:solidFill>
                <a:latin typeface="Arial"/>
                <a:ea typeface="ヒラギノ角ゴ Pro W3"/>
              </a:rPr>
              <a:t> juin</a:t>
            </a:r>
            <a:r>
              <a:rPr b="0" lang="fr-FR" sz="1600" spc="-1" strike="noStrike">
                <a:solidFill>
                  <a:srgbClr val="3d3d3d"/>
                </a:solidFill>
                <a:latin typeface="Arial"/>
                <a:ea typeface="ヒラギノ角ゴ Pro W3"/>
              </a:rPr>
              <a:t> de l'année qui suit la clôture de l'exercice, le trésorier établit un </a:t>
            </a:r>
            <a:r>
              <a:rPr b="1" lang="fr-FR" sz="1600" spc="-1" strike="noStrike">
                <a:solidFill>
                  <a:srgbClr val="3d3d3d"/>
                </a:solidFill>
                <a:latin typeface="Arial"/>
                <a:ea typeface="ヒラギノ角ゴ Pro W3"/>
              </a:rPr>
              <a:t>compte de gestion</a:t>
            </a:r>
            <a:r>
              <a:rPr b="0" lang="fr-FR" sz="1600" spc="-1" strike="noStrike">
                <a:solidFill>
                  <a:srgbClr val="3d3d3d"/>
                </a:solidFill>
                <a:latin typeface="Arial"/>
                <a:ea typeface="ヒラギノ角ゴ Pro W3"/>
              </a:rPr>
              <a:t> par budget voté (budget principal et budgets annexes).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 compte de gestion </a:t>
            </a:r>
            <a:r>
              <a:rPr b="1" lang="fr-FR" sz="1600" spc="-1" strike="noStrike">
                <a:solidFill>
                  <a:srgbClr val="3d3d3d"/>
                </a:solidFill>
                <a:latin typeface="Arial"/>
                <a:ea typeface="ヒラギノ角ゴ Pro W3"/>
              </a:rPr>
              <a:t>retrace les opérations budgétaires</a:t>
            </a:r>
            <a:r>
              <a:rPr b="0" lang="fr-FR" sz="1600" spc="-1" strike="noStrike">
                <a:solidFill>
                  <a:srgbClr val="3d3d3d"/>
                </a:solidFill>
                <a:latin typeface="Arial"/>
                <a:ea typeface="ヒラギノ角ゴ Pro W3"/>
              </a:rPr>
              <a:t> en dépenses et en recettes, selon une présentation analogue à celle du </a:t>
            </a:r>
            <a:r>
              <a:rPr b="0" lang="fr-FR" sz="1600" spc="-1" strike="noStrike">
                <a:solidFill>
                  <a:srgbClr val="c0c378"/>
                </a:solidFill>
                <a:latin typeface="Arial"/>
                <a:ea typeface="ヒラギノ角ゴ Pro W3"/>
                <a:hlinkClick r:id="rId1"/>
              </a:rPr>
              <a:t>compte administratif</a:t>
            </a:r>
            <a:r>
              <a:rPr b="0" lang="fr-FR" sz="1600" spc="-1" strike="noStrike">
                <a:solidFill>
                  <a:srgbClr val="262626"/>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u="sng">
                <a:solidFill>
                  <a:srgbClr val="3d3d3d"/>
                </a:solidFill>
                <a:uFillTx/>
                <a:latin typeface="Arial"/>
                <a:ea typeface="ヒラギノ角ゴ Pro W3"/>
              </a:rPr>
              <a:t>Il comporte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Arial"/>
              <a:buChar char="•"/>
            </a:pPr>
            <a:r>
              <a:rPr b="1" lang="fr-FR" sz="1600" spc="-1" strike="noStrike">
                <a:solidFill>
                  <a:srgbClr val="3d3d3d"/>
                </a:solidFill>
                <a:latin typeface="Arial"/>
                <a:ea typeface="ヒラギノ角ゴ Pro W3"/>
              </a:rPr>
              <a:t>une balance générale</a:t>
            </a:r>
            <a:r>
              <a:rPr b="0" lang="fr-FR" sz="1600" spc="-1" strike="noStrike">
                <a:solidFill>
                  <a:srgbClr val="3d3d3d"/>
                </a:solidFill>
                <a:latin typeface="Arial"/>
                <a:ea typeface="ヒラギノ角ゴ Pro W3"/>
              </a:rPr>
              <a:t> de tous les comptes tenus par le trésorier (comptes budgétaires et comptes de tiers notamment correspondant aux créanciers et débiteurs de la collectivité).</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Arial"/>
              <a:buChar char="•"/>
            </a:pPr>
            <a:r>
              <a:rPr b="1" lang="fr-FR" sz="1600" spc="-1" strike="noStrike">
                <a:solidFill>
                  <a:srgbClr val="3d3d3d"/>
                </a:solidFill>
                <a:latin typeface="Arial"/>
                <a:ea typeface="ヒラギノ角ゴ Pro W3"/>
              </a:rPr>
              <a:t>le bilan comptable</a:t>
            </a:r>
            <a:r>
              <a:rPr b="0" lang="fr-FR" sz="1600" spc="-1" strike="noStrike">
                <a:solidFill>
                  <a:srgbClr val="3d3d3d"/>
                </a:solidFill>
                <a:latin typeface="Arial"/>
                <a:ea typeface="ヒラギノ角ゴ Pro W3"/>
              </a:rPr>
              <a:t> de la collectivité, qui décrit de façon synthétique l’actif et le passif de la collectivité ou de l’établissement local.</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 compte de gestion est également </a:t>
            </a:r>
            <a:r>
              <a:rPr b="1" lang="fr-FR" sz="1600" spc="-1" strike="noStrike">
                <a:solidFill>
                  <a:srgbClr val="3d3d3d"/>
                </a:solidFill>
                <a:latin typeface="Arial"/>
                <a:ea typeface="ヒラギノ角ゴ Pro W3"/>
              </a:rPr>
              <a:t>soumis au vote de l’assemblée délibérante</a:t>
            </a:r>
            <a:r>
              <a:rPr b="0" lang="fr-FR" sz="1600" spc="-1" strike="noStrike">
                <a:solidFill>
                  <a:srgbClr val="3d3d3d"/>
                </a:solidFill>
                <a:latin typeface="Arial"/>
                <a:ea typeface="ヒラギノ角ゴ Pro W3"/>
              </a:rPr>
              <a:t> qui peut constater ainsi la stricte concordance des deux documents (compte administratif et compte de gestion).</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 COMPTE DE GESTION</a:t>
            </a:r>
            <a:endParaRPr b="0" lang="fr-FR" sz="2400" spc="-1" strike="noStrike">
              <a:solidFill>
                <a:srgbClr val="60bdec"/>
              </a:solidFill>
              <a:latin typeface="Arial"/>
            </a:endParaRPr>
          </a:p>
        </p:txBody>
      </p:sp>
      <p:sp>
        <p:nvSpPr>
          <p:cNvPr id="407" name="TextShape 2"/>
          <p:cNvSpPr txBox="1"/>
          <p:nvPr/>
        </p:nvSpPr>
        <p:spPr>
          <a:xfrm>
            <a:off x="658440" y="2025000"/>
            <a:ext cx="9598680" cy="217188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Ce premier examen est suivi d’un second contrôle effectué par le juge des comptes.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La reddition annuelle des comptes est une </a:t>
            </a:r>
            <a:r>
              <a:rPr b="1" lang="fr-FR" sz="1600" spc="-1" strike="noStrike">
                <a:solidFill>
                  <a:srgbClr val="262626"/>
                </a:solidFill>
                <a:latin typeface="Arial"/>
                <a:ea typeface="ヒラギノ角ゴ Pro W3"/>
              </a:rPr>
              <a:t>charge de fonction et une obligation d’ordre public</a:t>
            </a:r>
            <a:r>
              <a:rPr b="0" lang="fr-FR" sz="1600" spc="-1" strike="noStrike">
                <a:solidFill>
                  <a:srgbClr val="262626"/>
                </a:solidFill>
                <a:latin typeface="Arial"/>
                <a:ea typeface="ヒラギノ角ゴ Pro W3"/>
              </a:rPr>
              <a: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262626"/>
                </a:solidFill>
                <a:latin typeface="Arial"/>
                <a:ea typeface="ヒラギノ角ゴ Pro W3"/>
              </a:rPr>
              <a:t>Au vu des </a:t>
            </a:r>
            <a:r>
              <a:rPr b="0" lang="fr-FR" sz="1600" spc="-1" strike="noStrike">
                <a:solidFill>
                  <a:srgbClr val="c0c378"/>
                </a:solidFill>
                <a:latin typeface="Arial"/>
                <a:ea typeface="ヒラギノ角ゴ Pro W3"/>
                <a:hlinkClick r:id="rId1"/>
              </a:rPr>
              <a:t>pièces justificatives</a:t>
            </a:r>
            <a:r>
              <a:rPr b="0" lang="fr-FR" sz="1600" spc="-1" strike="noStrike">
                <a:solidFill>
                  <a:srgbClr val="262626"/>
                </a:solidFill>
                <a:latin typeface="Arial"/>
                <a:ea typeface="ヒラギノ角ゴ Pro W3"/>
              </a:rPr>
              <a:t>, jointes en accompagnement du compte de gestion, le juge des Comptes est à même d’apprécier la qualité de gestion du trésorier de la collectivité et peut, si des négligences sont constatées, engager la </a:t>
            </a:r>
            <a:r>
              <a:rPr b="1" lang="fr-FR" sz="1600" spc="-1" strike="noStrike">
                <a:solidFill>
                  <a:srgbClr val="262626"/>
                </a:solidFill>
                <a:latin typeface="Arial"/>
                <a:ea typeface="ヒラギノ角ゴ Pro W3"/>
              </a:rPr>
              <a:t>responsabilité personnelle et pécuniaire</a:t>
            </a:r>
            <a:r>
              <a:rPr b="0" lang="fr-FR" sz="1600" spc="-1" strike="noStrike">
                <a:solidFill>
                  <a:srgbClr val="262626"/>
                </a:solidFill>
                <a:latin typeface="Arial"/>
                <a:ea typeface="ヒラギノ角ゴ Pro W3"/>
              </a:rPr>
              <a:t> de celui-ci.</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Les budgets annexes</a:t>
            </a:r>
            <a:endParaRPr b="0" lang="fr-FR" sz="2400" spc="-1" strike="noStrike">
              <a:solidFill>
                <a:srgbClr val="60bdec"/>
              </a:solidFill>
              <a:latin typeface="Arial"/>
            </a:endParaRPr>
          </a:p>
        </p:txBody>
      </p:sp>
      <p:sp>
        <p:nvSpPr>
          <p:cNvPr id="409" name="TextShape 2"/>
          <p:cNvSpPr txBox="1"/>
          <p:nvPr/>
        </p:nvSpPr>
        <p:spPr>
          <a:xfrm>
            <a:off x="547560" y="2017800"/>
            <a:ext cx="9598680" cy="288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Les </a:t>
            </a:r>
            <a:r>
              <a:rPr b="1" lang="fr-FR" sz="1600" spc="-1" strike="noStrike">
                <a:solidFill>
                  <a:srgbClr val="3d3d3d"/>
                </a:solidFill>
                <a:latin typeface="Arial"/>
                <a:ea typeface="ヒラギノ角ゴ Pro W3"/>
              </a:rPr>
              <a:t>budgets annexes</a:t>
            </a:r>
            <a:r>
              <a:rPr b="0" lang="fr-FR" sz="1600" spc="-1" strike="noStrike">
                <a:solidFill>
                  <a:srgbClr val="3d3d3d"/>
                </a:solidFill>
                <a:latin typeface="Arial"/>
                <a:ea typeface="ヒラギノ角ゴ Pro W3"/>
              </a:rPr>
              <a:t>, distincts du budget principal proprement dit, mais votés par l’assemblée délibérante, doivent être établis pour certains services locaux spécialisés (eau, assainissement, etc.).</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Ces budgets permettent d’établir le coût réel d’un service et de déterminer avec précision le prix à payer par ses seuls utilisateurs pour équilibrer les comptes.</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d3d3d"/>
                </a:solidFill>
                <a:latin typeface="Arial"/>
                <a:ea typeface="ヒラギノ角ゴ Pro W3"/>
              </a:rPr>
              <a:t>Les </a:t>
            </a:r>
            <a:r>
              <a:rPr b="1" lang="fr-FR" sz="1600" spc="-1" strike="noStrike">
                <a:solidFill>
                  <a:srgbClr val="3d3d3d"/>
                </a:solidFill>
                <a:latin typeface="Arial"/>
                <a:ea typeface="ヒラギノ角ゴ Pro W3"/>
              </a:rPr>
              <a:t>budgets autonomes </a:t>
            </a:r>
            <a:r>
              <a:rPr b="0" lang="fr-FR" sz="1600" spc="-1" strike="noStrike">
                <a:solidFill>
                  <a:srgbClr val="3d3d3d"/>
                </a:solidFill>
                <a:latin typeface="Arial"/>
                <a:ea typeface="ヒラギノ角ゴ Pro W3"/>
              </a:rPr>
              <a:t>sont établis par les établissements publics locaux gérant certains services (centre d’action sociale, caisse des écoles, par exemple), ainsi que les établissements publics de coopération intercommunale (syndicats, communautés de communes, communautés d’agglomération, etc.) : ils sont votés par les instances responsables de l’établissement.</a:t>
            </a:r>
            <a:br/>
            <a:r>
              <a:rPr b="1" lang="fr-FR" sz="1600" spc="-1" strike="noStrike">
                <a:solidFill>
                  <a:srgbClr val="3f3f3f"/>
                </a:solidFill>
                <a:latin typeface="Arial"/>
              </a:rPr>
              <a:t> </a:t>
            </a: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Shape 1"/>
          <p:cNvSpPr txBox="1"/>
          <p:nvPr/>
        </p:nvSpPr>
        <p:spPr>
          <a:xfrm>
            <a:off x="4819320" y="2156400"/>
            <a:ext cx="5366880" cy="1501560"/>
          </a:xfrm>
          <a:prstGeom prst="rect">
            <a:avLst/>
          </a:prstGeom>
          <a:noFill/>
          <a:ln>
            <a:noFill/>
          </a:ln>
        </p:spPr>
        <p:txBody>
          <a:bodyPr lIns="104400" rIns="104400" tIns="52200" bIns="52200" anchor="b">
            <a:noAutofit/>
          </a:bodyPr>
          <a:p>
            <a:pPr algn="ctr">
              <a:lnSpc>
                <a:spcPct val="100000"/>
              </a:lnSpc>
            </a:pPr>
            <a:r>
              <a:rPr b="1" lang="fr-FR" sz="2400" spc="-1" strike="noStrike" cap="all">
                <a:solidFill>
                  <a:srgbClr val="f59f0e"/>
                </a:solidFill>
                <a:latin typeface="Lato"/>
                <a:ea typeface="Lato"/>
              </a:rPr>
              <a:t>Gestion des engagements  juridiques et comptables</a:t>
            </a:r>
            <a:endParaRPr b="0" lang="fr-FR" sz="2400" spc="-1" strike="noStrike">
              <a:solidFill>
                <a:srgbClr val="60bdec"/>
              </a:solidFill>
              <a:latin typeface="Arial"/>
            </a:endParaRPr>
          </a:p>
        </p:txBody>
      </p:sp>
      <p:sp>
        <p:nvSpPr>
          <p:cNvPr id="411" name="TextShape 2"/>
          <p:cNvSpPr txBox="1"/>
          <p:nvPr/>
        </p:nvSpPr>
        <p:spPr>
          <a:xfrm>
            <a:off x="4819320" y="3776760"/>
            <a:ext cx="5431320" cy="1653840"/>
          </a:xfrm>
          <a:prstGeom prst="rect">
            <a:avLst/>
          </a:prstGeom>
          <a:noFill/>
          <a:ln>
            <a:noFill/>
          </a:ln>
        </p:spPr>
        <p:txBody>
          <a:bodyPr lIns="104400" rIns="104400" tIns="52200" bIns="52200">
            <a:noAutofit/>
          </a:bodyPr>
          <a:p>
            <a:endParaRPr b="1" lang="fr-FR" sz="14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Gestion des engagements  juridiques et comptables</a:t>
            </a:r>
            <a:endParaRPr b="0" lang="fr-FR" sz="2400" spc="-1" strike="noStrike">
              <a:solidFill>
                <a:srgbClr val="60bdec"/>
              </a:solidFill>
              <a:latin typeface="Arial"/>
            </a:endParaRPr>
          </a:p>
        </p:txBody>
      </p:sp>
      <p:sp>
        <p:nvSpPr>
          <p:cNvPr id="413" name="TextShape 2"/>
          <p:cNvSpPr txBox="1"/>
          <p:nvPr/>
        </p:nvSpPr>
        <p:spPr>
          <a:xfrm>
            <a:off x="547560" y="2183040"/>
            <a:ext cx="9598680" cy="16524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tenue de la comptabilité d’engagement ou comptabilité administrative est de la responsabilité de l’exécutif de la collectivité.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 CGCT prévoit que les collectivités territoriales ont l’obligation de tenir une comptabilité d’engagement des dépenses.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Pourquoi tenir une comptabilité d’engagement?</a:t>
            </a:r>
            <a:endParaRPr b="0" lang="fr-FR" sz="2400" spc="-1" strike="noStrike">
              <a:solidFill>
                <a:srgbClr val="60bdec"/>
              </a:solidFill>
              <a:latin typeface="Arial"/>
            </a:endParaRPr>
          </a:p>
        </p:txBody>
      </p:sp>
      <p:sp>
        <p:nvSpPr>
          <p:cNvPr id="415" name="TextShape 2"/>
          <p:cNvSpPr txBox="1"/>
          <p:nvPr/>
        </p:nvSpPr>
        <p:spPr>
          <a:xfrm>
            <a:off x="699120" y="2180520"/>
            <a:ext cx="9598680" cy="216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comptabilité administrative permet de connaître à tout moment et en fin d’exercice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crédits ouverts et les prévisions de recettes;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crédits disponibles pour engagement;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crédits disponibles pour mandatement;</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dépenses et recettes réalisées;</a:t>
            </a:r>
            <a:endParaRPr b="0"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l’emploi fait des recettes grevées d’affectation spéciale.</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Pourquoi tenir une comptabilité d’engagement?</a:t>
            </a:r>
            <a:endParaRPr b="0" lang="fr-FR" sz="2400" spc="-1" strike="noStrike">
              <a:solidFill>
                <a:srgbClr val="60bdec"/>
              </a:solidFill>
              <a:latin typeface="Arial"/>
            </a:endParaRPr>
          </a:p>
        </p:txBody>
      </p:sp>
      <p:sp>
        <p:nvSpPr>
          <p:cNvPr id="417" name="TextShape 2"/>
          <p:cNvSpPr txBox="1"/>
          <p:nvPr/>
        </p:nvSpPr>
        <p:spPr>
          <a:xfrm>
            <a:off x="709200" y="2065680"/>
            <a:ext cx="9598680" cy="206892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fin d’exercice, elle permet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de déterminer le montant des rattachements de charges et produits qui influent sur le résultat de fonctionnement (procédure ne concernant pas, à titre obligatoire, les communes de moins de 3500 habitants) ;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de dresser l’état détaillé des restes à réaliser ou état des dépenses engagées non mandatées. </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Pourquoi tenir une comptabilité d’engagement?</a:t>
            </a:r>
            <a:endParaRPr b="0" lang="fr-FR" sz="2400" spc="-1" strike="noStrike">
              <a:solidFill>
                <a:srgbClr val="60bdec"/>
              </a:solidFill>
              <a:latin typeface="Arial"/>
            </a:endParaRPr>
          </a:p>
        </p:txBody>
      </p:sp>
      <p:sp>
        <p:nvSpPr>
          <p:cNvPr id="419" name="TextShape 2"/>
          <p:cNvSpPr txBox="1"/>
          <p:nvPr/>
        </p:nvSpPr>
        <p:spPr>
          <a:xfrm>
            <a:off x="709200" y="2017800"/>
            <a:ext cx="9598680" cy="28890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En investissement</a:t>
            </a:r>
            <a:r>
              <a:rPr b="0" lang="fr-FR" sz="1600" spc="-1" strike="noStrike">
                <a:solidFill>
                  <a:srgbClr val="3f3f3f"/>
                </a:solidFill>
                <a:latin typeface="Arial"/>
                <a:ea typeface="ヒラギノ角ゴ Pro W3"/>
              </a:rPr>
              <a:t>, ils correspondent aux dépenses engagées non mandatées au 31 décembre de l’exercice et aux recettes certaines n’ayant pas donné lieu à l’émission d’un tire de recette.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En fonctionnement</a:t>
            </a:r>
            <a:r>
              <a:rPr b="0" lang="fr-FR" sz="1600" spc="-1" strike="noStrike">
                <a:solidFill>
                  <a:srgbClr val="3f3f3f"/>
                </a:solidFill>
                <a:latin typeface="Arial"/>
                <a:ea typeface="ヒラギノ角ゴ Pro W3"/>
              </a:rPr>
              <a:t>, ils correspondent aux dépenses engagées au 31 décembre non mandatées et n’ayant pas fait l’objet d’un rattachement, donc pour les communes de plus de 3500 habitant, des dépenses engagées et n’ayant pas donné lieu à service fait au 31 décembre.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En recettes, ils correspondent aux recettes certaines au 31 décembre et non mises en recouvrement à l’issue de la journée complémentaire.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u="sng">
                <a:solidFill>
                  <a:srgbClr val="3f3f3f"/>
                </a:solidFill>
                <a:uFillTx/>
                <a:latin typeface="Arial"/>
                <a:ea typeface="ヒラギノ角ゴ Pro W3"/>
              </a:rPr>
              <a:t>D’établir le compte administratif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les restes à réaliser issus de la comptabilité des engagements font partie intégrante du résultat du compte administratif. Les restes à réaliser en dépenses et recettes doivent être sincères.</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Pourquoi tenir une comptabilité d’engagement?</a:t>
            </a:r>
            <a:endParaRPr b="0" lang="fr-FR" sz="2400" spc="-1" strike="noStrike">
              <a:solidFill>
                <a:srgbClr val="60bdec"/>
              </a:solidFill>
              <a:latin typeface="Arial"/>
            </a:endParaRPr>
          </a:p>
        </p:txBody>
      </p:sp>
      <p:sp>
        <p:nvSpPr>
          <p:cNvPr id="421" name="TextShape 2"/>
          <p:cNvSpPr txBox="1"/>
          <p:nvPr/>
        </p:nvSpPr>
        <p:spPr>
          <a:xfrm>
            <a:off x="638280" y="2218320"/>
            <a:ext cx="9598680" cy="188604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Les informations issues de la comptabilité d’engagement sont utilisées dans la préparation et l’exécution du budget suivant.</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L’état des dépenses engagées non mandatées a une double finalité : </a:t>
            </a:r>
            <a:endParaRPr b="1" lang="fr-FR" sz="1600" spc="-1" strike="noStrike">
              <a:solidFill>
                <a:srgbClr val="3f3f3f"/>
              </a:solidFill>
              <a:latin typeface="Arial"/>
            </a:endParaRPr>
          </a:p>
          <a:p>
            <a:pPr lvl="1" marL="698040" indent="-325440" algn="just">
              <a:lnSpc>
                <a:spcPct val="100000"/>
              </a:lnSpc>
              <a:spcBef>
                <a:spcPts val="320"/>
              </a:spcBef>
              <a:buClr>
                <a:srgbClr val="3f3f3f"/>
              </a:buClr>
              <a:buSzPct val="120000"/>
              <a:buFont typeface="Helvetica"/>
              <a:buChar char="&gt;"/>
            </a:pPr>
            <a:r>
              <a:rPr b="0" lang="fr-FR" sz="1600" spc="-1" strike="noStrike">
                <a:solidFill>
                  <a:srgbClr val="3f3f3f"/>
                </a:solidFill>
                <a:latin typeface="Arial"/>
                <a:ea typeface="ヒラギノ角ゴ Pro W3"/>
              </a:rPr>
              <a:t>arrêter le montant des dépenses à reprendre au budget suivant </a:t>
            </a:r>
            <a:r>
              <a:rPr b="1" lang="fr-FR" sz="1600" spc="-1" strike="noStrike">
                <a:solidFill>
                  <a:srgbClr val="3f3f3f"/>
                </a:solidFill>
                <a:latin typeface="Arial"/>
                <a:ea typeface="ヒラギノ角ゴ Pro W3"/>
              </a:rPr>
              <a:t>et</a:t>
            </a:r>
            <a:r>
              <a:rPr b="0" lang="fr-FR" sz="1600" spc="-1" strike="noStrike">
                <a:solidFill>
                  <a:srgbClr val="3f3f3f"/>
                </a:solidFill>
                <a:latin typeface="Arial"/>
                <a:ea typeface="ヒラギノ角ゴ Pro W3"/>
              </a:rPr>
              <a:t> fixer le montant des mandatements et paiements qui pourront être effectués en début d’exercice dans l’attente du budget si le vote intervient après le 31 décembre. </a:t>
            </a:r>
            <a:endParaRPr b="0"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TextShape 1"/>
          <p:cNvSpPr txBox="1"/>
          <p:nvPr/>
        </p:nvSpPr>
        <p:spPr>
          <a:xfrm>
            <a:off x="546840" y="1081440"/>
            <a:ext cx="9599400" cy="251640"/>
          </a:xfrm>
          <a:prstGeom prst="rect">
            <a:avLst/>
          </a:prstGeom>
          <a:noFill/>
          <a:ln w="9360">
            <a:noFill/>
          </a:ln>
        </p:spPr>
        <p:txBody>
          <a:bodyPr lIns="104400" rIns="104400" tIns="52200" bIns="52200" anchor="ctr">
            <a:noAutofit/>
          </a:bodyPr>
          <a:p>
            <a:pPr>
              <a:lnSpc>
                <a:spcPct val="100000"/>
              </a:lnSpc>
            </a:pPr>
            <a:r>
              <a:rPr b="1" lang="fr-FR" sz="2400" spc="-1" strike="noStrike" cap="all">
                <a:solidFill>
                  <a:srgbClr val="f59f0e"/>
                </a:solidFill>
                <a:latin typeface="Lato"/>
                <a:ea typeface="Lato"/>
              </a:rPr>
              <a:t>Pourquoi tenir une comptabilité d’engagement?</a:t>
            </a:r>
            <a:endParaRPr b="0" lang="fr-FR" sz="2400" spc="-1" strike="noStrike">
              <a:solidFill>
                <a:srgbClr val="60bdec"/>
              </a:solidFill>
              <a:latin typeface="Arial"/>
            </a:endParaRPr>
          </a:p>
        </p:txBody>
      </p:sp>
      <p:sp>
        <p:nvSpPr>
          <p:cNvPr id="423" name="TextShape 2"/>
          <p:cNvSpPr txBox="1"/>
          <p:nvPr/>
        </p:nvSpPr>
        <p:spPr>
          <a:xfrm>
            <a:off x="546840" y="1611360"/>
            <a:ext cx="9598680" cy="3234600"/>
          </a:xfrm>
          <a:prstGeom prst="rect">
            <a:avLst/>
          </a:prstGeom>
          <a:noFill/>
          <a:ln>
            <a:noFill/>
          </a:ln>
        </p:spPr>
        <p:txBody>
          <a:bodyPr lIns="104400" rIns="104400" tIns="52200" bIns="52200">
            <a:noAutofit/>
          </a:bodyPr>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La fiabilité de la comptabilité administrative réside dans l’exactitude des restes à réaliser en dépenses et recettes pour les deux sections.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L’exactitude des restes à réaliser repose sur le suivi. et l’enregistrement régulier des engagements et dégagements de dépenses et recettes, des émissions de mandats et titres. </a:t>
            </a: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0" lang="fr-FR" sz="1600" spc="-1" strike="noStrike">
                <a:solidFill>
                  <a:srgbClr val="3f3f3f"/>
                </a:solidFill>
                <a:latin typeface="Arial"/>
                <a:ea typeface="ヒラギノ角ゴ Pro W3"/>
              </a:rPr>
              <a:t>Quelque soit le procédé utilisé, il doit permettre, à tout moment de dégager le montant des crédits disponibles pour engagement , selon l’une des formules suivantes :</a:t>
            </a:r>
            <a:endParaRPr b="1" lang="fr-FR" sz="1600" spc="-1" strike="noStrike">
              <a:solidFill>
                <a:srgbClr val="3f3f3f"/>
              </a:solidFill>
              <a:latin typeface="Arial"/>
            </a:endParaRPr>
          </a:p>
          <a:p>
            <a:pPr algn="just">
              <a:lnSpc>
                <a:spcPct val="100000"/>
              </a:lnSpc>
              <a:spcBef>
                <a:spcPts val="320"/>
              </a:spcBef>
            </a:pPr>
            <a:endParaRPr b="1" lang="fr-FR" sz="1600" spc="-1" strike="noStrike">
              <a:solidFill>
                <a:srgbClr val="3f3f3f"/>
              </a:solidFill>
              <a:latin typeface="Arial"/>
            </a:endParaRPr>
          </a:p>
          <a:p>
            <a:pPr marL="390960" indent="-390600" algn="just">
              <a:lnSpc>
                <a:spcPct val="100000"/>
              </a:lnSpc>
              <a:spcBef>
                <a:spcPts val="320"/>
              </a:spcBef>
              <a:buClr>
                <a:srgbClr val="f59f0e"/>
              </a:buClr>
              <a:buFont typeface="Wingdings 3" charset="2"/>
              <a:buChar char=""/>
            </a:pPr>
            <a:r>
              <a:rPr b="1" lang="fr-FR" sz="1600" spc="-1" strike="noStrike" u="sng">
                <a:solidFill>
                  <a:srgbClr val="3f3f3f"/>
                </a:solidFill>
                <a:uFillTx/>
                <a:latin typeface="Arial"/>
                <a:ea typeface="ヒラギノ角ゴ Pro W3"/>
              </a:rPr>
              <a:t>Crédits disponibles </a:t>
            </a:r>
            <a:r>
              <a:rPr b="0" lang="fr-FR" sz="1600" spc="-1" strike="noStrike">
                <a:solidFill>
                  <a:srgbClr val="3f3f3f"/>
                </a:solidFill>
                <a:latin typeface="Arial"/>
                <a:ea typeface="ヒラギノ角ゴ Pro W3"/>
              </a:rPr>
              <a:t>= (crédits ouverts + dégagement) – (engagements + mandatements)</a:t>
            </a:r>
            <a:endParaRPr b="1" lang="fr-FR" sz="1600" spc="-1" strike="noStrike">
              <a:solidFill>
                <a:srgbClr val="3f3f3f"/>
              </a:solidFill>
              <a:latin typeface="Arial"/>
            </a:endParaRPr>
          </a:p>
          <a:p>
            <a:pPr algn="just">
              <a:lnSpc>
                <a:spcPct val="100000"/>
              </a:lnSpc>
              <a:spcBef>
                <a:spcPts val="320"/>
              </a:spcBef>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 crédits ouverts – (engagements – dégagements) – mandatements</a:t>
            </a:r>
            <a:endParaRPr b="1" lang="fr-FR" sz="1600" spc="-1" strike="noStrike">
              <a:solidFill>
                <a:srgbClr val="3f3f3f"/>
              </a:solidFill>
              <a:latin typeface="Arial"/>
            </a:endParaRPr>
          </a:p>
          <a:p>
            <a:pPr algn="just">
              <a:lnSpc>
                <a:spcPct val="100000"/>
              </a:lnSpc>
              <a:spcBef>
                <a:spcPts val="320"/>
              </a:spcBef>
            </a:pP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         </a:t>
            </a:r>
            <a:r>
              <a:rPr b="0" lang="fr-FR" sz="1600" spc="-1" strike="noStrike">
                <a:solidFill>
                  <a:srgbClr val="3f3f3f"/>
                </a:solidFill>
                <a:latin typeface="Arial"/>
                <a:ea typeface="ヒラギノ角ゴ Pro W3"/>
              </a:rPr>
              <a:t>= crédits ouverts – dépenses engagées non mandatées - mandatements</a:t>
            </a:r>
            <a:endParaRPr b="1" lang="fr-FR" sz="1600" spc="-1" strike="noStrike">
              <a:solidFill>
                <a:srgbClr val="3f3f3f"/>
              </a:solidFill>
              <a:latin typeface="Arial"/>
            </a:endParaRPr>
          </a:p>
          <a:p>
            <a:pPr>
              <a:lnSpc>
                <a:spcPct val="100000"/>
              </a:lnSpc>
              <a:spcBef>
                <a:spcPts val="281"/>
              </a:spcBef>
            </a:pPr>
            <a:endParaRPr b="1" lang="fr-FR" sz="1600" spc="-1" strike="noStrike">
              <a:solidFill>
                <a:srgbClr val="3f3f3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96727c6940a44118467d61038f74d20 xmlns="c14b9496-3a43-470d-b433-358045affd7f">
      <Terms xmlns="http://schemas.microsoft.com/office/infopath/2007/PartnerControls">
        <TermInfo>
          <TermName>Toute l'entreprise</TermName>
          <TermId>6e1b088b-c4a7-4696-9896-a75c6ed80894</TermId>
        </TermInfo>
      </Terms>
    </b96727c6940a44118467d61038f74d20>
    <TaxCatchAll xmlns="c14b9496-3a43-470d-b433-358045affd7f">
      <Value>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ECEF099FD284BBD357D9A149581DD" ma:contentTypeVersion="6" ma:contentTypeDescription="Crée un document." ma:contentTypeScope="" ma:versionID="2228c7d75d88b1b09a32780e782d0ef8">
  <xsd:schema xmlns:xsd="http://www.w3.org/2001/XMLSchema" xmlns:xs="http://www.w3.org/2001/XMLSchema" xmlns:p="http://schemas.microsoft.com/office/2006/metadata/properties" xmlns:ns2="c14b9496-3a43-470d-b433-358045affd7f" xmlns:ns3="aa6aef3f-86c7-422b-805a-6bc9c09fb713" targetNamespace="http://schemas.microsoft.com/office/2006/metadata/properties" ma:root="true" ma:fieldsID="8752e08295722db3be7f0fe3389c87ca" ns2:_="" ns3:_="">
    <xsd:import namespace="c14b9496-3a43-470d-b433-358045affd7f"/>
    <xsd:import namespace="aa6aef3f-86c7-422b-805a-6bc9c09fb713"/>
    <xsd:element name="properties">
      <xsd:complexType>
        <xsd:sequence>
          <xsd:element name="documentManagement">
            <xsd:complexType>
              <xsd:all>
                <xsd:element ref="ns2:b96727c6940a44118467d61038f74d20" minOccurs="0"/>
                <xsd:element ref="ns2:TaxCatchAl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b9496-3a43-470d-b433-358045affd7f" elementFormDefault="qualified">
    <xsd:import namespace="http://schemas.microsoft.com/office/2006/documentManagement/types"/>
    <xsd:import namespace="http://schemas.microsoft.com/office/infopath/2007/PartnerControls"/>
    <xsd:element name="b96727c6940a44118467d61038f74d20" ma:index="9" ma:taxonomy="true" ma:internalName="b96727c6940a44118467d61038f74d20" ma:taxonomyFieldName="Service_x0028_s_x0029__x0020_concern_x00e9__x0028_s_x0029_" ma:displayName="Service(s) concerné(s)" ma:readOnly="false" ma:default="" ma:fieldId="{b96727c6-940a-4411-8467-d61038f74d20}" ma:taxonomyMulti="true" ma:sspId="3730087d-08e5-4c2d-a7e2-9a3b45f9eabc" ma:termSetId="0172c731-5942-472d-8546-e0ce0a6bf9e5"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dd7f461d-9756-463f-a35e-f6d878ac93de}" ma:internalName="TaxCatchAll" ma:showField="CatchAllData" ma:web="c14b9496-3a43-470d-b433-358045affd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6aef3f-86c7-422b-805a-6bc9c09fb7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2E379C-F331-4366-A17E-ED5EF8411224}">
  <ds:schemaRefs>
    <ds:schemaRef ds:uri="http://schemas.microsoft.com/sharepoint/v3/contenttype/forms"/>
  </ds:schemaRefs>
</ds:datastoreItem>
</file>

<file path=customXml/itemProps2.xml><?xml version="1.0" encoding="utf-8"?>
<ds:datastoreItem xmlns:ds="http://schemas.openxmlformats.org/officeDocument/2006/customXml" ds:itemID="{5AF7E186-34AC-4F0B-AB0D-A1202832497C}">
  <ds:schemaRefs>
    <ds:schemaRef ds:uri="http://schemas.microsoft.com/office/2006/metadata/properties"/>
    <ds:schemaRef ds:uri="http://schemas.microsoft.com/office/infopath/2007/PartnerControls"/>
    <ds:schemaRef ds:uri="c14b9496-3a43-470d-b433-358045affd7f"/>
  </ds:schemaRefs>
</ds:datastoreItem>
</file>

<file path=customXml/itemProps3.xml><?xml version="1.0" encoding="utf-8"?>
<ds:datastoreItem xmlns:ds="http://schemas.openxmlformats.org/officeDocument/2006/customXml" ds:itemID="{474221A5-74BD-4FBF-BE47-F5991830E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b9496-3a43-470d-b433-358045affd7f"/>
    <ds:schemaRef ds:uri="aa6aef3f-86c7-422b-805a-6bc9c09fb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TotalTime>
  <Application>LibreOffice/6.3.4.2$Windows_X86_64 LibreOffice_project/60da17e045e08f1793c57c00ba83cdfce946d0aa</Application>
  <Words>10959</Words>
  <Paragraphs>689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2020-07-10T08:56:23Z</dcterms:created>
  <dc:creator>Lina HEREL</dc:creator>
  <dc:description/>
  <dc:language>fr-FR</dc:language>
  <cp:lastModifiedBy/>
  <dcterms:modified xsi:type="dcterms:W3CDTF">2020-11-19T08:36:09Z</dcterms:modified>
  <cp:revision>13</cp:revision>
  <dc:subject/>
  <dc:title>FINANCES COMPTABILITÉ</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144</vt:i4>
  </property>
</Properties>
</file>