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9" r:id="rId5"/>
  </p:sldMasterIdLst>
  <p:notesMasterIdLst>
    <p:notesMasterId r:id="rId13"/>
  </p:notesMasterIdLst>
  <p:sldIdLst>
    <p:sldId id="398" r:id="rId6"/>
    <p:sldId id="502" r:id="rId7"/>
    <p:sldId id="507" r:id="rId8"/>
    <p:sldId id="508" r:id="rId9"/>
    <p:sldId id="509" r:id="rId10"/>
    <p:sldId id="505" r:id="rId11"/>
    <p:sldId id="504" r:id="rId12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14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29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44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59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607414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128896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650379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171862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sans titre" id="{C0343238-A025-49D5-888E-44B336B6D43B}">
          <p14:sldIdLst>
            <p14:sldId id="398"/>
            <p14:sldId id="502"/>
            <p14:sldId id="507"/>
            <p14:sldId id="508"/>
            <p14:sldId id="509"/>
            <p14:sldId id="505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5"/>
    <a:srgbClr val="262626"/>
    <a:srgbClr val="7F7F7F"/>
    <a:srgbClr val="801C76"/>
    <a:srgbClr val="3BA62B"/>
    <a:srgbClr val="A8821D"/>
    <a:srgbClr val="7E1C77"/>
    <a:srgbClr val="FFD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434" autoAdjust="0"/>
  </p:normalViewPr>
  <p:slideViewPr>
    <p:cSldViewPr snapToGrid="0">
      <p:cViewPr varScale="1">
        <p:scale>
          <a:sx n="94" d="100"/>
          <a:sy n="94" d="100"/>
        </p:scale>
        <p:origin x="1512" y="15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D2539D-4D41-4155-A306-C3B15BBA4B72}" type="datetimeFigureOut">
              <a:rPr lang="fr-FR"/>
              <a:pPr>
                <a:defRPr/>
              </a:pPr>
              <a:t>17/07/2020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A6AB9-E6D7-432C-A271-7D4DF8C736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8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6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4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14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896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79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62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544" y="1637045"/>
            <a:ext cx="7173031" cy="1486339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20444" y="3213536"/>
            <a:ext cx="4463094" cy="11341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26583" y="4437877"/>
            <a:ext cx="4470427" cy="872876"/>
          </a:xfrm>
          <a:prstGeom prst="rect">
            <a:avLst/>
          </a:prstGeom>
        </p:spPr>
        <p:txBody>
          <a:bodyPr/>
          <a:lstStyle>
            <a:lvl1pPr marL="325926" indent="-325926">
              <a:buClr>
                <a:schemeClr val="tx2"/>
              </a:buClr>
              <a:buFont typeface="Helvetica" pitchFamily="34" charset="0"/>
              <a:buChar char="#"/>
              <a:defRPr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825189" indent="-260741" algn="l" defTabSz="1042966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C84560-C7D5-474A-B3F9-16FACB7C4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42" y="3123384"/>
            <a:ext cx="4463094" cy="35425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1EC947D-5110-484E-B48B-8DA348983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46597" b="54976"/>
          <a:stretch/>
        </p:blipFill>
        <p:spPr>
          <a:xfrm>
            <a:off x="8150653" y="0"/>
            <a:ext cx="2542747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626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687672A-5B25-480E-9BDD-E5B9B271A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50" r="44322" b="-50"/>
          <a:stretch/>
        </p:blipFill>
        <p:spPr>
          <a:xfrm>
            <a:off x="0" y="0"/>
            <a:ext cx="3905512" cy="75612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9491" y="2156443"/>
            <a:ext cx="5367205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19491" y="3776816"/>
            <a:ext cx="5431597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C9E25D-C566-42EE-B3EB-C04DC988F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46597" b="54976"/>
          <a:stretch/>
        </p:blipFill>
        <p:spPr>
          <a:xfrm>
            <a:off x="8150653" y="0"/>
            <a:ext cx="2542747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86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38AFF-EF33-4E5F-8A22-D06383EC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4561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73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2F6CA9-BA12-488D-B5B8-2CFAC2C0C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9736" cy="7561263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93D9E1-10D3-48BE-9F85-AA574F319A8C}"/>
              </a:ext>
            </a:extLst>
          </p:cNvPr>
          <p:cNvGrpSpPr/>
          <p:nvPr userDrawn="1"/>
        </p:nvGrpSpPr>
        <p:grpSpPr>
          <a:xfrm>
            <a:off x="6510528" y="-1"/>
            <a:ext cx="4179208" cy="7561263"/>
            <a:chOff x="3257096" y="0"/>
            <a:chExt cx="4179208" cy="7561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4A9B5-090C-40DE-B451-CB2971DE86E3}"/>
                </a:ext>
              </a:extLst>
            </p:cNvPr>
            <p:cNvSpPr/>
            <p:nvPr userDrawn="1"/>
          </p:nvSpPr>
          <p:spPr>
            <a:xfrm>
              <a:off x="3257096" y="0"/>
              <a:ext cx="4179208" cy="7561263"/>
            </a:xfrm>
            <a:prstGeom prst="rect">
              <a:avLst/>
            </a:prstGeom>
            <a:solidFill>
              <a:srgbClr val="262626">
                <a:alpha val="69804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5D2675B-CC2B-4671-9E99-B1FFE824A7F2}"/>
                </a:ext>
              </a:extLst>
            </p:cNvPr>
            <p:cNvSpPr txBox="1"/>
            <p:nvPr userDrawn="1"/>
          </p:nvSpPr>
          <p:spPr>
            <a:xfrm>
              <a:off x="3694376" y="6521631"/>
              <a:ext cx="3300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Pae du Tilloy - 5 rue Jean Monnet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60006 Beauvais CEDEX</a:t>
              </a:r>
              <a:br>
                <a:rPr lang="fr-FR" sz="1200" dirty="0">
                  <a:solidFill>
                    <a:schemeClr val="bg1"/>
                  </a:solidFill>
                </a:rPr>
              </a:br>
              <a:r>
                <a:rPr lang="fr-FR" sz="1200" dirty="0">
                  <a:solidFill>
                    <a:schemeClr val="bg1"/>
                  </a:solidFill>
                </a:rPr>
                <a:t>03 44 08 40 40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BD709CE-2388-4BD4-A6C9-A1FF1303F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896" y="562874"/>
              <a:ext cx="2373607" cy="1412230"/>
            </a:xfrm>
            <a:prstGeom prst="rect">
              <a:avLst/>
            </a:prstGeom>
          </p:spPr>
        </p:pic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80E4229B-E33F-435B-872B-60FD01DFA9CC}"/>
                </a:ext>
              </a:extLst>
            </p:cNvPr>
            <p:cNvGrpSpPr/>
            <p:nvPr userDrawn="1"/>
          </p:nvGrpSpPr>
          <p:grpSpPr>
            <a:xfrm>
              <a:off x="4348235" y="4512837"/>
              <a:ext cx="1996931" cy="360000"/>
              <a:chOff x="4273769" y="4512837"/>
              <a:chExt cx="1996931" cy="36000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444C90CD-F0B1-4F9B-9705-76F7781888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9413" y="451283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246DFF06-34DA-49E1-AD38-F7535343F5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5057" y="451283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C5CF7FEF-2804-48F0-ABBE-4592C2CCEF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3769" y="451283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EDB37930-A9F2-4ECA-940A-C6467C2902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0700" y="4512837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7E02697-B1AB-4A6E-A960-EAF754752982}"/>
                </a:ext>
              </a:extLst>
            </p:cNvPr>
            <p:cNvSpPr txBox="1"/>
            <p:nvPr userDrawn="1"/>
          </p:nvSpPr>
          <p:spPr>
            <a:xfrm>
              <a:off x="4209002" y="4094479"/>
              <a:ext cx="2275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Suivez-nous !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A7B7C45-C41B-41FE-9EA7-A4511AEE3457}"/>
                </a:ext>
              </a:extLst>
            </p:cNvPr>
            <p:cNvSpPr txBox="1"/>
            <p:nvPr userDrawn="1"/>
          </p:nvSpPr>
          <p:spPr>
            <a:xfrm>
              <a:off x="4586487" y="3466783"/>
              <a:ext cx="15167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u="none" dirty="0">
                  <a:solidFill>
                    <a:schemeClr val="bg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contact@adico.fr</a:t>
              </a:r>
            </a:p>
            <a:p>
              <a:pPr algn="ctr"/>
              <a:r>
                <a:rPr lang="fr-FR" sz="1400" u="none" dirty="0">
                  <a:solidFill>
                    <a:schemeClr val="bg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www.adico.fr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CC309E08-1D90-489A-8244-67D65D07D0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82" y="5586160"/>
            <a:ext cx="1302699" cy="5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6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88F3C-BA57-47B0-AE85-5FAD0EB5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7F6FA8-6776-44F7-8E06-B8889CAA0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8E6258-6F31-4F20-A827-2E1362B9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9AD72-8246-459D-8B87-F7F1503D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6ECD3-C99E-48BE-A177-B4A39861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06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CF7FC-96FD-4557-975E-B91B6F08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11DCB-1D9D-4612-99AE-1180A25F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CAFDB-9F58-4933-996D-F2A24D08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39B3D-79F4-4E57-A4D9-4ED591BE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13C0B-1D95-4F06-9A78-1484F858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5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BC452-0ACE-4DCB-9B77-5BE107A0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12309F-DF24-4983-8821-38A9BC64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B0C06-9763-4AA9-ACEA-DEB3A42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167F9-5ACA-44E7-BB84-6ED72D88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6E847B-02AC-45CE-A550-FE9BD080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1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E03DF-2B00-4520-99F7-F9445D81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43EC3-2276-4FA5-B9F5-8B65DC6D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F4AA80-A79E-4F95-8037-4416852CE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78DD76-97F0-40FC-B38F-F090C1D1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CD225A-58F2-4987-88C9-AF238491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54A70C-BB5E-4DA2-AFB7-E55F1080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30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40FA9-4A80-4940-BF0C-82571FA6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96FB8-16BD-4838-B730-8DCCB247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17171F-25AB-4155-8765-AD90924AC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8B153A-0EBE-4725-93E0-4272254C3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BF8CC1-FD4B-459D-974D-82926FC53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8DAD86-55FE-4432-9F8B-8BE5437F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1FE509-EEE3-4AE3-86D0-9138B870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87BE03-0E1F-4FF9-9EC7-471C0670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29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D6DCF-3272-45D6-B91A-0143F60C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1C34-C96F-4895-BDAF-4C6367FF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2BF9DC-353C-4A30-84B6-7298839B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7F8048-97A3-431B-99FD-982C92F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1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E9855C-1B16-4E87-9FAE-474BBC0A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9D6A6D-B031-4C54-A4F6-93B1921E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0EDA47-FC8D-41D6-ACD4-52C8177C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73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F81CB7D-6207-4C50-A592-01DF854CB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7" b="47440"/>
          <a:stretch/>
        </p:blipFill>
        <p:spPr>
          <a:xfrm>
            <a:off x="0" y="2892"/>
            <a:ext cx="10693400" cy="80283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46767" y="1608558"/>
            <a:ext cx="9598968" cy="5193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980039-7C27-4DE8-8DD5-2BDE34DE5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41">
            <a:off x="42748" y="203936"/>
            <a:ext cx="2382590" cy="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646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1B08A-CE57-43C1-825A-F52671FB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84D31-3A97-4FD7-A880-0E9521BB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AB4856-6C69-4BFC-9917-D3347211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BBD78-3E6B-414C-8FCF-93D8EE0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386C0-379D-47AE-AA4F-8B608A17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FB243-C6BE-4B81-BB88-2414BE1B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64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86C00-F4D9-4827-A431-7BFF3E15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CD4E89-9434-4FD7-AD32-B59869EC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33F272-A1A0-400C-BD11-4C7FF51E0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2AA654-1C6C-46ED-80AC-DAC498EA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14A1C6-E3FF-46B7-8C74-A83F0BE2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2022F-1DF9-47D4-A1EF-B3C7ACA8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91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89945-4A2E-4C80-A14B-9E91114A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1B846D-A9D5-4EB0-A82A-EAE6F0F02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10F4D-6F5C-47A1-83F1-FE0DD04B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8E009-3A1D-419E-BE0F-8EF4784D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31D6F-BCBF-4695-9565-10FC1BB0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3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CED60F-346B-479C-86C4-4415B8DD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B5BB13-98C5-4EC7-88A1-9C328C2F5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C10527-B3AA-4310-8655-4C93AF81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C66B39-BEE8-407E-BD87-036F9E76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E60-3A29-4A44-9623-7EEECC0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5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51E2D7-0948-4AF9-A930-6868F2B7E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4" b="37401"/>
          <a:stretch/>
        </p:blipFill>
        <p:spPr>
          <a:xfrm>
            <a:off x="0" y="0"/>
            <a:ext cx="10693400" cy="80283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46767" y="1611449"/>
            <a:ext cx="9598968" cy="5190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980039-7C27-4DE8-8DD5-2BDE34DE5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41">
            <a:off x="42748" y="203936"/>
            <a:ext cx="2382590" cy="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95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E41E3BA-4F20-4C45-8D14-598F6B61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81528" r="-4" b="7213"/>
          <a:stretch/>
        </p:blipFill>
        <p:spPr>
          <a:xfrm>
            <a:off x="0" y="0"/>
            <a:ext cx="10693400" cy="80283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46767" y="1611449"/>
            <a:ext cx="9598968" cy="5190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980039-7C27-4DE8-8DD5-2BDE34DE5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41">
            <a:off x="42748" y="203936"/>
            <a:ext cx="2382590" cy="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8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15D6EB-745B-4EF3-AE40-F3296C1B3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6106"/>
          <a:stretch/>
        </p:blipFill>
        <p:spPr>
          <a:xfrm>
            <a:off x="0" y="0"/>
            <a:ext cx="10693400" cy="80283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46767" y="1611449"/>
            <a:ext cx="9598968" cy="5190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980039-7C27-4DE8-8DD5-2BDE34DE5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41">
            <a:off x="42748" y="203936"/>
            <a:ext cx="2382590" cy="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4441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767" y="302801"/>
            <a:ext cx="9908189" cy="460928"/>
          </a:xfrm>
        </p:spPr>
        <p:txBody>
          <a:bodyPr>
            <a:noAutofit/>
          </a:bodyPr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5398667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546768" y="763729"/>
            <a:ext cx="9873368" cy="39731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454618-A880-4F83-8527-F600C293A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041">
            <a:off x="42748" y="203936"/>
            <a:ext cx="2382590" cy="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2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9491" y="2156443"/>
            <a:ext cx="5367205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19491" y="3776816"/>
            <a:ext cx="5431597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EC5B2A-27CD-4405-B791-8DDB7DFE3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59512"/>
          <a:stretch/>
        </p:blipFill>
        <p:spPr>
          <a:xfrm>
            <a:off x="0" y="0"/>
            <a:ext cx="3905513" cy="75612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7D84F60-2C6B-40CA-BBFD-E0443BE79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46597" b="54976"/>
          <a:stretch/>
        </p:blipFill>
        <p:spPr>
          <a:xfrm>
            <a:off x="8150653" y="0"/>
            <a:ext cx="2542747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34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D8A5FDA-025A-484A-A15D-9A051B38A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2" r="15486"/>
          <a:stretch/>
        </p:blipFill>
        <p:spPr>
          <a:xfrm>
            <a:off x="0" y="-1"/>
            <a:ext cx="3905512" cy="7561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9491" y="2156443"/>
            <a:ext cx="5367205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19491" y="3776816"/>
            <a:ext cx="5431597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7C87FD8-5A9D-42C9-BD3A-4A6463F74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r="44214"/>
          <a:stretch/>
        </p:blipFill>
        <p:spPr>
          <a:xfrm>
            <a:off x="0" y="1"/>
            <a:ext cx="3905512" cy="756126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053D85-0D3A-4D80-8B00-80B32394F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46597" b="54976"/>
          <a:stretch/>
        </p:blipFill>
        <p:spPr>
          <a:xfrm>
            <a:off x="8150653" y="0"/>
            <a:ext cx="2542747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141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D8A5FDA-025A-484A-A15D-9A051B38A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2" r="15486"/>
          <a:stretch/>
        </p:blipFill>
        <p:spPr>
          <a:xfrm>
            <a:off x="0" y="-1"/>
            <a:ext cx="3905512" cy="7561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9491" y="2156443"/>
            <a:ext cx="5367205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19491" y="3776816"/>
            <a:ext cx="5431597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C56DE2-5F57-481D-BC23-2F90EFEF8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46597" b="54976"/>
          <a:stretch/>
        </p:blipFill>
        <p:spPr>
          <a:xfrm>
            <a:off x="8150653" y="0"/>
            <a:ext cx="2542747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464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297" tIns="52149" rIns="104297" bIns="5214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27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7" tIns="52149" rIns="104297" bIns="52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0FF475-7AC5-4886-88B8-E9970339243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8" y="6495125"/>
            <a:ext cx="1548100" cy="9210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60D555-988C-413F-BE09-61438C678CE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34" y="6897728"/>
            <a:ext cx="1302699" cy="518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44" r:id="rId3"/>
    <p:sldLayoutId id="2147483745" r:id="rId4"/>
    <p:sldLayoutId id="2147483746" r:id="rId5"/>
    <p:sldLayoutId id="2147483740" r:id="rId6"/>
    <p:sldLayoutId id="2147483731" r:id="rId7"/>
    <p:sldLayoutId id="2147483741" r:id="rId8"/>
    <p:sldLayoutId id="2147483742" r:id="rId9"/>
    <p:sldLayoutId id="2147483743" r:id="rId10"/>
    <p:sldLayoutId id="2147483747" r:id="rId11"/>
    <p:sldLayoutId id="2147483748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lang="fr-FR" sz="2400" b="1" kern="1200" cap="all" dirty="0">
          <a:solidFill>
            <a:schemeClr val="accent2"/>
          </a:solidFill>
          <a:latin typeface="Cambria" pitchFamily="18" charset="0"/>
          <a:ea typeface="ヒラギノ角ゴ Pro W3" pitchFamily="28" charset="-128"/>
          <a:cs typeface="ヒラギノ角ゴ Pro W3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5pPr>
      <a:lvl6pPr marL="521483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6pPr>
      <a:lvl7pPr marL="1042966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7pPr>
      <a:lvl8pPr marL="1564449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8pPr>
      <a:lvl9pPr marL="2085931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9pPr>
    </p:titleStyle>
    <p:bodyStyle>
      <a:lvl1pPr marL="391112" indent="-3911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3" pitchFamily="18" charset="2"/>
        <a:buChar char="u"/>
        <a:defRPr lang="fr-FR" sz="1400" b="1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Helvetica" pitchFamily="34" charset="0"/>
        </a:defRPr>
      </a:lvl1pPr>
      <a:lvl2pPr marL="698048" indent="-325926" algn="l" rtl="0" eaLnBrk="1" fontAlgn="base" hangingPunct="1">
        <a:spcBef>
          <a:spcPct val="20000"/>
        </a:spcBef>
        <a:spcAft>
          <a:spcPct val="0"/>
        </a:spcAft>
        <a:buClr>
          <a:srgbClr val="3F3F3F"/>
        </a:buClr>
        <a:buSzPct val="120000"/>
        <a:buFont typeface="Helvetica" pitchFamily="34" charset="0"/>
        <a:buChar char="&gt;"/>
        <a:defRPr lang="fr-FR" sz="1200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ヒラギノ角ゴ Pro W3"/>
        </a:defRPr>
      </a:lvl2pPr>
      <a:lvl3pPr marL="944417" indent="-26074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Blip>
          <a:blip r:embed="rId16"/>
        </a:buBlip>
        <a:defRPr lang="fr-FR" sz="1100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ヒラギノ角ゴ Pro W3"/>
        </a:defRPr>
      </a:lvl3pPr>
      <a:lvl4pPr marL="1231849" indent="-260741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pitchFamily="34" charset="0"/>
        <a:buChar char="»"/>
        <a:defRPr lang="fr-FR" sz="1100" kern="1200" dirty="0">
          <a:solidFill>
            <a:srgbClr val="5F5F5F"/>
          </a:solidFill>
          <a:latin typeface="Helvetica" pitchFamily="34" charset="0"/>
          <a:ea typeface="ヒラギノ角ゴ Pro W3" pitchFamily="28" charset="-128"/>
          <a:cs typeface="ヒラギノ角ゴ Pro W3"/>
        </a:defRPr>
      </a:lvl4pPr>
      <a:lvl5pPr marL="1519280" indent="-26074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­"/>
        <a:defRPr lang="fr-FR" sz="1100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ヒラギノ角ゴ Pro W3"/>
        </a:defRPr>
      </a:lvl5pPr>
      <a:lvl6pPr marL="2868155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8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21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4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3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6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9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31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4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6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9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62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03B447-2231-4DBE-8C77-E30E5DDD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D9769C-6289-4480-8CAF-16F734E2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323E1-36CC-4FDE-A1DE-9A451A93B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5532-FBD3-41CD-8BED-557F230F5F7B}" type="datetimeFigureOut">
              <a:rPr lang="fr-FR" smtClean="0"/>
              <a:t>17/07/2020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5A10F-0BA8-45AD-9C33-4CF0D8C29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3D4BD-0740-4C3C-AC31-16D180214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68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Exercices/COMPTA/Factures_a_saisir/1_Factures_a_saisir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Exercices/COMPTA/Recettes/Exercices.pdf" TargetMode="External"/><Relationship Id="rId2" Type="http://schemas.openxmlformats.org/officeDocument/2006/relationships/hyperlink" Target="Exercices/COMPTA/Recettes/P503_Recettes.pd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Exercices/COMPTA/DM/1_Fiche%20D&#233;cisions%20Modificatives.pdf" TargetMode="External"/><Relationship Id="rId2" Type="http://schemas.openxmlformats.org/officeDocument/2006/relationships/hyperlink" Target="Exercices/COMPTA/BP/Petit_budg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Exercices/COMPTA/DM/2_Fiche%20D&#233;cisions%20Modificatives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BD582-35A7-4559-B9E1-DEB7A48E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784" y="1485820"/>
            <a:ext cx="7134296" cy="155480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Mise en situation comptabilité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684" y="3522091"/>
            <a:ext cx="4664790" cy="1712067"/>
          </a:xfrm>
        </p:spPr>
        <p:txBody>
          <a:bodyPr>
            <a:normAutofit/>
          </a:bodyPr>
          <a:lstStyle/>
          <a:p>
            <a:pPr algn="ctr"/>
            <a:r>
              <a:rPr lang="fr-FR" sz="1600" dirty="0"/>
              <a:t>Parcours Initial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220444" y="5202567"/>
            <a:ext cx="4126256" cy="872876"/>
          </a:xfrm>
        </p:spPr>
        <p:txBody>
          <a:bodyPr>
            <a:normAutofit/>
          </a:bodyPr>
          <a:lstStyle/>
          <a:p>
            <a:pPr marL="144463" indent="-144463"/>
            <a:r>
              <a:rPr lang="fr-FR" sz="1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0776806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4681A-6EFE-44C9-8C4D-3F0B9A91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435" y="1045070"/>
            <a:ext cx="5367205" cy="1501751"/>
          </a:xfrm>
        </p:spPr>
        <p:txBody>
          <a:bodyPr/>
          <a:lstStyle/>
          <a:p>
            <a:pPr algn="ctr"/>
            <a:r>
              <a:rPr lang="fr-FR" dirty="0"/>
              <a:t>ÉTUDE DES FACTURES AVANT PAIEMENT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318F58F-69EF-4536-8ED5-211967BB5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7242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A5867-64F3-4710-8629-6410E8CA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Étude des factures avant paiement Création des tiers et des engagements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B3C41B-8A9C-4B6B-BE6F-F57708F5EF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9228" y="2764840"/>
            <a:ext cx="9598968" cy="748562"/>
          </a:xfrm>
        </p:spPr>
        <p:txBody>
          <a:bodyPr/>
          <a:lstStyle/>
          <a:p>
            <a:pPr algn="ctr"/>
            <a:r>
              <a:rPr lang="fr-FR" sz="16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Exercices\COMPTA\</a:t>
            </a:r>
            <a:r>
              <a:rPr lang="fr-FR" sz="1600" b="0" dirty="0" err="1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Factures_a_saisir</a:t>
            </a:r>
            <a:r>
              <a:rPr lang="fr-FR" sz="16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\1_Factures_a_saisir.pdf</a:t>
            </a:r>
            <a:endParaRPr lang="fr-FR" sz="1600" b="0" dirty="0">
              <a:solidFill>
                <a:srgbClr val="004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32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904FB-8465-42D6-9FBE-BB763B4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TITRES DE Recettes à saisir &amp; création des débiteurs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B8B73-1BC2-4129-A3AB-56A1AE4A6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9327" y="2251529"/>
            <a:ext cx="9598968" cy="2371271"/>
          </a:xfrm>
        </p:spPr>
        <p:txBody>
          <a:bodyPr/>
          <a:lstStyle/>
          <a:p>
            <a:pPr algn="just"/>
            <a:r>
              <a:rPr lang="fr-FR" sz="1600" b="0" dirty="0"/>
              <a:t>A saisir </a:t>
            </a:r>
          </a:p>
          <a:p>
            <a:pPr algn="ctr"/>
            <a:r>
              <a:rPr lang="fr-FR" sz="16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Exercices\COMPTA\Recettes\P503_Recettes.pdf</a:t>
            </a:r>
            <a:endParaRPr lang="fr-FR" sz="1600" b="0" dirty="0">
              <a:solidFill>
                <a:srgbClr val="004175"/>
              </a:solidFill>
            </a:endParaRPr>
          </a:p>
          <a:p>
            <a:pPr algn="ctr"/>
            <a:endParaRPr lang="fr-FR" sz="1600" b="0" dirty="0">
              <a:solidFill>
                <a:srgbClr val="004175"/>
              </a:solidFill>
            </a:endParaRPr>
          </a:p>
          <a:p>
            <a:pPr algn="ctr"/>
            <a:r>
              <a:rPr lang="fr-FR" sz="1600" b="0" dirty="0">
                <a:solidFill>
                  <a:srgbClr val="004175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Exercices\COMPTA\Recettes\Exercices.pdf</a:t>
            </a:r>
            <a:endParaRPr lang="fr-FR" sz="1600" b="0" dirty="0">
              <a:solidFill>
                <a:srgbClr val="004175"/>
              </a:solidFill>
            </a:endParaRPr>
          </a:p>
          <a:p>
            <a:pPr algn="ctr"/>
            <a:endParaRPr lang="fr-FR" sz="1600" b="0" dirty="0">
              <a:solidFill>
                <a:srgbClr val="004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996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A3A9A-C892-4883-AE68-2EDF78C9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BUDGET PRIMITIF ET Les décisions modificatives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A67ED4-0DD1-4866-BDC9-BACF501F08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666" y="2406437"/>
            <a:ext cx="9598968" cy="2099842"/>
          </a:xfrm>
        </p:spPr>
        <p:txBody>
          <a:bodyPr/>
          <a:lstStyle/>
          <a:p>
            <a:pPr algn="ctr"/>
            <a:r>
              <a:rPr lang="fr-FR" sz="16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Exercices\COMPTA\BP\Petit_budget.pdf</a:t>
            </a:r>
            <a:endParaRPr lang="fr-FR" sz="1600" b="0" dirty="0">
              <a:solidFill>
                <a:srgbClr val="004175"/>
              </a:solidFill>
            </a:endParaRPr>
          </a:p>
          <a:p>
            <a:pPr algn="ctr"/>
            <a:endParaRPr lang="fr-FR" sz="1600" b="0" dirty="0">
              <a:solidFill>
                <a:srgbClr val="004175"/>
              </a:solidFill>
            </a:endParaRPr>
          </a:p>
          <a:p>
            <a:pPr algn="ctr"/>
            <a:r>
              <a:rPr lang="fr-FR" sz="1600" b="0" dirty="0">
                <a:solidFill>
                  <a:srgbClr val="004175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Exercices\COMPTA\DM\1_Fiche Décisions Modificatives.pdf</a:t>
            </a:r>
            <a:endParaRPr lang="fr-FR" sz="1600" b="0" dirty="0">
              <a:solidFill>
                <a:srgbClr val="004175"/>
              </a:solidFill>
            </a:endParaRPr>
          </a:p>
          <a:p>
            <a:pPr algn="ctr"/>
            <a:endParaRPr lang="fr-FR" sz="1600" b="0" dirty="0">
              <a:solidFill>
                <a:srgbClr val="004175"/>
              </a:solidFill>
            </a:endParaRPr>
          </a:p>
          <a:p>
            <a:pPr algn="ctr"/>
            <a:r>
              <a:rPr lang="fr-FR" sz="1600" b="0" dirty="0">
                <a:solidFill>
                  <a:srgbClr val="004175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Exercices\COMPTA\DM\2_Fiche Décisions Modificatives.pdf</a:t>
            </a:r>
            <a:endParaRPr lang="fr-FR" sz="1600" b="0" dirty="0">
              <a:solidFill>
                <a:srgbClr val="004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3412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BDD9480-79EF-4D2F-B4C1-D164C7CADBF8}"/>
              </a:ext>
            </a:extLst>
          </p:cNvPr>
          <p:cNvSpPr txBox="1"/>
          <p:nvPr/>
        </p:nvSpPr>
        <p:spPr>
          <a:xfrm>
            <a:off x="7559040" y="2397760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Lina HÉREL,</a:t>
            </a:r>
          </a:p>
          <a:p>
            <a:pPr algn="ctr"/>
            <a:r>
              <a:rPr lang="fr-FR" dirty="0"/>
              <a:t>Chargée de cours</a:t>
            </a:r>
          </a:p>
        </p:txBody>
      </p:sp>
    </p:spTree>
    <p:extLst>
      <p:ext uri="{BB962C8B-B14F-4D97-AF65-F5344CB8AC3E}">
        <p14:creationId xmlns:p14="http://schemas.microsoft.com/office/powerpoint/2010/main" val="175468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485802-1014-43C6-ABA8-CE3F0F2F9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4317968"/>
            <a:ext cx="720000" cy="720000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7D62D3DE-A278-4A1C-91DB-8452E9D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Pictogrammes </a:t>
            </a:r>
            <a:r>
              <a:rPr lang="fr-FR"/>
              <a:t>et modules </a:t>
            </a:r>
            <a:r>
              <a:rPr lang="fr-FR" dirty="0"/>
              <a:t>utilisables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F5A036-3627-4281-B5E7-19AA087C2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5009032"/>
            <a:ext cx="72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A0B70A-48A4-442F-9606-792F6E6CD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862648"/>
            <a:ext cx="720000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9BDF44-9FD3-4D66-B798-84AC589E5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2309573"/>
            <a:ext cx="720000" cy="7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B564DD-5950-4F64-8052-985C6F7D3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2989837"/>
            <a:ext cx="720000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D7B8C25-C3D1-45BE-9502-08043D6E7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1582648"/>
            <a:ext cx="720000" cy="72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9E73583-ED8B-4E77-BEEE-EA0C866DD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3709837"/>
            <a:ext cx="720000" cy="7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DAC23CA-8252-4939-BE42-D89DBD3E65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5700096"/>
            <a:ext cx="720000" cy="72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616DC7F-CCB8-4033-BE67-425CFC326B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5" y="4350365"/>
            <a:ext cx="720000" cy="72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CDDB523-AE9F-44ED-8BEE-186B8D5FD6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6391160"/>
            <a:ext cx="720000" cy="72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7413EA8-AB00-4B21-8AEE-8CB8F67128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1553712"/>
            <a:ext cx="720000" cy="72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BF64062-F360-4C6E-81F5-B9FC3768B8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862648"/>
            <a:ext cx="720000" cy="72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7458029-69EA-4079-9412-DE923D37BD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2244776"/>
            <a:ext cx="720000" cy="72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34AC0DD-7822-4C48-9CAF-1CFC95468D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5710893"/>
            <a:ext cx="720000" cy="720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9FB23BD-B949-4556-9F77-A2B332A85C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5030629"/>
            <a:ext cx="720000" cy="72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99BA65B-AD70-482E-92C5-56EB1CA281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4350365"/>
            <a:ext cx="720000" cy="720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80058AA-01B2-4EFF-B5AC-0EA064D573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3670101"/>
            <a:ext cx="720000" cy="72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30C16F0-ECA6-4354-A8EF-702A1CECA2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2935840"/>
            <a:ext cx="720000" cy="72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53EF820-A39E-492B-8706-C1CABB455FB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2989837"/>
            <a:ext cx="720000" cy="72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86A7E0A1-909C-4294-B796-92E09117393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7" y="6391160"/>
            <a:ext cx="720002" cy="7200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63E2E41-35EB-444D-ABFF-E36630A9E85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2309573"/>
            <a:ext cx="720000" cy="72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7A7F24B-92F0-49FC-B312-FD0879C53B9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1629309"/>
            <a:ext cx="720000" cy="7200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1A958DB-6F29-48D6-AC26-56E75181B1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949045"/>
            <a:ext cx="720000" cy="72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68BEF8D-3B96-4422-86C9-80D83D083DD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3626904"/>
            <a:ext cx="720000" cy="7200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B2ECA56F-F54D-41B0-8C40-A523E4DEBC4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6391248"/>
            <a:ext cx="720000" cy="72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55A9B45-7D5F-4A34-AD05-28AA6D3B8E5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5710970"/>
            <a:ext cx="720000" cy="72000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8DACD9F-47F7-4668-8C78-3076D8936F4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5030695"/>
            <a:ext cx="720000" cy="72000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7CE4A76A-38E6-47DE-9955-69A4585207F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4350420"/>
            <a:ext cx="720000" cy="72000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FDEB517-ED66-46B6-9F06-0E89065767C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3670145"/>
            <a:ext cx="720000" cy="72000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795B415-7748-4814-AAEC-DA19A198EB7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2989870"/>
            <a:ext cx="720000" cy="720000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F92D460A-4B80-44D1-81B5-A44DB7FAB3C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2309595"/>
            <a:ext cx="720000" cy="7200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179CE7FF-E247-4B4F-B497-A49F8AC8689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1629320"/>
            <a:ext cx="720000" cy="720000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8BFB33C-7EC4-49D7-88BE-1DA644B669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949045"/>
            <a:ext cx="720000" cy="72000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BE5592C1-3501-4774-9F21-DD2F5EA6FC6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3" y="5010760"/>
            <a:ext cx="720000" cy="720000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5E0AE545-971C-4EB2-8060-224B5F8FD7B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4345800"/>
            <a:ext cx="720000" cy="720000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1B813420-705F-4AB6-B566-991FE4A7660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4" y="3709837"/>
            <a:ext cx="720000" cy="720000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47A36FBE-792C-4A20-A669-0FB5F92C6DB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2910876"/>
            <a:ext cx="720000" cy="720000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6F45C9AB-3B95-40E6-BF0E-5B5B40811A60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2272846"/>
            <a:ext cx="720000" cy="72000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A01AD4D2-0F0D-4082-A7B4-B5AFB69FFB2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1609441"/>
            <a:ext cx="720000" cy="72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9A5EDCCB-E20A-4C59-B90D-C8E9F593639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949045"/>
            <a:ext cx="720000" cy="7200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0FD4C79B-0278-4D6B-9C16-1DBCBA30C412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6" y="6387699"/>
            <a:ext cx="720000" cy="720000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FA4D876B-AB9C-4754-904B-850DFBFA41B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3" y="5696223"/>
            <a:ext cx="720000" cy="720000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3CC7C3F2-E8CA-452C-8367-1310F3BE8272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4" y="5009032"/>
            <a:ext cx="720000" cy="72000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903BE139-C0B3-46FA-92E0-4CD6F34161AE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6" y="5696223"/>
            <a:ext cx="720000" cy="72000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3688318A-0572-4BFA-B404-50D509EA7180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6" y="6396849"/>
            <a:ext cx="720000" cy="720000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52617237-125B-4A67-8427-DBC61B2A16E7}"/>
              </a:ext>
            </a:extLst>
          </p:cNvPr>
          <p:cNvGrpSpPr/>
          <p:nvPr/>
        </p:nvGrpSpPr>
        <p:grpSpPr>
          <a:xfrm>
            <a:off x="6106529" y="820261"/>
            <a:ext cx="3421409" cy="1008893"/>
            <a:chOff x="6867464" y="3108514"/>
            <a:chExt cx="3421409" cy="1008893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7F85CA2D-E3FC-4FD3-8131-DF2EE8426299}"/>
                </a:ext>
              </a:extLst>
            </p:cNvPr>
            <p:cNvGrpSpPr/>
            <p:nvPr/>
          </p:nvGrpSpPr>
          <p:grpSpPr>
            <a:xfrm>
              <a:off x="6867464" y="3108514"/>
              <a:ext cx="3421409" cy="1008893"/>
              <a:chOff x="715919" y="5313734"/>
              <a:chExt cx="3421409" cy="1008893"/>
            </a:xfrm>
          </p:grpSpPr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8190F215-8B28-49D5-AE03-C6BD172D6FC1}"/>
                  </a:ext>
                </a:extLst>
              </p:cNvPr>
              <p:cNvSpPr txBox="1"/>
              <p:nvPr/>
            </p:nvSpPr>
            <p:spPr>
              <a:xfrm flipH="1">
                <a:off x="715919" y="5921894"/>
                <a:ext cx="2819660" cy="384393"/>
              </a:xfrm>
              <a:prstGeom prst="snip1Rect">
                <a:avLst>
                  <a:gd name="adj" fmla="val 25158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>
                    <a:solidFill>
                      <a:schemeClr val="accent1"/>
                    </a:solidFill>
                  </a:rPr>
                  <a:t>XX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3EDFAF-F9DC-4DD4-BBDE-E7A45A58CE78}"/>
                  </a:ext>
                </a:extLst>
              </p:cNvPr>
              <p:cNvSpPr/>
              <p:nvPr/>
            </p:nvSpPr>
            <p:spPr>
              <a:xfrm>
                <a:off x="3058160" y="5868822"/>
                <a:ext cx="584881" cy="2170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E803ABA3-B69D-465B-AB0C-0410EBBD9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8435" y="5313734"/>
                <a:ext cx="1008893" cy="1008893"/>
              </a:xfrm>
              <a:prstGeom prst="rect">
                <a:avLst/>
              </a:prstGeom>
            </p:spPr>
          </p:pic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CF2E1BE-4F86-4426-8BBC-D6FCFE82C34D}"/>
                </a:ext>
              </a:extLst>
            </p:cNvPr>
            <p:cNvSpPr txBox="1"/>
            <p:nvPr/>
          </p:nvSpPr>
          <p:spPr>
            <a:xfrm>
              <a:off x="7261414" y="3349668"/>
              <a:ext cx="1860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1"/>
                  </a:solidFill>
                </a:rPr>
                <a:t>BON À SAVOIR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8B6089AD-A1FE-44C0-881E-73685F51AD19}"/>
              </a:ext>
            </a:extLst>
          </p:cNvPr>
          <p:cNvGrpSpPr/>
          <p:nvPr/>
        </p:nvGrpSpPr>
        <p:grpSpPr>
          <a:xfrm>
            <a:off x="6561885" y="2291755"/>
            <a:ext cx="2223428" cy="413736"/>
            <a:chOff x="7673310" y="3678331"/>
            <a:chExt cx="2223428" cy="41373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D9BA168-09A7-44E4-B207-E1BCF203EFF2}"/>
                </a:ext>
              </a:extLst>
            </p:cNvPr>
            <p:cNvSpPr/>
            <p:nvPr/>
          </p:nvSpPr>
          <p:spPr>
            <a:xfrm>
              <a:off x="7673310" y="3711150"/>
              <a:ext cx="1252879" cy="35868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E6C5BB01-E49C-4006-86B8-9E8C944B32CC}"/>
                </a:ext>
              </a:extLst>
            </p:cNvPr>
            <p:cNvCxnSpPr>
              <a:cxnSpLocks/>
              <a:stCxn id="62" idx="3"/>
              <a:endCxn id="66" idx="1"/>
            </p:cNvCxnSpPr>
            <p:nvPr/>
          </p:nvCxnSpPr>
          <p:spPr>
            <a:xfrm flipV="1">
              <a:off x="8926189" y="3885199"/>
              <a:ext cx="667433" cy="5295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189D35-7431-40D9-AC82-978ECFF776CE}"/>
                </a:ext>
              </a:extLst>
            </p:cNvPr>
            <p:cNvSpPr/>
            <p:nvPr/>
          </p:nvSpPr>
          <p:spPr>
            <a:xfrm>
              <a:off x="9593622" y="3678331"/>
              <a:ext cx="303116" cy="4137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54FA54-6EEE-4AF2-97F2-250767A0A553}"/>
              </a:ext>
            </a:extLst>
          </p:cNvPr>
          <p:cNvSpPr/>
          <p:nvPr/>
        </p:nvSpPr>
        <p:spPr>
          <a:xfrm>
            <a:off x="6448178" y="3235934"/>
            <a:ext cx="2444717" cy="578014"/>
          </a:xfrm>
          <a:prstGeom prst="rect">
            <a:avLst/>
          </a:prstGeom>
          <a:blipFill>
            <a:blip r:embed="rId48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968CCA-D88C-4285-AEC1-03EF4ABBBCB2}"/>
              </a:ext>
            </a:extLst>
          </p:cNvPr>
          <p:cNvSpPr txBox="1"/>
          <p:nvPr/>
        </p:nvSpPr>
        <p:spPr>
          <a:xfrm>
            <a:off x="5890136" y="4429837"/>
            <a:ext cx="4516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Règles d’uniformisation du document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Mettre les verbes </a:t>
            </a:r>
            <a:r>
              <a:rPr lang="fr-FR">
                <a:solidFill>
                  <a:schemeClr val="accent1"/>
                </a:solidFill>
              </a:rPr>
              <a:t>à l’infinitif </a:t>
            </a: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Mettre des points en fin de phrase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Ne pas mettre le texte en gras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2991"/>
      </p:ext>
    </p:extLst>
  </p:cSld>
  <p:clrMapOvr>
    <a:masterClrMapping/>
  </p:clrMapOvr>
</p:sld>
</file>

<file path=ppt/theme/theme1.xml><?xml version="1.0" encoding="utf-8"?>
<a:theme xmlns:a="http://schemas.openxmlformats.org/drawingml/2006/main" name="ORS_COMEXT_MDL_Masque ppt_V1 1">
  <a:themeElements>
    <a:clrScheme name="Adico">
      <a:dk1>
        <a:srgbClr val="60BDEC"/>
      </a:dk1>
      <a:lt1>
        <a:srgbClr val="FFFFFF"/>
      </a:lt1>
      <a:dk2>
        <a:srgbClr val="262626"/>
      </a:dk2>
      <a:lt2>
        <a:srgbClr val="7F7F7F"/>
      </a:lt2>
      <a:accent1>
        <a:srgbClr val="0072B4"/>
      </a:accent1>
      <a:accent2>
        <a:srgbClr val="F59F0E"/>
      </a:accent2>
      <a:accent3>
        <a:srgbClr val="7EC787"/>
      </a:accent3>
      <a:accent4>
        <a:srgbClr val="F59F0E"/>
      </a:accent4>
      <a:accent5>
        <a:srgbClr val="BA9960"/>
      </a:accent5>
      <a:accent6>
        <a:srgbClr val="7882C3"/>
      </a:accent6>
      <a:hlink>
        <a:srgbClr val="C0C378"/>
      </a:hlink>
      <a:folHlink>
        <a:srgbClr val="FFFFFF"/>
      </a:folHlink>
    </a:clrScheme>
    <a:fontScheme name="ORESYS">
      <a:majorFont>
        <a:latin typeface="Cambri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96727c6940a44118467d61038f74d20 xmlns="c14b9496-3a43-470d-b433-358045affd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 l'entreprise</TermName>
          <TermId xmlns="http://schemas.microsoft.com/office/infopath/2007/PartnerControls">6e1b088b-c4a7-4696-9896-a75c6ed80894</TermId>
        </TermInfo>
      </Terms>
    </b96727c6940a44118467d61038f74d20>
    <TaxCatchAll xmlns="c14b9496-3a43-470d-b433-358045affd7f">
      <Value>27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ECEF099FD284BBD357D9A149581DD" ma:contentTypeVersion="6" ma:contentTypeDescription="Crée un document." ma:contentTypeScope="" ma:versionID="2228c7d75d88b1b09a32780e782d0ef8">
  <xsd:schema xmlns:xsd="http://www.w3.org/2001/XMLSchema" xmlns:xs="http://www.w3.org/2001/XMLSchema" xmlns:p="http://schemas.microsoft.com/office/2006/metadata/properties" xmlns:ns2="c14b9496-3a43-470d-b433-358045affd7f" xmlns:ns3="aa6aef3f-86c7-422b-805a-6bc9c09fb713" targetNamespace="http://schemas.microsoft.com/office/2006/metadata/properties" ma:root="true" ma:fieldsID="8752e08295722db3be7f0fe3389c87ca" ns2:_="" ns3:_="">
    <xsd:import namespace="c14b9496-3a43-470d-b433-358045affd7f"/>
    <xsd:import namespace="aa6aef3f-86c7-422b-805a-6bc9c09fb713"/>
    <xsd:element name="properties">
      <xsd:complexType>
        <xsd:sequence>
          <xsd:element name="documentManagement">
            <xsd:complexType>
              <xsd:all>
                <xsd:element ref="ns2:b96727c6940a44118467d61038f74d20" minOccurs="0"/>
                <xsd:element ref="ns2:TaxCatchAl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b9496-3a43-470d-b433-358045affd7f" elementFormDefault="qualified">
    <xsd:import namespace="http://schemas.microsoft.com/office/2006/documentManagement/types"/>
    <xsd:import namespace="http://schemas.microsoft.com/office/infopath/2007/PartnerControls"/>
    <xsd:element name="b96727c6940a44118467d61038f74d20" ma:index="9" ma:taxonomy="true" ma:internalName="b96727c6940a44118467d61038f74d20" ma:taxonomyFieldName="Service_x0028_s_x0029__x0020_concern_x00e9__x0028_s_x0029_" ma:displayName="Service(s) concerné(s)" ma:readOnly="false" ma:default="" ma:fieldId="{b96727c6-940a-4411-8467-d61038f74d20}" ma:taxonomyMulti="true" ma:sspId="3730087d-08e5-4c2d-a7e2-9a3b45f9eabc" ma:termSetId="0172c731-5942-472d-8546-e0ce0a6bf9e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d7f461d-9756-463f-a35e-f6d878ac93de}" ma:internalName="TaxCatchAll" ma:showField="CatchAllData" ma:web="c14b9496-3a43-470d-b433-358045aff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aef3f-86c7-422b-805a-6bc9c09fb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E379C-F331-4366-A17E-ED5EF8411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7E186-34AC-4F0B-AB0D-A1202832497C}">
  <ds:schemaRefs>
    <ds:schemaRef ds:uri="http://schemas.microsoft.com/office/2006/metadata/properties"/>
    <ds:schemaRef ds:uri="http://schemas.microsoft.com/office/infopath/2007/PartnerControls"/>
    <ds:schemaRef ds:uri="c14b9496-3a43-470d-b433-358045affd7f"/>
  </ds:schemaRefs>
</ds:datastoreItem>
</file>

<file path=customXml/itemProps3.xml><?xml version="1.0" encoding="utf-8"?>
<ds:datastoreItem xmlns:ds="http://schemas.openxmlformats.org/officeDocument/2006/customXml" ds:itemID="{474221A5-74BD-4FBF-BE47-F5991830E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b9496-3a43-470d-b433-358045affd7f"/>
    <ds:schemaRef ds:uri="aa6aef3f-86c7-422b-805a-6bc9c09fb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156</Words>
  <Application>Microsoft Office PowerPoint</Application>
  <PresentationFormat>Personnalisé</PresentationFormat>
  <Paragraphs>27</Paragraphs>
  <Slides>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Century Gothic</vt:lpstr>
      <vt:lpstr>Helvetica</vt:lpstr>
      <vt:lpstr>Lato</vt:lpstr>
      <vt:lpstr>Wingdings 3</vt:lpstr>
      <vt:lpstr>ORS_COMEXT_MDL_Masque ppt_V1 1</vt:lpstr>
      <vt:lpstr>Conception personnalisée</vt:lpstr>
      <vt:lpstr>Mise en situation comptabilité</vt:lpstr>
      <vt:lpstr>ÉTUDE DES FACTURES AVANT PAIEMENT</vt:lpstr>
      <vt:lpstr>Étude des factures avant paiement Création des tiers et des engagements </vt:lpstr>
      <vt:lpstr>TITRES DE Recettes à saisir &amp; création des débiteurs</vt:lpstr>
      <vt:lpstr>LE BUDGET PRIMITIF ET Les décisions modificatives</vt:lpstr>
      <vt:lpstr>Présentation PowerPoint</vt:lpstr>
      <vt:lpstr>Pictogrammes et modules utilisables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Luce-Émilie MARQUANT</dc:creator>
  <cp:lastModifiedBy>Lina HEREL</cp:lastModifiedBy>
  <cp:revision>71</cp:revision>
  <dcterms:created xsi:type="dcterms:W3CDTF">2018-09-18T15:22:16Z</dcterms:created>
  <dcterms:modified xsi:type="dcterms:W3CDTF">2020-07-17T15:59:23Z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0x010100F96ECEF099FD284BBD357D9A149581DD</vt:lpwstr>
  </property>
  <property fmtid="{D5CDD505-2E9C-101B-9397-08002B2CF9AE}" pid="3" name="Service(s) concerné(s)">
    <vt:lpwstr>27;#Toute l'entreprise|6e1b088b-c4a7-4696-9896-a75c6ed80894</vt:lpwstr>
  </property>
</Properties>
</file>