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9" r:id="rId5"/>
  </p:sldMasterIdLst>
  <p:notesMasterIdLst>
    <p:notesMasterId r:id="rId60"/>
  </p:notesMasterIdLst>
  <p:sldIdLst>
    <p:sldId id="398" r:id="rId6"/>
    <p:sldId id="502" r:id="rId7"/>
    <p:sldId id="541" r:id="rId8"/>
    <p:sldId id="542" r:id="rId9"/>
    <p:sldId id="543" r:id="rId10"/>
    <p:sldId id="544" r:id="rId11"/>
    <p:sldId id="545" r:id="rId12"/>
    <p:sldId id="546" r:id="rId13"/>
    <p:sldId id="507" r:id="rId14"/>
    <p:sldId id="508" r:id="rId15"/>
    <p:sldId id="509" r:id="rId16"/>
    <p:sldId id="510" r:id="rId17"/>
    <p:sldId id="511" r:id="rId18"/>
    <p:sldId id="512" r:id="rId19"/>
    <p:sldId id="515" r:id="rId20"/>
    <p:sldId id="514" r:id="rId21"/>
    <p:sldId id="516" r:id="rId22"/>
    <p:sldId id="517" r:id="rId23"/>
    <p:sldId id="518" r:id="rId24"/>
    <p:sldId id="519" r:id="rId25"/>
    <p:sldId id="520" r:id="rId26"/>
    <p:sldId id="521" r:id="rId27"/>
    <p:sldId id="523" r:id="rId28"/>
    <p:sldId id="524" r:id="rId29"/>
    <p:sldId id="525" r:id="rId30"/>
    <p:sldId id="526" r:id="rId31"/>
    <p:sldId id="527" r:id="rId32"/>
    <p:sldId id="528" r:id="rId33"/>
    <p:sldId id="529" r:id="rId34"/>
    <p:sldId id="531" r:id="rId35"/>
    <p:sldId id="532" r:id="rId36"/>
    <p:sldId id="533" r:id="rId37"/>
    <p:sldId id="535" r:id="rId38"/>
    <p:sldId id="536" r:id="rId39"/>
    <p:sldId id="537" r:id="rId40"/>
    <p:sldId id="538" r:id="rId41"/>
    <p:sldId id="539" r:id="rId42"/>
    <p:sldId id="540" r:id="rId43"/>
    <p:sldId id="547" r:id="rId44"/>
    <p:sldId id="549" r:id="rId45"/>
    <p:sldId id="548" r:id="rId46"/>
    <p:sldId id="550" r:id="rId47"/>
    <p:sldId id="551" r:id="rId48"/>
    <p:sldId id="552" r:id="rId49"/>
    <p:sldId id="554" r:id="rId50"/>
    <p:sldId id="555" r:id="rId51"/>
    <p:sldId id="556" r:id="rId52"/>
    <p:sldId id="557" r:id="rId53"/>
    <p:sldId id="558" r:id="rId54"/>
    <p:sldId id="559" r:id="rId55"/>
    <p:sldId id="560" r:id="rId56"/>
    <p:sldId id="562" r:id="rId57"/>
    <p:sldId id="553" r:id="rId58"/>
    <p:sldId id="505" r:id="rId59"/>
  </p:sldIdLst>
  <p:sldSz cx="10693400" cy="756126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ection sans titre" id="{C0343238-A025-49D5-888E-44B336B6D43B}">
          <p14:sldIdLst>
            <p14:sldId id="398"/>
            <p14:sldId id="502"/>
            <p14:sldId id="541"/>
            <p14:sldId id="542"/>
            <p14:sldId id="543"/>
            <p14:sldId id="544"/>
            <p14:sldId id="545"/>
            <p14:sldId id="546"/>
            <p14:sldId id="507"/>
            <p14:sldId id="508"/>
            <p14:sldId id="509"/>
            <p14:sldId id="510"/>
            <p14:sldId id="511"/>
            <p14:sldId id="512"/>
            <p14:sldId id="515"/>
            <p14:sldId id="514"/>
            <p14:sldId id="516"/>
            <p14:sldId id="517"/>
            <p14:sldId id="518"/>
            <p14:sldId id="519"/>
            <p14:sldId id="520"/>
            <p14:sldId id="521"/>
            <p14:sldId id="523"/>
            <p14:sldId id="524"/>
            <p14:sldId id="525"/>
            <p14:sldId id="526"/>
            <p14:sldId id="527"/>
            <p14:sldId id="528"/>
            <p14:sldId id="529"/>
            <p14:sldId id="531"/>
            <p14:sldId id="532"/>
            <p14:sldId id="533"/>
            <p14:sldId id="535"/>
            <p14:sldId id="536"/>
            <p14:sldId id="537"/>
            <p14:sldId id="538"/>
            <p14:sldId id="539"/>
            <p14:sldId id="540"/>
            <p14:sldId id="547"/>
            <p14:sldId id="549"/>
            <p14:sldId id="548"/>
            <p14:sldId id="550"/>
            <p14:sldId id="551"/>
            <p14:sldId id="552"/>
            <p14:sldId id="554"/>
            <p14:sldId id="555"/>
            <p14:sldId id="556"/>
            <p14:sldId id="557"/>
            <p14:sldId id="558"/>
            <p14:sldId id="559"/>
            <p14:sldId id="560"/>
            <p14:sldId id="562"/>
            <p14:sldId id="553"/>
            <p14:sldId id="505"/>
          </p14:sldIdLst>
        </p14:section>
      </p14:sectionLst>
    </p:ex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a HEREL" initials="LH" lastIdx="1" clrIdx="0">
    <p:extLst>
      <p:ext uri="{19B8F6BF-5375-455C-9EA6-DF929625EA0E}">
        <p15:presenceInfo xmlns:p15="http://schemas.microsoft.com/office/powerpoint/2012/main" userId="S::lina.herel@adico.fr::c3743479-ffd5-4236-8bf3-705d243ddc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75"/>
    <a:srgbClr val="262626"/>
    <a:srgbClr val="7F7F7F"/>
    <a:srgbClr val="801C76"/>
    <a:srgbClr val="3BA62B"/>
    <a:srgbClr val="A8821D"/>
    <a:srgbClr val="7E1C77"/>
    <a:srgbClr val="FFD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434" autoAdjust="0"/>
  </p:normalViewPr>
  <p:slideViewPr>
    <p:cSldViewPr snapToGrid="0">
      <p:cViewPr varScale="1">
        <p:scale>
          <a:sx n="94" d="100"/>
          <a:sy n="94" d="100"/>
        </p:scale>
        <p:origin x="1512" y="102"/>
      </p:cViewPr>
      <p:guideLst>
        <p:guide orient="horz" pos="2382"/>
        <p:guide pos="3368"/>
      </p:guideLst>
    </p:cSldViewPr>
  </p:slideViewPr>
  <p:notesTextViewPr>
    <p:cViewPr>
      <p:scale>
        <a:sx n="1" d="1"/>
        <a:sy n="1" d="1"/>
      </p:scale>
      <p:origin x="0" y="0"/>
    </p:cViewPr>
  </p:notesTextViewPr>
  <p:sorterViewPr>
    <p:cViewPr>
      <p:scale>
        <a:sx n="66" d="100"/>
        <a:sy n="66" d="100"/>
      </p:scale>
      <p:origin x="0" y="20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2108" tIns="46054" rIns="92108" bIns="46054"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2" y="0"/>
            <a:ext cx="2945660" cy="496332"/>
          </a:xfrm>
          <a:prstGeom prst="rect">
            <a:avLst/>
          </a:prstGeom>
        </p:spPr>
        <p:txBody>
          <a:bodyPr vert="horz" lIns="92108" tIns="46054" rIns="92108" bIns="46054" rtlCol="0"/>
          <a:lstStyle>
            <a:lvl1pPr algn="r" fontAlgn="auto">
              <a:spcBef>
                <a:spcPts val="0"/>
              </a:spcBef>
              <a:spcAft>
                <a:spcPts val="0"/>
              </a:spcAft>
              <a:defRPr sz="1200">
                <a:latin typeface="+mn-lt"/>
                <a:cs typeface="+mn-cs"/>
              </a:defRPr>
            </a:lvl1pPr>
          </a:lstStyle>
          <a:p>
            <a:pPr>
              <a:defRPr/>
            </a:pPr>
            <a:fld id="{E5D2539D-4D41-4155-A306-C3B15BBA4B72}" type="datetimeFigureOut">
              <a:rPr lang="fr-FR"/>
              <a:pPr>
                <a:defRPr/>
              </a:pPr>
              <a:t>02/07/2020</a:t>
            </a:fld>
            <a:endParaRPr lang="fr-FR"/>
          </a:p>
        </p:txBody>
      </p:sp>
      <p:sp>
        <p:nvSpPr>
          <p:cNvPr id="4" name="Espace réservé de l'image des diapositives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2108" tIns="46054" rIns="92108" bIns="46054" rtlCol="0" anchor="ctr"/>
          <a:lstStyle/>
          <a:p>
            <a:pPr lvl="0"/>
            <a:endParaRPr lang="fr-FR" noProof="0"/>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fontAlgn="auto">
              <a:spcBef>
                <a:spcPts val="0"/>
              </a:spcBef>
              <a:spcAft>
                <a:spcPts val="0"/>
              </a:spcAft>
              <a:defRPr sz="1200">
                <a:latin typeface="+mn-lt"/>
                <a:cs typeface="+mn-cs"/>
              </a:defRPr>
            </a:lvl1pPr>
          </a:lstStyle>
          <a:p>
            <a:pPr>
              <a:defRPr/>
            </a:pPr>
            <a:fld id="{FA8A6AB9-E6D7-432C-A271-7D4DF8C73693}" type="slidenum">
              <a:rPr lang="fr-FR"/>
              <a:pPr>
                <a:defRPr/>
              </a:pPr>
              <a:t>‹N°›</a:t>
            </a:fld>
            <a:endParaRPr lang="fr-FR"/>
          </a:p>
        </p:txBody>
      </p:sp>
    </p:spTree>
    <p:extLst>
      <p:ext uri="{BB962C8B-B14F-4D97-AF65-F5344CB8AC3E}">
        <p14:creationId xmlns:p14="http://schemas.microsoft.com/office/powerpoint/2010/main" val="288586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21483" algn="l" rtl="0" eaLnBrk="0" fontAlgn="base" hangingPunct="0">
      <a:spcBef>
        <a:spcPct val="30000"/>
      </a:spcBef>
      <a:spcAft>
        <a:spcPct val="0"/>
      </a:spcAft>
      <a:defRPr sz="1400" kern="1200">
        <a:solidFill>
          <a:schemeClr val="tx1"/>
        </a:solidFill>
        <a:latin typeface="+mn-lt"/>
        <a:ea typeface="+mn-ea"/>
        <a:cs typeface="+mn-cs"/>
      </a:defRPr>
    </a:lvl2pPr>
    <a:lvl3pPr marL="1042966" algn="l" rtl="0" eaLnBrk="0" fontAlgn="base" hangingPunct="0">
      <a:spcBef>
        <a:spcPct val="30000"/>
      </a:spcBef>
      <a:spcAft>
        <a:spcPct val="0"/>
      </a:spcAft>
      <a:defRPr sz="1400" kern="1200">
        <a:solidFill>
          <a:schemeClr val="tx1"/>
        </a:solidFill>
        <a:latin typeface="+mn-lt"/>
        <a:ea typeface="+mn-ea"/>
        <a:cs typeface="+mn-cs"/>
      </a:defRPr>
    </a:lvl3pPr>
    <a:lvl4pPr marL="1564449" algn="l" rtl="0" eaLnBrk="0" fontAlgn="base" hangingPunct="0">
      <a:spcBef>
        <a:spcPct val="30000"/>
      </a:spcBef>
      <a:spcAft>
        <a:spcPct val="0"/>
      </a:spcAft>
      <a:defRPr sz="1400" kern="1200">
        <a:solidFill>
          <a:schemeClr val="tx1"/>
        </a:solidFill>
        <a:latin typeface="+mn-lt"/>
        <a:ea typeface="+mn-ea"/>
        <a:cs typeface="+mn-cs"/>
      </a:defRPr>
    </a:lvl4pPr>
    <a:lvl5pPr marL="2085931" algn="l" rtl="0" eaLnBrk="0" fontAlgn="base" hangingPunct="0">
      <a:spcBef>
        <a:spcPct val="30000"/>
      </a:spcBef>
      <a:spcAft>
        <a:spcPct val="0"/>
      </a:spcAft>
      <a:defRPr sz="1400" kern="1200">
        <a:solidFill>
          <a:schemeClr val="tx1"/>
        </a:solidFill>
        <a:latin typeface="+mn-lt"/>
        <a:ea typeface="+mn-ea"/>
        <a:cs typeface="+mn-cs"/>
      </a:defRPr>
    </a:lvl5pPr>
    <a:lvl6pPr marL="2607414" algn="l" defTabSz="1042966" rtl="0" eaLnBrk="1" latinLnBrk="0" hangingPunct="1">
      <a:defRPr sz="1400" kern="1200">
        <a:solidFill>
          <a:schemeClr val="tx1"/>
        </a:solidFill>
        <a:latin typeface="+mn-lt"/>
        <a:ea typeface="+mn-ea"/>
        <a:cs typeface="+mn-cs"/>
      </a:defRPr>
    </a:lvl6pPr>
    <a:lvl7pPr marL="3128896" algn="l" defTabSz="1042966" rtl="0" eaLnBrk="1" latinLnBrk="0" hangingPunct="1">
      <a:defRPr sz="1400" kern="1200">
        <a:solidFill>
          <a:schemeClr val="tx1"/>
        </a:solidFill>
        <a:latin typeface="+mn-lt"/>
        <a:ea typeface="+mn-ea"/>
        <a:cs typeface="+mn-cs"/>
      </a:defRPr>
    </a:lvl7pPr>
    <a:lvl8pPr marL="3650379" algn="l" defTabSz="1042966" rtl="0" eaLnBrk="1" latinLnBrk="0" hangingPunct="1">
      <a:defRPr sz="1400" kern="1200">
        <a:solidFill>
          <a:schemeClr val="tx1"/>
        </a:solidFill>
        <a:latin typeface="+mn-lt"/>
        <a:ea typeface="+mn-ea"/>
        <a:cs typeface="+mn-cs"/>
      </a:defRPr>
    </a:lvl8pPr>
    <a:lvl9pPr marL="4171862" algn="l" defTabSz="104296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37544" y="1637045"/>
            <a:ext cx="7173031" cy="1486339"/>
          </a:xfrm>
        </p:spPr>
        <p:txBody>
          <a:bodyPr>
            <a:normAutofit/>
          </a:bodyPr>
          <a:lstStyle>
            <a:lvl1pPr algn="l">
              <a:defRPr sz="240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Sous-titre 2"/>
          <p:cNvSpPr>
            <a:spLocks noGrp="1"/>
          </p:cNvSpPr>
          <p:nvPr>
            <p:ph type="subTitle" idx="1"/>
          </p:nvPr>
        </p:nvSpPr>
        <p:spPr>
          <a:xfrm>
            <a:off x="1220444" y="3213536"/>
            <a:ext cx="4463094" cy="1134189"/>
          </a:xfrm>
          <a:prstGeom prst="rect">
            <a:avLst/>
          </a:prstGeom>
        </p:spPr>
        <p:txBody>
          <a:bodyPr/>
          <a:lstStyle>
            <a:lvl1pPr marL="0" indent="0" algn="l">
              <a:buNone/>
              <a:defRPr sz="180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lgn="ctr">
              <a:buNone/>
              <a:defRPr>
                <a:solidFill>
                  <a:schemeClr val="tx1">
                    <a:tint val="75000"/>
                  </a:schemeClr>
                </a:solidFill>
              </a:defRPr>
            </a:lvl2pPr>
            <a:lvl3pPr marL="1042966" indent="0" algn="ctr">
              <a:buNone/>
              <a:defRPr>
                <a:solidFill>
                  <a:schemeClr val="tx1">
                    <a:tint val="75000"/>
                  </a:schemeClr>
                </a:solidFill>
              </a:defRPr>
            </a:lvl3pPr>
            <a:lvl4pPr marL="1564449" indent="0" algn="ctr">
              <a:buNone/>
              <a:defRPr>
                <a:solidFill>
                  <a:schemeClr val="tx1">
                    <a:tint val="75000"/>
                  </a:schemeClr>
                </a:solidFill>
              </a:defRPr>
            </a:lvl4pPr>
            <a:lvl5pPr marL="2085931" indent="0" algn="ctr">
              <a:buNone/>
              <a:defRPr>
                <a:solidFill>
                  <a:schemeClr val="tx1">
                    <a:tint val="75000"/>
                  </a:schemeClr>
                </a:solidFill>
              </a:defRPr>
            </a:lvl5pPr>
            <a:lvl6pPr marL="2607414" indent="0" algn="ctr">
              <a:buNone/>
              <a:defRPr>
                <a:solidFill>
                  <a:schemeClr val="tx1">
                    <a:tint val="75000"/>
                  </a:schemeClr>
                </a:solidFill>
              </a:defRPr>
            </a:lvl6pPr>
            <a:lvl7pPr marL="3128896" indent="0" algn="ctr">
              <a:buNone/>
              <a:defRPr>
                <a:solidFill>
                  <a:schemeClr val="tx1">
                    <a:tint val="75000"/>
                  </a:schemeClr>
                </a:solidFill>
              </a:defRPr>
            </a:lvl7pPr>
            <a:lvl8pPr marL="3650379" indent="0" algn="ctr">
              <a:buNone/>
              <a:defRPr>
                <a:solidFill>
                  <a:schemeClr val="tx1">
                    <a:tint val="75000"/>
                  </a:schemeClr>
                </a:solidFill>
              </a:defRPr>
            </a:lvl8pPr>
            <a:lvl9pPr marL="4171862" indent="0" algn="ctr">
              <a:buNone/>
              <a:defRPr>
                <a:solidFill>
                  <a:schemeClr val="tx1">
                    <a:tint val="75000"/>
                  </a:schemeClr>
                </a:solidFill>
              </a:defRPr>
            </a:lvl9pPr>
          </a:lstStyle>
          <a:p>
            <a:r>
              <a:rPr lang="fr-FR" dirty="0"/>
              <a:t>Modifiez le style des sous-titres du masque</a:t>
            </a:r>
          </a:p>
        </p:txBody>
      </p:sp>
      <p:sp>
        <p:nvSpPr>
          <p:cNvPr id="13" name="Espace réservé du texte 12"/>
          <p:cNvSpPr>
            <a:spLocks noGrp="1"/>
          </p:cNvSpPr>
          <p:nvPr>
            <p:ph type="body" sz="quarter" idx="10"/>
          </p:nvPr>
        </p:nvSpPr>
        <p:spPr>
          <a:xfrm>
            <a:off x="1226583" y="4437877"/>
            <a:ext cx="4470427" cy="872876"/>
          </a:xfrm>
          <a:prstGeom prst="rect">
            <a:avLst/>
          </a:prstGeom>
        </p:spPr>
        <p:txBody>
          <a:bodyPr/>
          <a:lstStyle>
            <a:lvl1pPr marL="325926" indent="-325926">
              <a:buClr>
                <a:schemeClr val="tx2"/>
              </a:buClr>
              <a:buFont typeface="Helvetica" pitchFamily="34" charset="0"/>
              <a:buChar char="#"/>
              <a:defRPr>
                <a:solidFill>
                  <a:schemeClr val="bg2">
                    <a:lumMod val="50000"/>
                  </a:schemeClr>
                </a:solidFill>
                <a:latin typeface="Helvetica" pitchFamily="34" charset="0"/>
                <a:cs typeface="Helvetica" pitchFamily="34" charset="0"/>
              </a:defRPr>
            </a:lvl1pPr>
            <a:lvl2pPr>
              <a:defRPr>
                <a:solidFill>
                  <a:schemeClr val="bg2">
                    <a:lumMod val="50000"/>
                  </a:schemeClr>
                </a:solidFill>
              </a:defRPr>
            </a:lvl2pPr>
            <a:lvl3pPr marL="1825189" indent="-260741" algn="l" defTabSz="1042966" rtl="0" eaLnBrk="1" latinLnBrk="0" hangingPunct="1">
              <a:spcBef>
                <a:spcPct val="20000"/>
              </a:spcBef>
              <a:buClr>
                <a:schemeClr val="bg2">
                  <a:lumMod val="75000"/>
                </a:schemeClr>
              </a:buClr>
              <a:buFont typeface="Arial" pitchFamily="34" charset="0"/>
              <a:buChar char="»"/>
              <a:defRPr sz="1400">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fr-FR"/>
              <a:t>Modifiez les styles du texte du masque</a:t>
            </a:r>
          </a:p>
        </p:txBody>
      </p:sp>
      <p:pic>
        <p:nvPicPr>
          <p:cNvPr id="12" name="Image 11">
            <a:extLst>
              <a:ext uri="{FF2B5EF4-FFF2-40B4-BE49-F238E27FC236}">
                <a16:creationId xmlns:a16="http://schemas.microsoft.com/office/drawing/2014/main" id="{52C84560-C7D5-474A-B3F9-16FACB7C41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3142" y="3123384"/>
            <a:ext cx="4463094" cy="3542581"/>
          </a:xfrm>
          <a:prstGeom prst="rect">
            <a:avLst/>
          </a:prstGeom>
        </p:spPr>
      </p:pic>
      <p:pic>
        <p:nvPicPr>
          <p:cNvPr id="15" name="Image 14">
            <a:extLst>
              <a:ext uri="{FF2B5EF4-FFF2-40B4-BE49-F238E27FC236}">
                <a16:creationId xmlns:a16="http://schemas.microsoft.com/office/drawing/2014/main" id="{E1EC947D-5110-484E-B48B-8DA348983C8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124371626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687672A-5B25-480E-9BDD-E5B9B271AB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768" t="50" r="44322" b="-50"/>
          <a:stretch/>
        </p:blipFill>
        <p:spPr>
          <a:xfrm>
            <a:off x="0" y="0"/>
            <a:ext cx="3905512" cy="7561262"/>
          </a:xfrm>
          <a:prstGeom prst="rect">
            <a:avLst/>
          </a:prstGeom>
        </p:spPr>
      </p:pic>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E8C9E25D-C566-42EE-B3EB-C04DC988F7C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177342865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38AFF-EF33-4E5F-8A22-D06383EC9BA0}"/>
              </a:ext>
            </a:extLst>
          </p:cNvPr>
          <p:cNvSpPr>
            <a:spLocks noGrp="1"/>
          </p:cNvSpPr>
          <p:nvPr>
            <p:ph type="title"/>
          </p:nvPr>
        </p:nvSpPr>
        <p:spPr>
          <a:xfrm>
            <a:off x="534670" y="302801"/>
            <a:ext cx="9624060" cy="456151"/>
          </a:xfrm>
        </p:spPr>
        <p:txBody>
          <a:bodyPr/>
          <a:lstStyle/>
          <a:p>
            <a:r>
              <a:rPr lang="fr-FR"/>
              <a:t>Modifiez le style du titre</a:t>
            </a:r>
          </a:p>
        </p:txBody>
      </p:sp>
    </p:spTree>
    <p:extLst>
      <p:ext uri="{BB962C8B-B14F-4D97-AF65-F5344CB8AC3E}">
        <p14:creationId xmlns:p14="http://schemas.microsoft.com/office/powerpoint/2010/main" val="21773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2F6CA9-BA12-488D-B5B8-2CFAC2C0C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89736" cy="7561263"/>
          </a:xfrm>
          <a:prstGeom prst="rect">
            <a:avLst/>
          </a:prstGeom>
        </p:spPr>
      </p:pic>
      <p:grpSp>
        <p:nvGrpSpPr>
          <p:cNvPr id="26" name="Groupe 25">
            <a:extLst>
              <a:ext uri="{FF2B5EF4-FFF2-40B4-BE49-F238E27FC236}">
                <a16:creationId xmlns:a16="http://schemas.microsoft.com/office/drawing/2014/main" id="{0793D9E1-10D3-48BE-9F85-AA574F319A8C}"/>
              </a:ext>
            </a:extLst>
          </p:cNvPr>
          <p:cNvGrpSpPr/>
          <p:nvPr userDrawn="1"/>
        </p:nvGrpSpPr>
        <p:grpSpPr>
          <a:xfrm>
            <a:off x="6510528" y="-1"/>
            <a:ext cx="4179208" cy="7561263"/>
            <a:chOff x="3257096" y="0"/>
            <a:chExt cx="4179208" cy="7561263"/>
          </a:xfrm>
        </p:grpSpPr>
        <p:sp>
          <p:nvSpPr>
            <p:cNvPr id="6" name="Rectangle 5">
              <a:extLst>
                <a:ext uri="{FF2B5EF4-FFF2-40B4-BE49-F238E27FC236}">
                  <a16:creationId xmlns:a16="http://schemas.microsoft.com/office/drawing/2014/main" id="{D344A9B5-090C-40DE-B451-CB2971DE86E3}"/>
                </a:ext>
              </a:extLst>
            </p:cNvPr>
            <p:cNvSpPr/>
            <p:nvPr userDrawn="1"/>
          </p:nvSpPr>
          <p:spPr>
            <a:xfrm>
              <a:off x="3257096" y="0"/>
              <a:ext cx="4179208" cy="7561263"/>
            </a:xfrm>
            <a:prstGeom prst="rect">
              <a:avLst/>
            </a:prstGeom>
            <a:solidFill>
              <a:srgbClr val="262626">
                <a:alpha val="6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 name="ZoneTexte 8">
              <a:extLst>
                <a:ext uri="{FF2B5EF4-FFF2-40B4-BE49-F238E27FC236}">
                  <a16:creationId xmlns:a16="http://schemas.microsoft.com/office/drawing/2014/main" id="{45D2675B-CC2B-4671-9E99-B1FFE824A7F2}"/>
                </a:ext>
              </a:extLst>
            </p:cNvPr>
            <p:cNvSpPr txBox="1"/>
            <p:nvPr userDrawn="1"/>
          </p:nvSpPr>
          <p:spPr>
            <a:xfrm>
              <a:off x="3694376" y="6521631"/>
              <a:ext cx="3300984" cy="646331"/>
            </a:xfrm>
            <a:prstGeom prst="rect">
              <a:avLst/>
            </a:prstGeom>
            <a:noFill/>
          </p:spPr>
          <p:txBody>
            <a:bodyPr wrap="square" rtlCol="0">
              <a:spAutoFit/>
            </a:bodyPr>
            <a:lstStyle/>
            <a:p>
              <a:pPr algn="ctr"/>
              <a:r>
                <a:rPr lang="fr-FR" sz="1200" dirty="0">
                  <a:solidFill>
                    <a:schemeClr val="bg1"/>
                  </a:solidFill>
                </a:rPr>
                <a:t>Pae du Tilloy - 5 rue Jean Monnet</a:t>
              </a:r>
            </a:p>
            <a:p>
              <a:pPr algn="ctr"/>
              <a:r>
                <a:rPr lang="fr-FR" sz="1200" dirty="0">
                  <a:solidFill>
                    <a:schemeClr val="bg1"/>
                  </a:solidFill>
                </a:rPr>
                <a:t>60006 Beauvais CEDEX</a:t>
              </a:r>
              <a:br>
                <a:rPr lang="fr-FR" sz="1200" dirty="0">
                  <a:solidFill>
                    <a:schemeClr val="bg1"/>
                  </a:solidFill>
                </a:rPr>
              </a:br>
              <a:r>
                <a:rPr lang="fr-FR" sz="1200" dirty="0">
                  <a:solidFill>
                    <a:schemeClr val="bg1"/>
                  </a:solidFill>
                </a:rPr>
                <a:t>03 44 08 40 40</a:t>
              </a:r>
            </a:p>
          </p:txBody>
        </p:sp>
        <p:pic>
          <p:nvPicPr>
            <p:cNvPr id="12" name="Image 11">
              <a:extLst>
                <a:ext uri="{FF2B5EF4-FFF2-40B4-BE49-F238E27FC236}">
                  <a16:creationId xmlns:a16="http://schemas.microsoft.com/office/drawing/2014/main" id="{ABD709CE-2388-4BD4-A6C9-A1FF1303F3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9896" y="562874"/>
              <a:ext cx="2373607" cy="1412230"/>
            </a:xfrm>
            <a:prstGeom prst="rect">
              <a:avLst/>
            </a:prstGeom>
          </p:spPr>
        </p:pic>
        <p:grpSp>
          <p:nvGrpSpPr>
            <p:cNvPr id="24" name="Groupe 23">
              <a:extLst>
                <a:ext uri="{FF2B5EF4-FFF2-40B4-BE49-F238E27FC236}">
                  <a16:creationId xmlns:a16="http://schemas.microsoft.com/office/drawing/2014/main" id="{80E4229B-E33F-435B-872B-60FD01DFA9CC}"/>
                </a:ext>
              </a:extLst>
            </p:cNvPr>
            <p:cNvGrpSpPr/>
            <p:nvPr userDrawn="1"/>
          </p:nvGrpSpPr>
          <p:grpSpPr>
            <a:xfrm>
              <a:off x="4348235" y="4512837"/>
              <a:ext cx="1996931" cy="360000"/>
              <a:chOff x="4273769" y="4512837"/>
              <a:chExt cx="1996931" cy="360000"/>
            </a:xfrm>
          </p:grpSpPr>
          <p:pic>
            <p:nvPicPr>
              <p:cNvPr id="16" name="Image 15">
                <a:extLst>
                  <a:ext uri="{FF2B5EF4-FFF2-40B4-BE49-F238E27FC236}">
                    <a16:creationId xmlns:a16="http://schemas.microsoft.com/office/drawing/2014/main" id="{444C90CD-F0B1-4F9B-9705-76F7781888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19413" y="4512837"/>
                <a:ext cx="360000" cy="360000"/>
              </a:xfrm>
              <a:prstGeom prst="rect">
                <a:avLst/>
              </a:prstGeom>
            </p:spPr>
          </p:pic>
          <p:pic>
            <p:nvPicPr>
              <p:cNvPr id="18" name="Image 17">
                <a:extLst>
                  <a:ext uri="{FF2B5EF4-FFF2-40B4-BE49-F238E27FC236}">
                    <a16:creationId xmlns:a16="http://schemas.microsoft.com/office/drawing/2014/main" id="{246DFF06-34DA-49E1-AD38-F7535343F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65057" y="4512837"/>
                <a:ext cx="360000" cy="360000"/>
              </a:xfrm>
              <a:prstGeom prst="rect">
                <a:avLst/>
              </a:prstGeom>
            </p:spPr>
          </p:pic>
          <p:pic>
            <p:nvPicPr>
              <p:cNvPr id="20" name="Image 19">
                <a:extLst>
                  <a:ext uri="{FF2B5EF4-FFF2-40B4-BE49-F238E27FC236}">
                    <a16:creationId xmlns:a16="http://schemas.microsoft.com/office/drawing/2014/main" id="{C5CF7FEF-2804-48F0-ABBE-4592C2CCEFC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3769" y="4512837"/>
                <a:ext cx="360000" cy="360000"/>
              </a:xfrm>
              <a:prstGeom prst="rect">
                <a:avLst/>
              </a:prstGeom>
            </p:spPr>
          </p:pic>
          <p:pic>
            <p:nvPicPr>
              <p:cNvPr id="22" name="Image 21">
                <a:extLst>
                  <a:ext uri="{FF2B5EF4-FFF2-40B4-BE49-F238E27FC236}">
                    <a16:creationId xmlns:a16="http://schemas.microsoft.com/office/drawing/2014/main" id="{EDB37930-A9F2-4ECA-940A-C6467C2902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10700" y="4512837"/>
                <a:ext cx="360000" cy="360000"/>
              </a:xfrm>
              <a:prstGeom prst="rect">
                <a:avLst/>
              </a:prstGeom>
            </p:spPr>
          </p:pic>
        </p:grpSp>
        <p:sp>
          <p:nvSpPr>
            <p:cNvPr id="23" name="ZoneTexte 22">
              <a:extLst>
                <a:ext uri="{FF2B5EF4-FFF2-40B4-BE49-F238E27FC236}">
                  <a16:creationId xmlns:a16="http://schemas.microsoft.com/office/drawing/2014/main" id="{A7E02697-B1AB-4A6E-A960-EAF754752982}"/>
                </a:ext>
              </a:extLst>
            </p:cNvPr>
            <p:cNvSpPr txBox="1"/>
            <p:nvPr userDrawn="1"/>
          </p:nvSpPr>
          <p:spPr>
            <a:xfrm>
              <a:off x="4209002" y="4094479"/>
              <a:ext cx="2275396" cy="307777"/>
            </a:xfrm>
            <a:prstGeom prst="rect">
              <a:avLst/>
            </a:prstGeom>
            <a:noFill/>
          </p:spPr>
          <p:txBody>
            <a:bodyPr wrap="square" rtlCol="0">
              <a:spAutoFit/>
            </a:bodyPr>
            <a:lstStyle/>
            <a:p>
              <a:pPr algn="ctr"/>
              <a:r>
                <a:rPr lang="fr-FR" sz="1400" dirty="0">
                  <a:solidFill>
                    <a:schemeClr val="bg1"/>
                  </a:solidFill>
                  <a:latin typeface="Lato" panose="020F0502020204030203" pitchFamily="34" charset="0"/>
                  <a:ea typeface="Lato" panose="020F0502020204030203" pitchFamily="34" charset="0"/>
                  <a:cs typeface="Lato" panose="020F0502020204030203" pitchFamily="34" charset="0"/>
                </a:rPr>
                <a:t>Suivez-nous !</a:t>
              </a:r>
            </a:p>
          </p:txBody>
        </p:sp>
        <p:sp>
          <p:nvSpPr>
            <p:cNvPr id="25" name="ZoneTexte 24">
              <a:extLst>
                <a:ext uri="{FF2B5EF4-FFF2-40B4-BE49-F238E27FC236}">
                  <a16:creationId xmlns:a16="http://schemas.microsoft.com/office/drawing/2014/main" id="{DA7B7C45-C41B-41FE-9EA7-A4511AEE3457}"/>
                </a:ext>
              </a:extLst>
            </p:cNvPr>
            <p:cNvSpPr txBox="1"/>
            <p:nvPr userDrawn="1"/>
          </p:nvSpPr>
          <p:spPr>
            <a:xfrm>
              <a:off x="4586487" y="3466783"/>
              <a:ext cx="1516762" cy="523220"/>
            </a:xfrm>
            <a:prstGeom prst="rect">
              <a:avLst/>
            </a:prstGeom>
            <a:noFill/>
          </p:spPr>
          <p:txBody>
            <a:bodyPr wrap="none" rtlCol="0">
              <a:spAutoFit/>
            </a:bodyPr>
            <a:lstStyle/>
            <a:p>
              <a:pPr algn="ctr"/>
              <a:r>
                <a:rPr lang="fr-FR" sz="1400" u="none" dirty="0">
                  <a:solidFill>
                    <a:schemeClr val="bg1"/>
                  </a:solidFill>
                  <a:effectLst/>
                  <a:latin typeface="Lato" panose="020F0502020204030203" pitchFamily="34" charset="0"/>
                  <a:ea typeface="Lato" panose="020F0502020204030203" pitchFamily="34" charset="0"/>
                  <a:cs typeface="Lato" panose="020F0502020204030203" pitchFamily="34" charset="0"/>
                </a:rPr>
                <a:t>contact@adico.fr</a:t>
              </a:r>
            </a:p>
            <a:p>
              <a:pPr algn="ctr"/>
              <a:r>
                <a:rPr lang="fr-FR" sz="1400" u="none" dirty="0">
                  <a:solidFill>
                    <a:schemeClr val="bg1"/>
                  </a:solidFill>
                  <a:effectLst/>
                  <a:latin typeface="Lato" panose="020F0502020204030203" pitchFamily="34" charset="0"/>
                  <a:ea typeface="Lato" panose="020F0502020204030203" pitchFamily="34" charset="0"/>
                  <a:cs typeface="Lato" panose="020F0502020204030203" pitchFamily="34" charset="0"/>
                </a:rPr>
                <a:t>www.adico.fr</a:t>
              </a:r>
            </a:p>
          </p:txBody>
        </p:sp>
      </p:grpSp>
      <p:pic>
        <p:nvPicPr>
          <p:cNvPr id="14" name="Image 13">
            <a:extLst>
              <a:ext uri="{FF2B5EF4-FFF2-40B4-BE49-F238E27FC236}">
                <a16:creationId xmlns:a16="http://schemas.microsoft.com/office/drawing/2014/main" id="{CC309E08-1D90-489A-8244-67D65D07D0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53982" y="5586160"/>
            <a:ext cx="1302699" cy="518474"/>
          </a:xfrm>
          <a:prstGeom prst="rect">
            <a:avLst/>
          </a:prstGeom>
        </p:spPr>
      </p:pic>
    </p:spTree>
    <p:extLst>
      <p:ext uri="{BB962C8B-B14F-4D97-AF65-F5344CB8AC3E}">
        <p14:creationId xmlns:p14="http://schemas.microsoft.com/office/powerpoint/2010/main" val="298566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88F3C-BA57-47B0-AE85-5FAD0EB570B9}"/>
              </a:ext>
            </a:extLst>
          </p:cNvPr>
          <p:cNvSpPr>
            <a:spLocks noGrp="1"/>
          </p:cNvSpPr>
          <p:nvPr>
            <p:ph type="ctrTitle"/>
          </p:nvPr>
        </p:nvSpPr>
        <p:spPr>
          <a:xfrm>
            <a:off x="1336675" y="1238250"/>
            <a:ext cx="8020050"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47F6FA8-6776-44F7-8E06-B8889CAA07D9}"/>
              </a:ext>
            </a:extLst>
          </p:cNvPr>
          <p:cNvSpPr>
            <a:spLocks noGrp="1"/>
          </p:cNvSpPr>
          <p:nvPr>
            <p:ph type="subTitle" idx="1"/>
          </p:nvPr>
        </p:nvSpPr>
        <p:spPr>
          <a:xfrm>
            <a:off x="1336675" y="3971925"/>
            <a:ext cx="8020050"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18E6258-6F31-4F20-A827-2E1362B9B6AF}"/>
              </a:ext>
            </a:extLst>
          </p:cNvPr>
          <p:cNvSpPr>
            <a:spLocks noGrp="1"/>
          </p:cNvSpPr>
          <p:nvPr>
            <p:ph type="dt" sz="half" idx="10"/>
          </p:nvPr>
        </p:nvSpPr>
        <p:spPr/>
        <p:txBody>
          <a:bodyPr/>
          <a:lstStyle/>
          <a:p>
            <a:fld id="{56ED5532-FBD3-41CD-8BED-557F230F5F7B}" type="datetimeFigureOut">
              <a:rPr lang="fr-FR" smtClean="0"/>
              <a:t>02/07/2020</a:t>
            </a:fld>
            <a:endParaRPr lang="fr-FR"/>
          </a:p>
        </p:txBody>
      </p:sp>
      <p:sp>
        <p:nvSpPr>
          <p:cNvPr id="5" name="Espace réservé du pied de page 4">
            <a:extLst>
              <a:ext uri="{FF2B5EF4-FFF2-40B4-BE49-F238E27FC236}">
                <a16:creationId xmlns:a16="http://schemas.microsoft.com/office/drawing/2014/main" id="{2CB9AD72-8246-459D-8B87-F7F1503DA6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6ECD3-C99E-48BE-A177-B4A398618A3B}"/>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82606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CF7FC-96FD-4557-975E-B91B6F0899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311DCB-1D9D-4612-99AE-1180A25FC69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4CAFDB-9F58-4933-996D-F2A24D082D9E}"/>
              </a:ext>
            </a:extLst>
          </p:cNvPr>
          <p:cNvSpPr>
            <a:spLocks noGrp="1"/>
          </p:cNvSpPr>
          <p:nvPr>
            <p:ph type="dt" sz="half" idx="10"/>
          </p:nvPr>
        </p:nvSpPr>
        <p:spPr/>
        <p:txBody>
          <a:bodyPr/>
          <a:lstStyle/>
          <a:p>
            <a:fld id="{56ED5532-FBD3-41CD-8BED-557F230F5F7B}" type="datetimeFigureOut">
              <a:rPr lang="fr-FR" smtClean="0"/>
              <a:t>02/07/2020</a:t>
            </a:fld>
            <a:endParaRPr lang="fr-FR"/>
          </a:p>
        </p:txBody>
      </p:sp>
      <p:sp>
        <p:nvSpPr>
          <p:cNvPr id="5" name="Espace réservé du pied de page 4">
            <a:extLst>
              <a:ext uri="{FF2B5EF4-FFF2-40B4-BE49-F238E27FC236}">
                <a16:creationId xmlns:a16="http://schemas.microsoft.com/office/drawing/2014/main" id="{32D39B3D-79F4-4E57-A4D9-4ED591BEF4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613C0B-1D95-4F06-9A78-1484F858CB6C}"/>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34645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BC452-0ACE-4DCB-9B77-5BE107A07865}"/>
              </a:ext>
            </a:extLst>
          </p:cNvPr>
          <p:cNvSpPr>
            <a:spLocks noGrp="1"/>
          </p:cNvSpPr>
          <p:nvPr>
            <p:ph type="title"/>
          </p:nvPr>
        </p:nvSpPr>
        <p:spPr>
          <a:xfrm>
            <a:off x="730250" y="1884363"/>
            <a:ext cx="9221788" cy="314642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12309F-DF24-4983-8821-38A9BC64723F}"/>
              </a:ext>
            </a:extLst>
          </p:cNvPr>
          <p:cNvSpPr>
            <a:spLocks noGrp="1"/>
          </p:cNvSpPr>
          <p:nvPr>
            <p:ph type="body" idx="1"/>
          </p:nvPr>
        </p:nvSpPr>
        <p:spPr>
          <a:xfrm>
            <a:off x="730250" y="5059363"/>
            <a:ext cx="9221788"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4DB0C06-9763-4AA9-ACEA-DEB3A42D1344}"/>
              </a:ext>
            </a:extLst>
          </p:cNvPr>
          <p:cNvSpPr>
            <a:spLocks noGrp="1"/>
          </p:cNvSpPr>
          <p:nvPr>
            <p:ph type="dt" sz="half" idx="10"/>
          </p:nvPr>
        </p:nvSpPr>
        <p:spPr/>
        <p:txBody>
          <a:bodyPr/>
          <a:lstStyle/>
          <a:p>
            <a:fld id="{56ED5532-FBD3-41CD-8BED-557F230F5F7B}" type="datetimeFigureOut">
              <a:rPr lang="fr-FR" smtClean="0"/>
              <a:t>02/07/2020</a:t>
            </a:fld>
            <a:endParaRPr lang="fr-FR"/>
          </a:p>
        </p:txBody>
      </p:sp>
      <p:sp>
        <p:nvSpPr>
          <p:cNvPr id="5" name="Espace réservé du pied de page 4">
            <a:extLst>
              <a:ext uri="{FF2B5EF4-FFF2-40B4-BE49-F238E27FC236}">
                <a16:creationId xmlns:a16="http://schemas.microsoft.com/office/drawing/2014/main" id="{757167F9-5ACA-44E7-BB84-6ED72D88F2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6E847B-02AC-45CE-A550-FE9BD080971A}"/>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38211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E03DF-2B00-4520-99F7-F9445D8162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9F43EC3-2276-4FA5-B9F5-8B65DC6D138F}"/>
              </a:ext>
            </a:extLst>
          </p:cNvPr>
          <p:cNvSpPr>
            <a:spLocks noGrp="1"/>
          </p:cNvSpPr>
          <p:nvPr>
            <p:ph sz="half" idx="1"/>
          </p:nvPr>
        </p:nvSpPr>
        <p:spPr>
          <a:xfrm>
            <a:off x="735013" y="2012950"/>
            <a:ext cx="4535487" cy="4797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BF4AA80-A79E-4F95-8037-4416852CE54A}"/>
              </a:ext>
            </a:extLst>
          </p:cNvPr>
          <p:cNvSpPr>
            <a:spLocks noGrp="1"/>
          </p:cNvSpPr>
          <p:nvPr>
            <p:ph sz="half" idx="2"/>
          </p:nvPr>
        </p:nvSpPr>
        <p:spPr>
          <a:xfrm>
            <a:off x="5422900" y="2012950"/>
            <a:ext cx="4535488" cy="4797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778DD76-97F0-40FC-B38F-F090C1D129AD}"/>
              </a:ext>
            </a:extLst>
          </p:cNvPr>
          <p:cNvSpPr>
            <a:spLocks noGrp="1"/>
          </p:cNvSpPr>
          <p:nvPr>
            <p:ph type="dt" sz="half" idx="10"/>
          </p:nvPr>
        </p:nvSpPr>
        <p:spPr/>
        <p:txBody>
          <a:bodyPr/>
          <a:lstStyle/>
          <a:p>
            <a:fld id="{56ED5532-FBD3-41CD-8BED-557F230F5F7B}" type="datetimeFigureOut">
              <a:rPr lang="fr-FR" smtClean="0"/>
              <a:t>02/07/2020</a:t>
            </a:fld>
            <a:endParaRPr lang="fr-FR"/>
          </a:p>
        </p:txBody>
      </p:sp>
      <p:sp>
        <p:nvSpPr>
          <p:cNvPr id="6" name="Espace réservé du pied de page 5">
            <a:extLst>
              <a:ext uri="{FF2B5EF4-FFF2-40B4-BE49-F238E27FC236}">
                <a16:creationId xmlns:a16="http://schemas.microsoft.com/office/drawing/2014/main" id="{BDCD225A-58F2-4987-88C9-AF23849135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54A70C-BB5E-4DA2-AFB7-E55F1080B0E4}"/>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08730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40FA9-4A80-4940-BF0C-82571FA67AC8}"/>
              </a:ext>
            </a:extLst>
          </p:cNvPr>
          <p:cNvSpPr>
            <a:spLocks noGrp="1"/>
          </p:cNvSpPr>
          <p:nvPr>
            <p:ph type="title"/>
          </p:nvPr>
        </p:nvSpPr>
        <p:spPr>
          <a:xfrm>
            <a:off x="736600" y="403225"/>
            <a:ext cx="9223375"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4696FB8-16BD-4838-B730-8DCCB2472520}"/>
              </a:ext>
            </a:extLst>
          </p:cNvPr>
          <p:cNvSpPr>
            <a:spLocks noGrp="1"/>
          </p:cNvSpPr>
          <p:nvPr>
            <p:ph type="body" idx="1"/>
          </p:nvPr>
        </p:nvSpPr>
        <p:spPr>
          <a:xfrm>
            <a:off x="736600" y="1854200"/>
            <a:ext cx="45243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817171F-25AB-4155-8765-AD90924AC654}"/>
              </a:ext>
            </a:extLst>
          </p:cNvPr>
          <p:cNvSpPr>
            <a:spLocks noGrp="1"/>
          </p:cNvSpPr>
          <p:nvPr>
            <p:ph sz="half" idx="2"/>
          </p:nvPr>
        </p:nvSpPr>
        <p:spPr>
          <a:xfrm>
            <a:off x="736600" y="2762250"/>
            <a:ext cx="4524375" cy="40624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8B153A-0EBE-4725-93E0-4272254C3E16}"/>
              </a:ext>
            </a:extLst>
          </p:cNvPr>
          <p:cNvSpPr>
            <a:spLocks noGrp="1"/>
          </p:cNvSpPr>
          <p:nvPr>
            <p:ph type="body" sz="quarter" idx="3"/>
          </p:nvPr>
        </p:nvSpPr>
        <p:spPr>
          <a:xfrm>
            <a:off x="5413375" y="1854200"/>
            <a:ext cx="45466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FBF8CC1-FD4B-459D-974D-82926FC535A1}"/>
              </a:ext>
            </a:extLst>
          </p:cNvPr>
          <p:cNvSpPr>
            <a:spLocks noGrp="1"/>
          </p:cNvSpPr>
          <p:nvPr>
            <p:ph sz="quarter" idx="4"/>
          </p:nvPr>
        </p:nvSpPr>
        <p:spPr>
          <a:xfrm>
            <a:off x="5413375" y="2762250"/>
            <a:ext cx="4546600" cy="40624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8DAD86-55FE-4432-9F8B-8BE5437F3748}"/>
              </a:ext>
            </a:extLst>
          </p:cNvPr>
          <p:cNvSpPr>
            <a:spLocks noGrp="1"/>
          </p:cNvSpPr>
          <p:nvPr>
            <p:ph type="dt" sz="half" idx="10"/>
          </p:nvPr>
        </p:nvSpPr>
        <p:spPr/>
        <p:txBody>
          <a:bodyPr/>
          <a:lstStyle/>
          <a:p>
            <a:fld id="{56ED5532-FBD3-41CD-8BED-557F230F5F7B}" type="datetimeFigureOut">
              <a:rPr lang="fr-FR" smtClean="0"/>
              <a:t>02/07/2020</a:t>
            </a:fld>
            <a:endParaRPr lang="fr-FR"/>
          </a:p>
        </p:txBody>
      </p:sp>
      <p:sp>
        <p:nvSpPr>
          <p:cNvPr id="8" name="Espace réservé du pied de page 7">
            <a:extLst>
              <a:ext uri="{FF2B5EF4-FFF2-40B4-BE49-F238E27FC236}">
                <a16:creationId xmlns:a16="http://schemas.microsoft.com/office/drawing/2014/main" id="{6D1FE509-EEE3-4AE3-86D0-9138B870976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687BE03-0E1F-4FF9-9EC7-471C06707912}"/>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01929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D6DCF-3272-45D6-B91A-0143F60C4C7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95E1C34-C96F-4895-BDAF-4C6367FFB108}"/>
              </a:ext>
            </a:extLst>
          </p:cNvPr>
          <p:cNvSpPr>
            <a:spLocks noGrp="1"/>
          </p:cNvSpPr>
          <p:nvPr>
            <p:ph type="dt" sz="half" idx="10"/>
          </p:nvPr>
        </p:nvSpPr>
        <p:spPr/>
        <p:txBody>
          <a:bodyPr/>
          <a:lstStyle/>
          <a:p>
            <a:fld id="{56ED5532-FBD3-41CD-8BED-557F230F5F7B}" type="datetimeFigureOut">
              <a:rPr lang="fr-FR" smtClean="0"/>
              <a:t>02/07/2020</a:t>
            </a:fld>
            <a:endParaRPr lang="fr-FR"/>
          </a:p>
        </p:txBody>
      </p:sp>
      <p:sp>
        <p:nvSpPr>
          <p:cNvPr id="4" name="Espace réservé du pied de page 3">
            <a:extLst>
              <a:ext uri="{FF2B5EF4-FFF2-40B4-BE49-F238E27FC236}">
                <a16:creationId xmlns:a16="http://schemas.microsoft.com/office/drawing/2014/main" id="{A92BF9DC-353C-4A30-84B6-7298839BF3A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67F8048-97A3-431B-99FD-982C92F9B402}"/>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10151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E9855C-1B16-4E87-9FAE-474BBC0AFBB0}"/>
              </a:ext>
            </a:extLst>
          </p:cNvPr>
          <p:cNvSpPr>
            <a:spLocks noGrp="1"/>
          </p:cNvSpPr>
          <p:nvPr>
            <p:ph type="dt" sz="half" idx="10"/>
          </p:nvPr>
        </p:nvSpPr>
        <p:spPr/>
        <p:txBody>
          <a:bodyPr/>
          <a:lstStyle/>
          <a:p>
            <a:fld id="{56ED5532-FBD3-41CD-8BED-557F230F5F7B}" type="datetimeFigureOut">
              <a:rPr lang="fr-FR" smtClean="0"/>
              <a:t>02/07/2020</a:t>
            </a:fld>
            <a:endParaRPr lang="fr-FR"/>
          </a:p>
        </p:txBody>
      </p:sp>
      <p:sp>
        <p:nvSpPr>
          <p:cNvPr id="3" name="Espace réservé du pied de page 2">
            <a:extLst>
              <a:ext uri="{FF2B5EF4-FFF2-40B4-BE49-F238E27FC236}">
                <a16:creationId xmlns:a16="http://schemas.microsoft.com/office/drawing/2014/main" id="{A79D6A6D-B031-4C54-A4F6-93B1921E096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30EDA47-FC8D-41D6-ACD4-52C8177C8B7C}"/>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69673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EC BANDE GRIS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F81CB7D-6207-4C50-A592-01DF854CB1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857" b="47440"/>
          <a:stretch/>
        </p:blipFill>
        <p:spPr>
          <a:xfrm>
            <a:off x="0" y="2892"/>
            <a:ext cx="10693400" cy="802833"/>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08558"/>
            <a:ext cx="9598968" cy="5193080"/>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422838646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1B08A-CE57-43C1-825A-F52671FB13D2}"/>
              </a:ext>
            </a:extLst>
          </p:cNvPr>
          <p:cNvSpPr>
            <a:spLocks noGrp="1"/>
          </p:cNvSpPr>
          <p:nvPr>
            <p:ph type="title"/>
          </p:nvPr>
        </p:nvSpPr>
        <p:spPr>
          <a:xfrm>
            <a:off x="736600" y="504825"/>
            <a:ext cx="3449638" cy="1763713"/>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384D31-3A97-4FD7-A880-0E9521BBD655}"/>
              </a:ext>
            </a:extLst>
          </p:cNvPr>
          <p:cNvSpPr>
            <a:spLocks noGrp="1"/>
          </p:cNvSpPr>
          <p:nvPr>
            <p:ph idx="1"/>
          </p:nvPr>
        </p:nvSpPr>
        <p:spPr>
          <a:xfrm>
            <a:off x="4546600" y="1089025"/>
            <a:ext cx="5413375"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EAB4856-6C69-4BFC-9917-D334721159EB}"/>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A4BBD78-3E6B-414C-8FCF-93D8EE02930B}"/>
              </a:ext>
            </a:extLst>
          </p:cNvPr>
          <p:cNvSpPr>
            <a:spLocks noGrp="1"/>
          </p:cNvSpPr>
          <p:nvPr>
            <p:ph type="dt" sz="half" idx="10"/>
          </p:nvPr>
        </p:nvSpPr>
        <p:spPr/>
        <p:txBody>
          <a:bodyPr/>
          <a:lstStyle/>
          <a:p>
            <a:fld id="{56ED5532-FBD3-41CD-8BED-557F230F5F7B}" type="datetimeFigureOut">
              <a:rPr lang="fr-FR" smtClean="0"/>
              <a:t>02/07/2020</a:t>
            </a:fld>
            <a:endParaRPr lang="fr-FR"/>
          </a:p>
        </p:txBody>
      </p:sp>
      <p:sp>
        <p:nvSpPr>
          <p:cNvPr id="6" name="Espace réservé du pied de page 5">
            <a:extLst>
              <a:ext uri="{FF2B5EF4-FFF2-40B4-BE49-F238E27FC236}">
                <a16:creationId xmlns:a16="http://schemas.microsoft.com/office/drawing/2014/main" id="{B95386C0-379D-47AE-AA4F-8B608A1723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3FB243-C6BE-4B81-BB88-2414BE1BEF16}"/>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79164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86C00-F4D9-4827-A431-7BFF3E15E70B}"/>
              </a:ext>
            </a:extLst>
          </p:cNvPr>
          <p:cNvSpPr>
            <a:spLocks noGrp="1"/>
          </p:cNvSpPr>
          <p:nvPr>
            <p:ph type="title"/>
          </p:nvPr>
        </p:nvSpPr>
        <p:spPr>
          <a:xfrm>
            <a:off x="736600" y="504825"/>
            <a:ext cx="3449638" cy="1763713"/>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DCD4E89-9434-4FD7-AD32-B59869ECB536}"/>
              </a:ext>
            </a:extLst>
          </p:cNvPr>
          <p:cNvSpPr>
            <a:spLocks noGrp="1"/>
          </p:cNvSpPr>
          <p:nvPr>
            <p:ph type="pic" idx="1"/>
          </p:nvPr>
        </p:nvSpPr>
        <p:spPr>
          <a:xfrm>
            <a:off x="4546600" y="1089025"/>
            <a:ext cx="5413375"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333F272-A1A0-400C-BD11-4C7FF51E0D74}"/>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B2AA654-1C6C-46ED-80AC-DAC498EA5779}"/>
              </a:ext>
            </a:extLst>
          </p:cNvPr>
          <p:cNvSpPr>
            <a:spLocks noGrp="1"/>
          </p:cNvSpPr>
          <p:nvPr>
            <p:ph type="dt" sz="half" idx="10"/>
          </p:nvPr>
        </p:nvSpPr>
        <p:spPr/>
        <p:txBody>
          <a:bodyPr/>
          <a:lstStyle/>
          <a:p>
            <a:fld id="{56ED5532-FBD3-41CD-8BED-557F230F5F7B}" type="datetimeFigureOut">
              <a:rPr lang="fr-FR" smtClean="0"/>
              <a:t>02/07/2020</a:t>
            </a:fld>
            <a:endParaRPr lang="fr-FR"/>
          </a:p>
        </p:txBody>
      </p:sp>
      <p:sp>
        <p:nvSpPr>
          <p:cNvPr id="6" name="Espace réservé du pied de page 5">
            <a:extLst>
              <a:ext uri="{FF2B5EF4-FFF2-40B4-BE49-F238E27FC236}">
                <a16:creationId xmlns:a16="http://schemas.microsoft.com/office/drawing/2014/main" id="{2414A1C6-E3FF-46B7-8C74-A83F0BE297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42022F-1DF9-47D4-A1EF-B3C7ACA8D336}"/>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179569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89945-4A2E-4C80-A14B-9E91114A464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B1B846D-A9D5-4EB0-A82A-EAE6F0F02BD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210F4D-6F5C-47A1-83F1-FE0DD04BF12F}"/>
              </a:ext>
            </a:extLst>
          </p:cNvPr>
          <p:cNvSpPr>
            <a:spLocks noGrp="1"/>
          </p:cNvSpPr>
          <p:nvPr>
            <p:ph type="dt" sz="half" idx="10"/>
          </p:nvPr>
        </p:nvSpPr>
        <p:spPr/>
        <p:txBody>
          <a:bodyPr/>
          <a:lstStyle/>
          <a:p>
            <a:fld id="{56ED5532-FBD3-41CD-8BED-557F230F5F7B}" type="datetimeFigureOut">
              <a:rPr lang="fr-FR" smtClean="0"/>
              <a:t>02/07/2020</a:t>
            </a:fld>
            <a:endParaRPr lang="fr-FR"/>
          </a:p>
        </p:txBody>
      </p:sp>
      <p:sp>
        <p:nvSpPr>
          <p:cNvPr id="5" name="Espace réservé du pied de page 4">
            <a:extLst>
              <a:ext uri="{FF2B5EF4-FFF2-40B4-BE49-F238E27FC236}">
                <a16:creationId xmlns:a16="http://schemas.microsoft.com/office/drawing/2014/main" id="{3828E009-3A1D-419E-BE0F-8EF4784DF9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031D6F-BCBF-4695-9565-10FC1BB03ABD}"/>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374332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9CED60F-346B-479C-86C4-4415B8DD3203}"/>
              </a:ext>
            </a:extLst>
          </p:cNvPr>
          <p:cNvSpPr>
            <a:spLocks noGrp="1"/>
          </p:cNvSpPr>
          <p:nvPr>
            <p:ph type="title" orient="vert"/>
          </p:nvPr>
        </p:nvSpPr>
        <p:spPr>
          <a:xfrm>
            <a:off x="7653338" y="403225"/>
            <a:ext cx="2305050" cy="640715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2B5BB13-98C5-4EC7-88A1-9C328C2F522E}"/>
              </a:ext>
            </a:extLst>
          </p:cNvPr>
          <p:cNvSpPr>
            <a:spLocks noGrp="1"/>
          </p:cNvSpPr>
          <p:nvPr>
            <p:ph type="body" orient="vert" idx="1"/>
          </p:nvPr>
        </p:nvSpPr>
        <p:spPr>
          <a:xfrm>
            <a:off x="735013" y="403225"/>
            <a:ext cx="6765925" cy="64071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C10527-B3AA-4310-8655-4C93AF819AD3}"/>
              </a:ext>
            </a:extLst>
          </p:cNvPr>
          <p:cNvSpPr>
            <a:spLocks noGrp="1"/>
          </p:cNvSpPr>
          <p:nvPr>
            <p:ph type="dt" sz="half" idx="10"/>
          </p:nvPr>
        </p:nvSpPr>
        <p:spPr/>
        <p:txBody>
          <a:bodyPr/>
          <a:lstStyle/>
          <a:p>
            <a:fld id="{56ED5532-FBD3-41CD-8BED-557F230F5F7B}" type="datetimeFigureOut">
              <a:rPr lang="fr-FR" smtClean="0"/>
              <a:t>02/07/2020</a:t>
            </a:fld>
            <a:endParaRPr lang="fr-FR"/>
          </a:p>
        </p:txBody>
      </p:sp>
      <p:sp>
        <p:nvSpPr>
          <p:cNvPr id="5" name="Espace réservé du pied de page 4">
            <a:extLst>
              <a:ext uri="{FF2B5EF4-FFF2-40B4-BE49-F238E27FC236}">
                <a16:creationId xmlns:a16="http://schemas.microsoft.com/office/drawing/2014/main" id="{6AC66B39-BEE8-407E-BD87-036F9E76A6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315E60-3A29-4A44-9623-7EEECC0ED33E}"/>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427325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EC BANDE GRIS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C51E2D7-0948-4AF9-A930-6868F2B7E8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94" b="37401"/>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11449"/>
            <a:ext cx="9598968" cy="5190189"/>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415121952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VEC BANDE GRIS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E41E3BA-4F20-4C45-8D14-598F6B6157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 t="81528" r="-4" b="7213"/>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11449"/>
            <a:ext cx="9598968" cy="5190189"/>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938138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VEC BANDE GRIS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815D6EB-745B-4EF3-AE40-F3296C1B36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0000" b="36106"/>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11449"/>
            <a:ext cx="9598968" cy="5190189"/>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264354441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546767" y="302801"/>
            <a:ext cx="9908189" cy="460928"/>
          </a:xfrm>
        </p:spPr>
        <p:txBody>
          <a:bodyPr>
            <a:noAutofit/>
          </a:bodyPr>
          <a:lstStyle>
            <a:lvl1pPr>
              <a:defRPr sz="2400">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4" name="Espace réservé du texte 3"/>
          <p:cNvSpPr>
            <a:spLocks noGrp="1"/>
          </p:cNvSpPr>
          <p:nvPr>
            <p:ph type="body" sz="quarter" idx="10"/>
          </p:nvPr>
        </p:nvSpPr>
        <p:spPr>
          <a:xfrm>
            <a:off x="546767" y="1637043"/>
            <a:ext cx="9851365" cy="539866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19"/>
          <p:cNvSpPr>
            <a:spLocks noGrp="1"/>
          </p:cNvSpPr>
          <p:nvPr>
            <p:ph sz="quarter" idx="13"/>
          </p:nvPr>
        </p:nvSpPr>
        <p:spPr>
          <a:xfrm>
            <a:off x="546768" y="763729"/>
            <a:ext cx="9873368" cy="397316"/>
          </a:xfrm>
          <a:prstGeom prst="rect">
            <a:avLst/>
          </a:prstGeom>
        </p:spPr>
        <p:txBody>
          <a:bodyPr/>
          <a:lstStyle>
            <a:lvl1pPr marL="0" indent="0" algn="r">
              <a:buFontTx/>
              <a:buNone/>
              <a:defRPr sz="18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0" name="Image 9">
            <a:extLst>
              <a:ext uri="{FF2B5EF4-FFF2-40B4-BE49-F238E27FC236}">
                <a16:creationId xmlns:a16="http://schemas.microsoft.com/office/drawing/2014/main" id="{E4454618-A880-4F83-8527-F600C293A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121662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6" name="Image 5">
            <a:extLst>
              <a:ext uri="{FF2B5EF4-FFF2-40B4-BE49-F238E27FC236}">
                <a16:creationId xmlns:a16="http://schemas.microsoft.com/office/drawing/2014/main" id="{B5EC5B2A-27CD-4405-B791-8DDB7DFE3A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962" r="59512"/>
          <a:stretch/>
        </p:blipFill>
        <p:spPr>
          <a:xfrm>
            <a:off x="0" y="0"/>
            <a:ext cx="3905513" cy="7561263"/>
          </a:xfrm>
          <a:prstGeom prst="rect">
            <a:avLst/>
          </a:prstGeom>
        </p:spPr>
      </p:pic>
      <p:pic>
        <p:nvPicPr>
          <p:cNvPr id="12" name="Image 11">
            <a:extLst>
              <a:ext uri="{FF2B5EF4-FFF2-40B4-BE49-F238E27FC236}">
                <a16:creationId xmlns:a16="http://schemas.microsoft.com/office/drawing/2014/main" id="{87D84F60-2C6B-40CA-BBFD-E0443BE7982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400265348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de sectio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D8A5FDA-025A-484A-A15D-9A051B38AF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72" r="15486"/>
          <a:stretch/>
        </p:blipFill>
        <p:spPr>
          <a:xfrm>
            <a:off x="0" y="-1"/>
            <a:ext cx="3905512" cy="7561263"/>
          </a:xfrm>
          <a:prstGeom prst="rect">
            <a:avLst/>
          </a:prstGeom>
        </p:spPr>
      </p:pic>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8" name="Image 17">
            <a:extLst>
              <a:ext uri="{FF2B5EF4-FFF2-40B4-BE49-F238E27FC236}">
                <a16:creationId xmlns:a16="http://schemas.microsoft.com/office/drawing/2014/main" id="{37C87FD8-5A9D-42C9-BD3A-4A6463F747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484" r="44214"/>
          <a:stretch/>
        </p:blipFill>
        <p:spPr>
          <a:xfrm>
            <a:off x="0" y="1"/>
            <a:ext cx="3905512" cy="7561262"/>
          </a:xfrm>
          <a:prstGeom prst="rect">
            <a:avLst/>
          </a:prstGeom>
        </p:spPr>
      </p:pic>
      <p:pic>
        <p:nvPicPr>
          <p:cNvPr id="19" name="Image 18">
            <a:extLst>
              <a:ext uri="{FF2B5EF4-FFF2-40B4-BE49-F238E27FC236}">
                <a16:creationId xmlns:a16="http://schemas.microsoft.com/office/drawing/2014/main" id="{A4053D85-0D3A-4D80-8B00-80B32394F72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403633141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re de sectio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D8A5FDA-025A-484A-A15D-9A051B38AF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72" r="15486"/>
          <a:stretch/>
        </p:blipFill>
        <p:spPr>
          <a:xfrm>
            <a:off x="0" y="-1"/>
            <a:ext cx="3905512" cy="7561263"/>
          </a:xfrm>
          <a:prstGeom prst="rect">
            <a:avLst/>
          </a:prstGeom>
        </p:spPr>
      </p:pic>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8FC56DE2-5F57-481D-BC23-2F90EFEF87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248059464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670" y="302801"/>
            <a:ext cx="9624060" cy="1260211"/>
          </a:xfrm>
          <a:prstGeom prst="rect">
            <a:avLst/>
          </a:prstGeom>
        </p:spPr>
        <p:txBody>
          <a:bodyPr vert="horz" lIns="104297" tIns="52149" rIns="104297" bIns="52149" rtlCol="0" anchor="ctr">
            <a:normAutofit/>
          </a:bodyPr>
          <a:lstStyle/>
          <a:p>
            <a:r>
              <a:rPr lang="fr-FR" dirty="0"/>
              <a:t>Modifiez le style du titre</a:t>
            </a:r>
          </a:p>
        </p:txBody>
      </p:sp>
      <p:sp>
        <p:nvSpPr>
          <p:cNvPr id="1027" name="Espace réservé du texte 3"/>
          <p:cNvSpPr>
            <a:spLocks noGrp="1"/>
          </p:cNvSpPr>
          <p:nvPr>
            <p:ph type="body" idx="1"/>
          </p:nvPr>
        </p:nvSpPr>
        <p:spPr bwMode="auto">
          <a:xfrm>
            <a:off x="534670" y="1764296"/>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a:extLst>
              <a:ext uri="{FF2B5EF4-FFF2-40B4-BE49-F238E27FC236}">
                <a16:creationId xmlns:a16="http://schemas.microsoft.com/office/drawing/2014/main" id="{8E0FF475-7AC5-4886-88B8-E9970339243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980708" y="6495125"/>
            <a:ext cx="1548100" cy="921077"/>
          </a:xfrm>
          <a:prstGeom prst="rect">
            <a:avLst/>
          </a:prstGeom>
        </p:spPr>
      </p:pic>
      <p:pic>
        <p:nvPicPr>
          <p:cNvPr id="6" name="Image 5">
            <a:extLst>
              <a:ext uri="{FF2B5EF4-FFF2-40B4-BE49-F238E27FC236}">
                <a16:creationId xmlns:a16="http://schemas.microsoft.com/office/drawing/2014/main" id="{4560D555-988C-413F-BE09-61438C678CE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19034" y="6897728"/>
            <a:ext cx="1302699" cy="518474"/>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6" r:id="rId2"/>
    <p:sldLayoutId id="2147483744" r:id="rId3"/>
    <p:sldLayoutId id="2147483745" r:id="rId4"/>
    <p:sldLayoutId id="2147483746" r:id="rId5"/>
    <p:sldLayoutId id="2147483740" r:id="rId6"/>
    <p:sldLayoutId id="2147483731" r:id="rId7"/>
    <p:sldLayoutId id="2147483741" r:id="rId8"/>
    <p:sldLayoutId id="2147483742" r:id="rId9"/>
    <p:sldLayoutId id="2147483743" r:id="rId10"/>
    <p:sldLayoutId id="2147483747" r:id="rId11"/>
    <p:sldLayoutId id="2147483748" r:id="rId12"/>
  </p:sldLayoutIdLst>
  <p:txStyles>
    <p:titleStyle>
      <a:lvl1pPr algn="r" rtl="0" eaLnBrk="1" fontAlgn="base" hangingPunct="1">
        <a:spcBef>
          <a:spcPct val="0"/>
        </a:spcBef>
        <a:spcAft>
          <a:spcPct val="0"/>
        </a:spcAft>
        <a:defRPr lang="fr-FR" sz="2400" b="1" kern="1200" cap="all" dirty="0">
          <a:solidFill>
            <a:schemeClr val="accent2"/>
          </a:solidFill>
          <a:latin typeface="Cambria" pitchFamily="18" charset="0"/>
          <a:ea typeface="ヒラギノ角ゴ Pro W3" pitchFamily="28" charset="-128"/>
          <a:cs typeface="ヒラギノ角ゴ Pro W3"/>
        </a:defRPr>
      </a:lvl1pPr>
      <a:lvl2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2pPr>
      <a:lvl3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3pPr>
      <a:lvl4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4pPr>
      <a:lvl5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5pPr>
      <a:lvl6pPr marL="521483"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6pPr>
      <a:lvl7pPr marL="1042966"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7pPr>
      <a:lvl8pPr marL="1564449"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8pPr>
      <a:lvl9pPr marL="2085931"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9pPr>
    </p:titleStyle>
    <p:bodyStyle>
      <a:lvl1pPr marL="391112" indent="-391112" algn="l" rtl="0" eaLnBrk="1" fontAlgn="base" hangingPunct="1">
        <a:spcBef>
          <a:spcPct val="20000"/>
        </a:spcBef>
        <a:spcAft>
          <a:spcPct val="0"/>
        </a:spcAft>
        <a:buClr>
          <a:schemeClr val="accent2"/>
        </a:buClr>
        <a:buFont typeface="Wingdings 3" pitchFamily="18" charset="2"/>
        <a:buChar char="u"/>
        <a:defRPr lang="fr-FR" sz="1400" b="1" kern="1200" dirty="0">
          <a:solidFill>
            <a:srgbClr val="3F3F3F"/>
          </a:solidFill>
          <a:latin typeface="Helvetica" pitchFamily="34" charset="0"/>
          <a:ea typeface="ヒラギノ角ゴ Pro W3" pitchFamily="28" charset="-128"/>
          <a:cs typeface="Helvetica" pitchFamily="34" charset="0"/>
        </a:defRPr>
      </a:lvl1pPr>
      <a:lvl2pPr marL="698048" indent="-325926" algn="l" rtl="0" eaLnBrk="1" fontAlgn="base" hangingPunct="1">
        <a:spcBef>
          <a:spcPct val="20000"/>
        </a:spcBef>
        <a:spcAft>
          <a:spcPct val="0"/>
        </a:spcAft>
        <a:buClr>
          <a:srgbClr val="3F3F3F"/>
        </a:buClr>
        <a:buSzPct val="120000"/>
        <a:buFont typeface="Helvetica" pitchFamily="34" charset="0"/>
        <a:buChar char="&gt;"/>
        <a:defRPr lang="fr-FR" sz="1200" kern="1200" dirty="0">
          <a:solidFill>
            <a:srgbClr val="3F3F3F"/>
          </a:solidFill>
          <a:latin typeface="Helvetica" pitchFamily="34" charset="0"/>
          <a:ea typeface="ヒラギノ角ゴ Pro W3" pitchFamily="28" charset="-128"/>
          <a:cs typeface="ヒラギノ角ゴ Pro W3"/>
        </a:defRPr>
      </a:lvl2pPr>
      <a:lvl3pPr marL="944417" indent="-260741" algn="l" rtl="0" eaLnBrk="1" fontAlgn="base" hangingPunct="1">
        <a:spcBef>
          <a:spcPct val="20000"/>
        </a:spcBef>
        <a:spcAft>
          <a:spcPct val="0"/>
        </a:spcAft>
        <a:buClr>
          <a:schemeClr val="bg2"/>
        </a:buClr>
        <a:buBlip>
          <a:blip r:embed="rId16"/>
        </a:buBlip>
        <a:defRPr lang="fr-FR" sz="1100" kern="1200" dirty="0">
          <a:solidFill>
            <a:srgbClr val="3F3F3F"/>
          </a:solidFill>
          <a:latin typeface="Helvetica" pitchFamily="34" charset="0"/>
          <a:ea typeface="ヒラギノ角ゴ Pro W3" pitchFamily="28" charset="-128"/>
          <a:cs typeface="ヒラギノ角ゴ Pro W3"/>
        </a:defRPr>
      </a:lvl3pPr>
      <a:lvl4pPr marL="1231849" indent="-260741" algn="l" rtl="0" eaLnBrk="1" fontAlgn="base" hangingPunct="1">
        <a:spcBef>
          <a:spcPct val="20000"/>
        </a:spcBef>
        <a:spcAft>
          <a:spcPct val="0"/>
        </a:spcAft>
        <a:buClr>
          <a:srgbClr val="5F5F5F"/>
        </a:buClr>
        <a:buFont typeface="Arial" pitchFamily="34" charset="0"/>
        <a:buChar char="»"/>
        <a:defRPr lang="fr-FR" sz="1100" kern="1200" dirty="0">
          <a:solidFill>
            <a:srgbClr val="5F5F5F"/>
          </a:solidFill>
          <a:latin typeface="Helvetica" pitchFamily="34" charset="0"/>
          <a:ea typeface="ヒラギノ角ゴ Pro W3" pitchFamily="28" charset="-128"/>
          <a:cs typeface="ヒラギノ角ゴ Pro W3"/>
        </a:defRPr>
      </a:lvl4pPr>
      <a:lvl5pPr marL="1519280" indent="-260741" algn="l" rtl="0" eaLnBrk="1" fontAlgn="base" hangingPunct="1">
        <a:spcBef>
          <a:spcPct val="20000"/>
        </a:spcBef>
        <a:spcAft>
          <a:spcPct val="0"/>
        </a:spcAft>
        <a:buFont typeface="Arial" pitchFamily="34" charset="0"/>
        <a:buChar char="­"/>
        <a:defRPr lang="fr-FR" sz="1100" kern="1200" dirty="0">
          <a:solidFill>
            <a:srgbClr val="3F3F3F"/>
          </a:solidFill>
          <a:latin typeface="Helvetica" pitchFamily="34" charset="0"/>
          <a:ea typeface="ヒラギノ角ゴ Pro W3" pitchFamily="28" charset="-128"/>
          <a:cs typeface="ヒラギノ角ゴ Pro W3"/>
        </a:defRPr>
      </a:lvl5pPr>
      <a:lvl6pPr marL="2868155"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638"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121"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604"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2966" rtl="0" eaLnBrk="1" latinLnBrk="0" hangingPunct="1">
        <a:defRPr sz="2100" kern="1200">
          <a:solidFill>
            <a:schemeClr val="tx1"/>
          </a:solidFill>
          <a:latin typeface="+mn-lt"/>
          <a:ea typeface="+mn-ea"/>
          <a:cs typeface="+mn-cs"/>
        </a:defRPr>
      </a:lvl1pPr>
      <a:lvl2pPr marL="521483" algn="l" defTabSz="1042966" rtl="0" eaLnBrk="1" latinLnBrk="0" hangingPunct="1">
        <a:defRPr sz="2100" kern="1200">
          <a:solidFill>
            <a:schemeClr val="tx1"/>
          </a:solidFill>
          <a:latin typeface="+mn-lt"/>
          <a:ea typeface="+mn-ea"/>
          <a:cs typeface="+mn-cs"/>
        </a:defRPr>
      </a:lvl2pPr>
      <a:lvl3pPr marL="1042966" algn="l" defTabSz="1042966" rtl="0" eaLnBrk="1" latinLnBrk="0" hangingPunct="1">
        <a:defRPr sz="2100" kern="1200">
          <a:solidFill>
            <a:schemeClr val="tx1"/>
          </a:solidFill>
          <a:latin typeface="+mn-lt"/>
          <a:ea typeface="+mn-ea"/>
          <a:cs typeface="+mn-cs"/>
        </a:defRPr>
      </a:lvl3pPr>
      <a:lvl4pPr marL="1564449" algn="l" defTabSz="1042966" rtl="0" eaLnBrk="1" latinLnBrk="0" hangingPunct="1">
        <a:defRPr sz="2100" kern="1200">
          <a:solidFill>
            <a:schemeClr val="tx1"/>
          </a:solidFill>
          <a:latin typeface="+mn-lt"/>
          <a:ea typeface="+mn-ea"/>
          <a:cs typeface="+mn-cs"/>
        </a:defRPr>
      </a:lvl4pPr>
      <a:lvl5pPr marL="2085931" algn="l" defTabSz="1042966" rtl="0" eaLnBrk="1" latinLnBrk="0" hangingPunct="1">
        <a:defRPr sz="2100" kern="1200">
          <a:solidFill>
            <a:schemeClr val="tx1"/>
          </a:solidFill>
          <a:latin typeface="+mn-lt"/>
          <a:ea typeface="+mn-ea"/>
          <a:cs typeface="+mn-cs"/>
        </a:defRPr>
      </a:lvl5pPr>
      <a:lvl6pPr marL="2607414" algn="l" defTabSz="1042966" rtl="0" eaLnBrk="1" latinLnBrk="0" hangingPunct="1">
        <a:defRPr sz="2100" kern="1200">
          <a:solidFill>
            <a:schemeClr val="tx1"/>
          </a:solidFill>
          <a:latin typeface="+mn-lt"/>
          <a:ea typeface="+mn-ea"/>
          <a:cs typeface="+mn-cs"/>
        </a:defRPr>
      </a:lvl6pPr>
      <a:lvl7pPr marL="3128896" algn="l" defTabSz="1042966" rtl="0" eaLnBrk="1" latinLnBrk="0" hangingPunct="1">
        <a:defRPr sz="2100" kern="1200">
          <a:solidFill>
            <a:schemeClr val="tx1"/>
          </a:solidFill>
          <a:latin typeface="+mn-lt"/>
          <a:ea typeface="+mn-ea"/>
          <a:cs typeface="+mn-cs"/>
        </a:defRPr>
      </a:lvl7pPr>
      <a:lvl8pPr marL="3650379" algn="l" defTabSz="1042966" rtl="0" eaLnBrk="1" latinLnBrk="0" hangingPunct="1">
        <a:defRPr sz="2100" kern="1200">
          <a:solidFill>
            <a:schemeClr val="tx1"/>
          </a:solidFill>
          <a:latin typeface="+mn-lt"/>
          <a:ea typeface="+mn-ea"/>
          <a:cs typeface="+mn-cs"/>
        </a:defRPr>
      </a:lvl8pPr>
      <a:lvl9pPr marL="4171862" algn="l" defTabSz="10429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03B447-2231-4DBE-8C77-E30E5DDD4B9A}"/>
              </a:ext>
            </a:extLst>
          </p:cNvPr>
          <p:cNvSpPr>
            <a:spLocks noGrp="1"/>
          </p:cNvSpPr>
          <p:nvPr>
            <p:ph type="title"/>
          </p:nvPr>
        </p:nvSpPr>
        <p:spPr>
          <a:xfrm>
            <a:off x="735013" y="403225"/>
            <a:ext cx="9223375" cy="14605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2D9769C-6289-4480-8CAF-16F734E20EC7}"/>
              </a:ext>
            </a:extLst>
          </p:cNvPr>
          <p:cNvSpPr>
            <a:spLocks noGrp="1"/>
          </p:cNvSpPr>
          <p:nvPr>
            <p:ph type="body" idx="1"/>
          </p:nvPr>
        </p:nvSpPr>
        <p:spPr>
          <a:xfrm>
            <a:off x="735013" y="2012950"/>
            <a:ext cx="9223375" cy="47974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5323E1-36CC-4FDE-A1DE-9A451A93B6A9}"/>
              </a:ext>
            </a:extLst>
          </p:cNvPr>
          <p:cNvSpPr>
            <a:spLocks noGrp="1"/>
          </p:cNvSpPr>
          <p:nvPr>
            <p:ph type="dt" sz="half" idx="2"/>
          </p:nvPr>
        </p:nvSpPr>
        <p:spPr>
          <a:xfrm>
            <a:off x="735013" y="7008813"/>
            <a:ext cx="2406650" cy="401637"/>
          </a:xfrm>
          <a:prstGeom prst="rect">
            <a:avLst/>
          </a:prstGeom>
        </p:spPr>
        <p:txBody>
          <a:bodyPr vert="horz" lIns="91440" tIns="45720" rIns="91440" bIns="45720" rtlCol="0" anchor="ctr"/>
          <a:lstStyle>
            <a:lvl1pPr algn="l">
              <a:defRPr sz="1200">
                <a:solidFill>
                  <a:schemeClr val="tx1">
                    <a:tint val="75000"/>
                  </a:schemeClr>
                </a:solidFill>
              </a:defRPr>
            </a:lvl1pPr>
          </a:lstStyle>
          <a:p>
            <a:fld id="{56ED5532-FBD3-41CD-8BED-557F230F5F7B}" type="datetimeFigureOut">
              <a:rPr lang="fr-FR" smtClean="0"/>
              <a:t>02/07/2020</a:t>
            </a:fld>
            <a:endParaRPr lang="fr-FR"/>
          </a:p>
        </p:txBody>
      </p:sp>
      <p:sp>
        <p:nvSpPr>
          <p:cNvPr id="5" name="Espace réservé du pied de page 4">
            <a:extLst>
              <a:ext uri="{FF2B5EF4-FFF2-40B4-BE49-F238E27FC236}">
                <a16:creationId xmlns:a16="http://schemas.microsoft.com/office/drawing/2014/main" id="{DE45A10F-0BA8-45AD-9C33-4CF0D8C29E9C}"/>
              </a:ext>
            </a:extLst>
          </p:cNvPr>
          <p:cNvSpPr>
            <a:spLocks noGrp="1"/>
          </p:cNvSpPr>
          <p:nvPr>
            <p:ph type="ftr" sz="quarter" idx="3"/>
          </p:nvPr>
        </p:nvSpPr>
        <p:spPr>
          <a:xfrm>
            <a:off x="3541713" y="7008813"/>
            <a:ext cx="3609975" cy="401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B3D4BD-0740-4C3C-AC31-16D180214302}"/>
              </a:ext>
            </a:extLst>
          </p:cNvPr>
          <p:cNvSpPr>
            <a:spLocks noGrp="1"/>
          </p:cNvSpPr>
          <p:nvPr>
            <p:ph type="sldNum" sz="quarter" idx="4"/>
          </p:nvPr>
        </p:nvSpPr>
        <p:spPr>
          <a:xfrm>
            <a:off x="7551738" y="7008813"/>
            <a:ext cx="2406650" cy="401637"/>
          </a:xfrm>
          <a:prstGeom prst="rect">
            <a:avLst/>
          </a:prstGeom>
        </p:spPr>
        <p:txBody>
          <a:bodyPr vert="horz" lIns="91440" tIns="45720" rIns="91440" bIns="45720" rtlCol="0" anchor="ctr"/>
          <a:lstStyle>
            <a:lvl1pPr algn="r">
              <a:defRPr sz="1200">
                <a:solidFill>
                  <a:schemeClr val="tx1">
                    <a:tint val="75000"/>
                  </a:schemeClr>
                </a:solidFill>
              </a:defRPr>
            </a:lvl1pPr>
          </a:lstStyle>
          <a:p>
            <a:fld id="{595BBE5C-86FE-487D-B31C-64EA357E2733}" type="slidenum">
              <a:rPr lang="fr-FR" smtClean="0"/>
              <a:t>‹N°›</a:t>
            </a:fld>
            <a:endParaRPr lang="fr-FR"/>
          </a:p>
        </p:txBody>
      </p:sp>
    </p:spTree>
    <p:extLst>
      <p:ext uri="{BB962C8B-B14F-4D97-AF65-F5344CB8AC3E}">
        <p14:creationId xmlns:p14="http://schemas.microsoft.com/office/powerpoint/2010/main" val="271468527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hyperlink" Target="PJ_doc_1/Les_differentes_competences.pdf"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BD582-35A7-4559-B9E1-DEB7A48EBF43}"/>
              </a:ext>
            </a:extLst>
          </p:cNvPr>
          <p:cNvSpPr>
            <a:spLocks noGrp="1"/>
          </p:cNvSpPr>
          <p:nvPr>
            <p:ph type="ctrTitle"/>
          </p:nvPr>
        </p:nvSpPr>
        <p:spPr>
          <a:xfrm>
            <a:off x="1633784" y="1485820"/>
            <a:ext cx="7134296" cy="1554802"/>
          </a:xfrm>
        </p:spPr>
        <p:txBody>
          <a:bodyPr>
            <a:normAutofit/>
          </a:bodyPr>
          <a:lstStyle/>
          <a:p>
            <a:pPr algn="ctr"/>
            <a:r>
              <a:rPr lang="fr-FR" dirty="0"/>
              <a:t>LA COMMUNE ET SON ENVIRONEMENT TERRITORIAL</a:t>
            </a:r>
          </a:p>
        </p:txBody>
      </p:sp>
      <p:sp>
        <p:nvSpPr>
          <p:cNvPr id="3" name="Sous-titre 2"/>
          <p:cNvSpPr>
            <a:spLocks noGrp="1"/>
          </p:cNvSpPr>
          <p:nvPr>
            <p:ph type="subTitle" idx="1"/>
          </p:nvPr>
        </p:nvSpPr>
        <p:spPr>
          <a:xfrm>
            <a:off x="1362684" y="3522091"/>
            <a:ext cx="4664790" cy="1712067"/>
          </a:xfrm>
        </p:spPr>
        <p:txBody>
          <a:bodyPr>
            <a:normAutofit/>
          </a:bodyPr>
          <a:lstStyle/>
          <a:p>
            <a:r>
              <a:rPr lang="fr-FR" sz="1600"/>
              <a:t>Parcours Initial</a:t>
            </a:r>
            <a:endParaRPr lang="fr-FR" sz="1600" dirty="0"/>
          </a:p>
        </p:txBody>
      </p:sp>
      <p:sp>
        <p:nvSpPr>
          <p:cNvPr id="4" name="Espace réservé du texte 3"/>
          <p:cNvSpPr>
            <a:spLocks noGrp="1"/>
          </p:cNvSpPr>
          <p:nvPr>
            <p:ph type="body" sz="quarter" idx="10"/>
          </p:nvPr>
        </p:nvSpPr>
        <p:spPr>
          <a:xfrm>
            <a:off x="1220444" y="5202567"/>
            <a:ext cx="4126256" cy="872876"/>
          </a:xfrm>
        </p:spPr>
        <p:txBody>
          <a:bodyPr>
            <a:normAutofit/>
          </a:bodyPr>
          <a:lstStyle/>
          <a:p>
            <a:pPr marL="144463" indent="-144463"/>
            <a:r>
              <a:rPr lang="fr-FR" sz="1200"/>
              <a:t> </a:t>
            </a:r>
            <a:r>
              <a:rPr lang="fr-FR" sz="1200" dirty="0"/>
              <a:t>2020</a:t>
            </a:r>
          </a:p>
        </p:txBody>
      </p:sp>
    </p:spTree>
    <p:extLst>
      <p:ext uri="{BB962C8B-B14F-4D97-AF65-F5344CB8AC3E}">
        <p14:creationId xmlns:p14="http://schemas.microsoft.com/office/powerpoint/2010/main" val="80776806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DAFC8-E06B-4CA8-B2BA-545377DEEBE6}"/>
              </a:ext>
            </a:extLst>
          </p:cNvPr>
          <p:cNvSpPr>
            <a:spLocks noGrp="1"/>
          </p:cNvSpPr>
          <p:nvPr>
            <p:ph type="title"/>
          </p:nvPr>
        </p:nvSpPr>
        <p:spPr/>
        <p:txBody>
          <a:bodyPr/>
          <a:lstStyle/>
          <a:p>
            <a:r>
              <a:rPr lang="fr-FR" dirty="0"/>
              <a:t>La libre administration</a:t>
            </a:r>
          </a:p>
        </p:txBody>
      </p:sp>
      <p:sp>
        <p:nvSpPr>
          <p:cNvPr id="3" name="Espace réservé du contenu 2">
            <a:extLst>
              <a:ext uri="{FF2B5EF4-FFF2-40B4-BE49-F238E27FC236}">
                <a16:creationId xmlns:a16="http://schemas.microsoft.com/office/drawing/2014/main" id="{EADD34CD-4639-402D-AA28-4FD13D0421FE}"/>
              </a:ext>
            </a:extLst>
          </p:cNvPr>
          <p:cNvSpPr>
            <a:spLocks noGrp="1"/>
          </p:cNvSpPr>
          <p:nvPr>
            <p:ph sz="quarter" idx="14"/>
          </p:nvPr>
        </p:nvSpPr>
        <p:spPr>
          <a:xfrm>
            <a:off x="790607" y="2240242"/>
            <a:ext cx="9598968" cy="1761671"/>
          </a:xfrm>
        </p:spPr>
        <p:txBody>
          <a:bodyPr/>
          <a:lstStyle/>
          <a:p>
            <a:r>
              <a:rPr lang="fr-FR" sz="1600" b="0" u="sng" dirty="0"/>
              <a:t>Portée du principe.</a:t>
            </a:r>
          </a:p>
          <a:p>
            <a:pPr algn="just"/>
            <a:r>
              <a:rPr lang="fr-FR" sz="1600" b="0" dirty="0"/>
              <a:t>Les collectivités s’administrent librement par des conseils élus et dans les conditions prévues par la loi (article 72-3 de la constitution). </a:t>
            </a:r>
          </a:p>
          <a:p>
            <a:pPr algn="just"/>
            <a:r>
              <a:rPr lang="fr-FR" sz="1600" b="0" dirty="0"/>
              <a:t>Le critère de libre administration tient dans l’élection des conseils dotés d’attributions effectives.</a:t>
            </a:r>
          </a:p>
          <a:p>
            <a:pPr algn="just"/>
            <a:r>
              <a:rPr lang="fr-FR" sz="1600" b="0" dirty="0"/>
              <a:t>Principe de contrôle de l’État a posteriori.</a:t>
            </a:r>
          </a:p>
        </p:txBody>
      </p:sp>
    </p:spTree>
    <p:extLst>
      <p:ext uri="{BB962C8B-B14F-4D97-AF65-F5344CB8AC3E}">
        <p14:creationId xmlns:p14="http://schemas.microsoft.com/office/powerpoint/2010/main" val="292845016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3A8368-0D2B-4D22-9564-43FA8426468D}"/>
              </a:ext>
            </a:extLst>
          </p:cNvPr>
          <p:cNvSpPr>
            <a:spLocks noGrp="1"/>
          </p:cNvSpPr>
          <p:nvPr>
            <p:ph type="title"/>
          </p:nvPr>
        </p:nvSpPr>
        <p:spPr/>
        <p:txBody>
          <a:bodyPr/>
          <a:lstStyle/>
          <a:p>
            <a:r>
              <a:rPr lang="fr-FR" dirty="0"/>
              <a:t>Limites du principe de libre administration</a:t>
            </a:r>
          </a:p>
        </p:txBody>
      </p:sp>
      <p:sp>
        <p:nvSpPr>
          <p:cNvPr id="3" name="Espace réservé du contenu 2">
            <a:extLst>
              <a:ext uri="{FF2B5EF4-FFF2-40B4-BE49-F238E27FC236}">
                <a16:creationId xmlns:a16="http://schemas.microsoft.com/office/drawing/2014/main" id="{05E18E45-ADC8-4B35-B330-A21795223CA3}"/>
              </a:ext>
            </a:extLst>
          </p:cNvPr>
          <p:cNvSpPr>
            <a:spLocks noGrp="1"/>
          </p:cNvSpPr>
          <p:nvPr>
            <p:ph sz="quarter" idx="14"/>
          </p:nvPr>
        </p:nvSpPr>
        <p:spPr>
          <a:xfrm>
            <a:off x="709327" y="2248638"/>
            <a:ext cx="9598968" cy="2455442"/>
          </a:xfrm>
        </p:spPr>
        <p:txBody>
          <a:bodyPr/>
          <a:lstStyle/>
          <a:p>
            <a:r>
              <a:rPr lang="fr-FR" sz="1600" b="0" u="sng" dirty="0"/>
              <a:t>Respect des prérogatives de l’État et des autres collectivités.</a:t>
            </a:r>
          </a:p>
          <a:p>
            <a:pPr lvl="1" algn="just"/>
            <a:r>
              <a:rPr lang="fr-FR" sz="1600" dirty="0"/>
              <a:t>Principe de légalité : respect des attributions du législateur.</a:t>
            </a:r>
          </a:p>
          <a:p>
            <a:pPr lvl="1" algn="just"/>
            <a:r>
              <a:rPr lang="fr-FR" sz="1600" dirty="0"/>
              <a:t>Les collectivités ne peuvent recevoir de compétences dans un domaine que la constitution réserve au législateur.</a:t>
            </a:r>
          </a:p>
          <a:p>
            <a:pPr lvl="1" algn="just"/>
            <a:r>
              <a:rPr lang="fr-FR" sz="1600" b="0" dirty="0"/>
              <a:t>Les collectivités ne disposent que d’un pouvoir réglementaire.</a:t>
            </a:r>
          </a:p>
          <a:p>
            <a:pPr lvl="1" algn="just"/>
            <a:r>
              <a:rPr lang="fr-FR" sz="1600" dirty="0"/>
              <a:t>La libre administration ne peut remettre en cause l’exercice d’une liberté publique ou d’un droit constitutionnellement garanti.</a:t>
            </a:r>
          </a:p>
        </p:txBody>
      </p:sp>
    </p:spTree>
    <p:extLst>
      <p:ext uri="{BB962C8B-B14F-4D97-AF65-F5344CB8AC3E}">
        <p14:creationId xmlns:p14="http://schemas.microsoft.com/office/powerpoint/2010/main" val="141749098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D527E3-D473-4B9E-9CA3-4F96EBB21EB0}"/>
              </a:ext>
            </a:extLst>
          </p:cNvPr>
          <p:cNvSpPr>
            <a:spLocks noGrp="1"/>
          </p:cNvSpPr>
          <p:nvPr>
            <p:ph type="title"/>
          </p:nvPr>
        </p:nvSpPr>
        <p:spPr/>
        <p:txBody>
          <a:bodyPr/>
          <a:lstStyle/>
          <a:p>
            <a:r>
              <a:rPr lang="fr-FR" dirty="0"/>
              <a:t>Les compétences des collectivités territoriales</a:t>
            </a:r>
          </a:p>
        </p:txBody>
      </p:sp>
      <p:sp>
        <p:nvSpPr>
          <p:cNvPr id="3" name="Espace réservé du contenu 2">
            <a:extLst>
              <a:ext uri="{FF2B5EF4-FFF2-40B4-BE49-F238E27FC236}">
                <a16:creationId xmlns:a16="http://schemas.microsoft.com/office/drawing/2014/main" id="{00DCB32E-85A6-4A2C-BAD5-954A8D97EBF0}"/>
              </a:ext>
            </a:extLst>
          </p:cNvPr>
          <p:cNvSpPr>
            <a:spLocks noGrp="1"/>
          </p:cNvSpPr>
          <p:nvPr>
            <p:ph sz="quarter" idx="14"/>
          </p:nvPr>
        </p:nvSpPr>
        <p:spPr>
          <a:xfrm>
            <a:off x="729647" y="2363289"/>
            <a:ext cx="9598968" cy="1832791"/>
          </a:xfrm>
        </p:spPr>
        <p:txBody>
          <a:bodyPr/>
          <a:lstStyle/>
          <a:p>
            <a:pPr algn="just"/>
            <a:r>
              <a:rPr lang="fr-FR" sz="1600" b="0" dirty="0"/>
              <a:t>Les collectivités territoriales bénéficient d’un principe de libre administration, garanti par l’article 72 de la Constitution et s’exerçant « </a:t>
            </a:r>
            <a:r>
              <a:rPr lang="fr-FR" sz="1600" b="0" i="1" dirty="0"/>
              <a:t>dans les conditions prévues par la loi</a:t>
            </a:r>
            <a:r>
              <a:rPr lang="fr-FR" sz="1600" b="0" dirty="0"/>
              <a:t> ». </a:t>
            </a:r>
          </a:p>
          <a:p>
            <a:pPr algn="just"/>
            <a:r>
              <a:rPr lang="fr-FR" sz="1600" b="0" dirty="0"/>
              <a:t>Ce principe s’applique à la fois aux relations des collectivités avec l’État mais aussi à celles qui lient les collectivités entre elles. </a:t>
            </a:r>
          </a:p>
          <a:p>
            <a:pPr algn="just"/>
            <a:r>
              <a:rPr lang="fr-FR" sz="1600" b="0" dirty="0"/>
              <a:t>De ce fait, il ne saurait y avoir de tutelle d’une collectivité territoriale sur une autre.</a:t>
            </a:r>
            <a:endParaRPr lang="fr-FR" sz="1600" dirty="0"/>
          </a:p>
        </p:txBody>
      </p:sp>
    </p:spTree>
    <p:extLst>
      <p:ext uri="{BB962C8B-B14F-4D97-AF65-F5344CB8AC3E}">
        <p14:creationId xmlns:p14="http://schemas.microsoft.com/office/powerpoint/2010/main" val="168186115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2D16D-6E5F-4FF1-8CE1-20F1F12B1AB3}"/>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26552024-478C-471C-9030-0CF15648F89E}"/>
              </a:ext>
            </a:extLst>
          </p:cNvPr>
          <p:cNvSpPr>
            <a:spLocks noGrp="1"/>
          </p:cNvSpPr>
          <p:nvPr>
            <p:ph sz="quarter" idx="14"/>
          </p:nvPr>
        </p:nvSpPr>
        <p:spPr>
          <a:xfrm>
            <a:off x="678847" y="2290389"/>
            <a:ext cx="9598968" cy="1490242"/>
          </a:xfrm>
        </p:spPr>
        <p:txBody>
          <a:bodyPr/>
          <a:lstStyle/>
          <a:p>
            <a:pPr algn="just"/>
            <a:r>
              <a:rPr lang="fr-FR" sz="1600" b="0" dirty="0"/>
              <a:t>Les lois sur la décentralisation de 1982 et 1983 ont mis fin au contrôle </a:t>
            </a:r>
            <a:r>
              <a:rPr lang="fr-FR" sz="1600" b="0" i="1" dirty="0"/>
              <a:t>a priori </a:t>
            </a:r>
            <a:r>
              <a:rPr lang="fr-FR" sz="1600" b="0" dirty="0"/>
              <a:t>qu’effectuaient les préfets sur les actes des collectivités territoriales. </a:t>
            </a:r>
          </a:p>
          <a:p>
            <a:pPr algn="just"/>
            <a:r>
              <a:rPr lang="fr-FR" sz="1600" b="0" dirty="0"/>
              <a:t>Si ces dernières doivent, en règle générale, les leur transmettre, seul le juge administratif, s’il est saisi par le préfet ou par une personne ayant intérêt à agir, peut les annuler.</a:t>
            </a:r>
            <a:endParaRPr lang="fr-FR" sz="1600" dirty="0"/>
          </a:p>
        </p:txBody>
      </p:sp>
    </p:spTree>
    <p:extLst>
      <p:ext uri="{BB962C8B-B14F-4D97-AF65-F5344CB8AC3E}">
        <p14:creationId xmlns:p14="http://schemas.microsoft.com/office/powerpoint/2010/main" val="149082628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06AAD-88D6-429E-89A7-AD2BD379F1A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4E19263-AA90-4084-B658-A8AD3AE387AD}"/>
              </a:ext>
            </a:extLst>
          </p:cNvPr>
          <p:cNvSpPr>
            <a:spLocks noGrp="1"/>
          </p:cNvSpPr>
          <p:nvPr>
            <p:ph sz="quarter" idx="14"/>
          </p:nvPr>
        </p:nvSpPr>
        <p:spPr>
          <a:xfrm>
            <a:off x="638207" y="2363289"/>
            <a:ext cx="9598968" cy="1721031"/>
          </a:xfrm>
        </p:spPr>
        <p:txBody>
          <a:bodyPr/>
          <a:lstStyle/>
          <a:p>
            <a:pPr algn="just"/>
            <a:r>
              <a:rPr lang="fr-FR" sz="1600" b="0" dirty="0"/>
              <a:t>Les collectivités territoriales disposent traditionnellement d’une clause générale de compétence, leur permettant de régler par leurs délibérations toutes les affaires relevant de leur niveau.</a:t>
            </a:r>
          </a:p>
          <a:p>
            <a:pPr algn="just"/>
            <a:r>
              <a:rPr lang="fr-FR" sz="1600" b="0" dirty="0"/>
              <a:t>Depuis la loi précitée du 7 août 2015 (loi NOTRe), cette clause générale de compétence ne bénéficie plus qu’aux communes, les attributions des départements et des régions étant désormais limitativement énumérées par la loi.</a:t>
            </a:r>
            <a:endParaRPr lang="fr-FR" sz="1600" dirty="0"/>
          </a:p>
        </p:txBody>
      </p:sp>
    </p:spTree>
    <p:extLst>
      <p:ext uri="{BB962C8B-B14F-4D97-AF65-F5344CB8AC3E}">
        <p14:creationId xmlns:p14="http://schemas.microsoft.com/office/powerpoint/2010/main" val="237336486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B5420-41FD-46CB-8A71-7FF7364ED1D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28BDEC6-3802-4150-8758-66747C9CCD5E}"/>
              </a:ext>
            </a:extLst>
          </p:cNvPr>
          <p:cNvSpPr>
            <a:spLocks noGrp="1"/>
          </p:cNvSpPr>
          <p:nvPr>
            <p:ph sz="quarter" idx="14"/>
          </p:nvPr>
        </p:nvSpPr>
        <p:spPr>
          <a:xfrm>
            <a:off x="547666" y="1863491"/>
            <a:ext cx="9598968" cy="4189911"/>
          </a:xfrm>
        </p:spPr>
        <p:txBody>
          <a:bodyPr/>
          <a:lstStyle/>
          <a:p>
            <a:pPr algn="just"/>
            <a:r>
              <a:rPr lang="fr-FR" sz="1600" b="0" dirty="0"/>
              <a:t>Le législateur s’est efforcé, depuis le début du processus de décentralisation, de dégager des blocs homogènes de compétences, spécifiques à chaque niveau de collectivité. </a:t>
            </a:r>
          </a:p>
          <a:p>
            <a:pPr algn="just"/>
            <a:r>
              <a:rPr lang="fr-FR" sz="1600" b="0" dirty="0"/>
              <a:t>Ainsi les communes exercent-elles leurs principales compétences en matière :</a:t>
            </a:r>
          </a:p>
          <a:p>
            <a:pPr lvl="1" algn="just"/>
            <a:r>
              <a:rPr lang="fr-FR" sz="1600" dirty="0"/>
              <a:t>état-civil, urbanisme, logement, environnement etc……. </a:t>
            </a:r>
          </a:p>
          <a:p>
            <a:pPr marL="372122" lvl="1" indent="0" algn="just">
              <a:buNone/>
            </a:pPr>
            <a:endParaRPr lang="fr-FR" sz="1600" dirty="0"/>
          </a:p>
          <a:p>
            <a:pPr algn="just"/>
            <a:r>
              <a:rPr lang="fr-FR" sz="1600" b="0" dirty="0"/>
              <a:t>Les départements ont la responsabilité de deux grands domaines : </a:t>
            </a:r>
          </a:p>
          <a:p>
            <a:pPr lvl="1" algn="just"/>
            <a:r>
              <a:rPr lang="fr-FR" sz="1600" dirty="0"/>
              <a:t>l’action sociale (enfance, personnes handicapées, personnes âgées, revenu de solidarité active) et l’aménagement de l’espace (équipement rural, ports maritimes et intérieurs, aérodromes, routes départementales).</a:t>
            </a:r>
          </a:p>
          <a:p>
            <a:pPr marL="372122" lvl="1" indent="0" algn="just">
              <a:buNone/>
            </a:pPr>
            <a:endParaRPr lang="fr-FR" sz="1600" dirty="0"/>
          </a:p>
          <a:p>
            <a:pPr lvl="0" algn="just">
              <a:buClr>
                <a:srgbClr val="F59F0E"/>
              </a:buClr>
            </a:pPr>
            <a:r>
              <a:rPr lang="fr-FR" sz="1600" b="0" dirty="0"/>
              <a:t>Les régions recouvrent essentiellement :</a:t>
            </a:r>
            <a:endParaRPr lang="fr-FR" b="0" dirty="0"/>
          </a:p>
          <a:p>
            <a:pPr lvl="1" algn="just"/>
            <a:r>
              <a:rPr lang="fr-FR" sz="1600" dirty="0"/>
              <a:t>le développement économique,</a:t>
            </a:r>
          </a:p>
          <a:p>
            <a:pPr lvl="1" algn="just"/>
            <a:r>
              <a:rPr lang="fr-FR" sz="1600" dirty="0"/>
              <a:t>l’aménagement du territoire et les transports non urbains.</a:t>
            </a:r>
          </a:p>
          <a:p>
            <a:endParaRPr lang="fr-FR" dirty="0"/>
          </a:p>
        </p:txBody>
      </p:sp>
    </p:spTree>
    <p:extLst>
      <p:ext uri="{BB962C8B-B14F-4D97-AF65-F5344CB8AC3E}">
        <p14:creationId xmlns:p14="http://schemas.microsoft.com/office/powerpoint/2010/main" val="6038559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6C7228-D5B8-4471-A9C2-96CB174D695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48BC794-4FFF-4273-AE04-DD49D73A8DD9}"/>
              </a:ext>
            </a:extLst>
          </p:cNvPr>
          <p:cNvSpPr>
            <a:spLocks noGrp="1"/>
          </p:cNvSpPr>
          <p:nvPr>
            <p:ph sz="quarter" idx="14"/>
          </p:nvPr>
        </p:nvSpPr>
        <p:spPr>
          <a:xfrm>
            <a:off x="699167" y="2171910"/>
            <a:ext cx="9598968" cy="3217442"/>
          </a:xfrm>
        </p:spPr>
        <p:txBody>
          <a:bodyPr/>
          <a:lstStyle/>
          <a:p>
            <a:pPr algn="just"/>
            <a:r>
              <a:rPr lang="fr-FR" sz="1600" b="0" dirty="0"/>
              <a:t>Toutefois, de nombreuses compétences (sport, tourisme, promotion des langues régionales, éducation populaire, </a:t>
            </a:r>
            <a:r>
              <a:rPr lang="fr-FR" sz="1600" b="0" i="1" dirty="0"/>
              <a:t>etc.</a:t>
            </a:r>
            <a:r>
              <a:rPr lang="fr-FR" sz="1600" b="0" dirty="0"/>
              <a:t>) sont encore partagées entre les différents échelons de collectivités.</a:t>
            </a:r>
          </a:p>
          <a:p>
            <a:pPr algn="just"/>
            <a:r>
              <a:rPr lang="fr-FR" sz="1600" b="0" dirty="0"/>
              <a:t>Ainsi, en matière scolaire, l’enseignement primaire relève des communes, les collèges des départements et les lycées des régions. </a:t>
            </a:r>
          </a:p>
          <a:p>
            <a:pPr algn="just"/>
            <a:r>
              <a:rPr lang="fr-FR" sz="1600" b="0" dirty="0"/>
              <a:t>L’exercice de certaines compétences partagées peut, depuis la révision constitutionnelle de 2003, donner lieu à désignation d’une collectivité « cheffe de file », chargée d’organiser les modalités de l’action commune de plusieurs collectivités.</a:t>
            </a:r>
          </a:p>
          <a:p>
            <a:pPr algn="just"/>
            <a:r>
              <a:rPr lang="fr-FR" sz="1600" b="0" dirty="0"/>
              <a:t>La révision constitutionnelle de 2003 a également consacré le pouvoir réglementaire des collectivités territoriales (article 72, alinéa 3), qui peut, dans les conditions prévues par la loi, contribuer à l’exercice des compétences locales.</a:t>
            </a:r>
          </a:p>
          <a:p>
            <a:endParaRPr lang="fr-FR" dirty="0"/>
          </a:p>
        </p:txBody>
      </p:sp>
    </p:spTree>
    <p:extLst>
      <p:ext uri="{BB962C8B-B14F-4D97-AF65-F5344CB8AC3E}">
        <p14:creationId xmlns:p14="http://schemas.microsoft.com/office/powerpoint/2010/main" val="107753397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A9ED43-A469-4376-992B-53B931F2702F}"/>
              </a:ext>
            </a:extLst>
          </p:cNvPr>
          <p:cNvSpPr>
            <a:spLocks noGrp="1"/>
          </p:cNvSpPr>
          <p:nvPr>
            <p:ph type="title"/>
          </p:nvPr>
        </p:nvSpPr>
        <p:spPr/>
        <p:txBody>
          <a:bodyPr/>
          <a:lstStyle/>
          <a:p>
            <a:pPr algn="ctr"/>
            <a:r>
              <a:rPr lang="fr-FR" dirty="0"/>
              <a:t>ORGANISATION et fonctionnement de la commune</a:t>
            </a:r>
          </a:p>
        </p:txBody>
      </p:sp>
      <p:sp>
        <p:nvSpPr>
          <p:cNvPr id="3" name="Espace réservé du texte 2">
            <a:extLst>
              <a:ext uri="{FF2B5EF4-FFF2-40B4-BE49-F238E27FC236}">
                <a16:creationId xmlns:a16="http://schemas.microsoft.com/office/drawing/2014/main" id="{77058376-D022-4231-B550-A2A2D14B868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67933313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D83266-7304-4169-893F-8650E81DDBB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4EA39FA-DE53-4A66-A1B1-038DE1525EE5}"/>
              </a:ext>
            </a:extLst>
          </p:cNvPr>
          <p:cNvSpPr>
            <a:spLocks noGrp="1"/>
          </p:cNvSpPr>
          <p:nvPr>
            <p:ph sz="quarter" idx="14"/>
          </p:nvPr>
        </p:nvSpPr>
        <p:spPr>
          <a:xfrm>
            <a:off x="678847" y="2289597"/>
            <a:ext cx="9598968" cy="1866162"/>
          </a:xfrm>
        </p:spPr>
        <p:txBody>
          <a:bodyPr/>
          <a:lstStyle/>
          <a:p>
            <a:pPr algn="just"/>
            <a:r>
              <a:rPr lang="fr-FR" sz="1600" b="0" dirty="0"/>
              <a:t>La commune est une collectivité territoriale de proximité . </a:t>
            </a:r>
          </a:p>
          <a:p>
            <a:pPr algn="just"/>
            <a:r>
              <a:rPr lang="fr-FR" sz="1600" b="0" dirty="0"/>
              <a:t>Elle est gérée par des représentants élus, des décideurs politiques . </a:t>
            </a:r>
          </a:p>
          <a:p>
            <a:pPr algn="just"/>
            <a:r>
              <a:rPr lang="fr-FR" sz="1600" b="0" dirty="0"/>
              <a:t>La loi du 17 mai 2013 adopte de nouvelles règles pour les élections municipales de 2014 .</a:t>
            </a:r>
          </a:p>
          <a:p>
            <a:pPr lvl="1" algn="just"/>
            <a:r>
              <a:rPr lang="fr-FR" sz="1400" b="0" dirty="0"/>
              <a:t> </a:t>
            </a:r>
            <a:r>
              <a:rPr lang="fr-FR" sz="1600" b="0" dirty="0"/>
              <a:t>Le seuil fixé pour déterminer le mode de scrutin s’élève à 1000 habitants, contre 3500 auparavant .</a:t>
            </a:r>
          </a:p>
        </p:txBody>
      </p:sp>
    </p:spTree>
    <p:extLst>
      <p:ext uri="{BB962C8B-B14F-4D97-AF65-F5344CB8AC3E}">
        <p14:creationId xmlns:p14="http://schemas.microsoft.com/office/powerpoint/2010/main" val="103061361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07DEB-8661-48E6-BD88-515DE1FFA6DB}"/>
              </a:ext>
            </a:extLst>
          </p:cNvPr>
          <p:cNvSpPr>
            <a:spLocks noGrp="1"/>
          </p:cNvSpPr>
          <p:nvPr>
            <p:ph type="title"/>
          </p:nvPr>
        </p:nvSpPr>
        <p:spPr/>
        <p:txBody>
          <a:bodyPr/>
          <a:lstStyle/>
          <a:p>
            <a:r>
              <a:rPr lang="fr-FR" dirty="0"/>
              <a:t>Le conseil municipal</a:t>
            </a:r>
          </a:p>
        </p:txBody>
      </p:sp>
      <p:sp>
        <p:nvSpPr>
          <p:cNvPr id="3" name="Espace réservé du contenu 2">
            <a:extLst>
              <a:ext uri="{FF2B5EF4-FFF2-40B4-BE49-F238E27FC236}">
                <a16:creationId xmlns:a16="http://schemas.microsoft.com/office/drawing/2014/main" id="{7361F409-FB05-4FF2-A7B1-2CF9F593A93E}"/>
              </a:ext>
            </a:extLst>
          </p:cNvPr>
          <p:cNvSpPr>
            <a:spLocks noGrp="1"/>
          </p:cNvSpPr>
          <p:nvPr>
            <p:ph sz="quarter" idx="14"/>
          </p:nvPr>
        </p:nvSpPr>
        <p:spPr>
          <a:xfrm>
            <a:off x="628047" y="2139770"/>
            <a:ext cx="9598968" cy="2169182"/>
          </a:xfrm>
        </p:spPr>
        <p:txBody>
          <a:bodyPr/>
          <a:lstStyle/>
          <a:p>
            <a:pPr algn="just"/>
            <a:r>
              <a:rPr lang="fr-FR" sz="1600" b="0" dirty="0"/>
              <a:t>Le conseil municipal est composé de tous les conseillers élus.</a:t>
            </a:r>
          </a:p>
          <a:p>
            <a:pPr algn="just"/>
            <a:r>
              <a:rPr lang="fr-FR" sz="1600" b="0" dirty="0"/>
              <a:t>On appelle le conseil municipal : </a:t>
            </a:r>
            <a:r>
              <a:rPr lang="fr-FR" sz="1600" dirty="0"/>
              <a:t>l’organe délibérant.</a:t>
            </a:r>
          </a:p>
          <a:p>
            <a:pPr algn="just"/>
            <a:r>
              <a:rPr lang="fr-FR" sz="1600" b="0" u="sng" dirty="0"/>
              <a:t>Nombre de conseillers.</a:t>
            </a:r>
          </a:p>
          <a:p>
            <a:pPr algn="just"/>
            <a:r>
              <a:rPr lang="fr-FR" sz="1600" b="0" dirty="0"/>
              <a:t>Le nombre de conseillers municipaux varie entre 7 et 69 en fonction de l’importance de la population. (depuis 2014, le nombre de conseillers municipaux pour les communes de moins de 100 habitants est abaissé à 7 contre 9 auparavant).</a:t>
            </a:r>
          </a:p>
          <a:p>
            <a:pPr algn="just"/>
            <a:endParaRPr lang="fr-FR" sz="1600" b="0" dirty="0"/>
          </a:p>
          <a:p>
            <a:pPr algn="just"/>
            <a:endParaRPr lang="fr-FR" sz="1600" dirty="0"/>
          </a:p>
        </p:txBody>
      </p:sp>
    </p:spTree>
    <p:extLst>
      <p:ext uri="{BB962C8B-B14F-4D97-AF65-F5344CB8AC3E}">
        <p14:creationId xmlns:p14="http://schemas.microsoft.com/office/powerpoint/2010/main" val="301170534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4681A-6EFE-44C9-8C4D-3F0B9A911875}"/>
              </a:ext>
            </a:extLst>
          </p:cNvPr>
          <p:cNvSpPr>
            <a:spLocks noGrp="1"/>
          </p:cNvSpPr>
          <p:nvPr>
            <p:ph type="title"/>
          </p:nvPr>
        </p:nvSpPr>
        <p:spPr>
          <a:xfrm>
            <a:off x="5082355" y="557390"/>
            <a:ext cx="5367205" cy="1501751"/>
          </a:xfrm>
        </p:spPr>
        <p:txBody>
          <a:bodyPr/>
          <a:lstStyle/>
          <a:p>
            <a:pPr algn="ctr"/>
            <a:r>
              <a:rPr lang="fr-FR" dirty="0"/>
              <a:t>La commune et son environnement territorial</a:t>
            </a:r>
          </a:p>
        </p:txBody>
      </p:sp>
      <p:sp>
        <p:nvSpPr>
          <p:cNvPr id="7" name="Espace réservé du texte 6">
            <a:extLst>
              <a:ext uri="{FF2B5EF4-FFF2-40B4-BE49-F238E27FC236}">
                <a16:creationId xmlns:a16="http://schemas.microsoft.com/office/drawing/2014/main" id="{D318F58F-69EF-4536-8ED5-211967BB59D0}"/>
              </a:ext>
            </a:extLst>
          </p:cNvPr>
          <p:cNvSpPr>
            <a:spLocks noGrp="1"/>
          </p:cNvSpPr>
          <p:nvPr>
            <p:ph type="body" idx="1"/>
          </p:nvPr>
        </p:nvSpPr>
        <p:spPr>
          <a:xfrm>
            <a:off x="4514691" y="3230880"/>
            <a:ext cx="5431597" cy="2103120"/>
          </a:xfrm>
        </p:spPr>
        <p:txBody>
          <a:bodyPr>
            <a:normAutofit fontScale="70000" lnSpcReduction="20000"/>
          </a:bodyPr>
          <a:lstStyle/>
          <a:p>
            <a:r>
              <a:rPr lang="fr-FR" sz="1700" dirty="0"/>
              <a:t>Chapitre 1 : Structure des collectivités territoriales.</a:t>
            </a:r>
          </a:p>
          <a:p>
            <a:endParaRPr lang="fr-FR" sz="1700" dirty="0"/>
          </a:p>
          <a:p>
            <a:r>
              <a:rPr lang="fr-FR" sz="1700" dirty="0"/>
              <a:t>Chapitre 2  : Qu’est-ce qu’une commune.</a:t>
            </a:r>
          </a:p>
          <a:p>
            <a:endParaRPr lang="fr-FR" sz="1700" dirty="0"/>
          </a:p>
          <a:p>
            <a:r>
              <a:rPr lang="fr-FR" sz="1700" dirty="0"/>
              <a:t>Chapitre 3 : Organisation et fonctionnement de la commune.</a:t>
            </a:r>
          </a:p>
          <a:p>
            <a:endParaRPr lang="fr-FR" sz="1700" dirty="0"/>
          </a:p>
          <a:p>
            <a:r>
              <a:rPr lang="fr-FR" sz="1700" dirty="0"/>
              <a:t>Chapitre 4 : L’Intercommunalité.</a:t>
            </a:r>
          </a:p>
          <a:p>
            <a:endParaRPr lang="fr-FR" sz="1700" dirty="0"/>
          </a:p>
          <a:p>
            <a:r>
              <a:rPr lang="fr-FR" sz="1700" dirty="0"/>
              <a:t>Chapitre 5 : Le Département.</a:t>
            </a:r>
          </a:p>
          <a:p>
            <a:endParaRPr lang="fr-FR" sz="1700" dirty="0"/>
          </a:p>
          <a:p>
            <a:r>
              <a:rPr lang="fr-FR" sz="1700" dirty="0"/>
              <a:t>Chapitre 6 : la Région.</a:t>
            </a:r>
          </a:p>
          <a:p>
            <a:endParaRPr lang="fr-FR" dirty="0"/>
          </a:p>
        </p:txBody>
      </p:sp>
    </p:spTree>
    <p:extLst>
      <p:ext uri="{BB962C8B-B14F-4D97-AF65-F5344CB8AC3E}">
        <p14:creationId xmlns:p14="http://schemas.microsoft.com/office/powerpoint/2010/main" val="407772421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2358F0-03AF-4F90-B2F4-8BD1ADE7C84D}"/>
              </a:ext>
            </a:extLst>
          </p:cNvPr>
          <p:cNvSpPr>
            <a:spLocks noGrp="1"/>
          </p:cNvSpPr>
          <p:nvPr>
            <p:ph type="title"/>
          </p:nvPr>
        </p:nvSpPr>
        <p:spPr/>
        <p:txBody>
          <a:bodyPr/>
          <a:lstStyle/>
          <a:p>
            <a:r>
              <a:rPr lang="fr-FR" dirty="0"/>
              <a:t>Élection des conseillers</a:t>
            </a:r>
          </a:p>
        </p:txBody>
      </p:sp>
      <p:sp>
        <p:nvSpPr>
          <p:cNvPr id="3" name="Espace réservé du contenu 2">
            <a:extLst>
              <a:ext uri="{FF2B5EF4-FFF2-40B4-BE49-F238E27FC236}">
                <a16:creationId xmlns:a16="http://schemas.microsoft.com/office/drawing/2014/main" id="{DBCC1916-8FBE-4CC0-929F-A0AAD0B58170}"/>
              </a:ext>
            </a:extLst>
          </p:cNvPr>
          <p:cNvSpPr>
            <a:spLocks noGrp="1"/>
          </p:cNvSpPr>
          <p:nvPr>
            <p:ph sz="quarter" idx="14"/>
          </p:nvPr>
        </p:nvSpPr>
        <p:spPr>
          <a:xfrm>
            <a:off x="547666" y="2065758"/>
            <a:ext cx="9598968" cy="2546882"/>
          </a:xfrm>
        </p:spPr>
        <p:txBody>
          <a:bodyPr/>
          <a:lstStyle/>
          <a:p>
            <a:r>
              <a:rPr lang="fr-FR" sz="1600" b="0" dirty="0"/>
              <a:t>Les conseillers municipaux sont élus pour 6 ans au suffrage universel direct.</a:t>
            </a:r>
          </a:p>
          <a:p>
            <a:r>
              <a:rPr lang="fr-FR" sz="1600" b="0" u="sng" dirty="0"/>
              <a:t>Le mode de scrutin diffère selon l’importance de la commune :</a:t>
            </a:r>
          </a:p>
          <a:p>
            <a:pPr lvl="1" algn="just"/>
            <a:r>
              <a:rPr lang="fr-FR" sz="1600" dirty="0"/>
              <a:t>dans les communes de moins de 1 000 habitants, le scrutin est </a:t>
            </a:r>
            <a:r>
              <a:rPr lang="fr-FR" sz="1600" b="1" dirty="0"/>
              <a:t>majoritaire, plurinominal, à deux tours.</a:t>
            </a:r>
            <a:endParaRPr lang="fr-FR" sz="1600" b="0" dirty="0"/>
          </a:p>
          <a:p>
            <a:pPr lvl="1" algn="just"/>
            <a:r>
              <a:rPr lang="fr-FR" sz="1600" dirty="0"/>
              <a:t>dans les communes inférieures à 3 500 habitants </a:t>
            </a:r>
            <a:r>
              <a:rPr lang="fr-FR" sz="1600" b="1" dirty="0"/>
              <a:t>scrutin majoritaire de liste à deux tours</a:t>
            </a:r>
            <a:r>
              <a:rPr lang="fr-FR" sz="1600" dirty="0"/>
              <a:t>, (depuis 2014, le seuil est abaissé à 1 000 habitants);</a:t>
            </a:r>
          </a:p>
          <a:p>
            <a:pPr lvl="1" algn="just"/>
            <a:r>
              <a:rPr lang="fr-FR" sz="1600" dirty="0"/>
              <a:t>dans les communes supérieures à 3 500 habitants </a:t>
            </a:r>
            <a:r>
              <a:rPr lang="fr-FR" sz="1600" b="1" dirty="0"/>
              <a:t>scrutin mixte (majoritaire + proportionnel) à deux tours</a:t>
            </a:r>
            <a:r>
              <a:rPr lang="fr-FR" sz="1600" b="0" dirty="0"/>
              <a:t>.</a:t>
            </a:r>
          </a:p>
        </p:txBody>
      </p:sp>
    </p:spTree>
    <p:extLst>
      <p:ext uri="{BB962C8B-B14F-4D97-AF65-F5344CB8AC3E}">
        <p14:creationId xmlns:p14="http://schemas.microsoft.com/office/powerpoint/2010/main" val="320762259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55425-11CD-4D2C-9590-CE96C8037147}"/>
              </a:ext>
            </a:extLst>
          </p:cNvPr>
          <p:cNvSpPr>
            <a:spLocks noGrp="1"/>
          </p:cNvSpPr>
          <p:nvPr>
            <p:ph type="title"/>
          </p:nvPr>
        </p:nvSpPr>
        <p:spPr/>
        <p:txBody>
          <a:bodyPr/>
          <a:lstStyle/>
          <a:p>
            <a:r>
              <a:rPr lang="fr-FR" dirty="0"/>
              <a:t>Rôle du conseil municipal</a:t>
            </a:r>
          </a:p>
        </p:txBody>
      </p:sp>
      <p:sp>
        <p:nvSpPr>
          <p:cNvPr id="3" name="Espace réservé du contenu 2">
            <a:extLst>
              <a:ext uri="{FF2B5EF4-FFF2-40B4-BE49-F238E27FC236}">
                <a16:creationId xmlns:a16="http://schemas.microsoft.com/office/drawing/2014/main" id="{BB0B8623-4E68-4012-B9ED-F084E92282EF}"/>
              </a:ext>
            </a:extLst>
          </p:cNvPr>
          <p:cNvSpPr>
            <a:spLocks noGrp="1"/>
          </p:cNvSpPr>
          <p:nvPr>
            <p:ph sz="quarter" idx="14"/>
          </p:nvPr>
        </p:nvSpPr>
        <p:spPr>
          <a:xfrm>
            <a:off x="668687" y="2261689"/>
            <a:ext cx="9598968" cy="1030151"/>
          </a:xfrm>
        </p:spPr>
        <p:txBody>
          <a:bodyPr/>
          <a:lstStyle/>
          <a:p>
            <a:r>
              <a:rPr lang="fr-FR" sz="1600" b="0" dirty="0"/>
              <a:t>Le conseil municipal règle les affaires de la commune.</a:t>
            </a:r>
          </a:p>
          <a:p>
            <a:r>
              <a:rPr lang="fr-FR" sz="1600" b="0" dirty="0"/>
              <a:t>Toutes les décisions du conseil s’appellent </a:t>
            </a:r>
            <a:r>
              <a:rPr lang="fr-FR" sz="1600" b="0" u="sng" dirty="0"/>
              <a:t>des délibérations</a:t>
            </a:r>
            <a:r>
              <a:rPr lang="fr-FR" sz="1600" b="0" dirty="0"/>
              <a:t>.</a:t>
            </a:r>
          </a:p>
        </p:txBody>
      </p:sp>
    </p:spTree>
    <p:extLst>
      <p:ext uri="{BB962C8B-B14F-4D97-AF65-F5344CB8AC3E}">
        <p14:creationId xmlns:p14="http://schemas.microsoft.com/office/powerpoint/2010/main" val="158929553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F62F49-636D-4E8D-8F10-2FC3968A0EBD}"/>
              </a:ext>
            </a:extLst>
          </p:cNvPr>
          <p:cNvSpPr>
            <a:spLocks noGrp="1"/>
          </p:cNvSpPr>
          <p:nvPr>
            <p:ph type="title"/>
          </p:nvPr>
        </p:nvSpPr>
        <p:spPr/>
        <p:txBody>
          <a:bodyPr/>
          <a:lstStyle/>
          <a:p>
            <a:r>
              <a:rPr lang="fr-FR" dirty="0"/>
              <a:t>Parmi ses principales attributions, retenez :</a:t>
            </a:r>
          </a:p>
        </p:txBody>
      </p:sp>
      <p:sp>
        <p:nvSpPr>
          <p:cNvPr id="3" name="Espace réservé du contenu 2">
            <a:extLst>
              <a:ext uri="{FF2B5EF4-FFF2-40B4-BE49-F238E27FC236}">
                <a16:creationId xmlns:a16="http://schemas.microsoft.com/office/drawing/2014/main" id="{B528EDEB-B162-4D19-9706-25EBB3791336}"/>
              </a:ext>
            </a:extLst>
          </p:cNvPr>
          <p:cNvSpPr>
            <a:spLocks noGrp="1"/>
          </p:cNvSpPr>
          <p:nvPr>
            <p:ph sz="quarter" idx="14"/>
          </p:nvPr>
        </p:nvSpPr>
        <p:spPr>
          <a:xfrm>
            <a:off x="547666" y="1984478"/>
            <a:ext cx="9598968" cy="2932962"/>
          </a:xfrm>
        </p:spPr>
        <p:txBody>
          <a:bodyPr/>
          <a:lstStyle/>
          <a:p>
            <a:pPr lvl="1" algn="just"/>
            <a:r>
              <a:rPr lang="fr-FR" sz="1600" b="0" dirty="0"/>
              <a:t>l’élection du maire de la commune et de ses adjoints, </a:t>
            </a:r>
          </a:p>
          <a:p>
            <a:pPr lvl="1" algn="just"/>
            <a:r>
              <a:rPr lang="fr-FR" sz="1600" b="0" dirty="0"/>
              <a:t>le vote du budget communal,</a:t>
            </a:r>
          </a:p>
          <a:p>
            <a:pPr lvl="1" algn="just"/>
            <a:r>
              <a:rPr lang="fr-FR" sz="1600" b="0" dirty="0"/>
              <a:t>la création et la suppression des emplois communaux,</a:t>
            </a:r>
          </a:p>
          <a:p>
            <a:pPr lvl="1" algn="just"/>
            <a:r>
              <a:rPr lang="fr-FR" sz="1600" b="0" dirty="0"/>
              <a:t>la création et l’organisation des services publics communaux (centre aéré, </a:t>
            </a:r>
            <a:r>
              <a:rPr lang="fr-FR" sz="1600" dirty="0"/>
              <a:t>cantine, garderie, </a:t>
            </a:r>
            <a:r>
              <a:rPr lang="fr-FR" sz="1600" b="0" dirty="0"/>
              <a:t>foyer pour personnes âgées), </a:t>
            </a:r>
          </a:p>
          <a:p>
            <a:pPr lvl="1" algn="just"/>
            <a:r>
              <a:rPr lang="fr-FR" sz="1600" b="0" dirty="0"/>
              <a:t>l’élaboration du plan local d’urbanisme (PLU) en collaboration avec l’Intercommunalité,</a:t>
            </a:r>
          </a:p>
          <a:p>
            <a:pPr lvl="1" algn="just"/>
            <a:r>
              <a:rPr lang="fr-FR" sz="1600" b="0" dirty="0"/>
              <a:t>l’élaboration du schéma de cohérence Territoriale (SCOT) : fixation de l’organisation du territoire et de l’évolution des zones urbaines, afin de préserver un équilibre en zones urbaines, industrielles, touristiques, agricoles et naturelles en collaboration avec l’Intercommunalité.</a:t>
            </a:r>
          </a:p>
          <a:p>
            <a:endParaRPr lang="fr-FR" dirty="0"/>
          </a:p>
        </p:txBody>
      </p:sp>
    </p:spTree>
    <p:extLst>
      <p:ext uri="{BB962C8B-B14F-4D97-AF65-F5344CB8AC3E}">
        <p14:creationId xmlns:p14="http://schemas.microsoft.com/office/powerpoint/2010/main" val="367257590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6E819B-DA5C-4284-B89E-EA10799622B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8B25E0D-7876-4F3D-87A3-43F84BEC8E7D}"/>
              </a:ext>
            </a:extLst>
          </p:cNvPr>
          <p:cNvSpPr>
            <a:spLocks noGrp="1"/>
          </p:cNvSpPr>
          <p:nvPr>
            <p:ph sz="quarter" idx="14"/>
          </p:nvPr>
        </p:nvSpPr>
        <p:spPr>
          <a:xfrm>
            <a:off x="719487" y="2261690"/>
            <a:ext cx="9598968" cy="2169182"/>
          </a:xfrm>
        </p:spPr>
        <p:txBody>
          <a:bodyPr/>
          <a:lstStyle/>
          <a:p>
            <a:pPr algn="just"/>
            <a:r>
              <a:rPr lang="fr-FR" sz="1600" b="0" dirty="0"/>
              <a:t>Le conseil municipal peut également décider de créer des commissions pour suivre certains dossiers :</a:t>
            </a:r>
          </a:p>
          <a:p>
            <a:pPr lvl="1" algn="just"/>
            <a:r>
              <a:rPr lang="fr-FR" sz="1600" b="0" dirty="0"/>
              <a:t> commissions urbanisme – voirie – espaces verts – commission des sports et de la vie associative etc. …. </a:t>
            </a:r>
          </a:p>
          <a:p>
            <a:pPr lvl="0" algn="just">
              <a:buClr>
                <a:srgbClr val="F59F0E"/>
              </a:buClr>
            </a:pPr>
            <a:r>
              <a:rPr lang="fr-FR" sz="1600" b="0" dirty="0"/>
              <a:t>Ces commissions donnent des avis facultatifs.</a:t>
            </a:r>
          </a:p>
          <a:p>
            <a:pPr marL="0" lvl="0" indent="0" algn="just">
              <a:buClr>
                <a:srgbClr val="F59F0E"/>
              </a:buClr>
              <a:buNone/>
            </a:pPr>
            <a:endParaRPr lang="fr-FR" sz="1600" b="0" dirty="0"/>
          </a:p>
          <a:p>
            <a:pPr lvl="0" algn="just">
              <a:buClr>
                <a:srgbClr val="F59F0E"/>
              </a:buClr>
            </a:pPr>
            <a:r>
              <a:rPr lang="fr-FR" sz="1600" dirty="0"/>
              <a:t>Toutes les délibérations prisent sont soumises au contrôle de légalité en Préfecture</a:t>
            </a:r>
            <a:r>
              <a:rPr lang="fr-FR" sz="1600" b="0" dirty="0"/>
              <a:t>.</a:t>
            </a:r>
          </a:p>
          <a:p>
            <a:pPr lvl="1" algn="just"/>
            <a:endParaRPr lang="fr-FR" sz="1400" b="0" dirty="0"/>
          </a:p>
        </p:txBody>
      </p:sp>
    </p:spTree>
    <p:extLst>
      <p:ext uri="{BB962C8B-B14F-4D97-AF65-F5344CB8AC3E}">
        <p14:creationId xmlns:p14="http://schemas.microsoft.com/office/powerpoint/2010/main" val="198275731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09F5F-1436-4574-9A98-6203CE1D58A2}"/>
              </a:ext>
            </a:extLst>
          </p:cNvPr>
          <p:cNvSpPr>
            <a:spLocks noGrp="1"/>
          </p:cNvSpPr>
          <p:nvPr>
            <p:ph type="title"/>
          </p:nvPr>
        </p:nvSpPr>
        <p:spPr/>
        <p:txBody>
          <a:bodyPr/>
          <a:lstStyle/>
          <a:p>
            <a:r>
              <a:rPr lang="fr-FR" dirty="0"/>
              <a:t>Le maire</a:t>
            </a:r>
          </a:p>
        </p:txBody>
      </p:sp>
      <p:sp>
        <p:nvSpPr>
          <p:cNvPr id="3" name="Espace réservé du contenu 2">
            <a:extLst>
              <a:ext uri="{FF2B5EF4-FFF2-40B4-BE49-F238E27FC236}">
                <a16:creationId xmlns:a16="http://schemas.microsoft.com/office/drawing/2014/main" id="{62F83799-02F3-4E09-9C5E-E230FB9AEE1A}"/>
              </a:ext>
            </a:extLst>
          </p:cNvPr>
          <p:cNvSpPr>
            <a:spLocks noGrp="1"/>
          </p:cNvSpPr>
          <p:nvPr>
            <p:ph sz="quarter" idx="14"/>
          </p:nvPr>
        </p:nvSpPr>
        <p:spPr>
          <a:xfrm>
            <a:off x="638207" y="2147038"/>
            <a:ext cx="9598968" cy="1327682"/>
          </a:xfrm>
        </p:spPr>
        <p:txBody>
          <a:bodyPr/>
          <a:lstStyle/>
          <a:p>
            <a:pPr algn="just"/>
            <a:r>
              <a:rPr lang="fr-FR" sz="1600" b="0" dirty="0"/>
              <a:t>Le maire est l’organe exécutif de la commune.</a:t>
            </a:r>
          </a:p>
          <a:p>
            <a:pPr algn="just"/>
            <a:r>
              <a:rPr lang="fr-FR" sz="1600" b="0" dirty="0"/>
              <a:t>Le maire est élu pour 6 ans par le conseil municipal, parmi ses membres (en son sein), lors de sa première réunion.</a:t>
            </a:r>
          </a:p>
        </p:txBody>
      </p:sp>
    </p:spTree>
    <p:extLst>
      <p:ext uri="{BB962C8B-B14F-4D97-AF65-F5344CB8AC3E}">
        <p14:creationId xmlns:p14="http://schemas.microsoft.com/office/powerpoint/2010/main" val="98494531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FAA4C-467F-4AFC-9A69-73AAA13B463D}"/>
              </a:ext>
            </a:extLst>
          </p:cNvPr>
          <p:cNvSpPr>
            <a:spLocks noGrp="1"/>
          </p:cNvSpPr>
          <p:nvPr>
            <p:ph type="title"/>
          </p:nvPr>
        </p:nvSpPr>
        <p:spPr/>
        <p:txBody>
          <a:bodyPr/>
          <a:lstStyle/>
          <a:p>
            <a:r>
              <a:rPr lang="fr-FR" dirty="0"/>
              <a:t>Double rôle du maire</a:t>
            </a:r>
          </a:p>
        </p:txBody>
      </p:sp>
      <p:sp>
        <p:nvSpPr>
          <p:cNvPr id="3" name="Espace réservé du contenu 2">
            <a:extLst>
              <a:ext uri="{FF2B5EF4-FFF2-40B4-BE49-F238E27FC236}">
                <a16:creationId xmlns:a16="http://schemas.microsoft.com/office/drawing/2014/main" id="{988038D9-68DB-4BAB-947A-978BD1E15C5B}"/>
              </a:ext>
            </a:extLst>
          </p:cNvPr>
          <p:cNvSpPr>
            <a:spLocks noGrp="1"/>
          </p:cNvSpPr>
          <p:nvPr>
            <p:ph sz="quarter" idx="14"/>
          </p:nvPr>
        </p:nvSpPr>
        <p:spPr>
          <a:xfrm>
            <a:off x="699167" y="1863491"/>
            <a:ext cx="9598968" cy="2432231"/>
          </a:xfrm>
        </p:spPr>
        <p:txBody>
          <a:bodyPr/>
          <a:lstStyle/>
          <a:p>
            <a:r>
              <a:rPr lang="fr-FR" sz="1600" dirty="0"/>
              <a:t>Le maire agit au nom de la commune.</a:t>
            </a:r>
          </a:p>
          <a:p>
            <a:r>
              <a:rPr lang="fr-FR" sz="1600" b="0" dirty="0"/>
              <a:t>I) Premier magistrat de la commune, il en est le gestionnaire, l’exécutif :</a:t>
            </a:r>
          </a:p>
          <a:p>
            <a:pPr lvl="1"/>
            <a:r>
              <a:rPr lang="fr-FR" sz="1600" b="0" dirty="0"/>
              <a:t>il prépare et préside les réunions du conseil municipal ;</a:t>
            </a:r>
          </a:p>
          <a:p>
            <a:pPr lvl="1"/>
            <a:r>
              <a:rPr lang="fr-FR" sz="1600" b="0" dirty="0"/>
              <a:t>il en exécute les délibérations ; </a:t>
            </a:r>
          </a:p>
          <a:p>
            <a:pPr lvl="1"/>
            <a:r>
              <a:rPr lang="fr-FR" sz="1600" b="0" dirty="0"/>
              <a:t>il prépare le budget communal et ordonne les dépenses lorsque le budget est voté ;</a:t>
            </a:r>
          </a:p>
          <a:p>
            <a:pPr lvl="1"/>
            <a:r>
              <a:rPr lang="fr-FR" sz="1600" b="0" dirty="0"/>
              <a:t>il signe des contrats d’achats, de ventes, de travaux et de marchés ; </a:t>
            </a:r>
          </a:p>
          <a:p>
            <a:pPr lvl="1"/>
            <a:r>
              <a:rPr lang="fr-FR" sz="1600" b="0" dirty="0"/>
              <a:t>il peut déléguer ses pouvoirs à ses adjoints.</a:t>
            </a:r>
          </a:p>
          <a:p>
            <a:endParaRPr lang="fr-FR" sz="1600" b="0" dirty="0"/>
          </a:p>
        </p:txBody>
      </p:sp>
    </p:spTree>
    <p:extLst>
      <p:ext uri="{BB962C8B-B14F-4D97-AF65-F5344CB8AC3E}">
        <p14:creationId xmlns:p14="http://schemas.microsoft.com/office/powerpoint/2010/main" val="119692348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CAE54-9F52-444B-905B-9DB2153CDE3B}"/>
              </a:ext>
            </a:extLst>
          </p:cNvPr>
          <p:cNvSpPr>
            <a:spLocks noGrp="1"/>
          </p:cNvSpPr>
          <p:nvPr>
            <p:ph type="title"/>
          </p:nvPr>
        </p:nvSpPr>
        <p:spPr>
          <a:xfrm>
            <a:off x="473773" y="1153316"/>
            <a:ext cx="9599867" cy="252042"/>
          </a:xfrm>
        </p:spPr>
        <p:txBody>
          <a:bodyPr/>
          <a:lstStyle/>
          <a:p>
            <a:endParaRPr lang="fr-FR"/>
          </a:p>
        </p:txBody>
      </p:sp>
      <p:sp>
        <p:nvSpPr>
          <p:cNvPr id="3" name="Espace réservé du contenu 2">
            <a:extLst>
              <a:ext uri="{FF2B5EF4-FFF2-40B4-BE49-F238E27FC236}">
                <a16:creationId xmlns:a16="http://schemas.microsoft.com/office/drawing/2014/main" id="{C63F8EA2-EE86-4A7B-8219-767881D6559E}"/>
              </a:ext>
            </a:extLst>
          </p:cNvPr>
          <p:cNvSpPr>
            <a:spLocks noGrp="1"/>
          </p:cNvSpPr>
          <p:nvPr>
            <p:ph sz="quarter" idx="14"/>
          </p:nvPr>
        </p:nvSpPr>
        <p:spPr>
          <a:xfrm>
            <a:off x="658527" y="1964158"/>
            <a:ext cx="9598968" cy="2973602"/>
          </a:xfrm>
        </p:spPr>
        <p:txBody>
          <a:bodyPr/>
          <a:lstStyle/>
          <a:p>
            <a:r>
              <a:rPr lang="fr-FR" sz="1600" dirty="0"/>
              <a:t>II) Il possède aussi des pouvoirs propres.</a:t>
            </a:r>
          </a:p>
          <a:p>
            <a:pPr algn="just"/>
            <a:r>
              <a:rPr lang="fr-FR" dirty="0"/>
              <a:t> </a:t>
            </a:r>
            <a:r>
              <a:rPr lang="fr-FR" sz="1600" b="0" dirty="0"/>
              <a:t>Il est le chef hiérarchique du personnel communal.</a:t>
            </a:r>
          </a:p>
          <a:p>
            <a:pPr lvl="1" algn="just"/>
            <a:r>
              <a:rPr lang="fr-FR" sz="1600" b="0" dirty="0"/>
              <a:t>Il nomme aux emplois,  c’est lui qui recrute les agents communaux; </a:t>
            </a:r>
          </a:p>
          <a:p>
            <a:pPr lvl="1" algn="just"/>
            <a:r>
              <a:rPr lang="fr-FR" sz="1600" b="0" dirty="0"/>
              <a:t>il est le chef de la police municipale ;</a:t>
            </a:r>
          </a:p>
          <a:p>
            <a:pPr lvl="1" algn="just"/>
            <a:r>
              <a:rPr lang="fr-FR" sz="1600" b="0" dirty="0"/>
              <a:t>il est chargé d’assurer le bon ordre, la sécurité publique</a:t>
            </a:r>
            <a:r>
              <a:rPr lang="fr-FR" sz="1600" dirty="0"/>
              <a:t>;</a:t>
            </a:r>
          </a:p>
          <a:p>
            <a:pPr lvl="1" algn="just"/>
            <a:r>
              <a:rPr lang="fr-FR" sz="1600" dirty="0"/>
              <a:t>il signe des arrêtés municipaux concernant la circulation, le stationnement, la police des marchés et des fêtes;</a:t>
            </a:r>
          </a:p>
          <a:p>
            <a:pPr lvl="1"/>
            <a:r>
              <a:rPr lang="fr-FR" sz="1600" dirty="0"/>
              <a:t>il délivre les autorisations d’urbanisme.</a:t>
            </a:r>
          </a:p>
          <a:p>
            <a:pPr lvl="1"/>
            <a:endParaRPr lang="fr-FR" sz="1600" dirty="0"/>
          </a:p>
          <a:p>
            <a:pPr lvl="0">
              <a:buClr>
                <a:srgbClr val="F59F0E"/>
              </a:buClr>
            </a:pPr>
            <a:r>
              <a:rPr lang="fr-FR" sz="1600" dirty="0"/>
              <a:t>Les actes pris par le maire sont soumis au contrôle de légalité en Préfecture.</a:t>
            </a:r>
          </a:p>
          <a:p>
            <a:pPr lvl="1"/>
            <a:endParaRPr lang="fr-FR" sz="1600" dirty="0"/>
          </a:p>
        </p:txBody>
      </p:sp>
    </p:spTree>
    <p:extLst>
      <p:ext uri="{BB962C8B-B14F-4D97-AF65-F5344CB8AC3E}">
        <p14:creationId xmlns:p14="http://schemas.microsoft.com/office/powerpoint/2010/main" val="115159476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4B7C4-DBAE-4B9D-B131-0DD562F8B95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61F2CF6-D1F4-467F-BDDE-806C985C2CD5}"/>
              </a:ext>
            </a:extLst>
          </p:cNvPr>
          <p:cNvSpPr>
            <a:spLocks noGrp="1"/>
          </p:cNvSpPr>
          <p:nvPr>
            <p:ph sz="quarter" idx="14"/>
          </p:nvPr>
        </p:nvSpPr>
        <p:spPr>
          <a:xfrm>
            <a:off x="628047" y="1977209"/>
            <a:ext cx="9598968" cy="3407591"/>
          </a:xfrm>
        </p:spPr>
        <p:txBody>
          <a:bodyPr/>
          <a:lstStyle/>
          <a:p>
            <a:pPr algn="just"/>
            <a:r>
              <a:rPr lang="fr-FR" sz="1600" dirty="0"/>
              <a:t>Le maire agit aussi pour le compte de l’État : </a:t>
            </a:r>
            <a:endParaRPr lang="fr-FR" sz="1600" b="0" dirty="0"/>
          </a:p>
          <a:p>
            <a:pPr lvl="1" algn="just"/>
            <a:r>
              <a:rPr lang="fr-FR" sz="1600" b="0" dirty="0"/>
              <a:t>il est chargé de veiller à l’application des lois ; </a:t>
            </a:r>
          </a:p>
          <a:p>
            <a:pPr lvl="1" algn="just"/>
            <a:r>
              <a:rPr lang="fr-FR" sz="1600" b="0" dirty="0"/>
              <a:t>il organise et participe au recensement </a:t>
            </a:r>
            <a:r>
              <a:rPr lang="fr-FR" sz="1600" b="0"/>
              <a:t>et élections </a:t>
            </a:r>
            <a:r>
              <a:rPr lang="fr-FR" sz="1600" b="0" dirty="0"/>
              <a:t>; </a:t>
            </a:r>
          </a:p>
          <a:p>
            <a:pPr lvl="1" algn="just"/>
            <a:r>
              <a:rPr lang="fr-FR" sz="1600" b="1" dirty="0"/>
              <a:t>il est officier d’état civil :</a:t>
            </a:r>
          </a:p>
          <a:p>
            <a:pPr lvl="1" algn="just"/>
            <a:r>
              <a:rPr lang="fr-FR" sz="1600" b="0" dirty="0"/>
              <a:t>il établit les actes d’état civil, célèbre les mariages ; </a:t>
            </a:r>
          </a:p>
          <a:p>
            <a:pPr lvl="1" algn="just"/>
            <a:r>
              <a:rPr lang="fr-FR" sz="1600" b="0" dirty="0"/>
              <a:t>il légalise les signatures, certifie les copies conformes à l’original ; </a:t>
            </a:r>
          </a:p>
          <a:p>
            <a:pPr lvl="1" algn="just"/>
            <a:r>
              <a:rPr lang="fr-FR" sz="1600" b="1" dirty="0"/>
              <a:t>il est officier de police judiciaire : </a:t>
            </a:r>
          </a:p>
          <a:p>
            <a:pPr lvl="1" algn="just"/>
            <a:r>
              <a:rPr lang="fr-FR" sz="1600" b="0" dirty="0"/>
              <a:t>il reçoit les plaintes, constate les infractions, dresse les contraventions.</a:t>
            </a:r>
          </a:p>
          <a:p>
            <a:pPr marL="372122" lvl="1" indent="0" algn="just">
              <a:buNone/>
            </a:pPr>
            <a:endParaRPr lang="fr-FR" sz="1600" b="0" dirty="0"/>
          </a:p>
          <a:p>
            <a:pPr algn="just"/>
            <a:r>
              <a:rPr lang="fr-FR" sz="1600" b="0" dirty="0"/>
              <a:t>Dans cette fonction, il agit sous l’autorité du préfet ou du procureur de la République.</a:t>
            </a:r>
          </a:p>
          <a:p>
            <a:endParaRPr lang="fr-FR" dirty="0"/>
          </a:p>
        </p:txBody>
      </p:sp>
    </p:spTree>
    <p:extLst>
      <p:ext uri="{BB962C8B-B14F-4D97-AF65-F5344CB8AC3E}">
        <p14:creationId xmlns:p14="http://schemas.microsoft.com/office/powerpoint/2010/main" val="419920623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84784-BC4D-43C8-A8EA-6505CA607843}"/>
              </a:ext>
            </a:extLst>
          </p:cNvPr>
          <p:cNvSpPr>
            <a:spLocks noGrp="1"/>
          </p:cNvSpPr>
          <p:nvPr>
            <p:ph type="title"/>
          </p:nvPr>
        </p:nvSpPr>
        <p:spPr/>
        <p:txBody>
          <a:bodyPr/>
          <a:lstStyle/>
          <a:p>
            <a:r>
              <a:rPr lang="fr-FR" dirty="0"/>
              <a:t>En bref </a:t>
            </a:r>
          </a:p>
        </p:txBody>
      </p:sp>
      <p:sp>
        <p:nvSpPr>
          <p:cNvPr id="3" name="Espace réservé du contenu 2">
            <a:extLst>
              <a:ext uri="{FF2B5EF4-FFF2-40B4-BE49-F238E27FC236}">
                <a16:creationId xmlns:a16="http://schemas.microsoft.com/office/drawing/2014/main" id="{27F3AB4F-9D81-4765-8B8B-AF02C2B59730}"/>
              </a:ext>
            </a:extLst>
          </p:cNvPr>
          <p:cNvSpPr>
            <a:spLocks noGrp="1"/>
          </p:cNvSpPr>
          <p:nvPr>
            <p:ph sz="quarter" idx="14"/>
          </p:nvPr>
        </p:nvSpPr>
        <p:spPr>
          <a:xfrm>
            <a:off x="628047" y="1964158"/>
            <a:ext cx="9598968" cy="3126002"/>
          </a:xfrm>
        </p:spPr>
        <p:txBody>
          <a:bodyPr/>
          <a:lstStyle/>
          <a:p>
            <a:pPr algn="just"/>
            <a:r>
              <a:rPr lang="fr-FR" sz="1600" dirty="0"/>
              <a:t>Le maire n’est pas élu par les habitants mais par les conseillers municipaux.</a:t>
            </a:r>
          </a:p>
          <a:p>
            <a:pPr algn="just"/>
            <a:r>
              <a:rPr lang="fr-FR" sz="1600" dirty="0"/>
              <a:t>Il est élu au suffrage universel indirect.</a:t>
            </a:r>
          </a:p>
          <a:p>
            <a:pPr algn="just"/>
            <a:r>
              <a:rPr lang="fr-FR" sz="1600" dirty="0"/>
              <a:t>Pour être maire, il faut avoir 18 ans minimum.</a:t>
            </a:r>
          </a:p>
          <a:p>
            <a:pPr algn="just"/>
            <a:r>
              <a:rPr lang="fr-FR" sz="1600" dirty="0"/>
              <a:t>On appelle « arrêtés municipaux » les décisions prises par le maire.</a:t>
            </a:r>
          </a:p>
          <a:p>
            <a:pPr algn="just"/>
            <a:r>
              <a:rPr lang="fr-FR" sz="1600" dirty="0"/>
              <a:t>On appelle décisions, les actes pris par le maire sur délégation du conseil municipal.</a:t>
            </a:r>
          </a:p>
          <a:p>
            <a:pPr algn="just"/>
            <a:r>
              <a:rPr lang="fr-FR" sz="1600" dirty="0"/>
              <a:t>Lorsque vous avez été nommé, vous avez reçu un arrêté signé par le maire.</a:t>
            </a:r>
          </a:p>
          <a:p>
            <a:pPr algn="just"/>
            <a:r>
              <a:rPr lang="fr-FR" sz="1600" dirty="0"/>
              <a:t>C’est le maire qui délivre les permis de construire lorsque la commune a un PLU (plan local d’urbanisme).</a:t>
            </a:r>
          </a:p>
          <a:p>
            <a:pPr algn="just"/>
            <a:r>
              <a:rPr lang="fr-FR" sz="1600" dirty="0"/>
              <a:t>Tout citoyen peut contester un arrêté, une délibération devant le juge administratif.</a:t>
            </a:r>
          </a:p>
        </p:txBody>
      </p:sp>
    </p:spTree>
    <p:extLst>
      <p:ext uri="{BB962C8B-B14F-4D97-AF65-F5344CB8AC3E}">
        <p14:creationId xmlns:p14="http://schemas.microsoft.com/office/powerpoint/2010/main" val="372113446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45F532-9F31-49C4-875E-7553568606C9}"/>
              </a:ext>
            </a:extLst>
          </p:cNvPr>
          <p:cNvSpPr>
            <a:spLocks noGrp="1"/>
          </p:cNvSpPr>
          <p:nvPr>
            <p:ph type="title"/>
          </p:nvPr>
        </p:nvSpPr>
        <p:spPr/>
        <p:txBody>
          <a:bodyPr/>
          <a:lstStyle/>
          <a:p>
            <a:r>
              <a:rPr lang="fr-FR" dirty="0"/>
              <a:t>Les collaborateurs du maire</a:t>
            </a:r>
          </a:p>
        </p:txBody>
      </p:sp>
      <p:sp>
        <p:nvSpPr>
          <p:cNvPr id="3" name="Espace réservé du contenu 2">
            <a:extLst>
              <a:ext uri="{FF2B5EF4-FFF2-40B4-BE49-F238E27FC236}">
                <a16:creationId xmlns:a16="http://schemas.microsoft.com/office/drawing/2014/main" id="{5D710BF6-441D-40CE-9750-CEDF1A301520}"/>
              </a:ext>
            </a:extLst>
          </p:cNvPr>
          <p:cNvSpPr>
            <a:spLocks noGrp="1"/>
          </p:cNvSpPr>
          <p:nvPr>
            <p:ph sz="quarter" idx="14"/>
          </p:nvPr>
        </p:nvSpPr>
        <p:spPr>
          <a:xfrm>
            <a:off x="648367" y="1946729"/>
            <a:ext cx="9598968" cy="2980871"/>
          </a:xfrm>
        </p:spPr>
        <p:txBody>
          <a:bodyPr/>
          <a:lstStyle/>
          <a:p>
            <a:pPr algn="just"/>
            <a:r>
              <a:rPr lang="fr-FR" sz="1600" b="0" dirty="0"/>
              <a:t>Le maire est seul responsable de l’administration de la commune. </a:t>
            </a:r>
          </a:p>
          <a:p>
            <a:pPr algn="just"/>
            <a:r>
              <a:rPr lang="fr-FR" sz="1600" b="0" dirty="0"/>
              <a:t>Cependant, il est assisté de ses adjoints (élus comme lui par le conseil municipal), auxquels il délègue une partie de ses pouvoirs. </a:t>
            </a:r>
          </a:p>
          <a:p>
            <a:pPr algn="just"/>
            <a:r>
              <a:rPr lang="fr-FR" sz="1600" b="0" dirty="0"/>
              <a:t>S’il le souhaite, il peut également se faire conseiller par un cabinet. (pour les collectivités plus importantes).</a:t>
            </a:r>
          </a:p>
          <a:p>
            <a:pPr algn="just"/>
            <a:r>
              <a:rPr lang="fr-FR" sz="1600" b="0" dirty="0"/>
              <a:t>L’ensemble des agents de la commune fait fonctionner les services communaux et exécute les décisions du maire et du conseil municipal. </a:t>
            </a:r>
          </a:p>
          <a:p>
            <a:pPr algn="just"/>
            <a:r>
              <a:rPr lang="fr-FR" sz="1600" b="0" dirty="0"/>
              <a:t>Les personnels sont, après le maire, placés sous l’autorité du directeur général (lorsqu’il y en a un). </a:t>
            </a:r>
          </a:p>
          <a:p>
            <a:pPr algn="just"/>
            <a:r>
              <a:rPr lang="fr-FR" sz="1600" b="0" dirty="0"/>
              <a:t>Le directeur général est donc le collaborateur direct du maire (ou la secrétaire de mairie).</a:t>
            </a:r>
          </a:p>
          <a:p>
            <a:endParaRPr lang="fr-FR" dirty="0"/>
          </a:p>
        </p:txBody>
      </p:sp>
    </p:spTree>
    <p:extLst>
      <p:ext uri="{BB962C8B-B14F-4D97-AF65-F5344CB8AC3E}">
        <p14:creationId xmlns:p14="http://schemas.microsoft.com/office/powerpoint/2010/main" val="56286443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55296C-FF9D-416D-A280-B2FEC5A96E1C}"/>
              </a:ext>
            </a:extLst>
          </p:cNvPr>
          <p:cNvSpPr>
            <a:spLocks noGrp="1"/>
          </p:cNvSpPr>
          <p:nvPr>
            <p:ph type="title"/>
          </p:nvPr>
        </p:nvSpPr>
        <p:spPr/>
        <p:txBody>
          <a:bodyPr/>
          <a:lstStyle/>
          <a:p>
            <a:pPr algn="ctr"/>
            <a:r>
              <a:rPr lang="fr-FR" dirty="0"/>
              <a:t>Structure des collectivités territoriales</a:t>
            </a:r>
          </a:p>
        </p:txBody>
      </p:sp>
      <p:sp>
        <p:nvSpPr>
          <p:cNvPr id="3" name="Espace réservé du texte 2">
            <a:extLst>
              <a:ext uri="{FF2B5EF4-FFF2-40B4-BE49-F238E27FC236}">
                <a16:creationId xmlns:a16="http://schemas.microsoft.com/office/drawing/2014/main" id="{AE0F5F50-972C-43D7-A313-E66213C9A868}"/>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60855616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èche : angle droit 14">
            <a:extLst>
              <a:ext uri="{FF2B5EF4-FFF2-40B4-BE49-F238E27FC236}">
                <a16:creationId xmlns:a16="http://schemas.microsoft.com/office/drawing/2014/main" id="{EDFD5CC5-DBB3-4436-89E5-31AD7FC916F9}"/>
              </a:ext>
            </a:extLst>
          </p:cNvPr>
          <p:cNvSpPr/>
          <p:nvPr/>
        </p:nvSpPr>
        <p:spPr>
          <a:xfrm flipV="1">
            <a:off x="6763815" y="3465459"/>
            <a:ext cx="2001520" cy="792479"/>
          </a:xfrm>
          <a:prstGeom prst="ben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Flèche : bas 8">
            <a:extLst>
              <a:ext uri="{FF2B5EF4-FFF2-40B4-BE49-F238E27FC236}">
                <a16:creationId xmlns:a16="http://schemas.microsoft.com/office/drawing/2014/main" id="{C5C74DAA-CC5C-4752-A826-D74A00393A27}"/>
              </a:ext>
            </a:extLst>
          </p:cNvPr>
          <p:cNvSpPr/>
          <p:nvPr/>
        </p:nvSpPr>
        <p:spPr>
          <a:xfrm>
            <a:off x="5340927" y="5574804"/>
            <a:ext cx="302260" cy="6400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 name="Flèche : bas 7">
            <a:extLst>
              <a:ext uri="{FF2B5EF4-FFF2-40B4-BE49-F238E27FC236}">
                <a16:creationId xmlns:a16="http://schemas.microsoft.com/office/drawing/2014/main" id="{19E85669-20E7-48E6-872D-73D1668977E8}"/>
              </a:ext>
            </a:extLst>
          </p:cNvPr>
          <p:cNvSpPr/>
          <p:nvPr/>
        </p:nvSpPr>
        <p:spPr>
          <a:xfrm>
            <a:off x="5246742" y="3997511"/>
            <a:ext cx="302260" cy="6400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Flèche : bas 4">
            <a:extLst>
              <a:ext uri="{FF2B5EF4-FFF2-40B4-BE49-F238E27FC236}">
                <a16:creationId xmlns:a16="http://schemas.microsoft.com/office/drawing/2014/main" id="{7C58898B-981F-4FC7-9893-96731BA91E9D}"/>
              </a:ext>
            </a:extLst>
          </p:cNvPr>
          <p:cNvSpPr/>
          <p:nvPr/>
        </p:nvSpPr>
        <p:spPr>
          <a:xfrm>
            <a:off x="5200445" y="2286000"/>
            <a:ext cx="291612" cy="55880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Titre 1">
            <a:extLst>
              <a:ext uri="{FF2B5EF4-FFF2-40B4-BE49-F238E27FC236}">
                <a16:creationId xmlns:a16="http://schemas.microsoft.com/office/drawing/2014/main" id="{590E5BE1-9A7A-45C8-97FE-BC821211A686}"/>
              </a:ext>
            </a:extLst>
          </p:cNvPr>
          <p:cNvSpPr>
            <a:spLocks noGrp="1"/>
          </p:cNvSpPr>
          <p:nvPr>
            <p:ph type="title"/>
          </p:nvPr>
        </p:nvSpPr>
        <p:spPr/>
        <p:txBody>
          <a:bodyPr/>
          <a:lstStyle/>
          <a:p>
            <a:r>
              <a:rPr lang="fr-FR" dirty="0"/>
              <a:t>Récapitulatif </a:t>
            </a:r>
          </a:p>
        </p:txBody>
      </p:sp>
      <p:sp>
        <p:nvSpPr>
          <p:cNvPr id="3" name="Espace réservé du contenu 2">
            <a:extLst>
              <a:ext uri="{FF2B5EF4-FFF2-40B4-BE49-F238E27FC236}">
                <a16:creationId xmlns:a16="http://schemas.microsoft.com/office/drawing/2014/main" id="{A75E3312-5A9E-4F38-A1A5-602C40293C13}"/>
              </a:ext>
            </a:extLst>
          </p:cNvPr>
          <p:cNvSpPr>
            <a:spLocks noGrp="1"/>
          </p:cNvSpPr>
          <p:nvPr>
            <p:ph sz="quarter" idx="14"/>
          </p:nvPr>
        </p:nvSpPr>
        <p:spPr/>
        <p:txBody>
          <a:bodyPr/>
          <a:lstStyle/>
          <a:p>
            <a:endParaRPr lang="fr-FR" dirty="0"/>
          </a:p>
        </p:txBody>
      </p:sp>
      <p:sp>
        <p:nvSpPr>
          <p:cNvPr id="4" name="Organigramme : Procédé 3">
            <a:extLst>
              <a:ext uri="{FF2B5EF4-FFF2-40B4-BE49-F238E27FC236}">
                <a16:creationId xmlns:a16="http://schemas.microsoft.com/office/drawing/2014/main" id="{AB007FB6-AB10-4AE8-8E37-B004FE4FB39D}"/>
              </a:ext>
            </a:extLst>
          </p:cNvPr>
          <p:cNvSpPr/>
          <p:nvPr/>
        </p:nvSpPr>
        <p:spPr>
          <a:xfrm>
            <a:off x="3716392" y="1586015"/>
            <a:ext cx="3362960" cy="79248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Les électeurs élisent</a:t>
            </a:r>
          </a:p>
        </p:txBody>
      </p:sp>
      <p:sp>
        <p:nvSpPr>
          <p:cNvPr id="6" name="Rectangle : coins arrondis 5">
            <a:extLst>
              <a:ext uri="{FF2B5EF4-FFF2-40B4-BE49-F238E27FC236}">
                <a16:creationId xmlns:a16="http://schemas.microsoft.com/office/drawing/2014/main" id="{5A9388BF-1EC5-4EE1-AFC1-6CC8F9696787}"/>
              </a:ext>
            </a:extLst>
          </p:cNvPr>
          <p:cNvSpPr/>
          <p:nvPr/>
        </p:nvSpPr>
        <p:spPr>
          <a:xfrm>
            <a:off x="3949251" y="2844800"/>
            <a:ext cx="2794000" cy="11379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Pour 6 ans les conseillers municipaux</a:t>
            </a:r>
          </a:p>
          <a:p>
            <a:pPr algn="ctr"/>
            <a:r>
              <a:rPr lang="fr-FR" dirty="0"/>
              <a:t>----</a:t>
            </a:r>
          </a:p>
          <a:p>
            <a:pPr algn="ctr"/>
            <a:r>
              <a:rPr lang="fr-FR" dirty="0"/>
              <a:t>Le conseil municipal</a:t>
            </a:r>
          </a:p>
        </p:txBody>
      </p:sp>
      <p:sp>
        <p:nvSpPr>
          <p:cNvPr id="7" name="Organigramme : Terminateur 6">
            <a:extLst>
              <a:ext uri="{FF2B5EF4-FFF2-40B4-BE49-F238E27FC236}">
                <a16:creationId xmlns:a16="http://schemas.microsoft.com/office/drawing/2014/main" id="{6D11E536-ACB6-4B6B-B04E-0702988A4414}"/>
              </a:ext>
            </a:extLst>
          </p:cNvPr>
          <p:cNvSpPr/>
          <p:nvPr/>
        </p:nvSpPr>
        <p:spPr>
          <a:xfrm>
            <a:off x="4225418" y="4628756"/>
            <a:ext cx="2344908" cy="955040"/>
          </a:xfrm>
          <a:prstGeom prst="flowChartTermina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Élit le Maire</a:t>
            </a:r>
          </a:p>
        </p:txBody>
      </p:sp>
      <p:sp>
        <p:nvSpPr>
          <p:cNvPr id="10" name="Ellipse 9">
            <a:extLst>
              <a:ext uri="{FF2B5EF4-FFF2-40B4-BE49-F238E27FC236}">
                <a16:creationId xmlns:a16="http://schemas.microsoft.com/office/drawing/2014/main" id="{DE6827D9-9288-49CE-A2F6-7B702370ED37}"/>
              </a:ext>
            </a:extLst>
          </p:cNvPr>
          <p:cNvSpPr/>
          <p:nvPr/>
        </p:nvSpPr>
        <p:spPr>
          <a:xfrm>
            <a:off x="4329147" y="6214884"/>
            <a:ext cx="2325819" cy="52507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Nomme et dirige</a:t>
            </a:r>
          </a:p>
        </p:txBody>
      </p:sp>
      <p:sp>
        <p:nvSpPr>
          <p:cNvPr id="12" name="Rectangle : coins arrondis 11">
            <a:extLst>
              <a:ext uri="{FF2B5EF4-FFF2-40B4-BE49-F238E27FC236}">
                <a16:creationId xmlns:a16="http://schemas.microsoft.com/office/drawing/2014/main" id="{5B0BA091-E962-4006-99BD-AF2044EF1129}"/>
              </a:ext>
            </a:extLst>
          </p:cNvPr>
          <p:cNvSpPr/>
          <p:nvPr/>
        </p:nvSpPr>
        <p:spPr>
          <a:xfrm>
            <a:off x="8028543" y="1772920"/>
            <a:ext cx="2001520" cy="7924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Crée et organise les services communaux</a:t>
            </a:r>
          </a:p>
        </p:txBody>
      </p:sp>
      <p:sp>
        <p:nvSpPr>
          <p:cNvPr id="14" name="Flèche : angle droit 13">
            <a:extLst>
              <a:ext uri="{FF2B5EF4-FFF2-40B4-BE49-F238E27FC236}">
                <a16:creationId xmlns:a16="http://schemas.microsoft.com/office/drawing/2014/main" id="{1B706675-DEAE-4D33-9FB9-58FBD635D982}"/>
              </a:ext>
            </a:extLst>
          </p:cNvPr>
          <p:cNvSpPr/>
          <p:nvPr/>
        </p:nvSpPr>
        <p:spPr>
          <a:xfrm>
            <a:off x="6743251" y="2631171"/>
            <a:ext cx="2001520" cy="756648"/>
          </a:xfrm>
          <a:prstGeom prst="ben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6A6D74A4-9CD3-4629-A9D3-AD782E6E55BC}"/>
              </a:ext>
            </a:extLst>
          </p:cNvPr>
          <p:cNvSpPr/>
          <p:nvPr/>
        </p:nvSpPr>
        <p:spPr>
          <a:xfrm>
            <a:off x="7830615" y="4370147"/>
            <a:ext cx="2302215" cy="10658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Décide la création et la suppression des emplois municipaux</a:t>
            </a:r>
          </a:p>
        </p:txBody>
      </p:sp>
      <p:sp>
        <p:nvSpPr>
          <p:cNvPr id="19" name="Flèche : angle droit 18">
            <a:extLst>
              <a:ext uri="{FF2B5EF4-FFF2-40B4-BE49-F238E27FC236}">
                <a16:creationId xmlns:a16="http://schemas.microsoft.com/office/drawing/2014/main" id="{DD422CA1-81B7-486C-90C6-0B0650C4AF22}"/>
              </a:ext>
            </a:extLst>
          </p:cNvPr>
          <p:cNvSpPr/>
          <p:nvPr/>
        </p:nvSpPr>
        <p:spPr>
          <a:xfrm rot="10800000" flipV="1">
            <a:off x="1838961" y="2627476"/>
            <a:ext cx="2110290" cy="756649"/>
          </a:xfrm>
          <a:prstGeom prst="bentUpArrow">
            <a:avLst>
              <a:gd name="adj1" fmla="val 30339"/>
              <a:gd name="adj2" fmla="val 25000"/>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C4691F30-592A-4213-8F79-7D3CF1506CA4}"/>
              </a:ext>
            </a:extLst>
          </p:cNvPr>
          <p:cNvSpPr/>
          <p:nvPr/>
        </p:nvSpPr>
        <p:spPr>
          <a:xfrm>
            <a:off x="1094766" y="1840553"/>
            <a:ext cx="1879600" cy="7924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Vote le budget</a:t>
            </a:r>
          </a:p>
        </p:txBody>
      </p:sp>
      <p:sp>
        <p:nvSpPr>
          <p:cNvPr id="21" name="Flèche : angle droit 20">
            <a:extLst>
              <a:ext uri="{FF2B5EF4-FFF2-40B4-BE49-F238E27FC236}">
                <a16:creationId xmlns:a16="http://schemas.microsoft.com/office/drawing/2014/main" id="{D3DDDF85-1BFB-4970-87AB-8D9F07A1C04C}"/>
              </a:ext>
            </a:extLst>
          </p:cNvPr>
          <p:cNvSpPr/>
          <p:nvPr/>
        </p:nvSpPr>
        <p:spPr>
          <a:xfrm rot="10800000">
            <a:off x="1838960" y="3504504"/>
            <a:ext cx="2110291" cy="898540"/>
          </a:xfrm>
          <a:prstGeom prst="ben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3" name="Rectangle : coins arrondis 22">
            <a:extLst>
              <a:ext uri="{FF2B5EF4-FFF2-40B4-BE49-F238E27FC236}">
                <a16:creationId xmlns:a16="http://schemas.microsoft.com/office/drawing/2014/main" id="{A09FB677-F3F3-4068-B8DB-4AEF3A1121A4}"/>
              </a:ext>
            </a:extLst>
          </p:cNvPr>
          <p:cNvSpPr/>
          <p:nvPr/>
        </p:nvSpPr>
        <p:spPr>
          <a:xfrm>
            <a:off x="1131004" y="4437221"/>
            <a:ext cx="2073089" cy="95503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Crée différentes commissions</a:t>
            </a:r>
          </a:p>
        </p:txBody>
      </p:sp>
    </p:spTree>
    <p:extLst>
      <p:ext uri="{BB962C8B-B14F-4D97-AF65-F5344CB8AC3E}">
        <p14:creationId xmlns:p14="http://schemas.microsoft.com/office/powerpoint/2010/main" val="107724181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02FB8-3E94-4608-BF9B-CA90711F4985}"/>
              </a:ext>
            </a:extLst>
          </p:cNvPr>
          <p:cNvSpPr>
            <a:spLocks noGrp="1"/>
          </p:cNvSpPr>
          <p:nvPr>
            <p:ph type="title"/>
          </p:nvPr>
        </p:nvSpPr>
        <p:spPr/>
        <p:txBody>
          <a:bodyPr/>
          <a:lstStyle/>
          <a:p>
            <a:pPr algn="ctr"/>
            <a:r>
              <a:rPr lang="fr-FR" dirty="0"/>
              <a:t>L’intercommunalité</a:t>
            </a:r>
          </a:p>
        </p:txBody>
      </p:sp>
      <p:sp>
        <p:nvSpPr>
          <p:cNvPr id="3" name="Espace réservé du texte 2">
            <a:extLst>
              <a:ext uri="{FF2B5EF4-FFF2-40B4-BE49-F238E27FC236}">
                <a16:creationId xmlns:a16="http://schemas.microsoft.com/office/drawing/2014/main" id="{EEEE85B0-6DF6-4DBF-8B82-9479F47ECFAB}"/>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08502303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93E25-97A3-4DE6-8C50-A9D736292ED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EA1A4CD-0123-423D-8DE2-34CAF2DE9A3E}"/>
              </a:ext>
            </a:extLst>
          </p:cNvPr>
          <p:cNvSpPr>
            <a:spLocks noGrp="1"/>
          </p:cNvSpPr>
          <p:nvPr>
            <p:ph sz="quarter" idx="14"/>
          </p:nvPr>
        </p:nvSpPr>
        <p:spPr>
          <a:xfrm>
            <a:off x="547666" y="1860600"/>
            <a:ext cx="9598968" cy="2364002"/>
          </a:xfrm>
        </p:spPr>
        <p:txBody>
          <a:bodyPr/>
          <a:lstStyle/>
          <a:p>
            <a:r>
              <a:rPr lang="fr-FR" sz="1600" b="0" dirty="0"/>
              <a:t>Par la mise en commun de moyens humains et techniques, la coopération intercommunale permet de remédier à certains inconvénients de la division communale française.</a:t>
            </a:r>
          </a:p>
          <a:p>
            <a:pPr algn="just"/>
            <a:r>
              <a:rPr lang="fr-FR" sz="1600" b="0" dirty="0"/>
              <a:t>La loi n° 2010-1563 du 16 décembre 2010 de réforme des collectivités territoriales crée un schéma départemental de  coopération intercommunale élaboré par le  préfet, en concertation avec les  collectivités concernées (communes et leurs groupements) et les  nouvelles commissions départementales de  coopération intercommunale (CDCI) composées d’élus locaux et de  représentants d’EPCI. (Établissement public de coopération intercommunale).</a:t>
            </a:r>
          </a:p>
        </p:txBody>
      </p:sp>
    </p:spTree>
    <p:extLst>
      <p:ext uri="{BB962C8B-B14F-4D97-AF65-F5344CB8AC3E}">
        <p14:creationId xmlns:p14="http://schemas.microsoft.com/office/powerpoint/2010/main" val="327792650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0F7F3-DDA0-41D5-BFE3-A05C4011A6A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77490C9-425F-43DA-A174-D714590B8020}"/>
              </a:ext>
            </a:extLst>
          </p:cNvPr>
          <p:cNvSpPr>
            <a:spLocks noGrp="1"/>
          </p:cNvSpPr>
          <p:nvPr>
            <p:ph sz="quarter" idx="14"/>
          </p:nvPr>
        </p:nvSpPr>
        <p:spPr>
          <a:xfrm>
            <a:off x="545868" y="2007689"/>
            <a:ext cx="9598968" cy="1690551"/>
          </a:xfrm>
        </p:spPr>
        <p:txBody>
          <a:bodyPr/>
          <a:lstStyle/>
          <a:p>
            <a:pPr algn="just"/>
            <a:r>
              <a:rPr lang="fr-FR" sz="1600" b="0" dirty="0"/>
              <a:t>La mise en œuvre du schéma s’est achevée le 30 juin 2013. </a:t>
            </a:r>
          </a:p>
          <a:p>
            <a:pPr algn="just"/>
            <a:r>
              <a:rPr lang="fr-FR" sz="1600" b="0" dirty="0"/>
              <a:t>Une nouvelle étape sur l’intercommunalité est franchie en 2014 avec la loi n° 2014-58 du 27 janvier 2014 de modernisation de l’action publique territoriale et d’affirmation des métropoles (MAPTAM).</a:t>
            </a:r>
          </a:p>
          <a:p>
            <a:endParaRPr lang="fr-FR" dirty="0"/>
          </a:p>
        </p:txBody>
      </p:sp>
    </p:spTree>
    <p:extLst>
      <p:ext uri="{BB962C8B-B14F-4D97-AF65-F5344CB8AC3E}">
        <p14:creationId xmlns:p14="http://schemas.microsoft.com/office/powerpoint/2010/main" val="403634729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44EC8-DD78-4A25-A998-FDE47B2B1A87}"/>
              </a:ext>
            </a:extLst>
          </p:cNvPr>
          <p:cNvSpPr>
            <a:spLocks noGrp="1"/>
          </p:cNvSpPr>
          <p:nvPr>
            <p:ph type="title"/>
          </p:nvPr>
        </p:nvSpPr>
        <p:spPr/>
        <p:txBody>
          <a:bodyPr/>
          <a:lstStyle/>
          <a:p>
            <a:r>
              <a:rPr lang="fr-FR" dirty="0"/>
              <a:t>Les différentes formes de coopération</a:t>
            </a:r>
          </a:p>
        </p:txBody>
      </p:sp>
      <p:sp>
        <p:nvSpPr>
          <p:cNvPr id="3" name="Espace réservé du contenu 2">
            <a:extLst>
              <a:ext uri="{FF2B5EF4-FFF2-40B4-BE49-F238E27FC236}">
                <a16:creationId xmlns:a16="http://schemas.microsoft.com/office/drawing/2014/main" id="{5983C583-CB26-4761-BC50-C95EB83EB00F}"/>
              </a:ext>
            </a:extLst>
          </p:cNvPr>
          <p:cNvSpPr>
            <a:spLocks noGrp="1"/>
          </p:cNvSpPr>
          <p:nvPr>
            <p:ph sz="quarter" idx="14"/>
          </p:nvPr>
        </p:nvSpPr>
        <p:spPr>
          <a:xfrm>
            <a:off x="729647" y="1984478"/>
            <a:ext cx="9598968" cy="2760242"/>
          </a:xfrm>
        </p:spPr>
        <p:txBody>
          <a:bodyPr/>
          <a:lstStyle/>
          <a:p>
            <a:pPr algn="just"/>
            <a:r>
              <a:rPr lang="fr-FR" sz="1600" dirty="0"/>
              <a:t>Il existe deux catégories d’Établissements Publics de Coopération Intercommunale (EPCI) :</a:t>
            </a:r>
          </a:p>
          <a:p>
            <a:pPr algn="just"/>
            <a:r>
              <a:rPr lang="fr-FR" sz="1600" b="0" u="sng" dirty="0"/>
              <a:t>Les syndicats intercommunaux :</a:t>
            </a:r>
          </a:p>
          <a:p>
            <a:pPr lvl="1" algn="just"/>
            <a:r>
              <a:rPr lang="fr-FR" sz="1600" b="0" dirty="0"/>
              <a:t>à vocation unique (SIVU), ou à vocation multiple (SIVOM). </a:t>
            </a:r>
          </a:p>
          <a:p>
            <a:pPr algn="just"/>
            <a:r>
              <a:rPr lang="fr-FR" sz="1600" b="0" u="sng" dirty="0"/>
              <a:t>Les communautés </a:t>
            </a:r>
            <a:r>
              <a:rPr lang="fr-FR" sz="1600" b="0" dirty="0"/>
              <a:t>: </a:t>
            </a:r>
          </a:p>
          <a:p>
            <a:pPr lvl="1" algn="just"/>
            <a:r>
              <a:rPr lang="fr-FR" sz="1600" b="0" dirty="0"/>
              <a:t>communautés de communes,</a:t>
            </a:r>
          </a:p>
          <a:p>
            <a:pPr lvl="1" algn="just"/>
            <a:r>
              <a:rPr lang="fr-FR" sz="1600" b="0" dirty="0"/>
              <a:t>communautés d’agglomération,</a:t>
            </a:r>
          </a:p>
          <a:p>
            <a:pPr lvl="1" algn="just"/>
            <a:r>
              <a:rPr lang="fr-FR" sz="1600" b="0" dirty="0"/>
              <a:t>communautés urbaines, </a:t>
            </a:r>
          </a:p>
          <a:p>
            <a:pPr lvl="1" algn="just"/>
            <a:r>
              <a:rPr lang="fr-FR" sz="1600" b="0" dirty="0"/>
              <a:t>les métropoles.</a:t>
            </a:r>
          </a:p>
          <a:p>
            <a:endParaRPr lang="fr-FR" dirty="0"/>
          </a:p>
        </p:txBody>
      </p:sp>
    </p:spTree>
    <p:extLst>
      <p:ext uri="{BB962C8B-B14F-4D97-AF65-F5344CB8AC3E}">
        <p14:creationId xmlns:p14="http://schemas.microsoft.com/office/powerpoint/2010/main" val="228071042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5A3F1-7D1B-45EA-AE92-E0836ABC6B29}"/>
              </a:ext>
            </a:extLst>
          </p:cNvPr>
          <p:cNvSpPr>
            <a:spLocks noGrp="1"/>
          </p:cNvSpPr>
          <p:nvPr>
            <p:ph type="title"/>
          </p:nvPr>
        </p:nvSpPr>
        <p:spPr/>
        <p:txBody>
          <a:bodyPr/>
          <a:lstStyle/>
          <a:p>
            <a:r>
              <a:rPr lang="fr-FR" dirty="0"/>
              <a:t>LEURS Caractéristiques</a:t>
            </a:r>
          </a:p>
        </p:txBody>
      </p:sp>
      <p:sp>
        <p:nvSpPr>
          <p:cNvPr id="3" name="Espace réservé du contenu 2">
            <a:extLst>
              <a:ext uri="{FF2B5EF4-FFF2-40B4-BE49-F238E27FC236}">
                <a16:creationId xmlns:a16="http://schemas.microsoft.com/office/drawing/2014/main" id="{5AC92037-1112-497A-AE78-5E65FD7F38DB}"/>
              </a:ext>
            </a:extLst>
          </p:cNvPr>
          <p:cNvSpPr>
            <a:spLocks noGrp="1"/>
          </p:cNvSpPr>
          <p:nvPr>
            <p:ph sz="quarter" idx="14"/>
          </p:nvPr>
        </p:nvSpPr>
        <p:spPr>
          <a:xfrm>
            <a:off x="547666" y="1863491"/>
            <a:ext cx="9598968" cy="2350951"/>
          </a:xfrm>
        </p:spPr>
        <p:txBody>
          <a:bodyPr/>
          <a:lstStyle/>
          <a:p>
            <a:pPr algn="just"/>
            <a:r>
              <a:rPr lang="fr-FR" sz="1600" dirty="0"/>
              <a:t>La coopération intercommunale se matérialise par la création d’un établissement public</a:t>
            </a:r>
            <a:r>
              <a:rPr lang="fr-FR" sz="1600" b="0" dirty="0"/>
              <a:t>. </a:t>
            </a:r>
            <a:r>
              <a:rPr lang="fr-FR" sz="1600" b="0" u="sng" dirty="0"/>
              <a:t>L’organisation.</a:t>
            </a:r>
          </a:p>
          <a:p>
            <a:pPr lvl="1" algn="just"/>
            <a:r>
              <a:rPr lang="fr-FR" sz="1600" b="0" dirty="0"/>
              <a:t>L’établissement public de coopération intercommunale est administré par un conseil, composé de délégués élus par les conseils des communes membres. </a:t>
            </a:r>
          </a:p>
          <a:p>
            <a:pPr lvl="1" algn="just"/>
            <a:r>
              <a:rPr lang="fr-FR" sz="1600" b="0" dirty="0"/>
              <a:t>Ce conseil prend des délibérations. </a:t>
            </a:r>
          </a:p>
          <a:p>
            <a:pPr lvl="1" algn="just"/>
            <a:r>
              <a:rPr lang="fr-FR" sz="1600" b="0" dirty="0"/>
              <a:t>Le président, organe exécutif de l’établissement public, prépare et exécute les délibérations. </a:t>
            </a:r>
          </a:p>
          <a:p>
            <a:pPr lvl="1" algn="just"/>
            <a:r>
              <a:rPr lang="fr-FR" sz="1600" b="0" dirty="0"/>
              <a:t>Il est élu par le conseil de l’EPCI.</a:t>
            </a:r>
          </a:p>
        </p:txBody>
      </p:sp>
    </p:spTree>
    <p:extLst>
      <p:ext uri="{BB962C8B-B14F-4D97-AF65-F5344CB8AC3E}">
        <p14:creationId xmlns:p14="http://schemas.microsoft.com/office/powerpoint/2010/main" val="89744625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38C9E-C929-4528-9010-23790BD9009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A865664-5609-4F89-B53C-07A03501B690}"/>
              </a:ext>
            </a:extLst>
          </p:cNvPr>
          <p:cNvSpPr>
            <a:spLocks noGrp="1"/>
          </p:cNvSpPr>
          <p:nvPr>
            <p:ph sz="quarter" idx="14"/>
          </p:nvPr>
        </p:nvSpPr>
        <p:spPr>
          <a:xfrm>
            <a:off x="658527" y="1994638"/>
            <a:ext cx="9598968" cy="2465602"/>
          </a:xfrm>
        </p:spPr>
        <p:txBody>
          <a:bodyPr/>
          <a:lstStyle/>
          <a:p>
            <a:pPr algn="just"/>
            <a:r>
              <a:rPr lang="fr-FR" sz="1600" b="0" u="sng" dirty="0"/>
              <a:t>Le personnel.</a:t>
            </a:r>
          </a:p>
          <a:p>
            <a:pPr algn="just"/>
            <a:r>
              <a:rPr lang="fr-FR" sz="1600" b="0" dirty="0"/>
              <a:t> Les EPCI disposent d’un personnel propre soumis au statut de la fonction publique territoriale.</a:t>
            </a:r>
          </a:p>
          <a:p>
            <a:pPr algn="just"/>
            <a:r>
              <a:rPr lang="fr-FR" sz="1600" b="0" dirty="0"/>
              <a:t> La règle générale est que le personnel suit la compétence :</a:t>
            </a:r>
          </a:p>
          <a:p>
            <a:pPr lvl="1" algn="just"/>
            <a:r>
              <a:rPr lang="fr-FR" sz="1600" b="0" dirty="0"/>
              <a:t> si la compétence est transférée, l’agent l’est aussi. </a:t>
            </a:r>
          </a:p>
          <a:p>
            <a:pPr lvl="0" algn="just">
              <a:buClr>
                <a:srgbClr val="F59F0E"/>
              </a:buClr>
            </a:pPr>
            <a:r>
              <a:rPr lang="fr-FR" sz="1600" b="0" u="sng" dirty="0"/>
              <a:t>Depuis 2004, des aménagements sont possibles.</a:t>
            </a:r>
          </a:p>
          <a:p>
            <a:pPr lvl="1" algn="just">
              <a:buClr>
                <a:srgbClr val="F59F0E"/>
              </a:buClr>
            </a:pPr>
            <a:r>
              <a:rPr lang="fr-FR" sz="1600" b="0" dirty="0"/>
              <a:t>des personnels et même des services peuvent être mis à disposition des intercommunalités. </a:t>
            </a:r>
          </a:p>
          <a:p>
            <a:pPr lvl="1" algn="just">
              <a:buClr>
                <a:srgbClr val="F59F0E"/>
              </a:buClr>
            </a:pPr>
            <a:r>
              <a:rPr lang="fr-FR" sz="1600" b="0" dirty="0"/>
              <a:t>Dans ce cas, les agents travaillent pour l’intercommunalité tout en restant agents communaux. </a:t>
            </a:r>
          </a:p>
          <a:p>
            <a:pPr marL="0" lvl="0" indent="0" algn="just">
              <a:buClr>
                <a:srgbClr val="F59F0E"/>
              </a:buClr>
              <a:buNone/>
            </a:pPr>
            <a:endParaRPr lang="fr-FR" sz="1600" b="0" u="sng" dirty="0"/>
          </a:p>
        </p:txBody>
      </p:sp>
    </p:spTree>
    <p:extLst>
      <p:ext uri="{BB962C8B-B14F-4D97-AF65-F5344CB8AC3E}">
        <p14:creationId xmlns:p14="http://schemas.microsoft.com/office/powerpoint/2010/main" val="236901176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EFBB0-04B9-44E1-97C7-4A8D9469132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3A000EF-7819-41C8-8D2A-9BED383EA439}"/>
              </a:ext>
            </a:extLst>
          </p:cNvPr>
          <p:cNvSpPr>
            <a:spLocks noGrp="1"/>
          </p:cNvSpPr>
          <p:nvPr>
            <p:ph sz="quarter" idx="14"/>
          </p:nvPr>
        </p:nvSpPr>
        <p:spPr>
          <a:xfrm>
            <a:off x="628047" y="2167358"/>
            <a:ext cx="9598968" cy="2760242"/>
          </a:xfrm>
        </p:spPr>
        <p:txBody>
          <a:bodyPr/>
          <a:lstStyle/>
          <a:p>
            <a:r>
              <a:rPr lang="fr-FR" sz="1600" b="0" u="sng" dirty="0"/>
              <a:t>Les compétences.</a:t>
            </a:r>
          </a:p>
          <a:p>
            <a:pPr algn="just"/>
            <a:r>
              <a:rPr lang="fr-FR" sz="1600" b="0" dirty="0"/>
              <a:t>Les communautés se caractérisent par l’existence de compétences obligatoires, alors que dans les syndicats, les compétences transférées sont librement choisies par les communes membres. </a:t>
            </a:r>
          </a:p>
          <a:p>
            <a:pPr algn="just"/>
            <a:r>
              <a:rPr lang="fr-FR" sz="1600" b="0" u="sng" dirty="0"/>
              <a:t>Les ressources. </a:t>
            </a:r>
          </a:p>
          <a:p>
            <a:pPr algn="just"/>
            <a:r>
              <a:rPr lang="fr-FR" sz="1600" b="0" dirty="0"/>
              <a:t>Les budgets de chaque EPCI est alimenté par :</a:t>
            </a:r>
          </a:p>
          <a:p>
            <a:pPr lvl="1" algn="just"/>
            <a:r>
              <a:rPr lang="fr-FR" sz="1600" dirty="0"/>
              <a:t>Des ressources fiscales, notamment le produit de la taxe professionnelle,</a:t>
            </a:r>
          </a:p>
          <a:p>
            <a:pPr lvl="1" algn="just"/>
            <a:r>
              <a:rPr lang="fr-FR" sz="1600" b="0" dirty="0"/>
              <a:t>Des subventions de l’</a:t>
            </a:r>
            <a:r>
              <a:rPr lang="fr-FR" sz="1600" dirty="0"/>
              <a:t>État,</a:t>
            </a:r>
          </a:p>
          <a:p>
            <a:pPr lvl="1" algn="just"/>
            <a:r>
              <a:rPr lang="fr-FR" sz="1600" b="0" dirty="0"/>
              <a:t>Le produit des services transférés.</a:t>
            </a:r>
          </a:p>
          <a:p>
            <a:pPr algn="just"/>
            <a:endParaRPr lang="fr-FR" sz="1600" b="0" dirty="0"/>
          </a:p>
          <a:p>
            <a:pPr algn="just"/>
            <a:endParaRPr lang="fr-FR" sz="1600" b="0" u="sng" dirty="0"/>
          </a:p>
        </p:txBody>
      </p:sp>
    </p:spTree>
    <p:extLst>
      <p:ext uri="{BB962C8B-B14F-4D97-AF65-F5344CB8AC3E}">
        <p14:creationId xmlns:p14="http://schemas.microsoft.com/office/powerpoint/2010/main" val="106502341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FA0543-76EC-47D7-BCBD-33B8DF6081C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1023EBE-AB4F-46D6-9B9C-CEB1048990C0}"/>
              </a:ext>
            </a:extLst>
          </p:cNvPr>
          <p:cNvSpPr>
            <a:spLocks noGrp="1"/>
          </p:cNvSpPr>
          <p:nvPr>
            <p:ph sz="quarter" idx="14"/>
          </p:nvPr>
        </p:nvSpPr>
        <p:spPr>
          <a:xfrm>
            <a:off x="545868" y="1863491"/>
            <a:ext cx="9598968" cy="3062151"/>
          </a:xfrm>
        </p:spPr>
        <p:txBody>
          <a:bodyPr/>
          <a:lstStyle/>
          <a:p>
            <a:pPr algn="just"/>
            <a:r>
              <a:rPr lang="fr-FR" sz="1600" b="0" dirty="0"/>
              <a:t>La coopération intercommunale a pour but de parvenir à une optimisation des ressources dans le cadre de territoires plus vastes. </a:t>
            </a:r>
          </a:p>
          <a:p>
            <a:pPr lvl="1" algn="just"/>
            <a:r>
              <a:rPr lang="fr-FR" sz="1600" b="0" dirty="0"/>
              <a:t>Mettre en commun certains domaines d’activité permet de mieux répondre aux besoins des populations.</a:t>
            </a:r>
          </a:p>
          <a:p>
            <a:pPr lvl="1" algn="just"/>
            <a:r>
              <a:rPr lang="fr-FR" sz="1600" b="0" dirty="0"/>
              <a:t>Le développement de l’intercommunalité pose la question de son articulation avec les collectivités territoriales. </a:t>
            </a:r>
          </a:p>
          <a:p>
            <a:pPr lvl="1" algn="just"/>
            <a:r>
              <a:rPr lang="fr-FR" sz="1600" dirty="0"/>
              <a:t>Depuis</a:t>
            </a:r>
            <a:r>
              <a:rPr lang="fr-FR" sz="1600" b="0" dirty="0"/>
              <a:t>  2014, dans les communes de plus de 1 000 habitants, les conseillers communautaires sont élus au suffrage universel directement dans le cadre d’un scrutin jumelé à partir des élections municipales. </a:t>
            </a:r>
          </a:p>
          <a:p>
            <a:pPr lvl="1" algn="just"/>
            <a:r>
              <a:rPr lang="fr-FR" sz="1600" b="0" dirty="0"/>
              <a:t>Un conseiller communautaire est obligatoirement conseiller municipal.</a:t>
            </a:r>
          </a:p>
          <a:p>
            <a:pPr marL="0" indent="0">
              <a:buNone/>
            </a:pPr>
            <a:endParaRPr lang="fr-FR" dirty="0"/>
          </a:p>
        </p:txBody>
      </p:sp>
    </p:spTree>
    <p:extLst>
      <p:ext uri="{BB962C8B-B14F-4D97-AF65-F5344CB8AC3E}">
        <p14:creationId xmlns:p14="http://schemas.microsoft.com/office/powerpoint/2010/main" val="242100463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DAC6F-987B-4B31-AA47-22495B48B2D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26CEDBE-495B-456F-B1F9-127F31127E5E}"/>
              </a:ext>
            </a:extLst>
          </p:cNvPr>
          <p:cNvSpPr>
            <a:spLocks noGrp="1"/>
          </p:cNvSpPr>
          <p:nvPr>
            <p:ph sz="quarter" idx="14"/>
          </p:nvPr>
        </p:nvSpPr>
        <p:spPr>
          <a:xfrm>
            <a:off x="545868" y="2309598"/>
            <a:ext cx="9598968" cy="1551202"/>
          </a:xfrm>
        </p:spPr>
        <p:txBody>
          <a:bodyPr/>
          <a:lstStyle/>
          <a:p>
            <a:pPr algn="just"/>
            <a:r>
              <a:rPr lang="fr-FR" sz="1600" b="0" dirty="0"/>
              <a:t>Dans cette catégorie de communes, pour les SIVU et SIVOM, les représentants des communes sont désignés comme délégués par les conseils municipaux (le maire est obligatoirement délégué).</a:t>
            </a:r>
          </a:p>
          <a:p>
            <a:pPr algn="just"/>
            <a:r>
              <a:rPr lang="fr-FR" sz="1600" b="0" dirty="0"/>
              <a:t>Dans les communes de – de 1 000 habitants, le mode de désignation actuel demeure identique (délégués communautaires désignés par chaque conseil municipal).</a:t>
            </a:r>
          </a:p>
        </p:txBody>
      </p:sp>
    </p:spTree>
    <p:extLst>
      <p:ext uri="{BB962C8B-B14F-4D97-AF65-F5344CB8AC3E}">
        <p14:creationId xmlns:p14="http://schemas.microsoft.com/office/powerpoint/2010/main" val="415334990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69128-85CB-4E19-9717-DF0D6FB231B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FBAF046-0C62-4663-8DE4-1D6C112ED116}"/>
              </a:ext>
            </a:extLst>
          </p:cNvPr>
          <p:cNvSpPr>
            <a:spLocks noGrp="1"/>
          </p:cNvSpPr>
          <p:nvPr>
            <p:ph sz="quarter" idx="14"/>
          </p:nvPr>
        </p:nvSpPr>
        <p:spPr>
          <a:xfrm>
            <a:off x="547666" y="1863491"/>
            <a:ext cx="9598968" cy="4403271"/>
          </a:xfrm>
        </p:spPr>
        <p:txBody>
          <a:bodyPr/>
          <a:lstStyle/>
          <a:p>
            <a:pPr algn="just"/>
            <a:r>
              <a:rPr lang="fr-FR" sz="1600" dirty="0"/>
              <a:t>Les missions de service public :</a:t>
            </a:r>
          </a:p>
          <a:p>
            <a:pPr algn="just"/>
            <a:r>
              <a:rPr lang="fr-FR" sz="1600" b="0" dirty="0"/>
              <a:t>Le service public désigne à la fois une activité et une structure. </a:t>
            </a:r>
          </a:p>
          <a:p>
            <a:pPr algn="just"/>
            <a:r>
              <a:rPr lang="fr-FR" sz="1600" b="0" dirty="0"/>
              <a:t>Dans chaque collectivité, c’est l’organe délibérant (conseil municipal, conseil général ou régional) qui décide de la création et la suppression d’un service public et de l’élaboration des politiques publiques locales.</a:t>
            </a:r>
          </a:p>
          <a:p>
            <a:pPr algn="just"/>
            <a:r>
              <a:rPr lang="fr-FR" sz="1600" b="0" dirty="0"/>
              <a:t>L’exercice des missions de service public donne lieu à la mise en œuvre de politiques publiques locales .</a:t>
            </a:r>
          </a:p>
          <a:p>
            <a:pPr algn="just"/>
            <a:r>
              <a:rPr lang="fr-FR" sz="1600" b="0" dirty="0"/>
              <a:t>Le service publique désigne des missions très variées :</a:t>
            </a:r>
          </a:p>
          <a:p>
            <a:pPr algn="just"/>
            <a:r>
              <a:rPr lang="fr-FR" sz="1600" b="0" dirty="0"/>
              <a:t>Certaines missions sont obligatoires. A titre d’exemple :</a:t>
            </a:r>
          </a:p>
          <a:p>
            <a:pPr lvl="1" algn="just"/>
            <a:r>
              <a:rPr lang="fr-FR" sz="1600" b="0" dirty="0"/>
              <a:t>l’état civil, </a:t>
            </a:r>
          </a:p>
          <a:p>
            <a:pPr lvl="1" algn="just"/>
            <a:r>
              <a:rPr lang="fr-FR" sz="1600" b="0" dirty="0"/>
              <a:t>le ramassage des ordures ménagères, </a:t>
            </a:r>
          </a:p>
          <a:p>
            <a:pPr lvl="1" algn="just"/>
            <a:r>
              <a:rPr lang="fr-FR" sz="1600" b="0" dirty="0"/>
              <a:t>la lutte contre les incendies, </a:t>
            </a:r>
          </a:p>
          <a:p>
            <a:pPr lvl="1" algn="just"/>
            <a:r>
              <a:rPr lang="fr-FR" sz="1600" b="0" dirty="0"/>
              <a:t>la formation professionnelle des jeunes.</a:t>
            </a:r>
          </a:p>
          <a:p>
            <a:pPr marL="391112" marR="0" lvl="0" indent="-391112" algn="just" defTabSz="914400" rtl="0" eaLnBrk="1" fontAlgn="base" latinLnBrk="0" hangingPunct="1">
              <a:lnSpc>
                <a:spcPct val="100000"/>
              </a:lnSpc>
              <a:spcBef>
                <a:spcPct val="20000"/>
              </a:spcBef>
              <a:spcAft>
                <a:spcPct val="0"/>
              </a:spcAft>
              <a:buClr>
                <a:srgbClr val="F59F0E"/>
              </a:buClr>
              <a:buSzTx/>
              <a:buFont typeface="Wingdings 3" pitchFamily="18" charset="2"/>
              <a:buChar char="u"/>
              <a:tabLst/>
              <a:defRPr/>
            </a:pPr>
            <a:r>
              <a:rPr kumimoji="0" lang="fr-FR" sz="1600" b="0" i="0" u="none"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rPr>
              <a:t>D’autres missions sont facultatives, notamment :</a:t>
            </a:r>
            <a:endParaRPr lang="fr-FR" sz="1600" b="0" noProof="0" dirty="0"/>
          </a:p>
          <a:p>
            <a:pPr lvl="1" indent="-391112" algn="just">
              <a:buClr>
                <a:srgbClr val="F59F0E"/>
              </a:buClr>
              <a:buSzTx/>
              <a:buFont typeface="Wingdings 3" pitchFamily="18" charset="2"/>
              <a:buChar char="u"/>
              <a:defRPr/>
            </a:pPr>
            <a:r>
              <a:rPr kumimoji="0" lang="fr-FR" sz="1600" i="0" u="none"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rPr>
              <a:t>Dans le domaine culturel, sportif ou de loisirs.</a:t>
            </a:r>
          </a:p>
          <a:p>
            <a:pPr marL="391112" marR="0" lvl="0" indent="-391112" algn="just" defTabSz="914400" rtl="0" eaLnBrk="1" fontAlgn="base" latinLnBrk="0" hangingPunct="1">
              <a:lnSpc>
                <a:spcPct val="100000"/>
              </a:lnSpc>
              <a:spcBef>
                <a:spcPct val="20000"/>
              </a:spcBef>
              <a:spcAft>
                <a:spcPct val="0"/>
              </a:spcAft>
              <a:buClr>
                <a:srgbClr val="F59F0E"/>
              </a:buClr>
              <a:buSzTx/>
              <a:buFont typeface="Wingdings 3" pitchFamily="18" charset="2"/>
              <a:buChar char="u"/>
              <a:tabLst/>
              <a:defRPr/>
            </a:pPr>
            <a:endParaRPr kumimoji="0" lang="fr-FR" sz="1400" b="1" i="0" u="none"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endParaRPr>
          </a:p>
          <a:p>
            <a:pPr lvl="1" algn="just"/>
            <a:endParaRPr lang="fr-FR" sz="1400" b="0" dirty="0"/>
          </a:p>
        </p:txBody>
      </p:sp>
    </p:spTree>
    <p:extLst>
      <p:ext uri="{BB962C8B-B14F-4D97-AF65-F5344CB8AC3E}">
        <p14:creationId xmlns:p14="http://schemas.microsoft.com/office/powerpoint/2010/main" val="287686325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99242-BE4B-4982-962B-8AAEC5EAC7CE}"/>
              </a:ext>
            </a:extLst>
          </p:cNvPr>
          <p:cNvSpPr>
            <a:spLocks noGrp="1"/>
          </p:cNvSpPr>
          <p:nvPr>
            <p:ph type="title"/>
          </p:nvPr>
        </p:nvSpPr>
        <p:spPr/>
        <p:txBody>
          <a:bodyPr/>
          <a:lstStyle/>
          <a:p>
            <a:pPr algn="ctr"/>
            <a:r>
              <a:rPr lang="fr-FR" dirty="0"/>
              <a:t>Le département</a:t>
            </a:r>
          </a:p>
        </p:txBody>
      </p:sp>
      <p:sp>
        <p:nvSpPr>
          <p:cNvPr id="3" name="Espace réservé du texte 2">
            <a:extLst>
              <a:ext uri="{FF2B5EF4-FFF2-40B4-BE49-F238E27FC236}">
                <a16:creationId xmlns:a16="http://schemas.microsoft.com/office/drawing/2014/main" id="{E8DDD51F-DBFD-4CFC-AAEE-01BAFD8758B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2432438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CECD9-0160-464B-B518-EF7EC7881A86}"/>
              </a:ext>
            </a:extLst>
          </p:cNvPr>
          <p:cNvSpPr>
            <a:spLocks noGrp="1"/>
          </p:cNvSpPr>
          <p:nvPr>
            <p:ph type="title"/>
          </p:nvPr>
        </p:nvSpPr>
        <p:spPr/>
        <p:txBody>
          <a:bodyPr/>
          <a:lstStyle/>
          <a:p>
            <a:r>
              <a:rPr lang="fr-FR" dirty="0"/>
              <a:t>Organisation et fonctionnement du département</a:t>
            </a:r>
          </a:p>
        </p:txBody>
      </p:sp>
      <p:sp>
        <p:nvSpPr>
          <p:cNvPr id="3" name="Espace réservé du contenu 2">
            <a:extLst>
              <a:ext uri="{FF2B5EF4-FFF2-40B4-BE49-F238E27FC236}">
                <a16:creationId xmlns:a16="http://schemas.microsoft.com/office/drawing/2014/main" id="{E3430322-41C0-4B99-A3AA-DEE2C91ADCA0}"/>
              </a:ext>
            </a:extLst>
          </p:cNvPr>
          <p:cNvSpPr>
            <a:spLocks noGrp="1"/>
          </p:cNvSpPr>
          <p:nvPr>
            <p:ph sz="quarter" idx="14"/>
          </p:nvPr>
        </p:nvSpPr>
        <p:spPr>
          <a:xfrm>
            <a:off x="719487" y="2353129"/>
            <a:ext cx="9598968" cy="2462711"/>
          </a:xfrm>
        </p:spPr>
        <p:txBody>
          <a:bodyPr/>
          <a:lstStyle/>
          <a:p>
            <a:r>
              <a:rPr lang="fr-FR" sz="1600" b="0" i="0" u="none" strike="noStrike" baseline="0" dirty="0">
                <a:latin typeface="+mn-lt"/>
              </a:rPr>
              <a:t>Le département est une collectivité territoriale plus spécifiquement chargée des actions de solidarité.</a:t>
            </a:r>
          </a:p>
          <a:p>
            <a:pPr algn="just"/>
            <a:r>
              <a:rPr lang="fr-FR" sz="1600" b="0" i="0" u="none" strike="noStrike" baseline="0" dirty="0">
                <a:latin typeface="+mn-lt"/>
              </a:rPr>
              <a:t>La loi du 17 mai 2013 modifie le mode de scrutin pour l’élection des conseillers généraux, désormais dénommés « </a:t>
            </a:r>
            <a:r>
              <a:rPr lang="fr-FR" sz="1600" i="0" u="none" strike="noStrike" baseline="0" dirty="0">
                <a:latin typeface="+mn-lt"/>
              </a:rPr>
              <a:t>conseillers départementaux </a:t>
            </a:r>
            <a:r>
              <a:rPr lang="fr-FR" sz="1600" b="0" i="0" u="none" strike="noStrike" baseline="0" dirty="0">
                <a:latin typeface="+mn-lt"/>
              </a:rPr>
              <a:t>».</a:t>
            </a:r>
          </a:p>
          <a:p>
            <a:pPr algn="just"/>
            <a:r>
              <a:rPr lang="fr-FR" sz="1600" b="0" i="0" u="none" strike="noStrike" baseline="0" dirty="0">
                <a:latin typeface="+mn-lt"/>
              </a:rPr>
              <a:t>Il s’agira d’un scrutin binominal majoritaire mixte. Le nombre de cantons sera divisé de moitié. </a:t>
            </a:r>
          </a:p>
          <a:p>
            <a:pPr algn="just"/>
            <a:r>
              <a:rPr lang="fr-FR" sz="1600" b="0" i="0" u="none" strike="noStrike" baseline="0" dirty="0">
                <a:solidFill>
                  <a:srgbClr val="262626"/>
                </a:solidFill>
                <a:latin typeface="+mn-lt"/>
              </a:rPr>
              <a:t>(</a:t>
            </a:r>
            <a:r>
              <a:rPr lang="fr-FR" sz="1600" b="0" i="0" dirty="0">
                <a:solidFill>
                  <a:srgbClr val="262626"/>
                </a:solidFill>
                <a:effectLst/>
                <a:latin typeface="+mn-lt"/>
              </a:rPr>
              <a:t>Chaque canton élit un binôme composé d’une femme et d’un homme. Leurs suppléants doivent également constituer un binôme de sexe différent. Une fois élus, les deux membres du binôme exercent leur mandat indépendamment l’un de l’autre).</a:t>
            </a:r>
            <a:endParaRPr lang="fr-FR" sz="1600" b="0" dirty="0">
              <a:solidFill>
                <a:srgbClr val="262626"/>
              </a:solidFill>
              <a:latin typeface="+mn-lt"/>
            </a:endParaRPr>
          </a:p>
        </p:txBody>
      </p:sp>
    </p:spTree>
    <p:extLst>
      <p:ext uri="{BB962C8B-B14F-4D97-AF65-F5344CB8AC3E}">
        <p14:creationId xmlns:p14="http://schemas.microsoft.com/office/powerpoint/2010/main" val="227866588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481D6F-2085-4951-BA6C-26E192D276C3}"/>
              </a:ext>
            </a:extLst>
          </p:cNvPr>
          <p:cNvSpPr>
            <a:spLocks noGrp="1"/>
          </p:cNvSpPr>
          <p:nvPr>
            <p:ph type="title"/>
          </p:nvPr>
        </p:nvSpPr>
        <p:spPr/>
        <p:txBody>
          <a:bodyPr/>
          <a:lstStyle/>
          <a:p>
            <a:r>
              <a:rPr lang="fr-FR" dirty="0"/>
              <a:t>Le conseil départemental</a:t>
            </a:r>
          </a:p>
        </p:txBody>
      </p:sp>
      <p:sp>
        <p:nvSpPr>
          <p:cNvPr id="3" name="Espace réservé du contenu 2">
            <a:extLst>
              <a:ext uri="{FF2B5EF4-FFF2-40B4-BE49-F238E27FC236}">
                <a16:creationId xmlns:a16="http://schemas.microsoft.com/office/drawing/2014/main" id="{4EEB94B5-786D-4FB5-B6DF-26F245AA7AC0}"/>
              </a:ext>
            </a:extLst>
          </p:cNvPr>
          <p:cNvSpPr>
            <a:spLocks noGrp="1"/>
          </p:cNvSpPr>
          <p:nvPr>
            <p:ph sz="quarter" idx="14"/>
          </p:nvPr>
        </p:nvSpPr>
        <p:spPr>
          <a:xfrm>
            <a:off x="699167" y="2177518"/>
            <a:ext cx="9598968" cy="1825522"/>
          </a:xfrm>
        </p:spPr>
        <p:txBody>
          <a:bodyPr/>
          <a:lstStyle/>
          <a:p>
            <a:pPr algn="just"/>
            <a:r>
              <a:rPr lang="fr-FR" sz="1600" i="0" u="sng" strike="noStrike" baseline="0" dirty="0">
                <a:solidFill>
                  <a:srgbClr val="262626"/>
                </a:solidFill>
                <a:latin typeface="+mn-lt"/>
              </a:rPr>
              <a:t>Nombre de conseillers.</a:t>
            </a:r>
          </a:p>
          <a:p>
            <a:pPr algn="just"/>
            <a:r>
              <a:rPr lang="fr-FR" sz="1600" b="0" i="0" u="none" strike="noStrike" baseline="0" dirty="0">
                <a:solidFill>
                  <a:srgbClr val="262626"/>
                </a:solidFill>
                <a:latin typeface="+mn-lt"/>
              </a:rPr>
              <a:t>Chaque département est découpé en cantons. Il y a autant de conseillers que le département compte de cantons.</a:t>
            </a:r>
          </a:p>
          <a:p>
            <a:pPr algn="just"/>
            <a:r>
              <a:rPr lang="fr-FR" sz="1600" b="0" i="0" u="none" strike="noStrike" baseline="0" dirty="0">
                <a:solidFill>
                  <a:srgbClr val="262626"/>
                </a:solidFill>
                <a:latin typeface="+mn-lt"/>
              </a:rPr>
              <a:t>Depuis 2015, 2 conseillers départementaux représentent le canton.</a:t>
            </a:r>
            <a:endParaRPr lang="fr-FR" sz="1600" dirty="0">
              <a:solidFill>
                <a:srgbClr val="262626"/>
              </a:solidFill>
              <a:latin typeface="+mn-lt"/>
            </a:endParaRPr>
          </a:p>
        </p:txBody>
      </p:sp>
    </p:spTree>
    <p:extLst>
      <p:ext uri="{BB962C8B-B14F-4D97-AF65-F5344CB8AC3E}">
        <p14:creationId xmlns:p14="http://schemas.microsoft.com/office/powerpoint/2010/main" val="352997626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DC9D9-79DC-49D3-9D57-B73421314C3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D5FB9E1-4332-4658-B171-CEE9BEED38E1}"/>
              </a:ext>
            </a:extLst>
          </p:cNvPr>
          <p:cNvSpPr>
            <a:spLocks noGrp="1"/>
          </p:cNvSpPr>
          <p:nvPr>
            <p:ph sz="quarter" idx="14"/>
          </p:nvPr>
        </p:nvSpPr>
        <p:spPr>
          <a:xfrm>
            <a:off x="678847" y="2038169"/>
            <a:ext cx="9598968" cy="2442391"/>
          </a:xfrm>
        </p:spPr>
        <p:txBody>
          <a:bodyPr/>
          <a:lstStyle/>
          <a:p>
            <a:pPr algn="just"/>
            <a:r>
              <a:rPr lang="fr-FR" sz="1600" i="0" u="sng" strike="noStrike" baseline="0" dirty="0">
                <a:solidFill>
                  <a:srgbClr val="262626"/>
                </a:solidFill>
                <a:latin typeface="+mn-lt"/>
              </a:rPr>
              <a:t>Élection des conseillers.</a:t>
            </a:r>
          </a:p>
          <a:p>
            <a:pPr lvl="1" algn="just"/>
            <a:r>
              <a:rPr lang="fr-FR" sz="1600" b="0" i="0" u="none" strike="noStrike" baseline="0" dirty="0">
                <a:solidFill>
                  <a:srgbClr val="262626"/>
                </a:solidFill>
                <a:latin typeface="+mn-lt"/>
              </a:rPr>
              <a:t>Les conseillers sont élus pour 6 ans au suffrage universel direct. Le vote a lieu au niveau du canton.</a:t>
            </a:r>
          </a:p>
          <a:p>
            <a:pPr lvl="1" algn="just"/>
            <a:r>
              <a:rPr lang="fr-FR" sz="1600" b="0" i="0" u="none" strike="noStrike" baseline="0" dirty="0">
                <a:solidFill>
                  <a:srgbClr val="262626"/>
                </a:solidFill>
                <a:latin typeface="+mn-lt"/>
              </a:rPr>
              <a:t>Pour être élu, il faut avoir 18 ans minimum.</a:t>
            </a:r>
          </a:p>
          <a:p>
            <a:pPr lvl="1" algn="just"/>
            <a:r>
              <a:rPr lang="fr-FR" sz="1600" b="0" i="0" u="none" strike="noStrike" baseline="0" dirty="0">
                <a:solidFill>
                  <a:srgbClr val="262626"/>
                </a:solidFill>
                <a:latin typeface="+mn-lt"/>
              </a:rPr>
              <a:t>Depuis 2015, le conseil est renouvelé intégralement tous les 6 ans.</a:t>
            </a:r>
          </a:p>
        </p:txBody>
      </p:sp>
    </p:spTree>
    <p:extLst>
      <p:ext uri="{BB962C8B-B14F-4D97-AF65-F5344CB8AC3E}">
        <p14:creationId xmlns:p14="http://schemas.microsoft.com/office/powerpoint/2010/main" val="171346125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6B8AF-9E9E-4DC8-89FE-736D4A5A0FA1}"/>
              </a:ext>
            </a:extLst>
          </p:cNvPr>
          <p:cNvSpPr>
            <a:spLocks noGrp="1"/>
          </p:cNvSpPr>
          <p:nvPr>
            <p:ph type="title"/>
          </p:nvPr>
        </p:nvSpPr>
        <p:spPr/>
        <p:txBody>
          <a:bodyPr/>
          <a:lstStyle/>
          <a:p>
            <a:r>
              <a:rPr lang="fr-FR" dirty="0"/>
              <a:t>Rôle du conseil départemental</a:t>
            </a:r>
          </a:p>
        </p:txBody>
      </p:sp>
      <p:sp>
        <p:nvSpPr>
          <p:cNvPr id="3" name="Espace réservé du contenu 2">
            <a:extLst>
              <a:ext uri="{FF2B5EF4-FFF2-40B4-BE49-F238E27FC236}">
                <a16:creationId xmlns:a16="http://schemas.microsoft.com/office/drawing/2014/main" id="{E3FA89DA-99E1-43F4-B644-E0BBBB137DBC}"/>
              </a:ext>
            </a:extLst>
          </p:cNvPr>
          <p:cNvSpPr>
            <a:spLocks noGrp="1"/>
          </p:cNvSpPr>
          <p:nvPr>
            <p:ph sz="quarter" idx="14"/>
          </p:nvPr>
        </p:nvSpPr>
        <p:spPr>
          <a:xfrm>
            <a:off x="638207" y="2004798"/>
            <a:ext cx="9598968" cy="3339362"/>
          </a:xfrm>
        </p:spPr>
        <p:txBody>
          <a:bodyPr/>
          <a:lstStyle/>
          <a:p>
            <a:pPr algn="just"/>
            <a:r>
              <a:rPr lang="fr-FR" sz="1600" b="0" i="0" u="none" strike="noStrike" baseline="0" dirty="0">
                <a:latin typeface="+mn-lt"/>
              </a:rPr>
              <a:t>Toutes les décisions du conseil s’appellent des délibérations.</a:t>
            </a:r>
          </a:p>
          <a:p>
            <a:pPr algn="just"/>
            <a:r>
              <a:rPr lang="fr-FR" sz="1600" dirty="0">
                <a:latin typeface="+mn-lt"/>
              </a:rPr>
              <a:t>Parmi ses principales attributions :</a:t>
            </a:r>
          </a:p>
          <a:p>
            <a:pPr lvl="1" algn="just"/>
            <a:r>
              <a:rPr lang="fr-FR" sz="1600" dirty="0">
                <a:latin typeface="+mn-lt"/>
              </a:rPr>
              <a:t>l’élections du président du Conseil départemental et des vice-présidents;</a:t>
            </a:r>
          </a:p>
          <a:p>
            <a:pPr lvl="1" algn="just"/>
            <a:r>
              <a:rPr lang="fr-FR" sz="1600" dirty="0">
                <a:latin typeface="+mn-lt"/>
              </a:rPr>
              <a:t>le vote du budget départemental;</a:t>
            </a:r>
          </a:p>
          <a:p>
            <a:pPr lvl="1" algn="just"/>
            <a:r>
              <a:rPr lang="fr-FR" sz="1600" dirty="0">
                <a:latin typeface="+mn-lt"/>
              </a:rPr>
              <a:t>la création et la suppression des emplois départementaux;</a:t>
            </a:r>
          </a:p>
          <a:p>
            <a:pPr lvl="1" algn="just"/>
            <a:r>
              <a:rPr lang="fr-FR" sz="1600" dirty="0">
                <a:latin typeface="+mn-lt"/>
              </a:rPr>
              <a:t>la création et l’organisation des services publics départementaux. (transports scolaires, aides aux communes rurales ….).</a:t>
            </a:r>
          </a:p>
          <a:p>
            <a:pPr lvl="1" algn="just"/>
            <a:r>
              <a:rPr lang="fr-FR" sz="1600" dirty="0">
                <a:latin typeface="+mn-lt"/>
              </a:rPr>
              <a:t>l’élaboration de la politique sociale (aide à l’enfance, aux handicapés, allocation personnalisée d’autonomie APA, RSA, fonds solidarité logement ….);</a:t>
            </a:r>
          </a:p>
          <a:p>
            <a:pPr lvl="1" algn="just"/>
            <a:r>
              <a:rPr lang="fr-FR" sz="1600" dirty="0">
                <a:latin typeface="+mn-lt"/>
              </a:rPr>
              <a:t>l’entretien et la construction des collèges et la gestion des personnels techniciens, ouvriers et de service, la voirie départementale.</a:t>
            </a:r>
          </a:p>
        </p:txBody>
      </p:sp>
    </p:spTree>
    <p:extLst>
      <p:ext uri="{BB962C8B-B14F-4D97-AF65-F5344CB8AC3E}">
        <p14:creationId xmlns:p14="http://schemas.microsoft.com/office/powerpoint/2010/main" val="102432686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828A9-121A-4F11-AB78-2A000732396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FF25B7C-7F40-4985-B1F4-00755E1D019C}"/>
              </a:ext>
            </a:extLst>
          </p:cNvPr>
          <p:cNvSpPr>
            <a:spLocks noGrp="1"/>
          </p:cNvSpPr>
          <p:nvPr>
            <p:ph sz="quarter" idx="14"/>
          </p:nvPr>
        </p:nvSpPr>
        <p:spPr>
          <a:xfrm>
            <a:off x="547666" y="1936569"/>
            <a:ext cx="9598968" cy="2543991"/>
          </a:xfrm>
        </p:spPr>
        <p:txBody>
          <a:bodyPr/>
          <a:lstStyle/>
          <a:p>
            <a:pPr algn="just"/>
            <a:r>
              <a:rPr lang="fr-FR" sz="1600" i="0" u="sng" strike="noStrike" baseline="0" dirty="0">
                <a:latin typeface="+mn-lt"/>
              </a:rPr>
              <a:t>Le conseil départemental se réunit soit dans sa totalité, soit dans une forme plus restreinte.</a:t>
            </a:r>
            <a:endParaRPr lang="fr-FR" sz="1600" b="0" i="0" u="none" strike="noStrike" baseline="0" dirty="0">
              <a:latin typeface="+mn-lt"/>
            </a:endParaRPr>
          </a:p>
          <a:p>
            <a:pPr algn="just"/>
            <a:r>
              <a:rPr lang="fr-FR" sz="1600" b="0" dirty="0">
                <a:latin typeface="+mn-lt"/>
              </a:rPr>
              <a:t>L</a:t>
            </a:r>
            <a:r>
              <a:rPr lang="fr-FR" sz="1600" b="0" i="0" strike="noStrike" baseline="0" dirty="0">
                <a:latin typeface="+mn-lt"/>
              </a:rPr>
              <a:t>a commission permanente. </a:t>
            </a:r>
          </a:p>
          <a:p>
            <a:pPr algn="just"/>
            <a:r>
              <a:rPr lang="fr-FR" sz="1600" b="0" i="0" u="none" strike="noStrike" baseline="0" dirty="0">
                <a:latin typeface="+mn-lt"/>
              </a:rPr>
              <a:t>La commission permanente est un organe de délibération restreint (composé de conseillers départementaux élus par le conseil, des vice-présidents et du président).</a:t>
            </a:r>
          </a:p>
          <a:p>
            <a:pPr algn="just"/>
            <a:r>
              <a:rPr lang="fr-FR" sz="1600" b="0" i="0" u="none" strike="noStrike" baseline="0" dirty="0">
                <a:latin typeface="+mn-lt"/>
              </a:rPr>
              <a:t>Le conseil départemental peut déléguer une partie de ses attributions à cette commission permanente (sauf en matière budgétaire).</a:t>
            </a:r>
          </a:p>
          <a:p>
            <a:pPr algn="just"/>
            <a:r>
              <a:rPr lang="fr-FR" sz="1600" b="0" i="0" u="none" strike="noStrike" baseline="0" dirty="0">
                <a:latin typeface="+mn-lt"/>
              </a:rPr>
              <a:t>Comme le conseil municipal, le conseil départemental peut aussi créer des commissions pour suivre certains dossiers.</a:t>
            </a:r>
            <a:endParaRPr lang="fr-FR" sz="1600" dirty="0">
              <a:latin typeface="+mn-lt"/>
            </a:endParaRPr>
          </a:p>
        </p:txBody>
      </p:sp>
    </p:spTree>
    <p:extLst>
      <p:ext uri="{BB962C8B-B14F-4D97-AF65-F5344CB8AC3E}">
        <p14:creationId xmlns:p14="http://schemas.microsoft.com/office/powerpoint/2010/main" val="90509318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696669-7F47-42D6-BE2B-CB295B1FFFD9}"/>
              </a:ext>
            </a:extLst>
          </p:cNvPr>
          <p:cNvSpPr>
            <a:spLocks noGrp="1"/>
          </p:cNvSpPr>
          <p:nvPr>
            <p:ph type="title"/>
          </p:nvPr>
        </p:nvSpPr>
        <p:spPr/>
        <p:txBody>
          <a:bodyPr/>
          <a:lstStyle/>
          <a:p>
            <a:pPr algn="ctr"/>
            <a:r>
              <a:rPr lang="fr-FR" dirty="0"/>
              <a:t>La région</a:t>
            </a:r>
          </a:p>
        </p:txBody>
      </p:sp>
      <p:sp>
        <p:nvSpPr>
          <p:cNvPr id="3" name="Espace réservé du texte 2">
            <a:extLst>
              <a:ext uri="{FF2B5EF4-FFF2-40B4-BE49-F238E27FC236}">
                <a16:creationId xmlns:a16="http://schemas.microsoft.com/office/drawing/2014/main" id="{E4077918-1F62-4F11-B7AB-81DDDFCB1B9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66562442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F481E-76EB-4331-A2F9-C1F54FE6086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B25D358-D3FB-4149-849C-4FA52FA7D11C}"/>
              </a:ext>
            </a:extLst>
          </p:cNvPr>
          <p:cNvSpPr>
            <a:spLocks noGrp="1"/>
          </p:cNvSpPr>
          <p:nvPr>
            <p:ph sz="quarter" idx="14"/>
          </p:nvPr>
        </p:nvSpPr>
        <p:spPr>
          <a:xfrm>
            <a:off x="638207" y="2411198"/>
            <a:ext cx="9598968" cy="1622322"/>
          </a:xfrm>
        </p:spPr>
        <p:txBody>
          <a:bodyPr/>
          <a:lstStyle/>
          <a:p>
            <a:pPr algn="just"/>
            <a:r>
              <a:rPr lang="fr-FR" sz="1600" b="0" i="0" u="none" strike="noStrike" baseline="0" dirty="0"/>
              <a:t>Les régions sont des collectivités territoriales depuis 1982. </a:t>
            </a:r>
          </a:p>
          <a:p>
            <a:pPr algn="just"/>
            <a:r>
              <a:rPr lang="fr-FR" sz="1600" b="0" i="0" u="none" strike="noStrike" baseline="0" dirty="0"/>
              <a:t>Elles sont plus particulièrement chargées du développement, de l’aménagement ainsi que de la politique de formation du territoire régional.</a:t>
            </a:r>
          </a:p>
          <a:p>
            <a:pPr algn="just"/>
            <a:r>
              <a:rPr lang="fr-FR" sz="1600" b="0" dirty="0"/>
              <a:t>Les prochaines élections se dérouleront en 2021.</a:t>
            </a:r>
            <a:endParaRPr lang="fr-FR" sz="1600" dirty="0"/>
          </a:p>
        </p:txBody>
      </p:sp>
    </p:spTree>
    <p:extLst>
      <p:ext uri="{BB962C8B-B14F-4D97-AF65-F5344CB8AC3E}">
        <p14:creationId xmlns:p14="http://schemas.microsoft.com/office/powerpoint/2010/main" val="268820384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0BC58-CB9F-4392-A9B4-E888E0790FD5}"/>
              </a:ext>
            </a:extLst>
          </p:cNvPr>
          <p:cNvSpPr>
            <a:spLocks noGrp="1"/>
          </p:cNvSpPr>
          <p:nvPr>
            <p:ph type="title"/>
          </p:nvPr>
        </p:nvSpPr>
        <p:spPr/>
        <p:txBody>
          <a:bodyPr/>
          <a:lstStyle/>
          <a:p>
            <a:r>
              <a:rPr lang="fr-FR" dirty="0"/>
              <a:t>Le conseil régional</a:t>
            </a:r>
          </a:p>
        </p:txBody>
      </p:sp>
      <p:sp>
        <p:nvSpPr>
          <p:cNvPr id="3" name="Espace réservé du contenu 2">
            <a:extLst>
              <a:ext uri="{FF2B5EF4-FFF2-40B4-BE49-F238E27FC236}">
                <a16:creationId xmlns:a16="http://schemas.microsoft.com/office/drawing/2014/main" id="{ABEEF226-EEC7-4B4A-8568-863D84CCBFFE}"/>
              </a:ext>
            </a:extLst>
          </p:cNvPr>
          <p:cNvSpPr>
            <a:spLocks noGrp="1"/>
          </p:cNvSpPr>
          <p:nvPr>
            <p:ph sz="quarter" idx="14"/>
          </p:nvPr>
        </p:nvSpPr>
        <p:spPr>
          <a:xfrm>
            <a:off x="729647" y="2038170"/>
            <a:ext cx="9598968" cy="2169182"/>
          </a:xfrm>
        </p:spPr>
        <p:txBody>
          <a:bodyPr/>
          <a:lstStyle/>
          <a:p>
            <a:pPr algn="just"/>
            <a:r>
              <a:rPr lang="fr-FR" sz="1600" b="0" i="0" u="none" strike="noStrike" baseline="0" dirty="0">
                <a:solidFill>
                  <a:srgbClr val="262626"/>
                </a:solidFill>
                <a:latin typeface="+mn-lt"/>
              </a:rPr>
              <a:t>Le conseil régional est composé de tous les conseillers élus.</a:t>
            </a:r>
          </a:p>
          <a:p>
            <a:pPr algn="just"/>
            <a:r>
              <a:rPr lang="fr-FR" sz="1600" b="0" i="0" u="sng" strike="noStrike" baseline="0" dirty="0">
                <a:solidFill>
                  <a:srgbClr val="262626"/>
                </a:solidFill>
                <a:latin typeface="+mn-lt"/>
              </a:rPr>
              <a:t>On appelle le conseil régional </a:t>
            </a:r>
            <a:r>
              <a:rPr lang="fr-FR" sz="1600" b="0" i="0" u="none" strike="noStrike" baseline="0" dirty="0">
                <a:solidFill>
                  <a:srgbClr val="262626"/>
                </a:solidFill>
                <a:latin typeface="+mn-lt"/>
              </a:rPr>
              <a:t>: </a:t>
            </a:r>
          </a:p>
          <a:p>
            <a:pPr lvl="1" algn="just"/>
            <a:r>
              <a:rPr lang="fr-FR" sz="1600" b="0" i="0" u="none" strike="noStrike" baseline="0" dirty="0">
                <a:solidFill>
                  <a:srgbClr val="262626"/>
                </a:solidFill>
                <a:latin typeface="+mn-lt"/>
              </a:rPr>
              <a:t>l’organe délibérant.</a:t>
            </a:r>
          </a:p>
          <a:p>
            <a:pPr algn="just"/>
            <a:r>
              <a:rPr lang="fr-FR" sz="1600" b="0" i="0" u="sng" strike="noStrike" baseline="0" dirty="0">
                <a:solidFill>
                  <a:srgbClr val="262626"/>
                </a:solidFill>
                <a:latin typeface="+mn-lt"/>
              </a:rPr>
              <a:t>Nombre de conseillers :</a:t>
            </a:r>
          </a:p>
          <a:p>
            <a:pPr lvl="1" algn="just"/>
            <a:r>
              <a:rPr lang="fr-FR" sz="1600" b="0" i="0" u="none" strike="noStrike" baseline="0" dirty="0">
                <a:solidFill>
                  <a:srgbClr val="262626"/>
                </a:solidFill>
                <a:latin typeface="+mn-lt"/>
              </a:rPr>
              <a:t>Le nombre de conseillers est fixé par la loi, il varie selon les régions de 41 à 209 en fonction de l’importance de la population.</a:t>
            </a:r>
          </a:p>
          <a:p>
            <a:pPr marL="372122" lvl="1" indent="0" algn="just">
              <a:buNone/>
            </a:pPr>
            <a:endParaRPr lang="fr-FR" sz="1600" dirty="0">
              <a:solidFill>
                <a:srgbClr val="262626"/>
              </a:solidFill>
              <a:latin typeface="+mn-lt"/>
            </a:endParaRPr>
          </a:p>
        </p:txBody>
      </p:sp>
    </p:spTree>
    <p:extLst>
      <p:ext uri="{BB962C8B-B14F-4D97-AF65-F5344CB8AC3E}">
        <p14:creationId xmlns:p14="http://schemas.microsoft.com/office/powerpoint/2010/main" val="408176123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C083A-1FC7-4913-8404-07342D3920C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BAA1145-23BC-4ACD-897B-AADE4F44DA36}"/>
              </a:ext>
            </a:extLst>
          </p:cNvPr>
          <p:cNvSpPr>
            <a:spLocks noGrp="1"/>
          </p:cNvSpPr>
          <p:nvPr>
            <p:ph sz="quarter" idx="14"/>
          </p:nvPr>
        </p:nvSpPr>
        <p:spPr>
          <a:xfrm>
            <a:off x="547666" y="2106398"/>
            <a:ext cx="9598968" cy="1988082"/>
          </a:xfrm>
        </p:spPr>
        <p:txBody>
          <a:bodyPr/>
          <a:lstStyle/>
          <a:p>
            <a:r>
              <a:rPr lang="fr-FR" u="sng" dirty="0"/>
              <a:t>Élection des conseillers régionaux : </a:t>
            </a:r>
          </a:p>
          <a:p>
            <a:pPr lvl="1" algn="just"/>
            <a:r>
              <a:rPr lang="fr-FR" sz="1600" b="0" dirty="0">
                <a:latin typeface="+mn-lt"/>
              </a:rPr>
              <a:t>l</a:t>
            </a:r>
            <a:r>
              <a:rPr lang="fr-FR" sz="1600" b="0" i="0" u="none" strike="noStrike" baseline="0" dirty="0">
                <a:latin typeface="+mn-lt"/>
              </a:rPr>
              <a:t>es conseillers sont élus pour 6 ans au suffrage universel direct (scrutin de liste mixte, à la fois majoritaire et proportionnel sur le modèle des municipales);</a:t>
            </a:r>
          </a:p>
          <a:p>
            <a:pPr lvl="1" algn="just"/>
            <a:r>
              <a:rPr lang="fr-FR" sz="1600" b="0" dirty="0">
                <a:latin typeface="+mn-lt"/>
              </a:rPr>
              <a:t>p</a:t>
            </a:r>
            <a:r>
              <a:rPr lang="fr-FR" sz="1600" b="0" i="0" u="none" strike="noStrike" baseline="0" dirty="0">
                <a:latin typeface="+mn-lt"/>
              </a:rPr>
              <a:t>our être élu, il faut avoir 18 ans.</a:t>
            </a:r>
            <a:endParaRPr lang="fr-FR" sz="1600" u="sng" dirty="0">
              <a:latin typeface="+mn-lt"/>
            </a:endParaRPr>
          </a:p>
          <a:p>
            <a:endParaRPr lang="fr-FR" dirty="0"/>
          </a:p>
        </p:txBody>
      </p:sp>
    </p:spTree>
    <p:extLst>
      <p:ext uri="{BB962C8B-B14F-4D97-AF65-F5344CB8AC3E}">
        <p14:creationId xmlns:p14="http://schemas.microsoft.com/office/powerpoint/2010/main" val="382620191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7C09F-732D-49EB-BED7-60D199CEAF2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AC56274F-729A-4A69-A0E5-D13BEE23F4A1}"/>
              </a:ext>
            </a:extLst>
          </p:cNvPr>
          <p:cNvSpPr>
            <a:spLocks noGrp="1"/>
          </p:cNvSpPr>
          <p:nvPr>
            <p:ph sz="quarter" idx="14"/>
          </p:nvPr>
        </p:nvSpPr>
        <p:spPr>
          <a:xfrm>
            <a:off x="628047" y="1860600"/>
            <a:ext cx="9598968" cy="3786402"/>
          </a:xfrm>
        </p:spPr>
        <p:txBody>
          <a:bodyPr/>
          <a:lstStyle/>
          <a:p>
            <a:pPr algn="just"/>
            <a:r>
              <a:rPr lang="fr-FR" sz="1600" dirty="0"/>
              <a:t>Les missions de service public répondent aux nécessités d’intérêt général en respectant certains principes.</a:t>
            </a:r>
          </a:p>
          <a:p>
            <a:pPr algn="just"/>
            <a:r>
              <a:rPr lang="fr-FR" sz="1600" b="0" u="sng" dirty="0"/>
              <a:t>Principe d’égalité :</a:t>
            </a:r>
          </a:p>
          <a:p>
            <a:pPr lvl="1" algn="just"/>
            <a:r>
              <a:rPr lang="fr-FR" sz="1600" dirty="0"/>
              <a:t>Les administrés d’une même catégorie doivent être traités de façon identique (pas de discrimination entre les usagers).</a:t>
            </a:r>
          </a:p>
          <a:p>
            <a:pPr lvl="1" algn="just"/>
            <a:endParaRPr lang="fr-FR" sz="1600" dirty="0"/>
          </a:p>
          <a:p>
            <a:pPr marL="391112" marR="0" lvl="0" indent="-391112" algn="just" defTabSz="914400" rtl="0" eaLnBrk="1" fontAlgn="base" latinLnBrk="0" hangingPunct="1">
              <a:lnSpc>
                <a:spcPct val="100000"/>
              </a:lnSpc>
              <a:spcBef>
                <a:spcPct val="20000"/>
              </a:spcBef>
              <a:spcAft>
                <a:spcPct val="0"/>
              </a:spcAft>
              <a:buClr>
                <a:srgbClr val="F59F0E"/>
              </a:buClr>
              <a:buSzTx/>
              <a:buFont typeface="Wingdings 3" pitchFamily="18" charset="2"/>
              <a:buChar char="u"/>
              <a:tabLst/>
              <a:defRPr/>
            </a:pPr>
            <a:r>
              <a:rPr kumimoji="0" lang="fr-FR" sz="1600" b="0" i="0" u="sng"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rPr>
              <a:t>Principe de continuité :</a:t>
            </a:r>
          </a:p>
          <a:p>
            <a:pPr lvl="1" indent="-391112" algn="just">
              <a:buClr>
                <a:srgbClr val="F59F0E"/>
              </a:buClr>
              <a:buSzTx/>
              <a:buFont typeface="Wingdings 3" pitchFamily="18" charset="2"/>
              <a:buChar char="u"/>
              <a:defRPr/>
            </a:pPr>
            <a:r>
              <a:rPr lang="fr-FR" sz="1600" dirty="0">
                <a:cs typeface="Helvetica" pitchFamily="34" charset="0"/>
              </a:rPr>
              <a:t>Il suppose un fonctionnement régulier (le droit de grève des agents atténue cette exigence).</a:t>
            </a:r>
            <a:endParaRPr lang="fr-FR" sz="2700" dirty="0">
              <a:cs typeface="Helvetica" pitchFamily="34" charset="0"/>
            </a:endParaRPr>
          </a:p>
          <a:p>
            <a:pPr lvl="1" indent="-391112" algn="just">
              <a:buClr>
                <a:srgbClr val="F59F0E"/>
              </a:buClr>
              <a:buSzTx/>
              <a:buFont typeface="Wingdings 3" pitchFamily="18" charset="2"/>
              <a:buChar char="u"/>
              <a:defRPr/>
            </a:pPr>
            <a:endParaRPr kumimoji="0" lang="fr-FR" sz="1600" b="0" i="0"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endParaRPr>
          </a:p>
          <a:p>
            <a:pPr marL="391112" marR="0" lvl="0" indent="-391112" algn="just" defTabSz="914400" rtl="0" eaLnBrk="1" fontAlgn="base" latinLnBrk="0" hangingPunct="1">
              <a:lnSpc>
                <a:spcPct val="100000"/>
              </a:lnSpc>
              <a:spcBef>
                <a:spcPct val="20000"/>
              </a:spcBef>
              <a:spcAft>
                <a:spcPct val="0"/>
              </a:spcAft>
              <a:buClr>
                <a:srgbClr val="F59F0E"/>
              </a:buClr>
              <a:buSzTx/>
              <a:buFont typeface="Wingdings 3" pitchFamily="18" charset="2"/>
              <a:buChar char="u"/>
              <a:tabLst/>
              <a:defRPr/>
            </a:pPr>
            <a:r>
              <a:rPr kumimoji="0" lang="fr-FR" sz="1600" b="0" i="0" u="sng"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rPr>
              <a:t>Principe de mutabilité :</a:t>
            </a:r>
          </a:p>
          <a:p>
            <a:pPr lvl="1" indent="-391112" algn="just">
              <a:buClr>
                <a:srgbClr val="F59F0E"/>
              </a:buClr>
              <a:buSzTx/>
              <a:buFont typeface="Wingdings 3" pitchFamily="18" charset="2"/>
              <a:buChar char="u"/>
              <a:defRPr/>
            </a:pPr>
            <a:r>
              <a:rPr kumimoji="0" lang="fr-FR" sz="1600" b="0" i="0"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rPr>
              <a:t>Il signifie que l’activité devra pouvoir évoluer pour s’adapter aux besoins de la population (ex : horaires d’ouverture des services publics en fonction des besoins de la population).</a:t>
            </a:r>
          </a:p>
        </p:txBody>
      </p:sp>
    </p:spTree>
    <p:extLst>
      <p:ext uri="{BB962C8B-B14F-4D97-AF65-F5344CB8AC3E}">
        <p14:creationId xmlns:p14="http://schemas.microsoft.com/office/powerpoint/2010/main" val="2690886037"/>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5BC655-B662-41EF-BADB-DE0954C8F04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33E46EC-5F9A-4AAF-81A5-DFD03C2319DA}"/>
              </a:ext>
            </a:extLst>
          </p:cNvPr>
          <p:cNvSpPr>
            <a:spLocks noGrp="1"/>
          </p:cNvSpPr>
          <p:nvPr>
            <p:ph sz="quarter" idx="14"/>
          </p:nvPr>
        </p:nvSpPr>
        <p:spPr>
          <a:xfrm>
            <a:off x="648367" y="2444569"/>
            <a:ext cx="9598968" cy="1223191"/>
          </a:xfrm>
        </p:spPr>
        <p:txBody>
          <a:bodyPr/>
          <a:lstStyle/>
          <a:p>
            <a:pPr algn="just"/>
            <a:r>
              <a:rPr lang="fr-FR" sz="1600" u="sng" dirty="0"/>
              <a:t>Rôle du conseil régional :</a:t>
            </a:r>
          </a:p>
          <a:p>
            <a:pPr lvl="1" algn="just"/>
            <a:r>
              <a:rPr lang="fr-FR" sz="1600" dirty="0"/>
              <a:t>le conseil régional règle les affaires de la région;</a:t>
            </a:r>
          </a:p>
          <a:p>
            <a:pPr lvl="1" algn="just"/>
            <a:r>
              <a:rPr lang="fr-FR" sz="1600" dirty="0"/>
              <a:t>t</a:t>
            </a:r>
            <a:r>
              <a:rPr lang="fr-FR" sz="1600" b="0" dirty="0"/>
              <a:t>outes les décisions du conseil s’appellent des délibérations.</a:t>
            </a:r>
          </a:p>
          <a:p>
            <a:endParaRPr lang="fr-FR" b="0" dirty="0"/>
          </a:p>
        </p:txBody>
      </p:sp>
    </p:spTree>
    <p:extLst>
      <p:ext uri="{BB962C8B-B14F-4D97-AF65-F5344CB8AC3E}">
        <p14:creationId xmlns:p14="http://schemas.microsoft.com/office/powerpoint/2010/main" val="111673193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10258-D1E0-4327-A24E-4D906D5DEEA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7EC4C51-F875-4236-8E60-37A7EA29CEFD}"/>
              </a:ext>
            </a:extLst>
          </p:cNvPr>
          <p:cNvSpPr>
            <a:spLocks noGrp="1"/>
          </p:cNvSpPr>
          <p:nvPr>
            <p:ph sz="quarter" idx="14"/>
          </p:nvPr>
        </p:nvSpPr>
        <p:spPr>
          <a:xfrm>
            <a:off x="547216" y="1760958"/>
            <a:ext cx="9598968" cy="2912642"/>
          </a:xfrm>
        </p:spPr>
        <p:txBody>
          <a:bodyPr/>
          <a:lstStyle/>
          <a:p>
            <a:pPr algn="just"/>
            <a:r>
              <a:rPr lang="fr-FR" sz="1600" i="0" u="sng" strike="noStrike" baseline="0" dirty="0">
                <a:solidFill>
                  <a:srgbClr val="262626"/>
                </a:solidFill>
                <a:latin typeface="+mn-lt"/>
              </a:rPr>
              <a:t>Parmi ses principales attributions :</a:t>
            </a:r>
          </a:p>
          <a:p>
            <a:pPr lvl="1" algn="just"/>
            <a:r>
              <a:rPr lang="fr-FR" sz="1600" b="0" i="0" u="none" strike="noStrike" baseline="0" dirty="0">
                <a:solidFill>
                  <a:srgbClr val="262626"/>
                </a:solidFill>
                <a:latin typeface="+mn-lt"/>
              </a:rPr>
              <a:t>l’élection du président du conseil régional et des vice-présidents;</a:t>
            </a:r>
          </a:p>
          <a:p>
            <a:pPr lvl="1" algn="just"/>
            <a:r>
              <a:rPr lang="fr-FR" sz="1600" b="0" dirty="0">
                <a:solidFill>
                  <a:srgbClr val="262626"/>
                </a:solidFill>
                <a:latin typeface="+mn-lt"/>
              </a:rPr>
              <a:t>l</a:t>
            </a:r>
            <a:r>
              <a:rPr lang="fr-FR" sz="1600" b="0" i="0" u="none" strike="noStrike" baseline="0" dirty="0">
                <a:solidFill>
                  <a:srgbClr val="262626"/>
                </a:solidFill>
                <a:latin typeface="+mn-lt"/>
              </a:rPr>
              <a:t>e vote du budget régional;</a:t>
            </a:r>
          </a:p>
          <a:p>
            <a:pPr lvl="1" algn="just"/>
            <a:r>
              <a:rPr lang="fr-FR" sz="1600" b="0" dirty="0">
                <a:solidFill>
                  <a:srgbClr val="262626"/>
                </a:solidFill>
                <a:latin typeface="+mn-lt"/>
              </a:rPr>
              <a:t>l</a:t>
            </a:r>
            <a:r>
              <a:rPr lang="fr-FR" sz="1600" b="0" i="0" u="none" strike="noStrike" baseline="0" dirty="0">
                <a:solidFill>
                  <a:srgbClr val="262626"/>
                </a:solidFill>
                <a:latin typeface="+mn-lt"/>
              </a:rPr>
              <a:t>a création et la suppression des emplois régionaux;</a:t>
            </a:r>
          </a:p>
          <a:p>
            <a:pPr lvl="1" algn="just"/>
            <a:r>
              <a:rPr lang="fr-FR" sz="1600" b="0" dirty="0">
                <a:solidFill>
                  <a:srgbClr val="262626"/>
                </a:solidFill>
                <a:latin typeface="+mn-lt"/>
              </a:rPr>
              <a:t>l</a:t>
            </a:r>
            <a:r>
              <a:rPr lang="fr-FR" sz="1600" b="0" i="0" u="none" strike="noStrike" baseline="0" dirty="0">
                <a:solidFill>
                  <a:srgbClr val="262626"/>
                </a:solidFill>
                <a:latin typeface="+mn-lt"/>
              </a:rPr>
              <a:t>a création et l’organisation des services publics régionaux (musées…);</a:t>
            </a:r>
          </a:p>
          <a:p>
            <a:pPr lvl="1" algn="just"/>
            <a:r>
              <a:rPr lang="fr-FR" sz="1600" b="0" dirty="0">
                <a:solidFill>
                  <a:srgbClr val="262626"/>
                </a:solidFill>
                <a:latin typeface="+mn-lt"/>
              </a:rPr>
              <a:t>l</a:t>
            </a:r>
            <a:r>
              <a:rPr lang="fr-FR" sz="1600" b="0" i="0" u="none" strike="noStrike" baseline="0" dirty="0">
                <a:solidFill>
                  <a:srgbClr val="262626"/>
                </a:solidFill>
                <a:latin typeface="+mn-lt"/>
              </a:rPr>
              <a:t>’élaboration de la politique de formation professionnelle, de l’apprentissage</a:t>
            </a:r>
            <a:r>
              <a:rPr lang="fr-FR" sz="1600" dirty="0">
                <a:solidFill>
                  <a:srgbClr val="262626"/>
                </a:solidFill>
                <a:latin typeface="+mn-lt"/>
              </a:rPr>
              <a:t>, </a:t>
            </a:r>
            <a:r>
              <a:rPr lang="fr-FR" sz="1600" b="0" i="0" u="none" strike="noStrike" baseline="0" dirty="0">
                <a:solidFill>
                  <a:srgbClr val="262626"/>
                </a:solidFill>
                <a:latin typeface="+mn-lt"/>
              </a:rPr>
              <a:t>de l’aménagement du territoire (transport express régional (TER), aides aux entreprises);</a:t>
            </a:r>
          </a:p>
          <a:p>
            <a:pPr lvl="1" algn="just"/>
            <a:r>
              <a:rPr lang="fr-FR" sz="1600" dirty="0">
                <a:solidFill>
                  <a:srgbClr val="262626"/>
                </a:solidFill>
                <a:latin typeface="+mn-lt"/>
              </a:rPr>
              <a:t>l</a:t>
            </a:r>
            <a:r>
              <a:rPr lang="fr-FR" sz="1600" b="0" i="0" u="none" strike="noStrike" baseline="0" dirty="0">
                <a:solidFill>
                  <a:srgbClr val="262626"/>
                </a:solidFill>
                <a:latin typeface="+mn-lt"/>
              </a:rPr>
              <a:t>’entretien, la construction des lycées et la gestion des personnels non enseignants (personnels techniciens, ouvriers et de service ).</a:t>
            </a:r>
            <a:endParaRPr lang="fr-FR" sz="1600" dirty="0">
              <a:solidFill>
                <a:srgbClr val="262626"/>
              </a:solidFill>
              <a:latin typeface="+mn-lt"/>
            </a:endParaRPr>
          </a:p>
        </p:txBody>
      </p:sp>
    </p:spTree>
    <p:extLst>
      <p:ext uri="{BB962C8B-B14F-4D97-AF65-F5344CB8AC3E}">
        <p14:creationId xmlns:p14="http://schemas.microsoft.com/office/powerpoint/2010/main" val="65573972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C8DB6-5DC9-456E-8A1F-98CBE92603A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C2931B7-D501-4E97-8A2E-95EEDF1CDD39}"/>
              </a:ext>
            </a:extLst>
          </p:cNvPr>
          <p:cNvSpPr>
            <a:spLocks noGrp="1"/>
          </p:cNvSpPr>
          <p:nvPr>
            <p:ph sz="quarter" idx="14"/>
          </p:nvPr>
        </p:nvSpPr>
        <p:spPr>
          <a:xfrm>
            <a:off x="547666" y="2160089"/>
            <a:ext cx="9598968" cy="2635431"/>
          </a:xfrm>
        </p:spPr>
        <p:txBody>
          <a:bodyPr/>
          <a:lstStyle/>
          <a:p>
            <a:pPr algn="just"/>
            <a:r>
              <a:rPr lang="fr-FR" sz="1600" b="0" i="0" u="none" strike="noStrike" baseline="0" dirty="0">
                <a:solidFill>
                  <a:srgbClr val="262626"/>
                </a:solidFill>
                <a:latin typeface="+mn-lt"/>
              </a:rPr>
              <a:t>Le conseil régional peut déléguer une partie de ses attributions à une commission permanente (sauf le budget).</a:t>
            </a:r>
          </a:p>
          <a:p>
            <a:pPr algn="just"/>
            <a:r>
              <a:rPr lang="fr-FR" sz="1600" b="0" i="0" u="none" strike="noStrike" baseline="0" dirty="0">
                <a:solidFill>
                  <a:srgbClr val="262626"/>
                </a:solidFill>
                <a:latin typeface="+mn-lt"/>
              </a:rPr>
              <a:t>La commission permanente est un organe de délibération restreint, composée de conseillers régionaux élus par le conseil, des vice-présidents et du président :</a:t>
            </a:r>
          </a:p>
          <a:p>
            <a:pPr lvl="1" algn="just"/>
            <a:r>
              <a:rPr lang="fr-FR" sz="1600" b="0" i="0" u="none" strike="noStrike" baseline="0" dirty="0">
                <a:solidFill>
                  <a:srgbClr val="262626"/>
                </a:solidFill>
                <a:latin typeface="+mn-lt"/>
              </a:rPr>
              <a:t>c’est un mini-conseil qui délibère.</a:t>
            </a:r>
          </a:p>
          <a:p>
            <a:pPr lvl="1" algn="just"/>
            <a:r>
              <a:rPr lang="fr-FR" sz="1600" b="0" i="0" u="none" strike="noStrike" baseline="0" dirty="0">
                <a:solidFill>
                  <a:srgbClr val="262626"/>
                </a:solidFill>
                <a:latin typeface="+mn-lt"/>
              </a:rPr>
              <a:t>Comme le conseil municipal et le conseil général, le conseil régional peut créer des commissions pour suivre certains dossiers (formation, développement économique, transports…).</a:t>
            </a:r>
          </a:p>
          <a:p>
            <a:pPr algn="l"/>
            <a:endParaRPr lang="fr-FR" dirty="0"/>
          </a:p>
        </p:txBody>
      </p:sp>
    </p:spTree>
    <p:extLst>
      <p:ext uri="{BB962C8B-B14F-4D97-AF65-F5344CB8AC3E}">
        <p14:creationId xmlns:p14="http://schemas.microsoft.com/office/powerpoint/2010/main" val="404958202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D4507D-D1DE-4A85-8BCB-1E20116127C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3644C62A-DEE8-4AE0-9ADF-B2E7D81F942C}"/>
              </a:ext>
            </a:extLst>
          </p:cNvPr>
          <p:cNvSpPr>
            <a:spLocks noGrp="1"/>
          </p:cNvSpPr>
          <p:nvPr>
            <p:ph type="body" sz="quarter" idx="10"/>
          </p:nvPr>
        </p:nvSpPr>
        <p:spPr>
          <a:xfrm>
            <a:off x="489943" y="2338083"/>
            <a:ext cx="9851365" cy="781037"/>
          </a:xfrm>
        </p:spPr>
        <p:txBody>
          <a:bodyPr/>
          <a:lstStyle/>
          <a:p>
            <a:pPr algn="ctr"/>
            <a:r>
              <a:rPr lang="fr-FR" sz="1600" dirty="0">
                <a:solidFill>
                  <a:srgbClr val="004175"/>
                </a:solidFill>
                <a:hlinkClick r:id="rId2" action="ppaction://hlinkfile">
                  <a:extLst>
                    <a:ext uri="{A12FA001-AC4F-418D-AE19-62706E023703}">
                      <ahyp:hlinkClr xmlns:ahyp="http://schemas.microsoft.com/office/drawing/2018/hyperlinkcolor" val="tx"/>
                    </a:ext>
                  </a:extLst>
                </a:hlinkClick>
              </a:rPr>
              <a:t>PJ_doc_1\</a:t>
            </a:r>
            <a:r>
              <a:rPr lang="fr-FR" sz="1600" dirty="0" err="1">
                <a:solidFill>
                  <a:srgbClr val="004175"/>
                </a:solidFill>
                <a:hlinkClick r:id="rId2" action="ppaction://hlinkfile">
                  <a:extLst>
                    <a:ext uri="{A12FA001-AC4F-418D-AE19-62706E023703}">
                      <ahyp:hlinkClr xmlns:ahyp="http://schemas.microsoft.com/office/drawing/2018/hyperlinkcolor" val="tx"/>
                    </a:ext>
                  </a:extLst>
                </a:hlinkClick>
              </a:rPr>
              <a:t>Les_differentes_competences.pdf</a:t>
            </a:r>
            <a:r>
              <a:rPr lang="fr-FR" sz="1600" dirty="0" err="1">
                <a:solidFill>
                  <a:srgbClr val="004175"/>
                </a:solidFill>
              </a:rPr>
              <a:t>f</a:t>
            </a:r>
            <a:endParaRPr lang="fr-FR" sz="1600" dirty="0">
              <a:solidFill>
                <a:srgbClr val="004175"/>
              </a:solidFill>
            </a:endParaRPr>
          </a:p>
        </p:txBody>
      </p:sp>
      <p:sp>
        <p:nvSpPr>
          <p:cNvPr id="4" name="Espace réservé du contenu 3">
            <a:extLst>
              <a:ext uri="{FF2B5EF4-FFF2-40B4-BE49-F238E27FC236}">
                <a16:creationId xmlns:a16="http://schemas.microsoft.com/office/drawing/2014/main" id="{0902F676-22B1-4493-AA18-42A6ED3D3182}"/>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758248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BDD9480-79EF-4D2F-B4C1-D164C7CADBF8}"/>
              </a:ext>
            </a:extLst>
          </p:cNvPr>
          <p:cNvSpPr txBox="1"/>
          <p:nvPr/>
        </p:nvSpPr>
        <p:spPr>
          <a:xfrm>
            <a:off x="7559040" y="2397760"/>
            <a:ext cx="2042160" cy="646331"/>
          </a:xfrm>
          <a:prstGeom prst="rect">
            <a:avLst/>
          </a:prstGeom>
          <a:noFill/>
        </p:spPr>
        <p:txBody>
          <a:bodyPr wrap="square" rtlCol="0">
            <a:spAutoFit/>
          </a:bodyPr>
          <a:lstStyle/>
          <a:p>
            <a:pPr algn="ctr"/>
            <a:r>
              <a:rPr lang="fr-FR" dirty="0"/>
              <a:t>Lina HÉREL,</a:t>
            </a:r>
          </a:p>
          <a:p>
            <a:pPr algn="ctr"/>
            <a:r>
              <a:rPr lang="fr-FR" dirty="0"/>
              <a:t>Chargée de cours</a:t>
            </a:r>
          </a:p>
        </p:txBody>
      </p:sp>
    </p:spTree>
    <p:extLst>
      <p:ext uri="{BB962C8B-B14F-4D97-AF65-F5344CB8AC3E}">
        <p14:creationId xmlns:p14="http://schemas.microsoft.com/office/powerpoint/2010/main" val="175468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F68501-A1F9-4F62-AB3F-A0C951F8BEF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700D76A-44BB-4FD5-884E-502FAAA756F6}"/>
              </a:ext>
            </a:extLst>
          </p:cNvPr>
          <p:cNvSpPr>
            <a:spLocks noGrp="1"/>
          </p:cNvSpPr>
          <p:nvPr>
            <p:ph sz="quarter" idx="14"/>
          </p:nvPr>
        </p:nvSpPr>
        <p:spPr>
          <a:xfrm>
            <a:off x="547666" y="2048329"/>
            <a:ext cx="9598968" cy="2493191"/>
          </a:xfrm>
        </p:spPr>
        <p:txBody>
          <a:bodyPr/>
          <a:lstStyle/>
          <a:p>
            <a:r>
              <a:rPr lang="fr-FR" sz="1600" dirty="0"/>
              <a:t>Mode de gestion du service public :</a:t>
            </a:r>
          </a:p>
          <a:p>
            <a:r>
              <a:rPr lang="fr-FR" sz="1600" b="0" dirty="0"/>
              <a:t>Liberté pour la collectivité de choisir le mode de gestion du service public :</a:t>
            </a:r>
          </a:p>
          <a:p>
            <a:pPr lvl="1" algn="just"/>
            <a:r>
              <a:rPr lang="fr-FR" sz="1600" b="1" dirty="0"/>
              <a:t>Gestion directe </a:t>
            </a:r>
            <a:r>
              <a:rPr lang="fr-FR" sz="1600" dirty="0"/>
              <a:t>: la collectivité prend en charge l’organisation et le fonctionnement quotidien d’un service public (ex : régie en directe).</a:t>
            </a:r>
          </a:p>
          <a:p>
            <a:pPr lvl="1" algn="just"/>
            <a:r>
              <a:rPr lang="fr-FR" sz="1600" b="1" dirty="0"/>
              <a:t>Gestion indirecte ou déléguée : </a:t>
            </a:r>
            <a:r>
              <a:rPr lang="fr-FR" sz="1600" dirty="0"/>
              <a:t>la collectivité, après avoir créé le service, décide d’en confier la gestion à une personne publique ou privée mais conserve le pouvoir de contrôler la conformité de l’action du gestionnaire avec les exigences de l’intérêt général </a:t>
            </a:r>
          </a:p>
          <a:p>
            <a:pPr marL="372122" lvl="1" indent="0" algn="just">
              <a:buNone/>
            </a:pPr>
            <a:endParaRPr lang="fr-FR" sz="1600" dirty="0"/>
          </a:p>
        </p:txBody>
      </p:sp>
    </p:spTree>
    <p:extLst>
      <p:ext uri="{BB962C8B-B14F-4D97-AF65-F5344CB8AC3E}">
        <p14:creationId xmlns:p14="http://schemas.microsoft.com/office/powerpoint/2010/main" val="44593260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91548-362A-4F56-AAC1-542CB7B97BD0}"/>
              </a:ext>
            </a:extLst>
          </p:cNvPr>
          <p:cNvSpPr>
            <a:spLocks noGrp="1"/>
          </p:cNvSpPr>
          <p:nvPr>
            <p:ph type="title"/>
          </p:nvPr>
        </p:nvSpPr>
        <p:spPr/>
        <p:txBody>
          <a:bodyPr/>
          <a:lstStyle/>
          <a:p>
            <a:r>
              <a:rPr lang="fr-FR" dirty="0"/>
              <a:t>L’administration française</a:t>
            </a:r>
          </a:p>
        </p:txBody>
      </p:sp>
      <p:sp>
        <p:nvSpPr>
          <p:cNvPr id="3" name="Espace réservé du contenu 2">
            <a:extLst>
              <a:ext uri="{FF2B5EF4-FFF2-40B4-BE49-F238E27FC236}">
                <a16:creationId xmlns:a16="http://schemas.microsoft.com/office/drawing/2014/main" id="{2737563E-A7A7-4EA0-B895-2DE712F9D485}"/>
              </a:ext>
            </a:extLst>
          </p:cNvPr>
          <p:cNvSpPr>
            <a:spLocks noGrp="1"/>
          </p:cNvSpPr>
          <p:nvPr>
            <p:ph sz="quarter" idx="14"/>
          </p:nvPr>
        </p:nvSpPr>
        <p:spPr>
          <a:xfrm>
            <a:off x="719487" y="1860600"/>
            <a:ext cx="9598968" cy="2851682"/>
          </a:xfrm>
        </p:spPr>
        <p:txBody>
          <a:bodyPr/>
          <a:lstStyle/>
          <a:p>
            <a:pPr algn="just"/>
            <a:r>
              <a:rPr lang="fr-FR" sz="1600" b="0" dirty="0"/>
              <a:t>Un empilement des niveaux de l’administration : une superposition des niveaux normatifs ou décisionnels.</a:t>
            </a:r>
          </a:p>
          <a:p>
            <a:pPr algn="just"/>
            <a:r>
              <a:rPr lang="fr-FR" sz="1600" b="0" u="sng" dirty="0"/>
              <a:t>Quatre niveaux </a:t>
            </a:r>
            <a:r>
              <a:rPr lang="fr-FR" sz="1600" b="0" dirty="0"/>
              <a:t>: l’État unitaire, la commune, le département et la région.</a:t>
            </a:r>
          </a:p>
          <a:p>
            <a:pPr algn="just"/>
            <a:r>
              <a:rPr lang="fr-FR" sz="1600" b="0" dirty="0"/>
              <a:t>Recensement des collectivités locales :</a:t>
            </a:r>
          </a:p>
          <a:p>
            <a:pPr lvl="1" algn="just"/>
            <a:r>
              <a:rPr lang="fr-FR" sz="1600" dirty="0"/>
              <a:t>Communes : 35 416 au 30/12/2019 dont 80% de moins de 2 000 habitants.</a:t>
            </a:r>
          </a:p>
          <a:p>
            <a:pPr lvl="1" algn="just"/>
            <a:r>
              <a:rPr lang="fr-FR" sz="1600" b="0" dirty="0"/>
              <a:t>Départements : 101 (95 en métrop</a:t>
            </a:r>
            <a:r>
              <a:rPr lang="fr-FR" sz="1600" dirty="0"/>
              <a:t>ole + 6 DOM -TOM).</a:t>
            </a:r>
          </a:p>
          <a:p>
            <a:pPr lvl="1" algn="just"/>
            <a:r>
              <a:rPr lang="fr-FR" sz="1600" b="0" dirty="0"/>
              <a:t>Régions : 26 </a:t>
            </a:r>
          </a:p>
          <a:p>
            <a:pPr marL="372122" lvl="1" indent="0" algn="just">
              <a:buNone/>
            </a:pPr>
            <a:endParaRPr lang="fr-FR" sz="1400" b="0" dirty="0"/>
          </a:p>
          <a:p>
            <a:pPr marL="391112" marR="0" lvl="0" indent="-391112" algn="just" defTabSz="914400" rtl="0" eaLnBrk="1" fontAlgn="base" latinLnBrk="0" hangingPunct="1">
              <a:lnSpc>
                <a:spcPct val="100000"/>
              </a:lnSpc>
              <a:spcBef>
                <a:spcPct val="20000"/>
              </a:spcBef>
              <a:spcAft>
                <a:spcPct val="0"/>
              </a:spcAft>
              <a:buClr>
                <a:srgbClr val="F59F0E"/>
              </a:buClr>
              <a:buSzTx/>
              <a:buFont typeface="Wingdings 3" pitchFamily="18" charset="2"/>
              <a:buChar char="u"/>
              <a:tabLst/>
              <a:defRPr/>
            </a:pPr>
            <a:r>
              <a:rPr kumimoji="0" lang="fr-FR" sz="1600" b="0" i="0" u="none"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rPr>
              <a:t>20 % des dépenses publiques du pays.</a:t>
            </a:r>
          </a:p>
          <a:p>
            <a:pPr lvl="1" algn="just"/>
            <a:endParaRPr lang="fr-FR" sz="1400" b="0" dirty="0"/>
          </a:p>
        </p:txBody>
      </p:sp>
    </p:spTree>
    <p:extLst>
      <p:ext uri="{BB962C8B-B14F-4D97-AF65-F5344CB8AC3E}">
        <p14:creationId xmlns:p14="http://schemas.microsoft.com/office/powerpoint/2010/main" val="228181717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BDB80E-AE33-4065-96F9-4D1C31F8EDEF}"/>
              </a:ext>
            </a:extLst>
          </p:cNvPr>
          <p:cNvSpPr>
            <a:spLocks noGrp="1"/>
          </p:cNvSpPr>
          <p:nvPr>
            <p:ph type="title"/>
          </p:nvPr>
        </p:nvSpPr>
        <p:spPr/>
        <p:txBody>
          <a:bodyPr/>
          <a:lstStyle/>
          <a:p>
            <a:r>
              <a:rPr lang="fr-FR" dirty="0"/>
              <a:t>Qui dirige l’administration</a:t>
            </a:r>
          </a:p>
        </p:txBody>
      </p:sp>
      <p:sp>
        <p:nvSpPr>
          <p:cNvPr id="3" name="Espace réservé du contenu 2">
            <a:extLst>
              <a:ext uri="{FF2B5EF4-FFF2-40B4-BE49-F238E27FC236}">
                <a16:creationId xmlns:a16="http://schemas.microsoft.com/office/drawing/2014/main" id="{D1774044-4B6B-4CAE-904F-434E1C08CC74}"/>
              </a:ext>
            </a:extLst>
          </p:cNvPr>
          <p:cNvSpPr>
            <a:spLocks noGrp="1"/>
          </p:cNvSpPr>
          <p:nvPr>
            <p:ph sz="quarter" idx="14"/>
          </p:nvPr>
        </p:nvSpPr>
        <p:spPr>
          <a:xfrm>
            <a:off x="668687" y="1863491"/>
            <a:ext cx="9598968" cy="2665911"/>
          </a:xfrm>
        </p:spPr>
        <p:txBody>
          <a:bodyPr/>
          <a:lstStyle/>
          <a:p>
            <a:r>
              <a:rPr lang="fr-FR" sz="1600" b="0" dirty="0"/>
              <a:t>Une organisation de l’administration qui se distingue par :</a:t>
            </a:r>
          </a:p>
          <a:p>
            <a:pPr lvl="1"/>
            <a:r>
              <a:rPr lang="fr-FR" sz="1600" b="1" dirty="0"/>
              <a:t>L’administration de l’État </a:t>
            </a:r>
            <a:r>
              <a:rPr lang="fr-FR" sz="1600" dirty="0"/>
              <a:t>dont les compétences s’étendent à tout le territoire.</a:t>
            </a:r>
          </a:p>
          <a:p>
            <a:pPr lvl="1"/>
            <a:r>
              <a:rPr lang="fr-FR" sz="1600" b="1" dirty="0"/>
              <a:t>L’administration territoriale </a:t>
            </a:r>
            <a:r>
              <a:rPr lang="fr-FR" sz="1600" dirty="0"/>
              <a:t>dont les pouvoirs sont limités à la région, au département ou à la commune.</a:t>
            </a:r>
          </a:p>
          <a:p>
            <a:pPr lvl="1"/>
            <a:r>
              <a:rPr lang="fr-FR" sz="1600" b="1" dirty="0"/>
              <a:t>Le gouvernement dirige l’administration de l’État</a:t>
            </a:r>
            <a:r>
              <a:rPr lang="fr-FR" sz="1600" dirty="0"/>
              <a:t>. L’article 20 précise qu’il en dispose.</a:t>
            </a:r>
          </a:p>
          <a:p>
            <a:pPr lvl="1" algn="just"/>
            <a:r>
              <a:rPr kumimoji="0" lang="fr-FR" sz="1600" b="1" i="0" u="none"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rPr>
              <a:t>L’administration territoriale est placée sous l’autorité de l’exécutif de la commune, du département ou de la région </a:t>
            </a:r>
            <a:r>
              <a:rPr kumimoji="0" lang="fr-FR" sz="1600" i="0" u="none"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rPr>
              <a:t>c’est-à-dire du maire, du président du conseil départemental ou du président du conseil régional.</a:t>
            </a:r>
            <a:endParaRPr kumimoji="0" lang="fr-FR" sz="1600" b="1" i="0" u="none"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endParaRPr>
          </a:p>
          <a:p>
            <a:pPr lvl="1"/>
            <a:endParaRPr lang="fr-FR" sz="1600" dirty="0"/>
          </a:p>
        </p:txBody>
      </p:sp>
    </p:spTree>
    <p:extLst>
      <p:ext uri="{BB962C8B-B14F-4D97-AF65-F5344CB8AC3E}">
        <p14:creationId xmlns:p14="http://schemas.microsoft.com/office/powerpoint/2010/main" val="247367490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A5867-64F3-4710-8629-6410E8CA9FD6}"/>
              </a:ext>
            </a:extLst>
          </p:cNvPr>
          <p:cNvSpPr>
            <a:spLocks noGrp="1"/>
          </p:cNvSpPr>
          <p:nvPr>
            <p:ph type="title"/>
          </p:nvPr>
        </p:nvSpPr>
        <p:spPr/>
        <p:txBody>
          <a:bodyPr/>
          <a:lstStyle/>
          <a:p>
            <a:r>
              <a:rPr lang="fr-FR" dirty="0"/>
              <a:t>Une collectivité territoriale est :</a:t>
            </a:r>
          </a:p>
        </p:txBody>
      </p:sp>
      <p:sp>
        <p:nvSpPr>
          <p:cNvPr id="4" name="Espace réservé du contenu 3">
            <a:extLst>
              <a:ext uri="{FF2B5EF4-FFF2-40B4-BE49-F238E27FC236}">
                <a16:creationId xmlns:a16="http://schemas.microsoft.com/office/drawing/2014/main" id="{03B3C41B-8A9C-4B6B-BE6F-F57708F5EF89}"/>
              </a:ext>
            </a:extLst>
          </p:cNvPr>
          <p:cNvSpPr>
            <a:spLocks noGrp="1"/>
          </p:cNvSpPr>
          <p:nvPr>
            <p:ph sz="quarter" idx="14"/>
          </p:nvPr>
        </p:nvSpPr>
        <p:spPr>
          <a:xfrm>
            <a:off x="648367" y="1860600"/>
            <a:ext cx="9598968" cy="2475762"/>
          </a:xfrm>
        </p:spPr>
        <p:txBody>
          <a:bodyPr/>
          <a:lstStyle/>
          <a:p>
            <a:pPr lvl="1" algn="just"/>
            <a:r>
              <a:rPr lang="fr-FR" sz="1600" b="0" dirty="0"/>
              <a:t>Une personne morale (nom, patrimoine) de droit public;</a:t>
            </a:r>
          </a:p>
          <a:p>
            <a:pPr lvl="1" algn="just"/>
            <a:r>
              <a:rPr lang="fr-FR" sz="1600" b="0" dirty="0"/>
              <a:t>Décentralisée (organes élus au suffrage universel direct);</a:t>
            </a:r>
          </a:p>
          <a:p>
            <a:pPr lvl="1" algn="just"/>
            <a:r>
              <a:rPr lang="fr-FR" sz="1600" b="0" dirty="0"/>
              <a:t>Dotée de compétences propres;</a:t>
            </a:r>
          </a:p>
          <a:p>
            <a:pPr lvl="1" algn="just"/>
            <a:r>
              <a:rPr lang="fr-FR" sz="1600" b="0" dirty="0"/>
              <a:t>Dans un ressort territorial déterminé.</a:t>
            </a:r>
          </a:p>
          <a:p>
            <a:pPr lvl="1" algn="just"/>
            <a:endParaRPr lang="fr-FR" sz="1600" dirty="0"/>
          </a:p>
          <a:p>
            <a:pPr lvl="0">
              <a:buClr>
                <a:srgbClr val="F59F0E"/>
              </a:buClr>
            </a:pPr>
            <a:r>
              <a:rPr lang="fr-FR" sz="1600" b="0" dirty="0"/>
              <a:t>Les principales sources juridiques gouvernant les collectivités se retrouvent dans le Code Général des Collectivités Territoriales (CGCT).</a:t>
            </a:r>
          </a:p>
          <a:p>
            <a:pPr marL="372122" lvl="1" indent="0" algn="just">
              <a:buNone/>
            </a:pPr>
            <a:endParaRPr lang="fr-FR" sz="1600" b="0" dirty="0"/>
          </a:p>
        </p:txBody>
      </p:sp>
    </p:spTree>
    <p:extLst>
      <p:ext uri="{BB962C8B-B14F-4D97-AF65-F5344CB8AC3E}">
        <p14:creationId xmlns:p14="http://schemas.microsoft.com/office/powerpoint/2010/main" val="2767513278"/>
      </p:ext>
    </p:extLst>
  </p:cSld>
  <p:clrMapOvr>
    <a:masterClrMapping/>
  </p:clrMapOvr>
  <p:transition spd="slow"/>
</p:sld>
</file>

<file path=ppt/theme/theme1.xml><?xml version="1.0" encoding="utf-8"?>
<a:theme xmlns:a="http://schemas.openxmlformats.org/drawingml/2006/main" name="ORS_COMEXT_MDL_Masque ppt_V1 1">
  <a:themeElements>
    <a:clrScheme name="Adico">
      <a:dk1>
        <a:srgbClr val="60BDEC"/>
      </a:dk1>
      <a:lt1>
        <a:srgbClr val="FFFFFF"/>
      </a:lt1>
      <a:dk2>
        <a:srgbClr val="262626"/>
      </a:dk2>
      <a:lt2>
        <a:srgbClr val="7F7F7F"/>
      </a:lt2>
      <a:accent1>
        <a:srgbClr val="0072B4"/>
      </a:accent1>
      <a:accent2>
        <a:srgbClr val="F59F0E"/>
      </a:accent2>
      <a:accent3>
        <a:srgbClr val="7EC787"/>
      </a:accent3>
      <a:accent4>
        <a:srgbClr val="F59F0E"/>
      </a:accent4>
      <a:accent5>
        <a:srgbClr val="BA9960"/>
      </a:accent5>
      <a:accent6>
        <a:srgbClr val="7882C3"/>
      </a:accent6>
      <a:hlink>
        <a:srgbClr val="C0C378"/>
      </a:hlink>
      <a:folHlink>
        <a:srgbClr val="FFFFFF"/>
      </a:folHlink>
    </a:clrScheme>
    <a:fontScheme name="ORESYS">
      <a:majorFont>
        <a:latin typeface="Cambr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96727c6940a44118467d61038f74d20 xmlns="c14b9496-3a43-470d-b433-358045affd7f">
      <Terms xmlns="http://schemas.microsoft.com/office/infopath/2007/PartnerControls">
        <TermInfo xmlns="http://schemas.microsoft.com/office/infopath/2007/PartnerControls">
          <TermName xmlns="http://schemas.microsoft.com/office/infopath/2007/PartnerControls">Toute l'entreprise</TermName>
          <TermId xmlns="http://schemas.microsoft.com/office/infopath/2007/PartnerControls">6e1b088b-c4a7-4696-9896-a75c6ed80894</TermId>
        </TermInfo>
      </Terms>
    </b96727c6940a44118467d61038f74d20>
    <TaxCatchAll xmlns="c14b9496-3a43-470d-b433-358045affd7f">
      <Value>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6ECEF099FD284BBD357D9A149581DD" ma:contentTypeVersion="6" ma:contentTypeDescription="Crée un document." ma:contentTypeScope="" ma:versionID="2228c7d75d88b1b09a32780e782d0ef8">
  <xsd:schema xmlns:xsd="http://www.w3.org/2001/XMLSchema" xmlns:xs="http://www.w3.org/2001/XMLSchema" xmlns:p="http://schemas.microsoft.com/office/2006/metadata/properties" xmlns:ns2="c14b9496-3a43-470d-b433-358045affd7f" xmlns:ns3="aa6aef3f-86c7-422b-805a-6bc9c09fb713" targetNamespace="http://schemas.microsoft.com/office/2006/metadata/properties" ma:root="true" ma:fieldsID="8752e08295722db3be7f0fe3389c87ca" ns2:_="" ns3:_="">
    <xsd:import namespace="c14b9496-3a43-470d-b433-358045affd7f"/>
    <xsd:import namespace="aa6aef3f-86c7-422b-805a-6bc9c09fb713"/>
    <xsd:element name="properties">
      <xsd:complexType>
        <xsd:sequence>
          <xsd:element name="documentManagement">
            <xsd:complexType>
              <xsd:all>
                <xsd:element ref="ns2:b96727c6940a44118467d61038f74d20" minOccurs="0"/>
                <xsd:element ref="ns2:TaxCatchAll"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b9496-3a43-470d-b433-358045affd7f" elementFormDefault="qualified">
    <xsd:import namespace="http://schemas.microsoft.com/office/2006/documentManagement/types"/>
    <xsd:import namespace="http://schemas.microsoft.com/office/infopath/2007/PartnerControls"/>
    <xsd:element name="b96727c6940a44118467d61038f74d20" ma:index="9" ma:taxonomy="true" ma:internalName="b96727c6940a44118467d61038f74d20" ma:taxonomyFieldName="Service_x0028_s_x0029__x0020_concern_x00e9__x0028_s_x0029_" ma:displayName="Service(s) concerné(s)" ma:readOnly="false" ma:default="" ma:fieldId="{b96727c6-940a-4411-8467-d61038f74d20}" ma:taxonomyMulti="true" ma:sspId="3730087d-08e5-4c2d-a7e2-9a3b45f9eabc" ma:termSetId="0172c731-5942-472d-8546-e0ce0a6bf9e5" ma:anchorId="00000000-0000-0000-0000-000000000000" ma:open="true" ma:isKeyword="false">
      <xsd:complexType>
        <xsd:sequence>
          <xsd:element ref="pc:Terms" minOccurs="0" maxOccurs="1"/>
        </xsd:sequence>
      </xsd:complexType>
    </xsd:element>
    <xsd:element name="TaxCatchAll" ma:index="10" nillable="true" ma:displayName="Taxonomy Catch All Column" ma:hidden="true" ma:list="{dd7f461d-9756-463f-a35e-f6d878ac93de}" ma:internalName="TaxCatchAll" ma:showField="CatchAllData" ma:web="c14b9496-3a43-470d-b433-358045affd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6aef3f-86c7-422b-805a-6bc9c09fb71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7E186-34AC-4F0B-AB0D-A1202832497C}">
  <ds:schemaRefs>
    <ds:schemaRef ds:uri="http://schemas.microsoft.com/office/2006/metadata/properties"/>
    <ds:schemaRef ds:uri="http://schemas.microsoft.com/office/infopath/2007/PartnerControls"/>
    <ds:schemaRef ds:uri="c14b9496-3a43-470d-b433-358045affd7f"/>
  </ds:schemaRefs>
</ds:datastoreItem>
</file>

<file path=customXml/itemProps2.xml><?xml version="1.0" encoding="utf-8"?>
<ds:datastoreItem xmlns:ds="http://schemas.openxmlformats.org/officeDocument/2006/customXml" ds:itemID="{672E379C-F331-4366-A17E-ED5EF8411224}">
  <ds:schemaRefs>
    <ds:schemaRef ds:uri="http://schemas.microsoft.com/sharepoint/v3/contenttype/forms"/>
  </ds:schemaRefs>
</ds:datastoreItem>
</file>

<file path=customXml/itemProps3.xml><?xml version="1.0" encoding="utf-8"?>
<ds:datastoreItem xmlns:ds="http://schemas.openxmlformats.org/officeDocument/2006/customXml" ds:itemID="{474221A5-74BD-4FBF-BE47-F5991830E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b9496-3a43-470d-b433-358045affd7f"/>
    <ds:schemaRef ds:uri="aa6aef3f-86c7-422b-805a-6bc9c09fb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1392</TotalTime>
  <Words>3430</Words>
  <Application>Microsoft Office PowerPoint</Application>
  <PresentationFormat>Personnalisé</PresentationFormat>
  <Paragraphs>283</Paragraphs>
  <Slides>54</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54</vt:i4>
      </vt:variant>
    </vt:vector>
  </HeadingPairs>
  <TitlesOfParts>
    <vt:vector size="64" baseType="lpstr">
      <vt:lpstr>Arial</vt:lpstr>
      <vt:lpstr>Calibri</vt:lpstr>
      <vt:lpstr>Calibri Light</vt:lpstr>
      <vt:lpstr>Cambria</vt:lpstr>
      <vt:lpstr>Century Gothic</vt:lpstr>
      <vt:lpstr>Helvetica</vt:lpstr>
      <vt:lpstr>Lato</vt:lpstr>
      <vt:lpstr>Wingdings 3</vt:lpstr>
      <vt:lpstr>ORS_COMEXT_MDL_Masque ppt_V1 1</vt:lpstr>
      <vt:lpstr>Conception personnalisée</vt:lpstr>
      <vt:lpstr>LA COMMUNE ET SON ENVIRONEMENT TERRITORIAL</vt:lpstr>
      <vt:lpstr>La commune et son environnement territorial</vt:lpstr>
      <vt:lpstr>Structure des collectivités territoriales</vt:lpstr>
      <vt:lpstr>Présentation PowerPoint</vt:lpstr>
      <vt:lpstr>Présentation PowerPoint</vt:lpstr>
      <vt:lpstr>Présentation PowerPoint</vt:lpstr>
      <vt:lpstr>L’administration française</vt:lpstr>
      <vt:lpstr>Qui dirige l’administration</vt:lpstr>
      <vt:lpstr>Une collectivité territoriale est :</vt:lpstr>
      <vt:lpstr>La libre administration</vt:lpstr>
      <vt:lpstr>Limites du principe de libre administration</vt:lpstr>
      <vt:lpstr>Les compétences des collectivités territoriales</vt:lpstr>
      <vt:lpstr>Présentation PowerPoint</vt:lpstr>
      <vt:lpstr>Présentation PowerPoint</vt:lpstr>
      <vt:lpstr>Présentation PowerPoint</vt:lpstr>
      <vt:lpstr>Présentation PowerPoint</vt:lpstr>
      <vt:lpstr>ORGANISATION et fonctionnement de la commune</vt:lpstr>
      <vt:lpstr>Présentation PowerPoint</vt:lpstr>
      <vt:lpstr>Le conseil municipal</vt:lpstr>
      <vt:lpstr>Élection des conseillers</vt:lpstr>
      <vt:lpstr>Rôle du conseil municipal</vt:lpstr>
      <vt:lpstr>Parmi ses principales attributions, retenez :</vt:lpstr>
      <vt:lpstr>Présentation PowerPoint</vt:lpstr>
      <vt:lpstr>Le maire</vt:lpstr>
      <vt:lpstr>Double rôle du maire</vt:lpstr>
      <vt:lpstr>Présentation PowerPoint</vt:lpstr>
      <vt:lpstr>Présentation PowerPoint</vt:lpstr>
      <vt:lpstr>En bref </vt:lpstr>
      <vt:lpstr>Les collaborateurs du maire</vt:lpstr>
      <vt:lpstr>Récapitulatif </vt:lpstr>
      <vt:lpstr>L’intercommunalité</vt:lpstr>
      <vt:lpstr>Présentation PowerPoint</vt:lpstr>
      <vt:lpstr>Présentation PowerPoint</vt:lpstr>
      <vt:lpstr>Les différentes formes de coopération</vt:lpstr>
      <vt:lpstr>LEURS Caractéristiques</vt:lpstr>
      <vt:lpstr>Présentation PowerPoint</vt:lpstr>
      <vt:lpstr>Présentation PowerPoint</vt:lpstr>
      <vt:lpstr>Présentation PowerPoint</vt:lpstr>
      <vt:lpstr>Présentation PowerPoint</vt:lpstr>
      <vt:lpstr>Le département</vt:lpstr>
      <vt:lpstr>Organisation et fonctionnement du département</vt:lpstr>
      <vt:lpstr>Le conseil départemental</vt:lpstr>
      <vt:lpstr>Présentation PowerPoint</vt:lpstr>
      <vt:lpstr>Rôle du conseil départemental</vt:lpstr>
      <vt:lpstr>Présentation PowerPoint</vt:lpstr>
      <vt:lpstr>La région</vt:lpstr>
      <vt:lpstr>Présentation PowerPoint</vt:lpstr>
      <vt:lpstr>Le conseil régional</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Luce-Émilie MARQUANT</dc:creator>
  <cp:lastModifiedBy>Lina HEREL</cp:lastModifiedBy>
  <cp:revision>105</cp:revision>
  <dcterms:created xsi:type="dcterms:W3CDTF">2018-09-18T15:22:16Z</dcterms:created>
  <dcterms:modified xsi:type="dcterms:W3CDTF">2020-07-02T13:34:53Z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0x010100F96ECEF099FD284BBD357D9A149581DD</vt:lpwstr>
  </property>
  <property fmtid="{D5CDD505-2E9C-101B-9397-08002B2CF9AE}" pid="3" name="Service(s) concerné(s)">
    <vt:lpwstr>27;#Toute l'entreprise|6e1b088b-c4a7-4696-9896-a75c6ed80894</vt:lpwstr>
  </property>
</Properties>
</file>