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50"/>
  </p:notesMasterIdLst>
  <p:sldIdLst>
    <p:sldId id="398" r:id="rId6"/>
    <p:sldId id="502" r:id="rId7"/>
    <p:sldId id="507" r:id="rId8"/>
    <p:sldId id="520" r:id="rId9"/>
    <p:sldId id="521" r:id="rId10"/>
    <p:sldId id="522" r:id="rId11"/>
    <p:sldId id="508" r:id="rId12"/>
    <p:sldId id="509" r:id="rId13"/>
    <p:sldId id="510" r:id="rId14"/>
    <p:sldId id="511" r:id="rId15"/>
    <p:sldId id="512" r:id="rId16"/>
    <p:sldId id="513" r:id="rId17"/>
    <p:sldId id="514" r:id="rId18"/>
    <p:sldId id="515" r:id="rId19"/>
    <p:sldId id="516" r:id="rId20"/>
    <p:sldId id="517" r:id="rId21"/>
    <p:sldId id="518" r:id="rId22"/>
    <p:sldId id="519" r:id="rId23"/>
    <p:sldId id="523" r:id="rId24"/>
    <p:sldId id="524" r:id="rId25"/>
    <p:sldId id="525" r:id="rId26"/>
    <p:sldId id="526" r:id="rId27"/>
    <p:sldId id="527" r:id="rId28"/>
    <p:sldId id="528" r:id="rId29"/>
    <p:sldId id="529" r:id="rId30"/>
    <p:sldId id="530" r:id="rId31"/>
    <p:sldId id="531" r:id="rId32"/>
    <p:sldId id="532" r:id="rId33"/>
    <p:sldId id="533" r:id="rId34"/>
    <p:sldId id="534" r:id="rId35"/>
    <p:sldId id="535" r:id="rId36"/>
    <p:sldId id="536" r:id="rId37"/>
    <p:sldId id="537" r:id="rId38"/>
    <p:sldId id="538" r:id="rId39"/>
    <p:sldId id="539" r:id="rId40"/>
    <p:sldId id="540" r:id="rId41"/>
    <p:sldId id="541" r:id="rId42"/>
    <p:sldId id="542" r:id="rId43"/>
    <p:sldId id="543" r:id="rId44"/>
    <p:sldId id="544" r:id="rId45"/>
    <p:sldId id="545" r:id="rId46"/>
    <p:sldId id="546" r:id="rId47"/>
    <p:sldId id="547" r:id="rId48"/>
    <p:sldId id="548" r:id="rId49"/>
    <p:sldId id="549" r:id="rId50"/>
    <p:sldId id="550" r:id="rId51"/>
    <p:sldId id="551" r:id="rId52"/>
    <p:sldId id="552" r:id="rId53"/>
    <p:sldId id="553" r:id="rId54"/>
    <p:sldId id="554" r:id="rId55"/>
    <p:sldId id="555" r:id="rId56"/>
    <p:sldId id="556" r:id="rId57"/>
    <p:sldId id="557" r:id="rId58"/>
    <p:sldId id="558" r:id="rId59"/>
    <p:sldId id="559" r:id="rId60"/>
    <p:sldId id="560" r:id="rId61"/>
    <p:sldId id="561" r:id="rId62"/>
    <p:sldId id="562" r:id="rId63"/>
    <p:sldId id="563" r:id="rId64"/>
    <p:sldId id="564" r:id="rId65"/>
    <p:sldId id="565" r:id="rId66"/>
    <p:sldId id="566" r:id="rId67"/>
    <p:sldId id="567" r:id="rId68"/>
    <p:sldId id="568" r:id="rId69"/>
    <p:sldId id="569" r:id="rId70"/>
    <p:sldId id="570" r:id="rId71"/>
    <p:sldId id="571" r:id="rId72"/>
    <p:sldId id="572" r:id="rId73"/>
    <p:sldId id="574" r:id="rId74"/>
    <p:sldId id="576" r:id="rId75"/>
    <p:sldId id="577" r:id="rId76"/>
    <p:sldId id="578" r:id="rId77"/>
    <p:sldId id="579" r:id="rId78"/>
    <p:sldId id="580" r:id="rId79"/>
    <p:sldId id="581" r:id="rId80"/>
    <p:sldId id="582" r:id="rId81"/>
    <p:sldId id="583" r:id="rId82"/>
    <p:sldId id="584" r:id="rId83"/>
    <p:sldId id="585" r:id="rId84"/>
    <p:sldId id="586" r:id="rId85"/>
    <p:sldId id="589" r:id="rId86"/>
    <p:sldId id="588" r:id="rId87"/>
    <p:sldId id="590" r:id="rId88"/>
    <p:sldId id="591" r:id="rId89"/>
    <p:sldId id="592" r:id="rId90"/>
    <p:sldId id="593" r:id="rId91"/>
    <p:sldId id="594" r:id="rId92"/>
    <p:sldId id="595" r:id="rId93"/>
    <p:sldId id="596" r:id="rId94"/>
    <p:sldId id="597" r:id="rId95"/>
    <p:sldId id="598" r:id="rId96"/>
    <p:sldId id="599" r:id="rId97"/>
    <p:sldId id="600" r:id="rId98"/>
    <p:sldId id="601" r:id="rId99"/>
    <p:sldId id="602" r:id="rId100"/>
    <p:sldId id="603" r:id="rId101"/>
    <p:sldId id="604" r:id="rId102"/>
    <p:sldId id="605" r:id="rId103"/>
    <p:sldId id="606" r:id="rId104"/>
    <p:sldId id="607" r:id="rId105"/>
    <p:sldId id="608" r:id="rId106"/>
    <p:sldId id="609" r:id="rId107"/>
    <p:sldId id="610" r:id="rId108"/>
    <p:sldId id="611" r:id="rId109"/>
    <p:sldId id="612" r:id="rId110"/>
    <p:sldId id="613" r:id="rId111"/>
    <p:sldId id="614" r:id="rId112"/>
    <p:sldId id="615" r:id="rId113"/>
    <p:sldId id="616" r:id="rId114"/>
    <p:sldId id="617" r:id="rId115"/>
    <p:sldId id="618" r:id="rId116"/>
    <p:sldId id="619" r:id="rId117"/>
    <p:sldId id="620" r:id="rId118"/>
    <p:sldId id="621" r:id="rId119"/>
    <p:sldId id="622" r:id="rId120"/>
    <p:sldId id="623" r:id="rId121"/>
    <p:sldId id="624" r:id="rId122"/>
    <p:sldId id="625" r:id="rId123"/>
    <p:sldId id="626" r:id="rId124"/>
    <p:sldId id="627" r:id="rId125"/>
    <p:sldId id="640" r:id="rId126"/>
    <p:sldId id="628" r:id="rId127"/>
    <p:sldId id="629" r:id="rId128"/>
    <p:sldId id="630" r:id="rId129"/>
    <p:sldId id="631" r:id="rId130"/>
    <p:sldId id="632" r:id="rId131"/>
    <p:sldId id="633" r:id="rId132"/>
    <p:sldId id="634" r:id="rId133"/>
    <p:sldId id="635" r:id="rId134"/>
    <p:sldId id="636" r:id="rId135"/>
    <p:sldId id="637" r:id="rId136"/>
    <p:sldId id="638" r:id="rId137"/>
    <p:sldId id="639" r:id="rId138"/>
    <p:sldId id="641" r:id="rId139"/>
    <p:sldId id="642" r:id="rId140"/>
    <p:sldId id="643" r:id="rId141"/>
    <p:sldId id="644" r:id="rId142"/>
    <p:sldId id="645" r:id="rId143"/>
    <p:sldId id="646" r:id="rId144"/>
    <p:sldId id="647" r:id="rId145"/>
    <p:sldId id="648" r:id="rId146"/>
    <p:sldId id="649" r:id="rId147"/>
    <p:sldId id="650" r:id="rId148"/>
    <p:sldId id="505" r:id="rId149"/>
  </p:sldIdLst>
  <p:sldSz cx="10693400" cy="7561263"/>
  <p:notesSz cx="6797675" cy="9926638"/>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Section sans titre" id="{C0343238-A025-49D5-888E-44B336B6D43B}">
          <p14:sldIdLst>
            <p14:sldId id="398"/>
            <p14:sldId id="502"/>
            <p14:sldId id="507"/>
            <p14:sldId id="520"/>
            <p14:sldId id="521"/>
            <p14:sldId id="522"/>
            <p14:sldId id="508"/>
            <p14:sldId id="509"/>
            <p14:sldId id="510"/>
            <p14:sldId id="511"/>
            <p14:sldId id="512"/>
            <p14:sldId id="513"/>
            <p14:sldId id="514"/>
            <p14:sldId id="515"/>
            <p14:sldId id="516"/>
            <p14:sldId id="517"/>
            <p14:sldId id="518"/>
            <p14:sldId id="519"/>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 id="574"/>
            <p14:sldId id="576"/>
            <p14:sldId id="577"/>
            <p14:sldId id="578"/>
            <p14:sldId id="579"/>
            <p14:sldId id="580"/>
            <p14:sldId id="581"/>
            <p14:sldId id="582"/>
            <p14:sldId id="583"/>
            <p14:sldId id="584"/>
            <p14:sldId id="585"/>
            <p14:sldId id="586"/>
            <p14:sldId id="589"/>
            <p14:sldId id="588"/>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40"/>
            <p14:sldId id="628"/>
            <p14:sldId id="629"/>
            <p14:sldId id="630"/>
            <p14:sldId id="631"/>
            <p14:sldId id="632"/>
            <p14:sldId id="633"/>
            <p14:sldId id="634"/>
            <p14:sldId id="635"/>
            <p14:sldId id="636"/>
            <p14:sldId id="637"/>
            <p14:sldId id="638"/>
            <p14:sldId id="639"/>
            <p14:sldId id="641"/>
            <p14:sldId id="642"/>
            <p14:sldId id="643"/>
            <p14:sldId id="644"/>
            <p14:sldId id="645"/>
            <p14:sldId id="646"/>
            <p14:sldId id="647"/>
            <p14:sldId id="648"/>
            <p14:sldId id="649"/>
            <p14:sldId id="650"/>
            <p14:sldId id="505"/>
          </p14:sldIdLst>
        </p14:section>
      </p14:sectionLst>
    </p:ex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75"/>
    <a:srgbClr val="262626"/>
    <a:srgbClr val="7F7F7F"/>
    <a:srgbClr val="801C76"/>
    <a:srgbClr val="3BA62B"/>
    <a:srgbClr val="A8821D"/>
    <a:srgbClr val="7E1C77"/>
    <a:srgbClr val="FFD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434" autoAdjust="0"/>
  </p:normalViewPr>
  <p:slideViewPr>
    <p:cSldViewPr snapToGrid="0">
      <p:cViewPr varScale="1">
        <p:scale>
          <a:sx n="94" d="100"/>
          <a:sy n="94" d="100"/>
        </p:scale>
        <p:origin x="1512" y="102"/>
      </p:cViewPr>
      <p:guideLst>
        <p:guide orient="horz" pos="2382"/>
        <p:guide pos="3368"/>
      </p:guideLst>
    </p:cSldViewPr>
  </p:slideViewPr>
  <p:notesTextViewPr>
    <p:cViewPr>
      <p:scale>
        <a:sx n="1" d="1"/>
        <a:sy n="1" d="1"/>
      </p:scale>
      <p:origin x="0" y="0"/>
    </p:cViewPr>
  </p:notesTextViewPr>
  <p:sorterViewPr>
    <p:cViewPr>
      <p:scale>
        <a:sx n="66" d="100"/>
        <a:sy n="66" d="100"/>
      </p:scale>
      <p:origin x="0" y="205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tableStyles" Target="tableStyle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notesMaster" Target="notesMasters/notesMaster1.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slide" Target="slides/slide124.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5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60" cy="496332"/>
          </a:xfrm>
          <a:prstGeom prst="rect">
            <a:avLst/>
          </a:prstGeom>
        </p:spPr>
        <p:txBody>
          <a:bodyPr vert="horz" lIns="92108" tIns="46054" rIns="92108" bIns="4605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2" y="0"/>
            <a:ext cx="2945660" cy="496332"/>
          </a:xfrm>
          <a:prstGeom prst="rect">
            <a:avLst/>
          </a:prstGeom>
        </p:spPr>
        <p:txBody>
          <a:bodyPr vert="horz" lIns="92108" tIns="46054" rIns="92108" bIns="46054" rtlCol="0"/>
          <a:lstStyle>
            <a:lvl1pPr algn="r" fontAlgn="auto">
              <a:spcBef>
                <a:spcPts val="0"/>
              </a:spcBef>
              <a:spcAft>
                <a:spcPts val="0"/>
              </a:spcAft>
              <a:defRPr sz="1200">
                <a:latin typeface="+mn-lt"/>
                <a:cs typeface="+mn-cs"/>
              </a:defRPr>
            </a:lvl1pPr>
          </a:lstStyle>
          <a:p>
            <a:pPr>
              <a:defRPr/>
            </a:pPr>
            <a:fld id="{E5D2539D-4D41-4155-A306-C3B15BBA4B72}" type="datetimeFigureOut">
              <a:rPr lang="fr-FR"/>
              <a:pPr>
                <a:defRPr/>
              </a:pPr>
              <a:t>10/07/2020</a:t>
            </a:fld>
            <a:endParaRPr lang="fr-FR"/>
          </a:p>
        </p:txBody>
      </p:sp>
      <p:sp>
        <p:nvSpPr>
          <p:cNvPr id="4" name="Espace réservé de l'image des diapositives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2108" tIns="46054" rIns="92108" bIns="46054" rtlCol="0" anchor="ctr"/>
          <a:lstStyle/>
          <a:p>
            <a:pPr lvl="0"/>
            <a:endParaRPr lang="fr-FR" noProof="0"/>
          </a:p>
        </p:txBody>
      </p:sp>
      <p:sp>
        <p:nvSpPr>
          <p:cNvPr id="5" name="Espace réservé des commentaires 4"/>
          <p:cNvSpPr>
            <a:spLocks noGrp="1"/>
          </p:cNvSpPr>
          <p:nvPr>
            <p:ph type="body" sz="quarter" idx="3"/>
          </p:nvPr>
        </p:nvSpPr>
        <p:spPr>
          <a:xfrm>
            <a:off x="679768" y="4715154"/>
            <a:ext cx="5438140" cy="4466987"/>
          </a:xfrm>
          <a:prstGeom prst="rect">
            <a:avLst/>
          </a:prstGeom>
        </p:spPr>
        <p:txBody>
          <a:bodyPr vert="horz" lIns="92108" tIns="46054" rIns="92108" bIns="46054"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8583"/>
            <a:ext cx="2945660" cy="496332"/>
          </a:xfrm>
          <a:prstGeom prst="rect">
            <a:avLst/>
          </a:prstGeom>
        </p:spPr>
        <p:txBody>
          <a:bodyPr vert="horz" lIns="92108" tIns="46054" rIns="92108" bIns="46054"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2" y="9428583"/>
            <a:ext cx="2945660" cy="496332"/>
          </a:xfrm>
          <a:prstGeom prst="rect">
            <a:avLst/>
          </a:prstGeom>
        </p:spPr>
        <p:txBody>
          <a:bodyPr vert="horz" lIns="92108" tIns="46054" rIns="92108" bIns="46054" rtlCol="0" anchor="b"/>
          <a:lstStyle>
            <a:lvl1pPr algn="r" fontAlgn="auto">
              <a:spcBef>
                <a:spcPts val="0"/>
              </a:spcBef>
              <a:spcAft>
                <a:spcPts val="0"/>
              </a:spcAft>
              <a:defRPr sz="1200">
                <a:latin typeface="+mn-lt"/>
                <a:cs typeface="+mn-cs"/>
              </a:defRPr>
            </a:lvl1pPr>
          </a:lstStyle>
          <a:p>
            <a:pPr>
              <a:defRPr/>
            </a:pPr>
            <a:fld id="{FA8A6AB9-E6D7-432C-A271-7D4DF8C73693}" type="slidenum">
              <a:rPr lang="fr-FR"/>
              <a:pPr>
                <a:defRPr/>
              </a:pPr>
              <a:t>‹N°›</a:t>
            </a:fld>
            <a:endParaRPr lang="fr-FR"/>
          </a:p>
        </p:txBody>
      </p:sp>
    </p:spTree>
    <p:extLst>
      <p:ext uri="{BB962C8B-B14F-4D97-AF65-F5344CB8AC3E}">
        <p14:creationId xmlns:p14="http://schemas.microsoft.com/office/powerpoint/2010/main" val="2885860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21483" algn="l" rtl="0" eaLnBrk="0" fontAlgn="base" hangingPunct="0">
      <a:spcBef>
        <a:spcPct val="30000"/>
      </a:spcBef>
      <a:spcAft>
        <a:spcPct val="0"/>
      </a:spcAft>
      <a:defRPr sz="1400" kern="1200">
        <a:solidFill>
          <a:schemeClr val="tx1"/>
        </a:solidFill>
        <a:latin typeface="+mn-lt"/>
        <a:ea typeface="+mn-ea"/>
        <a:cs typeface="+mn-cs"/>
      </a:defRPr>
    </a:lvl2pPr>
    <a:lvl3pPr marL="1042966" algn="l" rtl="0" eaLnBrk="0" fontAlgn="base" hangingPunct="0">
      <a:spcBef>
        <a:spcPct val="30000"/>
      </a:spcBef>
      <a:spcAft>
        <a:spcPct val="0"/>
      </a:spcAft>
      <a:defRPr sz="1400" kern="1200">
        <a:solidFill>
          <a:schemeClr val="tx1"/>
        </a:solidFill>
        <a:latin typeface="+mn-lt"/>
        <a:ea typeface="+mn-ea"/>
        <a:cs typeface="+mn-cs"/>
      </a:defRPr>
    </a:lvl3pPr>
    <a:lvl4pPr marL="1564449" algn="l" rtl="0" eaLnBrk="0" fontAlgn="base" hangingPunct="0">
      <a:spcBef>
        <a:spcPct val="30000"/>
      </a:spcBef>
      <a:spcAft>
        <a:spcPct val="0"/>
      </a:spcAft>
      <a:defRPr sz="1400" kern="1200">
        <a:solidFill>
          <a:schemeClr val="tx1"/>
        </a:solidFill>
        <a:latin typeface="+mn-lt"/>
        <a:ea typeface="+mn-ea"/>
        <a:cs typeface="+mn-cs"/>
      </a:defRPr>
    </a:lvl4pPr>
    <a:lvl5pPr marL="2085931" algn="l" rtl="0" eaLnBrk="0" fontAlgn="base" hangingPunct="0">
      <a:spcBef>
        <a:spcPct val="30000"/>
      </a:spcBef>
      <a:spcAft>
        <a:spcPct val="0"/>
      </a:spcAft>
      <a:defRPr sz="1400" kern="1200">
        <a:solidFill>
          <a:schemeClr val="tx1"/>
        </a:solidFill>
        <a:latin typeface="+mn-lt"/>
        <a:ea typeface="+mn-ea"/>
        <a:cs typeface="+mn-cs"/>
      </a:defRPr>
    </a:lvl5pPr>
    <a:lvl6pPr marL="2607414" algn="l" defTabSz="1042966" rtl="0" eaLnBrk="1" latinLnBrk="0" hangingPunct="1">
      <a:defRPr sz="1400" kern="1200">
        <a:solidFill>
          <a:schemeClr val="tx1"/>
        </a:solidFill>
        <a:latin typeface="+mn-lt"/>
        <a:ea typeface="+mn-ea"/>
        <a:cs typeface="+mn-cs"/>
      </a:defRPr>
    </a:lvl6pPr>
    <a:lvl7pPr marL="3128896" algn="l" defTabSz="1042966" rtl="0" eaLnBrk="1" latinLnBrk="0" hangingPunct="1">
      <a:defRPr sz="1400" kern="1200">
        <a:solidFill>
          <a:schemeClr val="tx1"/>
        </a:solidFill>
        <a:latin typeface="+mn-lt"/>
        <a:ea typeface="+mn-ea"/>
        <a:cs typeface="+mn-cs"/>
      </a:defRPr>
    </a:lvl7pPr>
    <a:lvl8pPr marL="3650379" algn="l" defTabSz="1042966" rtl="0" eaLnBrk="1" latinLnBrk="0" hangingPunct="1">
      <a:defRPr sz="1400" kern="1200">
        <a:solidFill>
          <a:schemeClr val="tx1"/>
        </a:solidFill>
        <a:latin typeface="+mn-lt"/>
        <a:ea typeface="+mn-ea"/>
        <a:cs typeface="+mn-cs"/>
      </a:defRPr>
    </a:lvl8pPr>
    <a:lvl9pPr marL="4171862" algn="l" defTabSz="1042966"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e de titre">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237544" y="1637045"/>
            <a:ext cx="7173031" cy="1486339"/>
          </a:xfrm>
        </p:spPr>
        <p:txBody>
          <a:bodyPr>
            <a:normAutofit/>
          </a:bodyPr>
          <a:lstStyle>
            <a:lvl1pPr algn="l">
              <a:defRPr sz="2400">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Sous-titre 2"/>
          <p:cNvSpPr>
            <a:spLocks noGrp="1"/>
          </p:cNvSpPr>
          <p:nvPr>
            <p:ph type="subTitle" idx="1"/>
          </p:nvPr>
        </p:nvSpPr>
        <p:spPr>
          <a:xfrm>
            <a:off x="1220444" y="3213536"/>
            <a:ext cx="4463094" cy="1134189"/>
          </a:xfrm>
          <a:prstGeom prst="rect">
            <a:avLst/>
          </a:prstGeom>
        </p:spPr>
        <p:txBody>
          <a:bodyPr/>
          <a:lstStyle>
            <a:lvl1pPr marL="0" indent="0" algn="l">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lgn="ctr">
              <a:buNone/>
              <a:defRPr>
                <a:solidFill>
                  <a:schemeClr val="tx1">
                    <a:tint val="75000"/>
                  </a:schemeClr>
                </a:solidFill>
              </a:defRPr>
            </a:lvl2pPr>
            <a:lvl3pPr marL="1042966" indent="0" algn="ctr">
              <a:buNone/>
              <a:defRPr>
                <a:solidFill>
                  <a:schemeClr val="tx1">
                    <a:tint val="75000"/>
                  </a:schemeClr>
                </a:solidFill>
              </a:defRPr>
            </a:lvl3pPr>
            <a:lvl4pPr marL="1564449" indent="0" algn="ctr">
              <a:buNone/>
              <a:defRPr>
                <a:solidFill>
                  <a:schemeClr val="tx1">
                    <a:tint val="75000"/>
                  </a:schemeClr>
                </a:solidFill>
              </a:defRPr>
            </a:lvl4pPr>
            <a:lvl5pPr marL="2085931" indent="0" algn="ctr">
              <a:buNone/>
              <a:defRPr>
                <a:solidFill>
                  <a:schemeClr val="tx1">
                    <a:tint val="75000"/>
                  </a:schemeClr>
                </a:solidFill>
              </a:defRPr>
            </a:lvl5pPr>
            <a:lvl6pPr marL="2607414" indent="0" algn="ctr">
              <a:buNone/>
              <a:defRPr>
                <a:solidFill>
                  <a:schemeClr val="tx1">
                    <a:tint val="75000"/>
                  </a:schemeClr>
                </a:solidFill>
              </a:defRPr>
            </a:lvl6pPr>
            <a:lvl7pPr marL="3128896" indent="0" algn="ctr">
              <a:buNone/>
              <a:defRPr>
                <a:solidFill>
                  <a:schemeClr val="tx1">
                    <a:tint val="75000"/>
                  </a:schemeClr>
                </a:solidFill>
              </a:defRPr>
            </a:lvl7pPr>
            <a:lvl8pPr marL="3650379" indent="0" algn="ctr">
              <a:buNone/>
              <a:defRPr>
                <a:solidFill>
                  <a:schemeClr val="tx1">
                    <a:tint val="75000"/>
                  </a:schemeClr>
                </a:solidFill>
              </a:defRPr>
            </a:lvl8pPr>
            <a:lvl9pPr marL="4171862" indent="0" algn="ctr">
              <a:buNone/>
              <a:defRPr>
                <a:solidFill>
                  <a:schemeClr val="tx1">
                    <a:tint val="75000"/>
                  </a:schemeClr>
                </a:solidFill>
              </a:defRPr>
            </a:lvl9pPr>
          </a:lstStyle>
          <a:p>
            <a:r>
              <a:rPr lang="fr-FR" dirty="0"/>
              <a:t>Modifiez le style des sous-titres du masque</a:t>
            </a:r>
          </a:p>
        </p:txBody>
      </p:sp>
      <p:sp>
        <p:nvSpPr>
          <p:cNvPr id="13" name="Espace réservé du texte 12"/>
          <p:cNvSpPr>
            <a:spLocks noGrp="1"/>
          </p:cNvSpPr>
          <p:nvPr>
            <p:ph type="body" sz="quarter" idx="10"/>
          </p:nvPr>
        </p:nvSpPr>
        <p:spPr>
          <a:xfrm>
            <a:off x="1226583" y="4437877"/>
            <a:ext cx="4470427" cy="872876"/>
          </a:xfrm>
          <a:prstGeom prst="rect">
            <a:avLst/>
          </a:prstGeom>
        </p:spPr>
        <p:txBody>
          <a:bodyPr/>
          <a:lstStyle>
            <a:lvl1pPr marL="325926" indent="-325926">
              <a:buClr>
                <a:schemeClr val="tx2"/>
              </a:buClr>
              <a:buFont typeface="Helvetica" pitchFamily="34" charset="0"/>
              <a:buChar char="#"/>
              <a:defRPr>
                <a:solidFill>
                  <a:schemeClr val="bg2">
                    <a:lumMod val="50000"/>
                  </a:schemeClr>
                </a:solidFill>
                <a:latin typeface="Helvetica" pitchFamily="34" charset="0"/>
                <a:cs typeface="Helvetica" pitchFamily="34" charset="0"/>
              </a:defRPr>
            </a:lvl1pPr>
            <a:lvl2pPr>
              <a:defRPr>
                <a:solidFill>
                  <a:schemeClr val="bg2">
                    <a:lumMod val="50000"/>
                  </a:schemeClr>
                </a:solidFill>
              </a:defRPr>
            </a:lvl2pPr>
            <a:lvl3pPr marL="1825189" indent="-260741" algn="l" defTabSz="1042966" rtl="0" eaLnBrk="1" latinLnBrk="0" hangingPunct="1">
              <a:spcBef>
                <a:spcPct val="20000"/>
              </a:spcBef>
              <a:buClr>
                <a:schemeClr val="bg2">
                  <a:lumMod val="75000"/>
                </a:schemeClr>
              </a:buClr>
              <a:buFont typeface="Arial" pitchFamily="34" charset="0"/>
              <a:buChar char="»"/>
              <a:defRPr sz="1400">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fr-FR"/>
              <a:t>Modifiez les styles du texte du masque</a:t>
            </a:r>
          </a:p>
        </p:txBody>
      </p:sp>
      <p:pic>
        <p:nvPicPr>
          <p:cNvPr id="12" name="Image 11">
            <a:extLst>
              <a:ext uri="{FF2B5EF4-FFF2-40B4-BE49-F238E27FC236}">
                <a16:creationId xmlns:a16="http://schemas.microsoft.com/office/drawing/2014/main" id="{52C84560-C7D5-474A-B3F9-16FACB7C41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63142" y="3123384"/>
            <a:ext cx="4463094" cy="3542581"/>
          </a:xfrm>
          <a:prstGeom prst="rect">
            <a:avLst/>
          </a:prstGeom>
        </p:spPr>
      </p:pic>
      <p:pic>
        <p:nvPicPr>
          <p:cNvPr id="15" name="Image 14">
            <a:extLst>
              <a:ext uri="{FF2B5EF4-FFF2-40B4-BE49-F238E27FC236}">
                <a16:creationId xmlns:a16="http://schemas.microsoft.com/office/drawing/2014/main" id="{E1EC947D-5110-484E-B48B-8DA348983C8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24371626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re de section">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687672A-5B25-480E-9BDD-E5B9B271AB3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768" t="50" r="44322" b="-50"/>
          <a:stretch/>
        </p:blipFill>
        <p:spPr>
          <a:xfrm>
            <a:off x="0" y="0"/>
            <a:ext cx="3905512" cy="7561262"/>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E8C9E25D-C566-42EE-B3EB-C04DC988F7C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177342865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B38AFF-EF33-4E5F-8A22-D06383EC9BA0}"/>
              </a:ext>
            </a:extLst>
          </p:cNvPr>
          <p:cNvSpPr>
            <a:spLocks noGrp="1"/>
          </p:cNvSpPr>
          <p:nvPr>
            <p:ph type="title"/>
          </p:nvPr>
        </p:nvSpPr>
        <p:spPr>
          <a:xfrm>
            <a:off x="534670" y="302801"/>
            <a:ext cx="9624060" cy="456151"/>
          </a:xfrm>
        </p:spPr>
        <p:txBody>
          <a:bodyPr/>
          <a:lstStyle/>
          <a:p>
            <a:r>
              <a:rPr lang="fr-FR"/>
              <a:t>Modifiez le style du titre</a:t>
            </a:r>
          </a:p>
        </p:txBody>
      </p:sp>
    </p:spTree>
    <p:extLst>
      <p:ext uri="{BB962C8B-B14F-4D97-AF65-F5344CB8AC3E}">
        <p14:creationId xmlns:p14="http://schemas.microsoft.com/office/powerpoint/2010/main" val="217734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02F6CA9-BA12-488D-B5B8-2CFAC2C0CD5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89736" cy="7561263"/>
          </a:xfrm>
          <a:prstGeom prst="rect">
            <a:avLst/>
          </a:prstGeom>
        </p:spPr>
      </p:pic>
      <p:grpSp>
        <p:nvGrpSpPr>
          <p:cNvPr id="26" name="Groupe 25">
            <a:extLst>
              <a:ext uri="{FF2B5EF4-FFF2-40B4-BE49-F238E27FC236}">
                <a16:creationId xmlns:a16="http://schemas.microsoft.com/office/drawing/2014/main" id="{0793D9E1-10D3-48BE-9F85-AA574F319A8C}"/>
              </a:ext>
            </a:extLst>
          </p:cNvPr>
          <p:cNvGrpSpPr/>
          <p:nvPr userDrawn="1"/>
        </p:nvGrpSpPr>
        <p:grpSpPr>
          <a:xfrm>
            <a:off x="6510528" y="-1"/>
            <a:ext cx="4179208" cy="7561263"/>
            <a:chOff x="3257096" y="0"/>
            <a:chExt cx="4179208" cy="7561263"/>
          </a:xfrm>
        </p:grpSpPr>
        <p:sp>
          <p:nvSpPr>
            <p:cNvPr id="6" name="Rectangle 5">
              <a:extLst>
                <a:ext uri="{FF2B5EF4-FFF2-40B4-BE49-F238E27FC236}">
                  <a16:creationId xmlns:a16="http://schemas.microsoft.com/office/drawing/2014/main" id="{D344A9B5-090C-40DE-B451-CB2971DE86E3}"/>
                </a:ext>
              </a:extLst>
            </p:cNvPr>
            <p:cNvSpPr/>
            <p:nvPr userDrawn="1"/>
          </p:nvSpPr>
          <p:spPr>
            <a:xfrm>
              <a:off x="3257096" y="0"/>
              <a:ext cx="4179208" cy="7561263"/>
            </a:xfrm>
            <a:prstGeom prst="rect">
              <a:avLst/>
            </a:prstGeom>
            <a:solidFill>
              <a:srgbClr val="262626">
                <a:alpha val="69804"/>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dirty="0"/>
            </a:p>
          </p:txBody>
        </p:sp>
        <p:sp>
          <p:nvSpPr>
            <p:cNvPr id="9" name="ZoneTexte 8">
              <a:extLst>
                <a:ext uri="{FF2B5EF4-FFF2-40B4-BE49-F238E27FC236}">
                  <a16:creationId xmlns:a16="http://schemas.microsoft.com/office/drawing/2014/main" id="{45D2675B-CC2B-4671-9E99-B1FFE824A7F2}"/>
                </a:ext>
              </a:extLst>
            </p:cNvPr>
            <p:cNvSpPr txBox="1"/>
            <p:nvPr userDrawn="1"/>
          </p:nvSpPr>
          <p:spPr>
            <a:xfrm>
              <a:off x="3694376" y="6521631"/>
              <a:ext cx="3300984" cy="646331"/>
            </a:xfrm>
            <a:prstGeom prst="rect">
              <a:avLst/>
            </a:prstGeom>
            <a:noFill/>
          </p:spPr>
          <p:txBody>
            <a:bodyPr wrap="square" rtlCol="0">
              <a:spAutoFit/>
            </a:bodyPr>
            <a:lstStyle/>
            <a:p>
              <a:pPr algn="ctr"/>
              <a:r>
                <a:rPr lang="fr-FR" sz="1200" dirty="0">
                  <a:solidFill>
                    <a:schemeClr val="bg1"/>
                  </a:solidFill>
                </a:rPr>
                <a:t>Pae du Tilloy - 5 rue Jean Monnet</a:t>
              </a:r>
            </a:p>
            <a:p>
              <a:pPr algn="ctr"/>
              <a:r>
                <a:rPr lang="fr-FR" sz="1200" dirty="0">
                  <a:solidFill>
                    <a:schemeClr val="bg1"/>
                  </a:solidFill>
                </a:rPr>
                <a:t>60006 Beauvais CEDEX</a:t>
              </a:r>
              <a:br>
                <a:rPr lang="fr-FR" sz="1200" dirty="0">
                  <a:solidFill>
                    <a:schemeClr val="bg1"/>
                  </a:solidFill>
                </a:rPr>
              </a:br>
              <a:r>
                <a:rPr lang="fr-FR" sz="1200" dirty="0">
                  <a:solidFill>
                    <a:schemeClr val="bg1"/>
                  </a:solidFill>
                </a:rPr>
                <a:t>03 44 08 40 40</a:t>
              </a:r>
            </a:p>
          </p:txBody>
        </p:sp>
        <p:pic>
          <p:nvPicPr>
            <p:cNvPr id="12" name="Image 11">
              <a:extLst>
                <a:ext uri="{FF2B5EF4-FFF2-40B4-BE49-F238E27FC236}">
                  <a16:creationId xmlns:a16="http://schemas.microsoft.com/office/drawing/2014/main" id="{ABD709CE-2388-4BD4-A6C9-A1FF1303F3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9896" y="562874"/>
              <a:ext cx="2373607" cy="1412230"/>
            </a:xfrm>
            <a:prstGeom prst="rect">
              <a:avLst/>
            </a:prstGeom>
          </p:spPr>
        </p:pic>
        <p:grpSp>
          <p:nvGrpSpPr>
            <p:cNvPr id="24" name="Groupe 23">
              <a:extLst>
                <a:ext uri="{FF2B5EF4-FFF2-40B4-BE49-F238E27FC236}">
                  <a16:creationId xmlns:a16="http://schemas.microsoft.com/office/drawing/2014/main" id="{80E4229B-E33F-435B-872B-60FD01DFA9CC}"/>
                </a:ext>
              </a:extLst>
            </p:cNvPr>
            <p:cNvGrpSpPr/>
            <p:nvPr userDrawn="1"/>
          </p:nvGrpSpPr>
          <p:grpSpPr>
            <a:xfrm>
              <a:off x="4348235" y="4512837"/>
              <a:ext cx="1996931" cy="360000"/>
              <a:chOff x="4273769" y="4512837"/>
              <a:chExt cx="1996931" cy="360000"/>
            </a:xfrm>
          </p:grpSpPr>
          <p:pic>
            <p:nvPicPr>
              <p:cNvPr id="16" name="Image 15">
                <a:extLst>
                  <a:ext uri="{FF2B5EF4-FFF2-40B4-BE49-F238E27FC236}">
                    <a16:creationId xmlns:a16="http://schemas.microsoft.com/office/drawing/2014/main" id="{444C90CD-F0B1-4F9B-9705-76F7781888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19413" y="4512837"/>
                <a:ext cx="360000" cy="360000"/>
              </a:xfrm>
              <a:prstGeom prst="rect">
                <a:avLst/>
              </a:prstGeom>
            </p:spPr>
          </p:pic>
          <p:pic>
            <p:nvPicPr>
              <p:cNvPr id="18" name="Image 17">
                <a:extLst>
                  <a:ext uri="{FF2B5EF4-FFF2-40B4-BE49-F238E27FC236}">
                    <a16:creationId xmlns:a16="http://schemas.microsoft.com/office/drawing/2014/main" id="{246DFF06-34DA-49E1-AD38-F7535343F5F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365057" y="4512837"/>
                <a:ext cx="360000" cy="360000"/>
              </a:xfrm>
              <a:prstGeom prst="rect">
                <a:avLst/>
              </a:prstGeom>
            </p:spPr>
          </p:pic>
          <p:pic>
            <p:nvPicPr>
              <p:cNvPr id="20" name="Image 19">
                <a:extLst>
                  <a:ext uri="{FF2B5EF4-FFF2-40B4-BE49-F238E27FC236}">
                    <a16:creationId xmlns:a16="http://schemas.microsoft.com/office/drawing/2014/main" id="{C5CF7FEF-2804-48F0-ABBE-4592C2CCEFC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273769" y="4512837"/>
                <a:ext cx="360000" cy="360000"/>
              </a:xfrm>
              <a:prstGeom prst="rect">
                <a:avLst/>
              </a:prstGeom>
            </p:spPr>
          </p:pic>
          <p:pic>
            <p:nvPicPr>
              <p:cNvPr id="22" name="Image 21">
                <a:extLst>
                  <a:ext uri="{FF2B5EF4-FFF2-40B4-BE49-F238E27FC236}">
                    <a16:creationId xmlns:a16="http://schemas.microsoft.com/office/drawing/2014/main" id="{EDB37930-A9F2-4ECA-940A-C6467C29025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910700" y="4512837"/>
                <a:ext cx="360000" cy="360000"/>
              </a:xfrm>
              <a:prstGeom prst="rect">
                <a:avLst/>
              </a:prstGeom>
            </p:spPr>
          </p:pic>
        </p:grpSp>
        <p:sp>
          <p:nvSpPr>
            <p:cNvPr id="23" name="ZoneTexte 22">
              <a:extLst>
                <a:ext uri="{FF2B5EF4-FFF2-40B4-BE49-F238E27FC236}">
                  <a16:creationId xmlns:a16="http://schemas.microsoft.com/office/drawing/2014/main" id="{A7E02697-B1AB-4A6E-A960-EAF754752982}"/>
                </a:ext>
              </a:extLst>
            </p:cNvPr>
            <p:cNvSpPr txBox="1"/>
            <p:nvPr userDrawn="1"/>
          </p:nvSpPr>
          <p:spPr>
            <a:xfrm>
              <a:off x="4209002" y="4094479"/>
              <a:ext cx="2275396" cy="307777"/>
            </a:xfrm>
            <a:prstGeom prst="rect">
              <a:avLst/>
            </a:prstGeom>
            <a:noFill/>
          </p:spPr>
          <p:txBody>
            <a:bodyPr wrap="square" rtlCol="0">
              <a:spAutoFit/>
            </a:bodyPr>
            <a:lstStyle/>
            <a:p>
              <a:pPr algn="ctr"/>
              <a:r>
                <a:rPr lang="fr-FR" sz="1400" dirty="0">
                  <a:solidFill>
                    <a:schemeClr val="bg1"/>
                  </a:solidFill>
                  <a:latin typeface="Lato" panose="020F0502020204030203" pitchFamily="34" charset="0"/>
                  <a:ea typeface="Lato" panose="020F0502020204030203" pitchFamily="34" charset="0"/>
                  <a:cs typeface="Lato" panose="020F0502020204030203" pitchFamily="34" charset="0"/>
                </a:rPr>
                <a:t>Suivez-nous !</a:t>
              </a:r>
            </a:p>
          </p:txBody>
        </p:sp>
        <p:sp>
          <p:nvSpPr>
            <p:cNvPr id="25" name="ZoneTexte 24">
              <a:extLst>
                <a:ext uri="{FF2B5EF4-FFF2-40B4-BE49-F238E27FC236}">
                  <a16:creationId xmlns:a16="http://schemas.microsoft.com/office/drawing/2014/main" id="{DA7B7C45-C41B-41FE-9EA7-A4511AEE3457}"/>
                </a:ext>
              </a:extLst>
            </p:cNvPr>
            <p:cNvSpPr txBox="1"/>
            <p:nvPr userDrawn="1"/>
          </p:nvSpPr>
          <p:spPr>
            <a:xfrm>
              <a:off x="4586487" y="3466783"/>
              <a:ext cx="1516762" cy="523220"/>
            </a:xfrm>
            <a:prstGeom prst="rect">
              <a:avLst/>
            </a:prstGeom>
            <a:noFill/>
          </p:spPr>
          <p:txBody>
            <a:bodyPr wrap="none" rtlCol="0">
              <a:spAutoFit/>
            </a:bodyPr>
            <a:lstStyle/>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contact@adico.fr</a:t>
              </a:r>
            </a:p>
            <a:p>
              <a:pPr algn="ctr"/>
              <a:r>
                <a:rPr lang="fr-FR" sz="1400" u="none" dirty="0">
                  <a:solidFill>
                    <a:schemeClr val="bg1"/>
                  </a:solidFill>
                  <a:effectLst/>
                  <a:latin typeface="Lato" panose="020F0502020204030203" pitchFamily="34" charset="0"/>
                  <a:ea typeface="Lato" panose="020F0502020204030203" pitchFamily="34" charset="0"/>
                  <a:cs typeface="Lato" panose="020F0502020204030203" pitchFamily="34" charset="0"/>
                </a:rPr>
                <a:t>www.adico.fr</a:t>
              </a:r>
            </a:p>
          </p:txBody>
        </p:sp>
      </p:grpSp>
      <p:pic>
        <p:nvPicPr>
          <p:cNvPr id="14" name="Image 13">
            <a:extLst>
              <a:ext uri="{FF2B5EF4-FFF2-40B4-BE49-F238E27FC236}">
                <a16:creationId xmlns:a16="http://schemas.microsoft.com/office/drawing/2014/main" id="{CC309E08-1D90-489A-8244-67D65D07D00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53982" y="5586160"/>
            <a:ext cx="1302699" cy="518474"/>
          </a:xfrm>
          <a:prstGeom prst="rect">
            <a:avLst/>
          </a:prstGeom>
        </p:spPr>
      </p:pic>
    </p:spTree>
    <p:extLst>
      <p:ext uri="{BB962C8B-B14F-4D97-AF65-F5344CB8AC3E}">
        <p14:creationId xmlns:p14="http://schemas.microsoft.com/office/powerpoint/2010/main" val="2985663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288F3C-BA57-47B0-AE85-5FAD0EB570B9}"/>
              </a:ext>
            </a:extLst>
          </p:cNvPr>
          <p:cNvSpPr>
            <a:spLocks noGrp="1"/>
          </p:cNvSpPr>
          <p:nvPr>
            <p:ph type="ctrTitle"/>
          </p:nvPr>
        </p:nvSpPr>
        <p:spPr>
          <a:xfrm>
            <a:off x="1336675" y="1238250"/>
            <a:ext cx="8020050" cy="2632075"/>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47F6FA8-6776-44F7-8E06-B8889CAA07D9}"/>
              </a:ext>
            </a:extLst>
          </p:cNvPr>
          <p:cNvSpPr>
            <a:spLocks noGrp="1"/>
          </p:cNvSpPr>
          <p:nvPr>
            <p:ph type="subTitle" idx="1"/>
          </p:nvPr>
        </p:nvSpPr>
        <p:spPr>
          <a:xfrm>
            <a:off x="1336675" y="3971925"/>
            <a:ext cx="8020050"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18E6258-6F31-4F20-A827-2E1362B9B6AF}"/>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5" name="Espace réservé du pied de page 4">
            <a:extLst>
              <a:ext uri="{FF2B5EF4-FFF2-40B4-BE49-F238E27FC236}">
                <a16:creationId xmlns:a16="http://schemas.microsoft.com/office/drawing/2014/main" id="{2CB9AD72-8246-459D-8B87-F7F1503DA62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3A6ECD3-C99E-48BE-A177-B4A398618A3B}"/>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826066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7CF7FC-96FD-4557-975E-B91B6F08993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E311DCB-1D9D-4612-99AE-1180A25FC698}"/>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4CAFDB-9F58-4933-996D-F2A24D082D9E}"/>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5" name="Espace réservé du pied de page 4">
            <a:extLst>
              <a:ext uri="{FF2B5EF4-FFF2-40B4-BE49-F238E27FC236}">
                <a16:creationId xmlns:a16="http://schemas.microsoft.com/office/drawing/2014/main" id="{32D39B3D-79F4-4E57-A4D9-4ED591BEF4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6613C0B-1D95-4F06-9A78-1484F858CB6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46451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DBC452-0ACE-4DCB-9B77-5BE107A07865}"/>
              </a:ext>
            </a:extLst>
          </p:cNvPr>
          <p:cNvSpPr>
            <a:spLocks noGrp="1"/>
          </p:cNvSpPr>
          <p:nvPr>
            <p:ph type="title"/>
          </p:nvPr>
        </p:nvSpPr>
        <p:spPr>
          <a:xfrm>
            <a:off x="730250" y="1884363"/>
            <a:ext cx="9221788" cy="3146425"/>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12309F-DF24-4983-8821-38A9BC64723F}"/>
              </a:ext>
            </a:extLst>
          </p:cNvPr>
          <p:cNvSpPr>
            <a:spLocks noGrp="1"/>
          </p:cNvSpPr>
          <p:nvPr>
            <p:ph type="body" idx="1"/>
          </p:nvPr>
        </p:nvSpPr>
        <p:spPr>
          <a:xfrm>
            <a:off x="730250" y="5059363"/>
            <a:ext cx="9221788" cy="165417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64DB0C06-9763-4AA9-ACEA-DEB3A42D1344}"/>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5" name="Espace réservé du pied de page 4">
            <a:extLst>
              <a:ext uri="{FF2B5EF4-FFF2-40B4-BE49-F238E27FC236}">
                <a16:creationId xmlns:a16="http://schemas.microsoft.com/office/drawing/2014/main" id="{757167F9-5ACA-44E7-BB84-6ED72D88F2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06E847B-02AC-45CE-A550-FE9BD080971A}"/>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382117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BE03DF-2B00-4520-99F7-F9445D8162B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9F43EC3-2276-4FA5-B9F5-8B65DC6D138F}"/>
              </a:ext>
            </a:extLst>
          </p:cNvPr>
          <p:cNvSpPr>
            <a:spLocks noGrp="1"/>
          </p:cNvSpPr>
          <p:nvPr>
            <p:ph sz="half" idx="1"/>
          </p:nvPr>
        </p:nvSpPr>
        <p:spPr>
          <a:xfrm>
            <a:off x="735013" y="2012950"/>
            <a:ext cx="4535487"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BF4AA80-A79E-4F95-8037-4416852CE54A}"/>
              </a:ext>
            </a:extLst>
          </p:cNvPr>
          <p:cNvSpPr>
            <a:spLocks noGrp="1"/>
          </p:cNvSpPr>
          <p:nvPr>
            <p:ph sz="half" idx="2"/>
          </p:nvPr>
        </p:nvSpPr>
        <p:spPr>
          <a:xfrm>
            <a:off x="5422900" y="2012950"/>
            <a:ext cx="4535488" cy="479742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78DD76-97F0-40FC-B38F-F090C1D129AD}"/>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6" name="Espace réservé du pied de page 5">
            <a:extLst>
              <a:ext uri="{FF2B5EF4-FFF2-40B4-BE49-F238E27FC236}">
                <a16:creationId xmlns:a16="http://schemas.microsoft.com/office/drawing/2014/main" id="{BDCD225A-58F2-4987-88C9-AF238491358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854A70C-BB5E-4DA2-AFB7-E55F1080B0E4}"/>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87300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E40FA9-4A80-4940-BF0C-82571FA67AC8}"/>
              </a:ext>
            </a:extLst>
          </p:cNvPr>
          <p:cNvSpPr>
            <a:spLocks noGrp="1"/>
          </p:cNvSpPr>
          <p:nvPr>
            <p:ph type="title"/>
          </p:nvPr>
        </p:nvSpPr>
        <p:spPr>
          <a:xfrm>
            <a:off x="736600" y="403225"/>
            <a:ext cx="9223375" cy="1460500"/>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4696FB8-16BD-4838-B730-8DCCB247252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A817171F-25AB-4155-8765-AD90924AC654}"/>
              </a:ext>
            </a:extLst>
          </p:cNvPr>
          <p:cNvSpPr>
            <a:spLocks noGrp="1"/>
          </p:cNvSpPr>
          <p:nvPr>
            <p:ph sz="half" idx="2"/>
          </p:nvPr>
        </p:nvSpPr>
        <p:spPr>
          <a:xfrm>
            <a:off x="736600" y="2762250"/>
            <a:ext cx="4524375"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18B153A-0EBE-4725-93E0-4272254C3E16}"/>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2FBF8CC1-FD4B-459D-974D-82926FC535A1}"/>
              </a:ext>
            </a:extLst>
          </p:cNvPr>
          <p:cNvSpPr>
            <a:spLocks noGrp="1"/>
          </p:cNvSpPr>
          <p:nvPr>
            <p:ph sz="quarter" idx="4"/>
          </p:nvPr>
        </p:nvSpPr>
        <p:spPr>
          <a:xfrm>
            <a:off x="5413375" y="2762250"/>
            <a:ext cx="4546600" cy="40624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B8DAD86-55FE-4432-9F8B-8BE5437F3748}"/>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8" name="Espace réservé du pied de page 7">
            <a:extLst>
              <a:ext uri="{FF2B5EF4-FFF2-40B4-BE49-F238E27FC236}">
                <a16:creationId xmlns:a16="http://schemas.microsoft.com/office/drawing/2014/main" id="{6D1FE509-EEE3-4AE3-86D0-9138B870976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4687BE03-0E1F-4FF9-9EC7-471C0670791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201929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D6DCF-3272-45D6-B91A-0143F60C4C7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95E1C34-C96F-4895-BDAF-4C6367FFB108}"/>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4" name="Espace réservé du pied de page 3">
            <a:extLst>
              <a:ext uri="{FF2B5EF4-FFF2-40B4-BE49-F238E27FC236}">
                <a16:creationId xmlns:a16="http://schemas.microsoft.com/office/drawing/2014/main" id="{A92BF9DC-353C-4A30-84B6-7298839BF3A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67F8048-97A3-431B-99FD-982C92F9B402}"/>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01516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EE9855C-1B16-4E87-9FAE-474BBC0AFBB0}"/>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3" name="Espace réservé du pied de page 2">
            <a:extLst>
              <a:ext uri="{FF2B5EF4-FFF2-40B4-BE49-F238E27FC236}">
                <a16:creationId xmlns:a16="http://schemas.microsoft.com/office/drawing/2014/main" id="{A79D6A6D-B031-4C54-A4F6-93B1921E096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F30EDA47-FC8D-41D6-ACD4-52C8177C8B7C}"/>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696736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VEC BANDE GRISE">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DF81CB7D-6207-4C50-A592-01DF854CB18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857" b="47440"/>
          <a:stretch/>
        </p:blipFill>
        <p:spPr>
          <a:xfrm>
            <a:off x="0" y="2892"/>
            <a:ext cx="10693400" cy="802833"/>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08558"/>
            <a:ext cx="9598968" cy="5193080"/>
          </a:xfrm>
          <a:prstGeom prst="rect">
            <a:avLst/>
          </a:prstGeo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22838646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71B08A-CE57-43C1-825A-F52671FB13D2}"/>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E384D31-3A97-4FD7-A880-0E9521BBD655}"/>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EAB4856-6C69-4BFC-9917-D334721159EB}"/>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4A4BBD78-3E6B-414C-8FCF-93D8EE02930B}"/>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6" name="Espace réservé du pied de page 5">
            <a:extLst>
              <a:ext uri="{FF2B5EF4-FFF2-40B4-BE49-F238E27FC236}">
                <a16:creationId xmlns:a16="http://schemas.microsoft.com/office/drawing/2014/main" id="{B95386C0-379D-47AE-AA4F-8B608A1723D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3FB243-C6BE-4B81-BB88-2414BE1BEF1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791642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186C00-F4D9-4827-A431-7BFF3E15E70B}"/>
              </a:ext>
            </a:extLst>
          </p:cNvPr>
          <p:cNvSpPr>
            <a:spLocks noGrp="1"/>
          </p:cNvSpPr>
          <p:nvPr>
            <p:ph type="title"/>
          </p:nvPr>
        </p:nvSpPr>
        <p:spPr>
          <a:xfrm>
            <a:off x="736600" y="504825"/>
            <a:ext cx="3449638" cy="1763713"/>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DCD4E89-9434-4FD7-AD32-B59869ECB536}"/>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333F272-A1A0-400C-BD11-4C7FF51E0D74}"/>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B2AA654-1C6C-46ED-80AC-DAC498EA5779}"/>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6" name="Espace réservé du pied de page 5">
            <a:extLst>
              <a:ext uri="{FF2B5EF4-FFF2-40B4-BE49-F238E27FC236}">
                <a16:creationId xmlns:a16="http://schemas.microsoft.com/office/drawing/2014/main" id="{2414A1C6-E3FF-46B7-8C74-A83F0BE297A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F42022F-1DF9-47D4-A1EF-B3C7ACA8D336}"/>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1795691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D89945-4A2E-4C80-A14B-9E91114A464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B1B846D-A9D5-4EB0-A82A-EAE6F0F02BD1}"/>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210F4D-6F5C-47A1-83F1-FE0DD04BF12F}"/>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5" name="Espace réservé du pied de page 4">
            <a:extLst>
              <a:ext uri="{FF2B5EF4-FFF2-40B4-BE49-F238E27FC236}">
                <a16:creationId xmlns:a16="http://schemas.microsoft.com/office/drawing/2014/main" id="{3828E009-3A1D-419E-BE0F-8EF4784DF9B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031D6F-BCBF-4695-9565-10FC1BB03ABD}"/>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33743326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9CED60F-346B-479C-86C4-4415B8DD3203}"/>
              </a:ext>
            </a:extLst>
          </p:cNvPr>
          <p:cNvSpPr>
            <a:spLocks noGrp="1"/>
          </p:cNvSpPr>
          <p:nvPr>
            <p:ph type="title" orient="vert"/>
          </p:nvPr>
        </p:nvSpPr>
        <p:spPr>
          <a:xfrm>
            <a:off x="7653338" y="403225"/>
            <a:ext cx="2305050" cy="6407150"/>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2B5BB13-98C5-4EC7-88A1-9C328C2F522E}"/>
              </a:ext>
            </a:extLst>
          </p:cNvPr>
          <p:cNvSpPr>
            <a:spLocks noGrp="1"/>
          </p:cNvSpPr>
          <p:nvPr>
            <p:ph type="body" orient="vert" idx="1"/>
          </p:nvPr>
        </p:nvSpPr>
        <p:spPr>
          <a:xfrm>
            <a:off x="735013" y="403225"/>
            <a:ext cx="6765925" cy="6407150"/>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FC10527-B3AA-4310-8655-4C93AF819AD3}"/>
              </a:ext>
            </a:extLst>
          </p:cNvPr>
          <p:cNvSpPr>
            <a:spLocks noGrp="1"/>
          </p:cNvSpPr>
          <p:nvPr>
            <p:ph type="dt" sz="half" idx="10"/>
          </p:nvPr>
        </p:nvSpPr>
        <p:spPr/>
        <p:txBody>
          <a:bodyPr/>
          <a:lstStyle/>
          <a:p>
            <a:fld id="{56ED5532-FBD3-41CD-8BED-557F230F5F7B}" type="datetimeFigureOut">
              <a:rPr lang="fr-FR" smtClean="0"/>
              <a:t>10/07/2020</a:t>
            </a:fld>
            <a:endParaRPr lang="fr-FR"/>
          </a:p>
        </p:txBody>
      </p:sp>
      <p:sp>
        <p:nvSpPr>
          <p:cNvPr id="5" name="Espace réservé du pied de page 4">
            <a:extLst>
              <a:ext uri="{FF2B5EF4-FFF2-40B4-BE49-F238E27FC236}">
                <a16:creationId xmlns:a16="http://schemas.microsoft.com/office/drawing/2014/main" id="{6AC66B39-BEE8-407E-BD87-036F9E76A64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8315E60-3A29-4A44-9623-7EEECC0ED33E}"/>
              </a:ext>
            </a:extLst>
          </p:cNvPr>
          <p:cNvSpPr>
            <a:spLocks noGrp="1"/>
          </p:cNvSpPr>
          <p:nvPr>
            <p:ph type="sldNum" sz="quarter" idx="12"/>
          </p:nvPr>
        </p:nvSpPr>
        <p:spPr/>
        <p:txBody>
          <a:bodyPr/>
          <a:lstStyle/>
          <a:p>
            <a:fld id="{595BBE5C-86FE-487D-B31C-64EA357E2733}" type="slidenum">
              <a:rPr lang="fr-FR" smtClean="0"/>
              <a:t>‹N°›</a:t>
            </a:fld>
            <a:endParaRPr lang="fr-FR"/>
          </a:p>
        </p:txBody>
      </p:sp>
    </p:spTree>
    <p:extLst>
      <p:ext uri="{BB962C8B-B14F-4D97-AF65-F5344CB8AC3E}">
        <p14:creationId xmlns:p14="http://schemas.microsoft.com/office/powerpoint/2010/main" val="4273259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C51E2D7-0948-4AF9-A930-6868F2B7E8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1294" b="37401"/>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4151219524"/>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VEC BANDE GRIS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E41E3BA-4F20-4C45-8D14-598F6B6157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 t="81528" r="-4" b="7213"/>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938138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EC BANDE GRIS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815D6EB-745B-4EF3-AE40-F3296C1B365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50000" b="36106"/>
          <a:stretch/>
        </p:blipFill>
        <p:spPr>
          <a:xfrm>
            <a:off x="0" y="0"/>
            <a:ext cx="10693400" cy="802834"/>
          </a:xfrm>
          <a:prstGeom prst="rect">
            <a:avLst/>
          </a:prstGeom>
        </p:spPr>
      </p:pic>
      <p:sp>
        <p:nvSpPr>
          <p:cNvPr id="5" name="Rectangle 2"/>
          <p:cNvSpPr>
            <a:spLocks noGrp="1" noChangeArrowheads="1"/>
          </p:cNvSpPr>
          <p:nvPr>
            <p:ph type="title"/>
          </p:nvPr>
        </p:nvSpPr>
        <p:spPr bwMode="auto">
          <a:xfrm>
            <a:off x="546768" y="1081298"/>
            <a:ext cx="9599867" cy="252042"/>
          </a:xfrm>
          <a:prstGeom prst="rect">
            <a:avLst/>
          </a:prstGeom>
          <a:noFill/>
          <a:ln w="9525">
            <a:noFill/>
            <a:miter lim="800000"/>
            <a:headEnd/>
            <a:tailEnd/>
          </a:ln>
        </p:spPr>
        <p:txBody>
          <a:bodyPr>
            <a:noAutofit/>
          </a:bodyPr>
          <a:lstStyle>
            <a:lvl1pPr algn="l">
              <a:defRPr sz="2400"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 style du titre</a:t>
            </a:r>
          </a:p>
        </p:txBody>
      </p:sp>
      <p:sp>
        <p:nvSpPr>
          <p:cNvPr id="3" name="Espace réservé du contenu 2"/>
          <p:cNvSpPr>
            <a:spLocks noGrp="1"/>
          </p:cNvSpPr>
          <p:nvPr>
            <p:ph sz="quarter" idx="14"/>
          </p:nvPr>
        </p:nvSpPr>
        <p:spPr>
          <a:xfrm>
            <a:off x="546767" y="1611449"/>
            <a:ext cx="9598968" cy="5190189"/>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ZoneTexte 8"/>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8" name="Image 7">
            <a:extLst>
              <a:ext uri="{FF2B5EF4-FFF2-40B4-BE49-F238E27FC236}">
                <a16:creationId xmlns:a16="http://schemas.microsoft.com/office/drawing/2014/main" id="{4B980039-7C27-4DE8-8DD5-2BDE34DE50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264354441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NS BANDE GRISE">
    <p:spTree>
      <p:nvGrpSpPr>
        <p:cNvPr id="1" name=""/>
        <p:cNvGrpSpPr/>
        <p:nvPr/>
      </p:nvGrpSpPr>
      <p:grpSpPr>
        <a:xfrm>
          <a:off x="0" y="0"/>
          <a:ext cx="0" cy="0"/>
          <a:chOff x="0" y="0"/>
          <a:chExt cx="0" cy="0"/>
        </a:xfrm>
      </p:grpSpPr>
      <p:sp>
        <p:nvSpPr>
          <p:cNvPr id="2" name="Titre 1"/>
          <p:cNvSpPr>
            <a:spLocks noGrp="1"/>
          </p:cNvSpPr>
          <p:nvPr>
            <p:ph type="title"/>
          </p:nvPr>
        </p:nvSpPr>
        <p:spPr>
          <a:xfrm>
            <a:off x="546767" y="302801"/>
            <a:ext cx="9908189" cy="460928"/>
          </a:xfrm>
        </p:spPr>
        <p:txBody>
          <a:bodyPr>
            <a:noAutofit/>
          </a:bodyPr>
          <a:lstStyle>
            <a:lvl1pPr>
              <a:defRPr sz="2400">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4" name="Espace réservé du texte 3"/>
          <p:cNvSpPr>
            <a:spLocks noGrp="1"/>
          </p:cNvSpPr>
          <p:nvPr>
            <p:ph type="body" sz="quarter" idx="10"/>
          </p:nvPr>
        </p:nvSpPr>
        <p:spPr>
          <a:xfrm>
            <a:off x="546767" y="1637043"/>
            <a:ext cx="9851365" cy="5398667"/>
          </a:xfrm>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contenu 19"/>
          <p:cNvSpPr>
            <a:spLocks noGrp="1"/>
          </p:cNvSpPr>
          <p:nvPr>
            <p:ph sz="quarter" idx="13"/>
          </p:nvPr>
        </p:nvSpPr>
        <p:spPr>
          <a:xfrm>
            <a:off x="546768" y="763729"/>
            <a:ext cx="9873368" cy="397316"/>
          </a:xfrm>
          <a:prstGeom prst="rect">
            <a:avLst/>
          </a:prstGeom>
        </p:spPr>
        <p:txBody>
          <a:bodyPr/>
          <a:lstStyle>
            <a:lvl1pPr marL="0" indent="0" algn="r">
              <a:buFontTx/>
              <a:buNone/>
              <a:defRPr sz="18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0" name="Image 9">
            <a:extLst>
              <a:ext uri="{FF2B5EF4-FFF2-40B4-BE49-F238E27FC236}">
                <a16:creationId xmlns:a16="http://schemas.microsoft.com/office/drawing/2014/main" id="{E4454618-A880-4F83-8527-F600C293AE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245041">
            <a:off x="42748" y="203936"/>
            <a:ext cx="2382590" cy="698345"/>
          </a:xfrm>
          <a:prstGeom prst="rect">
            <a:avLst/>
          </a:prstGeom>
        </p:spPr>
      </p:pic>
    </p:spTree>
    <p:extLst>
      <p:ext uri="{BB962C8B-B14F-4D97-AF65-F5344CB8AC3E}">
        <p14:creationId xmlns:p14="http://schemas.microsoft.com/office/powerpoint/2010/main" val="1216620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6" name="Image 5">
            <a:extLst>
              <a:ext uri="{FF2B5EF4-FFF2-40B4-BE49-F238E27FC236}">
                <a16:creationId xmlns:a16="http://schemas.microsoft.com/office/drawing/2014/main" id="{B5EC5B2A-27CD-4405-B791-8DDB7DFE3AD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962" r="59512"/>
          <a:stretch/>
        </p:blipFill>
        <p:spPr>
          <a:xfrm>
            <a:off x="0" y="0"/>
            <a:ext cx="3905513" cy="7561263"/>
          </a:xfrm>
          <a:prstGeom prst="rect">
            <a:avLst/>
          </a:prstGeom>
        </p:spPr>
      </p:pic>
      <p:pic>
        <p:nvPicPr>
          <p:cNvPr id="12" name="Image 11">
            <a:extLst>
              <a:ext uri="{FF2B5EF4-FFF2-40B4-BE49-F238E27FC236}">
                <a16:creationId xmlns:a16="http://schemas.microsoft.com/office/drawing/2014/main" id="{87D84F60-2C6B-40CA-BBFD-E0443BE7982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0265348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8" name="Image 17">
            <a:extLst>
              <a:ext uri="{FF2B5EF4-FFF2-40B4-BE49-F238E27FC236}">
                <a16:creationId xmlns:a16="http://schemas.microsoft.com/office/drawing/2014/main" id="{37C87FD8-5A9D-42C9-BD3A-4A6463F747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1484" r="44214"/>
          <a:stretch/>
        </p:blipFill>
        <p:spPr>
          <a:xfrm>
            <a:off x="0" y="1"/>
            <a:ext cx="3905512" cy="7561262"/>
          </a:xfrm>
          <a:prstGeom prst="rect">
            <a:avLst/>
          </a:prstGeom>
        </p:spPr>
      </p:pic>
      <p:pic>
        <p:nvPicPr>
          <p:cNvPr id="19" name="Image 18">
            <a:extLst>
              <a:ext uri="{FF2B5EF4-FFF2-40B4-BE49-F238E27FC236}">
                <a16:creationId xmlns:a16="http://schemas.microsoft.com/office/drawing/2014/main" id="{A4053D85-0D3A-4D80-8B00-80B32394F72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403633141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re de section">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D8A5FDA-025A-484A-A15D-9A051B38AF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072" r="15486"/>
          <a:stretch/>
        </p:blipFill>
        <p:spPr>
          <a:xfrm>
            <a:off x="0" y="-1"/>
            <a:ext cx="3905512" cy="7561263"/>
          </a:xfrm>
          <a:prstGeom prst="rect">
            <a:avLst/>
          </a:prstGeom>
        </p:spPr>
      </p:pic>
      <p:sp>
        <p:nvSpPr>
          <p:cNvPr id="2" name="Titre 1"/>
          <p:cNvSpPr>
            <a:spLocks noGrp="1"/>
          </p:cNvSpPr>
          <p:nvPr>
            <p:ph type="title"/>
          </p:nvPr>
        </p:nvSpPr>
        <p:spPr>
          <a:xfrm>
            <a:off x="4819491" y="2156443"/>
            <a:ext cx="5367205" cy="1501751"/>
          </a:xfrm>
        </p:spPr>
        <p:txBody>
          <a:bodyPr anchor="b">
            <a:normAutofit/>
          </a:bodyPr>
          <a:lstStyle>
            <a:lvl1pPr algn="l">
              <a:defRPr sz="2400" b="1" cap="all">
                <a:solidFill>
                  <a:schemeClr val="accent2"/>
                </a:solidFill>
                <a:latin typeface="Lato" panose="020F0502020204030203" pitchFamily="34" charset="0"/>
                <a:ea typeface="Lato" panose="020F0502020204030203" pitchFamily="34" charset="0"/>
                <a:cs typeface="Lato" panose="020F0502020204030203" pitchFamily="34" charset="0"/>
              </a:defRPr>
            </a:lvl1pPr>
          </a:lstStyle>
          <a:p>
            <a:r>
              <a:rPr lang="fr-FR" dirty="0"/>
              <a:t>Modifiez le style du titre</a:t>
            </a:r>
          </a:p>
        </p:txBody>
      </p:sp>
      <p:sp>
        <p:nvSpPr>
          <p:cNvPr id="3" name="Espace réservé du texte 2"/>
          <p:cNvSpPr>
            <a:spLocks noGrp="1"/>
          </p:cNvSpPr>
          <p:nvPr>
            <p:ph type="body" idx="1"/>
          </p:nvPr>
        </p:nvSpPr>
        <p:spPr>
          <a:xfrm>
            <a:off x="4819491" y="3776816"/>
            <a:ext cx="5431597" cy="1654026"/>
          </a:xfrm>
          <a:prstGeom prst="rect">
            <a:avLst/>
          </a:prstGeom>
        </p:spPr>
        <p:txBody>
          <a:bodyPr>
            <a:normAutofit/>
          </a:bodyPr>
          <a:lstStyle>
            <a:lvl1pPr marL="0" indent="0">
              <a:buNone/>
              <a:defRPr lang="fr-FR" sz="1800" b="1" kern="1200" dirty="0" smtClean="0">
                <a:solidFill>
                  <a:schemeClr val="tx1"/>
                </a:solidFill>
                <a:latin typeface="Lato" panose="020F0502020204030203" pitchFamily="34" charset="0"/>
                <a:ea typeface="Lato" panose="020F0502020204030203" pitchFamily="34" charset="0"/>
                <a:cs typeface="Lato" panose="020F0502020204030203" pitchFamily="34" charset="0"/>
              </a:defRPr>
            </a:lvl1pPr>
            <a:lvl2pPr marL="521483" indent="0">
              <a:buNone/>
              <a:defRPr sz="2100">
                <a:solidFill>
                  <a:schemeClr val="tx1">
                    <a:tint val="75000"/>
                  </a:schemeClr>
                </a:solidFill>
              </a:defRPr>
            </a:lvl2pPr>
            <a:lvl3pPr marL="1042966" indent="0">
              <a:buNone/>
              <a:defRPr sz="1700">
                <a:solidFill>
                  <a:schemeClr val="tx1">
                    <a:tint val="75000"/>
                  </a:schemeClr>
                </a:solidFill>
              </a:defRPr>
            </a:lvl3pPr>
            <a:lvl4pPr marL="1564449" indent="0">
              <a:buNone/>
              <a:defRPr sz="1600">
                <a:solidFill>
                  <a:schemeClr val="tx1">
                    <a:tint val="75000"/>
                  </a:schemeClr>
                </a:solidFill>
              </a:defRPr>
            </a:lvl4pPr>
            <a:lvl5pPr marL="2085931" indent="0">
              <a:buNone/>
              <a:defRPr sz="1600">
                <a:solidFill>
                  <a:schemeClr val="tx1">
                    <a:tint val="75000"/>
                  </a:schemeClr>
                </a:solidFill>
              </a:defRPr>
            </a:lvl5pPr>
            <a:lvl6pPr marL="2607414" indent="0">
              <a:buNone/>
              <a:defRPr sz="1600">
                <a:solidFill>
                  <a:schemeClr val="tx1">
                    <a:tint val="75000"/>
                  </a:schemeClr>
                </a:solidFill>
              </a:defRPr>
            </a:lvl6pPr>
            <a:lvl7pPr marL="3128896" indent="0">
              <a:buNone/>
              <a:defRPr sz="1600">
                <a:solidFill>
                  <a:schemeClr val="tx1">
                    <a:tint val="75000"/>
                  </a:schemeClr>
                </a:solidFill>
              </a:defRPr>
            </a:lvl7pPr>
            <a:lvl8pPr marL="3650379" indent="0">
              <a:buNone/>
              <a:defRPr sz="1600">
                <a:solidFill>
                  <a:schemeClr val="tx1">
                    <a:tint val="75000"/>
                  </a:schemeClr>
                </a:solidFill>
              </a:defRPr>
            </a:lvl8pPr>
            <a:lvl9pPr marL="4171862" indent="0">
              <a:buNone/>
              <a:defRPr sz="1600">
                <a:solidFill>
                  <a:schemeClr val="tx1">
                    <a:tint val="75000"/>
                  </a:schemeClr>
                </a:solidFill>
              </a:defRPr>
            </a:lvl9pPr>
          </a:lstStyle>
          <a:p>
            <a:pPr lvl="0"/>
            <a:r>
              <a:rPr lang="fr-FR" dirty="0"/>
              <a:t>Modifiez les styles du texte du masque</a:t>
            </a:r>
          </a:p>
        </p:txBody>
      </p:sp>
      <p:sp>
        <p:nvSpPr>
          <p:cNvPr id="8" name="ZoneTexte 7"/>
          <p:cNvSpPr txBox="1">
            <a:spLocks noChangeArrowheads="1"/>
          </p:cNvSpPr>
          <p:nvPr userDrawn="1"/>
        </p:nvSpPr>
        <p:spPr bwMode="auto">
          <a:xfrm>
            <a:off x="4819491" y="7267619"/>
            <a:ext cx="2227792" cy="504084"/>
          </a:xfrm>
          <a:prstGeom prst="rect">
            <a:avLst/>
          </a:prstGeom>
          <a:noFill/>
          <a:ln w="9525">
            <a:noFill/>
            <a:miter lim="800000"/>
            <a:headEnd/>
            <a:tailEnd/>
          </a:ln>
        </p:spPr>
        <p:txBody>
          <a:bodyPr lIns="104297" tIns="52149" rIns="104297" bIns="52149"/>
          <a:ls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521483" algn="l" rtl="0" fontAlgn="base">
              <a:spcBef>
                <a:spcPct val="0"/>
              </a:spcBef>
              <a:spcAft>
                <a:spcPct val="0"/>
              </a:spcAft>
              <a:defRPr kern="1200">
                <a:solidFill>
                  <a:schemeClr val="tx1"/>
                </a:solidFill>
                <a:latin typeface="Arial" pitchFamily="34" charset="0"/>
                <a:ea typeface="+mn-ea"/>
                <a:cs typeface="Arial" pitchFamily="34" charset="0"/>
              </a:defRPr>
            </a:lvl2pPr>
            <a:lvl3pPr marL="1042966" algn="l" rtl="0" fontAlgn="base">
              <a:spcBef>
                <a:spcPct val="0"/>
              </a:spcBef>
              <a:spcAft>
                <a:spcPct val="0"/>
              </a:spcAft>
              <a:defRPr kern="1200">
                <a:solidFill>
                  <a:schemeClr val="tx1"/>
                </a:solidFill>
                <a:latin typeface="Arial" pitchFamily="34" charset="0"/>
                <a:ea typeface="+mn-ea"/>
                <a:cs typeface="Arial" pitchFamily="34" charset="0"/>
              </a:defRPr>
            </a:lvl3pPr>
            <a:lvl4pPr marL="1564449" algn="l" rtl="0" fontAlgn="base">
              <a:spcBef>
                <a:spcPct val="0"/>
              </a:spcBef>
              <a:spcAft>
                <a:spcPct val="0"/>
              </a:spcAft>
              <a:defRPr kern="1200">
                <a:solidFill>
                  <a:schemeClr val="tx1"/>
                </a:solidFill>
                <a:latin typeface="Arial" pitchFamily="34" charset="0"/>
                <a:ea typeface="+mn-ea"/>
                <a:cs typeface="Arial" pitchFamily="34" charset="0"/>
              </a:defRPr>
            </a:lvl4pPr>
            <a:lvl5pPr marL="2085931" algn="l" rtl="0" fontAlgn="base">
              <a:spcBef>
                <a:spcPct val="0"/>
              </a:spcBef>
              <a:spcAft>
                <a:spcPct val="0"/>
              </a:spcAft>
              <a:defRPr kern="1200">
                <a:solidFill>
                  <a:schemeClr val="tx1"/>
                </a:solidFill>
                <a:latin typeface="Arial" pitchFamily="34" charset="0"/>
                <a:ea typeface="+mn-ea"/>
                <a:cs typeface="Arial" pitchFamily="34" charset="0"/>
              </a:defRPr>
            </a:lvl5pPr>
            <a:lvl6pPr marL="2607414" algn="l" defTabSz="1042966" rtl="0" eaLnBrk="1" latinLnBrk="0" hangingPunct="1">
              <a:defRPr kern="1200">
                <a:solidFill>
                  <a:schemeClr val="tx1"/>
                </a:solidFill>
                <a:latin typeface="Arial" pitchFamily="34" charset="0"/>
                <a:ea typeface="+mn-ea"/>
                <a:cs typeface="Arial" pitchFamily="34" charset="0"/>
              </a:defRPr>
            </a:lvl6pPr>
            <a:lvl7pPr marL="3128896" algn="l" defTabSz="1042966" rtl="0" eaLnBrk="1" latinLnBrk="0" hangingPunct="1">
              <a:defRPr kern="1200">
                <a:solidFill>
                  <a:schemeClr val="tx1"/>
                </a:solidFill>
                <a:latin typeface="Arial" pitchFamily="34" charset="0"/>
                <a:ea typeface="+mn-ea"/>
                <a:cs typeface="Arial" pitchFamily="34" charset="0"/>
              </a:defRPr>
            </a:lvl7pPr>
            <a:lvl8pPr marL="3650379" algn="l" defTabSz="1042966" rtl="0" eaLnBrk="1" latinLnBrk="0" hangingPunct="1">
              <a:defRPr kern="1200">
                <a:solidFill>
                  <a:schemeClr val="tx1"/>
                </a:solidFill>
                <a:latin typeface="Arial" pitchFamily="34" charset="0"/>
                <a:ea typeface="+mn-ea"/>
                <a:cs typeface="Arial" pitchFamily="34" charset="0"/>
              </a:defRPr>
            </a:lvl8pPr>
            <a:lvl9pPr marL="4171862" algn="l" defTabSz="1042966" rtl="0" eaLnBrk="1" latinLnBrk="0" hangingPunct="1">
              <a:defRPr kern="1200">
                <a:solidFill>
                  <a:schemeClr val="tx1"/>
                </a:solidFill>
                <a:latin typeface="Arial" pitchFamily="34" charset="0"/>
                <a:ea typeface="+mn-ea"/>
                <a:cs typeface="Arial" pitchFamily="34" charset="0"/>
              </a:defRPr>
            </a:lvl9pPr>
          </a:lstStyle>
          <a:p>
            <a:pPr fontAlgn="auto">
              <a:spcBef>
                <a:spcPts val="0"/>
              </a:spcBef>
              <a:spcAft>
                <a:spcPts val="0"/>
              </a:spcAft>
              <a:defRPr/>
            </a:pPr>
            <a:fld id="{E43B6B0B-2B07-4C4C-96FC-31B33F8FCEAC}" type="slidenum">
              <a:rPr lang="fr-FR" sz="1100">
                <a:latin typeface="Century Gothic" pitchFamily="34" charset="0"/>
                <a:cs typeface="+mn-cs"/>
              </a:rPr>
              <a:pPr fontAlgn="auto">
                <a:spcBef>
                  <a:spcPts val="0"/>
                </a:spcBef>
                <a:spcAft>
                  <a:spcPts val="0"/>
                </a:spcAft>
                <a:defRPr/>
              </a:pPr>
              <a:t>‹N°›</a:t>
            </a:fld>
            <a:endParaRPr lang="fr-FR" sz="1100" dirty="0">
              <a:latin typeface="Century Gothic" pitchFamily="34" charset="0"/>
              <a:cs typeface="+mn-cs"/>
            </a:endParaRPr>
          </a:p>
        </p:txBody>
      </p:sp>
      <p:pic>
        <p:nvPicPr>
          <p:cNvPr id="12" name="Image 11">
            <a:extLst>
              <a:ext uri="{FF2B5EF4-FFF2-40B4-BE49-F238E27FC236}">
                <a16:creationId xmlns:a16="http://schemas.microsoft.com/office/drawing/2014/main" id="{8FC56DE2-5F57-481D-BC23-2F90EFEF872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645" r="46597" b="54976"/>
          <a:stretch/>
        </p:blipFill>
        <p:spPr>
          <a:xfrm>
            <a:off x="8150653" y="0"/>
            <a:ext cx="2542747" cy="1069848"/>
          </a:xfrm>
          <a:prstGeom prst="rect">
            <a:avLst/>
          </a:prstGeom>
        </p:spPr>
      </p:pic>
    </p:spTree>
    <p:extLst>
      <p:ext uri="{BB962C8B-B14F-4D97-AF65-F5344CB8AC3E}">
        <p14:creationId xmlns:p14="http://schemas.microsoft.com/office/powerpoint/2010/main" val="248059464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34670" y="302801"/>
            <a:ext cx="9624060" cy="1260211"/>
          </a:xfrm>
          <a:prstGeom prst="rect">
            <a:avLst/>
          </a:prstGeom>
        </p:spPr>
        <p:txBody>
          <a:bodyPr vert="horz" lIns="104297" tIns="52149" rIns="104297" bIns="52149" rtlCol="0" anchor="ctr">
            <a:normAutofit/>
          </a:bodyPr>
          <a:lstStyle/>
          <a:p>
            <a:r>
              <a:rPr lang="fr-FR" dirty="0"/>
              <a:t>Modifiez le style du titre</a:t>
            </a:r>
          </a:p>
        </p:txBody>
      </p:sp>
      <p:sp>
        <p:nvSpPr>
          <p:cNvPr id="1027" name="Espace réservé du texte 3"/>
          <p:cNvSpPr>
            <a:spLocks noGrp="1"/>
          </p:cNvSpPr>
          <p:nvPr>
            <p:ph type="body" idx="1"/>
          </p:nvPr>
        </p:nvSpPr>
        <p:spPr bwMode="auto">
          <a:xfrm>
            <a:off x="534670" y="1764296"/>
            <a:ext cx="9624060" cy="499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97" tIns="52149" rIns="104297" bIns="52149" numCol="1" anchor="t" anchorCtr="0" compatLnSpc="1">
            <a:prstTxWarp prst="textNoShape">
              <a:avLst/>
            </a:prstTxWarp>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5" name="Image 4">
            <a:extLst>
              <a:ext uri="{FF2B5EF4-FFF2-40B4-BE49-F238E27FC236}">
                <a16:creationId xmlns:a16="http://schemas.microsoft.com/office/drawing/2014/main" id="{8E0FF475-7AC5-4886-88B8-E9970339243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980708" y="6495125"/>
            <a:ext cx="1548100" cy="921077"/>
          </a:xfrm>
          <a:prstGeom prst="rect">
            <a:avLst/>
          </a:prstGeom>
        </p:spPr>
      </p:pic>
      <p:pic>
        <p:nvPicPr>
          <p:cNvPr id="6" name="Image 5">
            <a:extLst>
              <a:ext uri="{FF2B5EF4-FFF2-40B4-BE49-F238E27FC236}">
                <a16:creationId xmlns:a16="http://schemas.microsoft.com/office/drawing/2014/main" id="{4560D555-988C-413F-BE09-61438C678CE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519034" y="6897728"/>
            <a:ext cx="1302699" cy="518474"/>
          </a:xfrm>
          <a:prstGeom prst="rect">
            <a:avLst/>
          </a:prstGeom>
        </p:spPr>
      </p:pic>
    </p:spTree>
  </p:cSld>
  <p:clrMap bg1="lt1" tx1="dk1" bg2="lt2" tx2="dk2" accent1="accent1" accent2="accent2" accent3="accent3" accent4="accent4" accent5="accent5" accent6="accent6" hlink="hlink" folHlink="folHlink"/>
  <p:sldLayoutIdLst>
    <p:sldLayoutId id="2147483724" r:id="rId1"/>
    <p:sldLayoutId id="2147483726" r:id="rId2"/>
    <p:sldLayoutId id="2147483744" r:id="rId3"/>
    <p:sldLayoutId id="2147483745" r:id="rId4"/>
    <p:sldLayoutId id="2147483746" r:id="rId5"/>
    <p:sldLayoutId id="2147483740" r:id="rId6"/>
    <p:sldLayoutId id="2147483731" r:id="rId7"/>
    <p:sldLayoutId id="2147483741" r:id="rId8"/>
    <p:sldLayoutId id="2147483742" r:id="rId9"/>
    <p:sldLayoutId id="2147483743" r:id="rId10"/>
    <p:sldLayoutId id="2147483747" r:id="rId11"/>
    <p:sldLayoutId id="2147483748" r:id="rId12"/>
  </p:sldLayoutIdLst>
  <p:txStyles>
    <p:titleStyle>
      <a:lvl1pPr algn="r" rtl="0" eaLnBrk="1" fontAlgn="base" hangingPunct="1">
        <a:spcBef>
          <a:spcPct val="0"/>
        </a:spcBef>
        <a:spcAft>
          <a:spcPct val="0"/>
        </a:spcAft>
        <a:defRPr lang="fr-FR" sz="2400" b="1" kern="1200" cap="all" dirty="0">
          <a:solidFill>
            <a:schemeClr val="accent2"/>
          </a:solidFill>
          <a:latin typeface="Cambria" pitchFamily="18" charset="0"/>
          <a:ea typeface="ヒラギノ角ゴ Pro W3" pitchFamily="28" charset="-128"/>
          <a:cs typeface="ヒラギノ角ゴ Pro W3"/>
        </a:defRPr>
      </a:lvl1pPr>
      <a:lvl2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2pPr>
      <a:lvl3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3pPr>
      <a:lvl4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4pPr>
      <a:lvl5pPr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5pPr>
      <a:lvl6pPr marL="521483"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6pPr>
      <a:lvl7pPr marL="1042966"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7pPr>
      <a:lvl8pPr marL="1564449"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8pPr>
      <a:lvl9pPr marL="2085931" algn="r" rtl="0" eaLnBrk="1" fontAlgn="base" hangingPunct="1">
        <a:spcBef>
          <a:spcPct val="0"/>
        </a:spcBef>
        <a:spcAft>
          <a:spcPct val="0"/>
        </a:spcAft>
        <a:defRPr sz="2700" b="1">
          <a:solidFill>
            <a:schemeClr val="accent2"/>
          </a:solidFill>
          <a:latin typeface="Cambria" pitchFamily="18" charset="0"/>
          <a:ea typeface="ヒラギノ角ゴ Pro W3"/>
          <a:cs typeface="ヒラギノ角ゴ Pro W3"/>
        </a:defRPr>
      </a:lvl9pPr>
    </p:titleStyle>
    <p:bodyStyle>
      <a:lvl1pPr marL="391112" indent="-391112" algn="l" rtl="0" eaLnBrk="1" fontAlgn="base" hangingPunct="1">
        <a:spcBef>
          <a:spcPct val="20000"/>
        </a:spcBef>
        <a:spcAft>
          <a:spcPct val="0"/>
        </a:spcAft>
        <a:buClr>
          <a:schemeClr val="accent2"/>
        </a:buClr>
        <a:buFont typeface="Wingdings 3" pitchFamily="18" charset="2"/>
        <a:buChar char="u"/>
        <a:defRPr lang="fr-FR" sz="1400" b="1" kern="1200" dirty="0">
          <a:solidFill>
            <a:srgbClr val="3F3F3F"/>
          </a:solidFill>
          <a:latin typeface="Helvetica" pitchFamily="34" charset="0"/>
          <a:ea typeface="ヒラギノ角ゴ Pro W3" pitchFamily="28" charset="-128"/>
          <a:cs typeface="Helvetica" pitchFamily="34" charset="0"/>
        </a:defRPr>
      </a:lvl1pPr>
      <a:lvl2pPr marL="698048" indent="-325926" algn="l" rtl="0" eaLnBrk="1" fontAlgn="base" hangingPunct="1">
        <a:spcBef>
          <a:spcPct val="20000"/>
        </a:spcBef>
        <a:spcAft>
          <a:spcPct val="0"/>
        </a:spcAft>
        <a:buClr>
          <a:srgbClr val="3F3F3F"/>
        </a:buClr>
        <a:buSzPct val="120000"/>
        <a:buFont typeface="Helvetica" pitchFamily="34" charset="0"/>
        <a:buChar char="&gt;"/>
        <a:defRPr lang="fr-FR" sz="1200" kern="1200" dirty="0">
          <a:solidFill>
            <a:srgbClr val="3F3F3F"/>
          </a:solidFill>
          <a:latin typeface="Helvetica" pitchFamily="34" charset="0"/>
          <a:ea typeface="ヒラギノ角ゴ Pro W3" pitchFamily="28" charset="-128"/>
          <a:cs typeface="ヒラギノ角ゴ Pro W3"/>
        </a:defRPr>
      </a:lvl2pPr>
      <a:lvl3pPr marL="944417" indent="-260741" algn="l" rtl="0" eaLnBrk="1" fontAlgn="base" hangingPunct="1">
        <a:spcBef>
          <a:spcPct val="20000"/>
        </a:spcBef>
        <a:spcAft>
          <a:spcPct val="0"/>
        </a:spcAft>
        <a:buClr>
          <a:schemeClr val="bg2"/>
        </a:buClr>
        <a:buBlip>
          <a:blip r:embed="rId16"/>
        </a:buBlip>
        <a:defRPr lang="fr-FR" sz="1100" kern="1200" dirty="0">
          <a:solidFill>
            <a:srgbClr val="3F3F3F"/>
          </a:solidFill>
          <a:latin typeface="Helvetica" pitchFamily="34" charset="0"/>
          <a:ea typeface="ヒラギノ角ゴ Pro W3" pitchFamily="28" charset="-128"/>
          <a:cs typeface="ヒラギノ角ゴ Pro W3"/>
        </a:defRPr>
      </a:lvl3pPr>
      <a:lvl4pPr marL="1231849" indent="-260741" algn="l" rtl="0" eaLnBrk="1" fontAlgn="base" hangingPunct="1">
        <a:spcBef>
          <a:spcPct val="20000"/>
        </a:spcBef>
        <a:spcAft>
          <a:spcPct val="0"/>
        </a:spcAft>
        <a:buClr>
          <a:srgbClr val="5F5F5F"/>
        </a:buClr>
        <a:buFont typeface="Arial" pitchFamily="34" charset="0"/>
        <a:buChar char="»"/>
        <a:defRPr lang="fr-FR" sz="1100" kern="1200" dirty="0">
          <a:solidFill>
            <a:srgbClr val="5F5F5F"/>
          </a:solidFill>
          <a:latin typeface="Helvetica" pitchFamily="34" charset="0"/>
          <a:ea typeface="ヒラギノ角ゴ Pro W3" pitchFamily="28" charset="-128"/>
          <a:cs typeface="ヒラギノ角ゴ Pro W3"/>
        </a:defRPr>
      </a:lvl4pPr>
      <a:lvl5pPr marL="1519280" indent="-260741" algn="l" rtl="0" eaLnBrk="1" fontAlgn="base" hangingPunct="1">
        <a:spcBef>
          <a:spcPct val="20000"/>
        </a:spcBef>
        <a:spcAft>
          <a:spcPct val="0"/>
        </a:spcAft>
        <a:buFont typeface="Arial" pitchFamily="34" charset="0"/>
        <a:buChar char="­"/>
        <a:defRPr lang="fr-FR" sz="1100" kern="1200" dirty="0">
          <a:solidFill>
            <a:srgbClr val="3F3F3F"/>
          </a:solidFill>
          <a:latin typeface="Helvetica" pitchFamily="34" charset="0"/>
          <a:ea typeface="ヒラギノ角ゴ Pro W3" pitchFamily="28" charset="-128"/>
          <a:cs typeface="ヒラギノ角ゴ Pro W3"/>
        </a:defRPr>
      </a:lvl5pPr>
      <a:lvl6pPr marL="2868155"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638"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121"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604" indent="-260741" algn="l" defTabSz="104296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fr-FR"/>
      </a:defPPr>
      <a:lvl1pPr marL="0" algn="l" defTabSz="1042966" rtl="0" eaLnBrk="1" latinLnBrk="0" hangingPunct="1">
        <a:defRPr sz="2100" kern="1200">
          <a:solidFill>
            <a:schemeClr val="tx1"/>
          </a:solidFill>
          <a:latin typeface="+mn-lt"/>
          <a:ea typeface="+mn-ea"/>
          <a:cs typeface="+mn-cs"/>
        </a:defRPr>
      </a:lvl1pPr>
      <a:lvl2pPr marL="521483" algn="l" defTabSz="1042966" rtl="0" eaLnBrk="1" latinLnBrk="0" hangingPunct="1">
        <a:defRPr sz="2100" kern="1200">
          <a:solidFill>
            <a:schemeClr val="tx1"/>
          </a:solidFill>
          <a:latin typeface="+mn-lt"/>
          <a:ea typeface="+mn-ea"/>
          <a:cs typeface="+mn-cs"/>
        </a:defRPr>
      </a:lvl2pPr>
      <a:lvl3pPr marL="1042966" algn="l" defTabSz="1042966" rtl="0" eaLnBrk="1" latinLnBrk="0" hangingPunct="1">
        <a:defRPr sz="2100" kern="1200">
          <a:solidFill>
            <a:schemeClr val="tx1"/>
          </a:solidFill>
          <a:latin typeface="+mn-lt"/>
          <a:ea typeface="+mn-ea"/>
          <a:cs typeface="+mn-cs"/>
        </a:defRPr>
      </a:lvl3pPr>
      <a:lvl4pPr marL="1564449" algn="l" defTabSz="1042966" rtl="0" eaLnBrk="1" latinLnBrk="0" hangingPunct="1">
        <a:defRPr sz="2100" kern="1200">
          <a:solidFill>
            <a:schemeClr val="tx1"/>
          </a:solidFill>
          <a:latin typeface="+mn-lt"/>
          <a:ea typeface="+mn-ea"/>
          <a:cs typeface="+mn-cs"/>
        </a:defRPr>
      </a:lvl4pPr>
      <a:lvl5pPr marL="2085931" algn="l" defTabSz="1042966" rtl="0" eaLnBrk="1" latinLnBrk="0" hangingPunct="1">
        <a:defRPr sz="2100" kern="1200">
          <a:solidFill>
            <a:schemeClr val="tx1"/>
          </a:solidFill>
          <a:latin typeface="+mn-lt"/>
          <a:ea typeface="+mn-ea"/>
          <a:cs typeface="+mn-cs"/>
        </a:defRPr>
      </a:lvl5pPr>
      <a:lvl6pPr marL="2607414" algn="l" defTabSz="1042966" rtl="0" eaLnBrk="1" latinLnBrk="0" hangingPunct="1">
        <a:defRPr sz="2100" kern="1200">
          <a:solidFill>
            <a:schemeClr val="tx1"/>
          </a:solidFill>
          <a:latin typeface="+mn-lt"/>
          <a:ea typeface="+mn-ea"/>
          <a:cs typeface="+mn-cs"/>
        </a:defRPr>
      </a:lvl6pPr>
      <a:lvl7pPr marL="3128896" algn="l" defTabSz="1042966" rtl="0" eaLnBrk="1" latinLnBrk="0" hangingPunct="1">
        <a:defRPr sz="2100" kern="1200">
          <a:solidFill>
            <a:schemeClr val="tx1"/>
          </a:solidFill>
          <a:latin typeface="+mn-lt"/>
          <a:ea typeface="+mn-ea"/>
          <a:cs typeface="+mn-cs"/>
        </a:defRPr>
      </a:lvl7pPr>
      <a:lvl8pPr marL="3650379" algn="l" defTabSz="1042966" rtl="0" eaLnBrk="1" latinLnBrk="0" hangingPunct="1">
        <a:defRPr sz="2100" kern="1200">
          <a:solidFill>
            <a:schemeClr val="tx1"/>
          </a:solidFill>
          <a:latin typeface="+mn-lt"/>
          <a:ea typeface="+mn-ea"/>
          <a:cs typeface="+mn-cs"/>
        </a:defRPr>
      </a:lvl8pPr>
      <a:lvl9pPr marL="4171862" algn="l" defTabSz="104296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603B447-2231-4DBE-8C77-E30E5DDD4B9A}"/>
              </a:ext>
            </a:extLst>
          </p:cNvPr>
          <p:cNvSpPr>
            <a:spLocks noGrp="1"/>
          </p:cNvSpPr>
          <p:nvPr>
            <p:ph type="title"/>
          </p:nvPr>
        </p:nvSpPr>
        <p:spPr>
          <a:xfrm>
            <a:off x="735013" y="403225"/>
            <a:ext cx="9223375" cy="14605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2D9769C-6289-4480-8CAF-16F734E20EC7}"/>
              </a:ext>
            </a:extLst>
          </p:cNvPr>
          <p:cNvSpPr>
            <a:spLocks noGrp="1"/>
          </p:cNvSpPr>
          <p:nvPr>
            <p:ph type="body" idx="1"/>
          </p:nvPr>
        </p:nvSpPr>
        <p:spPr>
          <a:xfrm>
            <a:off x="735013" y="2012950"/>
            <a:ext cx="9223375" cy="4797425"/>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75323E1-36CC-4FDE-A1DE-9A451A93B6A9}"/>
              </a:ext>
            </a:extLst>
          </p:cNvPr>
          <p:cNvSpPr>
            <a:spLocks noGrp="1"/>
          </p:cNvSpPr>
          <p:nvPr>
            <p:ph type="dt" sz="half" idx="2"/>
          </p:nvPr>
        </p:nvSpPr>
        <p:spPr>
          <a:xfrm>
            <a:off x="735013" y="7008813"/>
            <a:ext cx="2406650" cy="401637"/>
          </a:xfrm>
          <a:prstGeom prst="rect">
            <a:avLst/>
          </a:prstGeom>
        </p:spPr>
        <p:txBody>
          <a:bodyPr vert="horz" lIns="91440" tIns="45720" rIns="91440" bIns="45720" rtlCol="0" anchor="ctr"/>
          <a:lstStyle>
            <a:lvl1pPr algn="l">
              <a:defRPr sz="1200">
                <a:solidFill>
                  <a:schemeClr val="tx1">
                    <a:tint val="75000"/>
                  </a:schemeClr>
                </a:solidFill>
              </a:defRPr>
            </a:lvl1pPr>
          </a:lstStyle>
          <a:p>
            <a:fld id="{56ED5532-FBD3-41CD-8BED-557F230F5F7B}" type="datetimeFigureOut">
              <a:rPr lang="fr-FR" smtClean="0"/>
              <a:t>10/07/2020</a:t>
            </a:fld>
            <a:endParaRPr lang="fr-FR"/>
          </a:p>
        </p:txBody>
      </p:sp>
      <p:sp>
        <p:nvSpPr>
          <p:cNvPr id="5" name="Espace réservé du pied de page 4">
            <a:extLst>
              <a:ext uri="{FF2B5EF4-FFF2-40B4-BE49-F238E27FC236}">
                <a16:creationId xmlns:a16="http://schemas.microsoft.com/office/drawing/2014/main" id="{DE45A10F-0BA8-45AD-9C33-4CF0D8C29E9C}"/>
              </a:ext>
            </a:extLst>
          </p:cNvPr>
          <p:cNvSpPr>
            <a:spLocks noGrp="1"/>
          </p:cNvSpPr>
          <p:nvPr>
            <p:ph type="ftr" sz="quarter" idx="3"/>
          </p:nvPr>
        </p:nvSpPr>
        <p:spPr>
          <a:xfrm>
            <a:off x="3541713" y="7008813"/>
            <a:ext cx="3609975" cy="401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1B3D4BD-0740-4C3C-AC31-16D180214302}"/>
              </a:ext>
            </a:extLst>
          </p:cNvPr>
          <p:cNvSpPr>
            <a:spLocks noGrp="1"/>
          </p:cNvSpPr>
          <p:nvPr>
            <p:ph type="sldNum" sz="quarter" idx="4"/>
          </p:nvPr>
        </p:nvSpPr>
        <p:spPr>
          <a:xfrm>
            <a:off x="7551738" y="7008813"/>
            <a:ext cx="2406650" cy="401637"/>
          </a:xfrm>
          <a:prstGeom prst="rect">
            <a:avLst/>
          </a:prstGeom>
        </p:spPr>
        <p:txBody>
          <a:bodyPr vert="horz" lIns="91440" tIns="45720" rIns="91440" bIns="45720" rtlCol="0" anchor="ctr"/>
          <a:lstStyle>
            <a:lvl1pPr algn="r">
              <a:defRPr sz="1200">
                <a:solidFill>
                  <a:schemeClr val="tx1">
                    <a:tint val="75000"/>
                  </a:schemeClr>
                </a:solidFill>
              </a:defRPr>
            </a:lvl1pPr>
          </a:lstStyle>
          <a:p>
            <a:fld id="{595BBE5C-86FE-487D-B31C-64EA357E2733}" type="slidenum">
              <a:rPr lang="fr-FR" smtClean="0"/>
              <a:t>‹N°›</a:t>
            </a:fld>
            <a:endParaRPr lang="fr-FR"/>
          </a:p>
        </p:txBody>
      </p:sp>
    </p:spTree>
    <p:extLst>
      <p:ext uri="{BB962C8B-B14F-4D97-AF65-F5344CB8AC3E}">
        <p14:creationId xmlns:p14="http://schemas.microsoft.com/office/powerpoint/2010/main" val="271468527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PJ_doc_III/Circulaire_INTB0200059C_du_26-02-2002.pdf" TargetMode="Externa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www.legifrance.gouv.fr/affichCodeArticle.do?idArticle=LEGIARTI000006391731&amp;cidTexte=LEGITEXT000006070633&amp;dateTexte=20130208&amp;oldAction=rechCodeArticle" TargetMode="External"/><Relationship Id="rId2" Type="http://schemas.openxmlformats.org/officeDocument/2006/relationships/hyperlink" Target="http://www.legifrance.gouv.fr/affichCodeArticle.do?idArticle=LEGIARTI000006389951&amp;cidTexte=LEGITEXT000006070633" TargetMode="External"/><Relationship Id="rId1" Type="http://schemas.openxmlformats.org/officeDocument/2006/relationships/slideLayout" Target="../slideLayouts/slideLayout5.xml"/><Relationship Id="rId6" Type="http://schemas.openxmlformats.org/officeDocument/2006/relationships/hyperlink" Target="http://www.legifrance.gouv.fr/affichCode.do;jsessionid=B787D808BE66F9C797920FE7F7FF3633.tpdjo09v_2?idSectionTA=LEGISCTA000006165140&amp;cidTexte=LEGITEXT000006070633&amp;dateTexte=20130125" TargetMode="External"/><Relationship Id="rId5" Type="http://schemas.openxmlformats.org/officeDocument/2006/relationships/hyperlink" Target="http://www.legifrance.gouv.fr/affichCode.do;jsessionid=8AFF1C3B849C3CE27F63F8D0432B743C.tpdjo08v_1?idSectionTA=LEGISCTA000006164504&amp;cidTexte=LEGITEXT000006070633&amp;dateTexte=20130125" TargetMode="External"/><Relationship Id="rId4" Type="http://schemas.openxmlformats.org/officeDocument/2006/relationships/hyperlink" Target="http://www.legifrance.gouv.fr/affichCodeArticle.do?idArticle=LEGIARTI000006392304&amp;cidTexte=LEGITEXT000006070633&amp;dateTexte=20130320&amp;fastPos=45&amp;fastReqId=535216941&amp;oldAction=rechCodeArticle" TargetMode="Externa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hyperlink" Target="PJ_doc_III/presentation_titre_2.pdf" TargetMode="External"/><Relationship Id="rId2" Type="http://schemas.openxmlformats.org/officeDocument/2006/relationships/hyperlink" Target="PJ_doc_III/Presentation_titre.pdf" TargetMode="External"/><Relationship Id="rId1" Type="http://schemas.openxmlformats.org/officeDocument/2006/relationships/slideLayout" Target="../slideLayouts/slideLayout5.xml"/><Relationship Id="rId4" Type="http://schemas.openxmlformats.org/officeDocument/2006/relationships/hyperlink" Target="PJ_doc_III/Presentation_titre_3.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3" Type="http://schemas.openxmlformats.org/officeDocument/2006/relationships/hyperlink" Target="https://www.legifrance.gouv.fr/affichTexteArticle.do;jsessionid=50386C94CA3C77DCC3BD664268EF1438.tpdila11v_2?idArticle=LEGIARTI000024475923&amp;cidTexte=LEGITEXT000006056568&amp;dateTexte=20170125" TargetMode="External"/><Relationship Id="rId2" Type="http://schemas.openxmlformats.org/officeDocument/2006/relationships/hyperlink" Target="https://www.collectivites-locales.gouv.fr/structure-nationale-partenariale-0" TargetMode="Externa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hyperlink" Target="http://www.legifrance.gouv.fr/affichTexte.do?cidTexte=JORFTEXT000000278594&amp;fastPos=1&amp;fastReqId=1978619026&amp;categorieLien=cid&amp;oldAction=rechTexte%20" TargetMode="Externa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8" Type="http://schemas.openxmlformats.org/officeDocument/2006/relationships/hyperlink" Target="PJ_doc_III/E_BORD%20M_PORT.pdf" TargetMode="External"/><Relationship Id="rId3" Type="http://schemas.openxmlformats.org/officeDocument/2006/relationships/hyperlink" Target="PJ_doc_III/Budget%20primitif.pdf" TargetMode="External"/><Relationship Id="rId7" Type="http://schemas.openxmlformats.org/officeDocument/2006/relationships/hyperlink" Target="PJ_doc_III/Edition%20des%20mandats.pdf" TargetMode="External"/><Relationship Id="rId2" Type="http://schemas.openxmlformats.org/officeDocument/2006/relationships/hyperlink" Target="PJ_doc_III/Cycle%20budg&#233;taire%20annuel.pdf" TargetMode="External"/><Relationship Id="rId1" Type="http://schemas.openxmlformats.org/officeDocument/2006/relationships/slideLayout" Target="../slideLayouts/slideLayout2.xml"/><Relationship Id="rId6" Type="http://schemas.openxmlformats.org/officeDocument/2006/relationships/hyperlink" Target="PJ_doc_III/Edition%20de%20l'engagement.pdf" TargetMode="External"/><Relationship Id="rId5" Type="http://schemas.openxmlformats.org/officeDocument/2006/relationships/hyperlink" Target="PJ_doc_III/Compte%20de%20gestion.pdf" TargetMode="External"/><Relationship Id="rId4" Type="http://schemas.openxmlformats.org/officeDocument/2006/relationships/hyperlink" Target="PJ_doc_III/Compte%20administratif.pdf" TargetMode="External"/></Relationships>
</file>

<file path=ppt/slides/_rels/slide143.xml.rels><?xml version="1.0" encoding="UTF-8" standalone="yes"?>
<Relationships xmlns="http://schemas.openxmlformats.org/package/2006/relationships"><Relationship Id="rId3" Type="http://schemas.openxmlformats.org/officeDocument/2006/relationships/hyperlink" Target="PJ_doc_III/E_BORD_PORT.pdf" TargetMode="External"/><Relationship Id="rId2" Type="http://schemas.openxmlformats.org/officeDocument/2006/relationships/hyperlink" Target="PJ_doc_III/Edition%20des%20Titres.pdf" TargetMode="Externa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PJ_doc_III/plan_de_comptes_m14_500_2020.pdf" TargetMode="Externa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hyperlink" Target="http://www.legifrance.gouv.fr/jopdf/common/jo_pdf.jsp?numJO=0&amp;dateJO=19820303&amp;numTexte=&amp;pageDebut=00730&amp;pageFin=" TargetMode="External"/><Relationship Id="rId2" Type="http://schemas.openxmlformats.org/officeDocument/2006/relationships/hyperlink" Target="https://www.collectivites-locales.gouv.fr/cycle-budgetaire-annuel-0"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hyperlink" Target="https://www.collectivites-locales.gouv.fr/compte-administratif-0" TargetMode="Externa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hyperlink" Target="https://www.collectivites-locales.gouv.fr/pieces-justificatives-des-depenses-publiques-locales-2"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CBD582-35A7-4559-B9E1-DEB7A48EBF43}"/>
              </a:ext>
            </a:extLst>
          </p:cNvPr>
          <p:cNvSpPr>
            <a:spLocks noGrp="1"/>
          </p:cNvSpPr>
          <p:nvPr>
            <p:ph type="ctrTitle"/>
          </p:nvPr>
        </p:nvSpPr>
        <p:spPr>
          <a:xfrm>
            <a:off x="1633784" y="1485820"/>
            <a:ext cx="7134296" cy="1554802"/>
          </a:xfrm>
        </p:spPr>
        <p:txBody>
          <a:bodyPr>
            <a:normAutofit/>
          </a:bodyPr>
          <a:lstStyle/>
          <a:p>
            <a:pPr algn="ctr"/>
            <a:r>
              <a:rPr lang="fr-FR" dirty="0"/>
              <a:t>FINANCES - COMPTABILITÉ</a:t>
            </a:r>
          </a:p>
        </p:txBody>
      </p:sp>
      <p:sp>
        <p:nvSpPr>
          <p:cNvPr id="3" name="Sous-titre 2"/>
          <p:cNvSpPr>
            <a:spLocks noGrp="1"/>
          </p:cNvSpPr>
          <p:nvPr>
            <p:ph type="subTitle" idx="1"/>
          </p:nvPr>
        </p:nvSpPr>
        <p:spPr>
          <a:xfrm>
            <a:off x="1362684" y="3522091"/>
            <a:ext cx="4664790" cy="1712067"/>
          </a:xfrm>
        </p:spPr>
        <p:txBody>
          <a:bodyPr>
            <a:normAutofit/>
          </a:bodyPr>
          <a:lstStyle/>
          <a:p>
            <a:r>
              <a:rPr lang="fr-FR" sz="1600" dirty="0"/>
              <a:t>Parcours </a:t>
            </a:r>
            <a:r>
              <a:rPr lang="fr-FR" sz="1600"/>
              <a:t>Initital</a:t>
            </a:r>
            <a:endParaRPr lang="fr-FR" sz="1600" dirty="0"/>
          </a:p>
        </p:txBody>
      </p:sp>
      <p:sp>
        <p:nvSpPr>
          <p:cNvPr id="4" name="Espace réservé du texte 3"/>
          <p:cNvSpPr>
            <a:spLocks noGrp="1"/>
          </p:cNvSpPr>
          <p:nvPr>
            <p:ph type="body" sz="quarter" idx="10"/>
          </p:nvPr>
        </p:nvSpPr>
        <p:spPr>
          <a:xfrm>
            <a:off x="1220444" y="5202567"/>
            <a:ext cx="4126256" cy="872876"/>
          </a:xfrm>
        </p:spPr>
        <p:txBody>
          <a:bodyPr>
            <a:normAutofit/>
          </a:bodyPr>
          <a:lstStyle/>
          <a:p>
            <a:pPr marL="144463" indent="-144463"/>
            <a:r>
              <a:rPr lang="fr-FR" sz="1200" dirty="0"/>
              <a:t>2020</a:t>
            </a:r>
          </a:p>
        </p:txBody>
      </p:sp>
    </p:spTree>
    <p:extLst>
      <p:ext uri="{BB962C8B-B14F-4D97-AF65-F5344CB8AC3E}">
        <p14:creationId xmlns:p14="http://schemas.microsoft.com/office/powerpoint/2010/main" val="80776806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30DA0F-EA16-4EF7-856D-7AC2C7DE0A5F}"/>
              </a:ext>
            </a:extLst>
          </p:cNvPr>
          <p:cNvSpPr>
            <a:spLocks noGrp="1"/>
          </p:cNvSpPr>
          <p:nvPr>
            <p:ph type="title"/>
          </p:nvPr>
        </p:nvSpPr>
        <p:spPr/>
        <p:txBody>
          <a:bodyPr/>
          <a:lstStyle/>
          <a:p>
            <a:r>
              <a:rPr lang="fr-FR" dirty="0"/>
              <a:t>Principe d’exécution des dépenses</a:t>
            </a:r>
          </a:p>
        </p:txBody>
      </p:sp>
      <p:sp>
        <p:nvSpPr>
          <p:cNvPr id="3" name="Espace réservé du contenu 2">
            <a:extLst>
              <a:ext uri="{FF2B5EF4-FFF2-40B4-BE49-F238E27FC236}">
                <a16:creationId xmlns:a16="http://schemas.microsoft.com/office/drawing/2014/main" id="{26381F88-03E5-473D-B9CF-822B008013F3}"/>
              </a:ext>
            </a:extLst>
          </p:cNvPr>
          <p:cNvSpPr>
            <a:spLocks noGrp="1"/>
          </p:cNvSpPr>
          <p:nvPr>
            <p:ph sz="quarter" idx="14"/>
          </p:nvPr>
        </p:nvSpPr>
        <p:spPr>
          <a:xfrm>
            <a:off x="547666" y="2147038"/>
            <a:ext cx="9598968" cy="2699282"/>
          </a:xfrm>
        </p:spPr>
        <p:txBody>
          <a:bodyPr/>
          <a:lstStyle/>
          <a:p>
            <a:pPr algn="just"/>
            <a:r>
              <a:rPr lang="fr-FR" sz="1600" b="0" dirty="0"/>
              <a:t>Sont des dépenses d’investissement, </a:t>
            </a:r>
            <a:r>
              <a:rPr lang="fr-FR" sz="1600" b="0" i="0" dirty="0">
                <a:solidFill>
                  <a:srgbClr val="3D3D3D"/>
                </a:solidFill>
                <a:effectLst/>
                <a:latin typeface="+mn-lt"/>
              </a:rPr>
              <a:t>les acquisitions de biens meubles considérés comme des immobilisations par nature, dans la mesure où ils remplissent des conditions de durabilité et de consistance. </a:t>
            </a:r>
          </a:p>
          <a:p>
            <a:pPr algn="just"/>
            <a:r>
              <a:rPr lang="fr-FR" sz="1600" b="0" i="0" dirty="0">
                <a:solidFill>
                  <a:srgbClr val="3D3D3D"/>
                </a:solidFill>
                <a:effectLst/>
                <a:latin typeface="+mn-lt"/>
              </a:rPr>
              <a:t>À ce titre, une liste de ces biens a été publiée par une circulaire n° NOR/INT/B/02/00059/C du 26 février 2002.</a:t>
            </a:r>
          </a:p>
          <a:p>
            <a:pPr algn="just"/>
            <a:endParaRPr lang="fr-FR" sz="1600" b="0" dirty="0">
              <a:solidFill>
                <a:srgbClr val="3D3D3D"/>
              </a:solidFill>
              <a:latin typeface="+mn-lt"/>
            </a:endParaRPr>
          </a:p>
          <a:p>
            <a:pPr algn="ctr"/>
            <a:r>
              <a:rPr lang="fr-FR" sz="1600" dirty="0" err="1">
                <a:solidFill>
                  <a:srgbClr val="004175"/>
                </a:solidFill>
                <a:latin typeface="+mn-lt"/>
                <a:hlinkClick r:id="rId2" action="ppaction://hlinkfile">
                  <a:extLst>
                    <a:ext uri="{A12FA001-AC4F-418D-AE19-62706E023703}">
                      <ahyp:hlinkClr xmlns:ahyp="http://schemas.microsoft.com/office/drawing/2018/hyperlinkcolor" val="tx"/>
                    </a:ext>
                  </a:extLst>
                </a:hlinkClick>
              </a:rPr>
              <a:t>PJ_doc_III</a:t>
            </a:r>
            <a:r>
              <a:rPr lang="fr-FR" sz="1600" dirty="0">
                <a:solidFill>
                  <a:srgbClr val="004175"/>
                </a:solidFill>
                <a:latin typeface="+mn-lt"/>
                <a:hlinkClick r:id="rId2" action="ppaction://hlinkfile">
                  <a:extLst>
                    <a:ext uri="{A12FA001-AC4F-418D-AE19-62706E023703}">
                      <ahyp:hlinkClr xmlns:ahyp="http://schemas.microsoft.com/office/drawing/2018/hyperlinkcolor" val="tx"/>
                    </a:ext>
                  </a:extLst>
                </a:hlinkClick>
              </a:rPr>
              <a:t>\Circulaire_INTB0200059C_du_26-02-2002.pdf</a:t>
            </a:r>
            <a:endParaRPr lang="fr-FR" sz="1600" dirty="0">
              <a:solidFill>
                <a:srgbClr val="004175"/>
              </a:solidFill>
              <a:latin typeface="+mn-lt"/>
            </a:endParaRPr>
          </a:p>
        </p:txBody>
      </p:sp>
    </p:spTree>
    <p:extLst>
      <p:ext uri="{BB962C8B-B14F-4D97-AF65-F5344CB8AC3E}">
        <p14:creationId xmlns:p14="http://schemas.microsoft.com/office/powerpoint/2010/main" val="4199504588"/>
      </p:ext>
    </p:extLst>
  </p:cSld>
  <p:clrMapOvr>
    <a:masterClrMapping/>
  </p:clrMapOvr>
  <p:transition spd="slow"/>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C82175-43D0-403B-9F2B-83D4AFC034E7}"/>
              </a:ext>
            </a:extLst>
          </p:cNvPr>
          <p:cNvSpPr>
            <a:spLocks noGrp="1"/>
          </p:cNvSpPr>
          <p:nvPr>
            <p:ph type="title"/>
          </p:nvPr>
        </p:nvSpPr>
        <p:spPr/>
        <p:txBody>
          <a:bodyPr/>
          <a:lstStyle/>
          <a:p>
            <a:r>
              <a:rPr lang="fr-FR" dirty="0"/>
              <a:t>Pourquoi tenir une comptabilité d’engagement?</a:t>
            </a:r>
          </a:p>
        </p:txBody>
      </p:sp>
      <p:sp>
        <p:nvSpPr>
          <p:cNvPr id="3" name="Espace réservé du contenu 2">
            <a:extLst>
              <a:ext uri="{FF2B5EF4-FFF2-40B4-BE49-F238E27FC236}">
                <a16:creationId xmlns:a16="http://schemas.microsoft.com/office/drawing/2014/main" id="{FF6EEFD0-762B-4A25-B7A2-3FCAD7B53F67}"/>
              </a:ext>
            </a:extLst>
          </p:cNvPr>
          <p:cNvSpPr>
            <a:spLocks noGrp="1"/>
          </p:cNvSpPr>
          <p:nvPr>
            <p:ph sz="quarter" idx="14"/>
          </p:nvPr>
        </p:nvSpPr>
        <p:spPr>
          <a:xfrm>
            <a:off x="669587" y="2268958"/>
            <a:ext cx="9598968" cy="10330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chambres régionales des comptes lors des contrôles de gestion des collectivités locales constatent régulièrement des carences dans la tenue de la comptabilité d’engagement.</a:t>
            </a:r>
          </a:p>
          <a:p>
            <a:endParaRPr lang="fr-FR" dirty="0"/>
          </a:p>
        </p:txBody>
      </p:sp>
    </p:spTree>
    <p:extLst>
      <p:ext uri="{BB962C8B-B14F-4D97-AF65-F5344CB8AC3E}">
        <p14:creationId xmlns:p14="http://schemas.microsoft.com/office/powerpoint/2010/main" val="4290070622"/>
      </p:ext>
    </p:extLst>
  </p:cSld>
  <p:clrMapOvr>
    <a:masterClrMapping/>
  </p:clrMapOvr>
  <p:transition spd="slow"/>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E0A341-35E7-4962-BE37-3421C83AD603}"/>
              </a:ext>
            </a:extLst>
          </p:cNvPr>
          <p:cNvSpPr>
            <a:spLocks noGrp="1"/>
          </p:cNvSpPr>
          <p:nvPr>
            <p:ph type="title"/>
          </p:nvPr>
        </p:nvSpPr>
        <p:spPr/>
        <p:txBody>
          <a:bodyPr/>
          <a:lstStyle/>
          <a:p>
            <a:r>
              <a:rPr lang="fr-FR" dirty="0"/>
              <a:t>MISE EN PLACE ET SUIVI DES Dépenses engagées</a:t>
            </a:r>
          </a:p>
        </p:txBody>
      </p:sp>
      <p:sp>
        <p:nvSpPr>
          <p:cNvPr id="3" name="Espace réservé du contenu 2">
            <a:extLst>
              <a:ext uri="{FF2B5EF4-FFF2-40B4-BE49-F238E27FC236}">
                <a16:creationId xmlns:a16="http://schemas.microsoft.com/office/drawing/2014/main" id="{30D9C23C-C412-4A89-9FA3-EC83474A9726}"/>
              </a:ext>
            </a:extLst>
          </p:cNvPr>
          <p:cNvSpPr>
            <a:spLocks noGrp="1"/>
          </p:cNvSpPr>
          <p:nvPr>
            <p:ph sz="quarter" idx="14"/>
          </p:nvPr>
        </p:nvSpPr>
        <p:spPr>
          <a:xfrm>
            <a:off x="648367" y="2078809"/>
            <a:ext cx="9598968" cy="30621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Il est nécessaire de distinguer l’engagement comptable et l’engagement juridique.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L’engagement juridique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est l’acte par lequel un organisme public crée ou constate à son encontre une obligation de laquelle résultera une charge financière. Cette obligation résulte notamment d’un contrat, d’un marché, d’une convention, d’une lettre de commande, un acte de vente, d’une délibération …. Il est saisi dans la comptabilité d’engagement pour son montant total et fera l’objet éventuellement de mandatements successifs. L’engagement juridique doit rester dans les limites des autorisations budgétaires (crédits limitatifs en dépense).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L’engagement comptable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consiste à réserver dans les écritures de la comptabilité d’engagement les crédits nécessaires et assurer leur disponibilité au moment du crédits limitatifs en dépense). Le contrôle de la disponibilité des crédits est opéré lors de l’engagement comptable.</a:t>
            </a:r>
          </a:p>
          <a:p>
            <a:endParaRPr lang="fr-FR" dirty="0"/>
          </a:p>
        </p:txBody>
      </p:sp>
    </p:spTree>
    <p:extLst>
      <p:ext uri="{BB962C8B-B14F-4D97-AF65-F5344CB8AC3E}">
        <p14:creationId xmlns:p14="http://schemas.microsoft.com/office/powerpoint/2010/main" val="3915859804"/>
      </p:ext>
    </p:extLst>
  </p:cSld>
  <p:clrMapOvr>
    <a:masterClrMapping/>
  </p:clrMapOvr>
  <p:transition spd="slow"/>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FF3D57-270D-4072-BC55-7B60D3AA9426}"/>
              </a:ext>
            </a:extLst>
          </p:cNvPr>
          <p:cNvSpPr>
            <a:spLocks noGrp="1"/>
          </p:cNvSpPr>
          <p:nvPr>
            <p:ph type="title"/>
          </p:nvPr>
        </p:nvSpPr>
        <p:spPr/>
        <p:txBody>
          <a:bodyPr/>
          <a:lstStyle/>
          <a:p>
            <a:r>
              <a:rPr lang="fr-FR" dirty="0"/>
              <a:t>MISE EN PLACE ET SUIVI DES Dépenses engagées</a:t>
            </a:r>
          </a:p>
        </p:txBody>
      </p:sp>
      <p:sp>
        <p:nvSpPr>
          <p:cNvPr id="3" name="Espace réservé du contenu 2">
            <a:extLst>
              <a:ext uri="{FF2B5EF4-FFF2-40B4-BE49-F238E27FC236}">
                <a16:creationId xmlns:a16="http://schemas.microsoft.com/office/drawing/2014/main" id="{D2617827-4823-4CD8-BADC-03F40A5AE685}"/>
              </a:ext>
            </a:extLst>
          </p:cNvPr>
          <p:cNvSpPr>
            <a:spLocks noGrp="1"/>
          </p:cNvSpPr>
          <p:nvPr>
            <p:ph sz="quarter" idx="14"/>
          </p:nvPr>
        </p:nvSpPr>
        <p:spPr>
          <a:xfrm>
            <a:off x="547666" y="1860600"/>
            <a:ext cx="9598968" cy="13276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L’engagement comptable précède l’engagement juridique ou lui est concomitant.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Seuls sont reportés les engagements comptables s’appuyant sur un engagement juridique (délibération, contrat, bon de commande, marché…).</a:t>
            </a:r>
          </a:p>
          <a:p>
            <a:endParaRPr lang="fr-FR" dirty="0"/>
          </a:p>
        </p:txBody>
      </p:sp>
    </p:spTree>
    <p:extLst>
      <p:ext uri="{BB962C8B-B14F-4D97-AF65-F5344CB8AC3E}">
        <p14:creationId xmlns:p14="http://schemas.microsoft.com/office/powerpoint/2010/main" val="3456163471"/>
      </p:ext>
    </p:extLst>
  </p:cSld>
  <p:clrMapOvr>
    <a:masterClrMapping/>
  </p:clrMapOvr>
  <p:transition spd="slow"/>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ED77E-A98C-469F-99B8-A3EDDA0826B4}"/>
              </a:ext>
            </a:extLst>
          </p:cNvPr>
          <p:cNvSpPr>
            <a:spLocks noGrp="1"/>
          </p:cNvSpPr>
          <p:nvPr>
            <p:ph type="title"/>
          </p:nvPr>
        </p:nvSpPr>
        <p:spPr/>
        <p:txBody>
          <a:bodyPr/>
          <a:lstStyle/>
          <a:p>
            <a:r>
              <a:rPr lang="fr-FR" dirty="0"/>
              <a:t>MISE EN PLACE ET SUIVI DES Dépenses engagées</a:t>
            </a:r>
          </a:p>
        </p:txBody>
      </p:sp>
      <p:sp>
        <p:nvSpPr>
          <p:cNvPr id="3" name="Espace réservé du contenu 2">
            <a:extLst>
              <a:ext uri="{FF2B5EF4-FFF2-40B4-BE49-F238E27FC236}">
                <a16:creationId xmlns:a16="http://schemas.microsoft.com/office/drawing/2014/main" id="{7B422D81-59A4-4F08-B3CF-A2923BD65D86}"/>
              </a:ext>
            </a:extLst>
          </p:cNvPr>
          <p:cNvSpPr>
            <a:spLocks noGrp="1"/>
          </p:cNvSpPr>
          <p:nvPr>
            <p:ph sz="quarter" idx="14"/>
          </p:nvPr>
        </p:nvSpPr>
        <p:spPr>
          <a:xfrm>
            <a:off x="547666" y="2302329"/>
            <a:ext cx="9598968" cy="208679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L’engagement comptable fait l’objet d’un suivi.</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Au moment de l’engagement, le montant définitif de la dépense n’est pas toujours connu, des avenants peuvent intervenir sur des marchés, les prix peuvent être révisés…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D’autre part, un engagement juridique et comptable peut être annulé pour diverses raisons.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L’engagement comptable est ajusté jusqu’au moment de la liquidation de la dépense si besoin est. </a:t>
            </a:r>
          </a:p>
          <a:p>
            <a:endParaRPr lang="fr-FR" dirty="0"/>
          </a:p>
        </p:txBody>
      </p:sp>
    </p:spTree>
    <p:extLst>
      <p:ext uri="{BB962C8B-B14F-4D97-AF65-F5344CB8AC3E}">
        <p14:creationId xmlns:p14="http://schemas.microsoft.com/office/powerpoint/2010/main" val="134051004"/>
      </p:ext>
    </p:extLst>
  </p:cSld>
  <p:clrMapOvr>
    <a:masterClrMapping/>
  </p:clrMapOvr>
  <p:transition spd="slow"/>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61E64D-2D45-4DFD-93C2-92C2A0B6654B}"/>
              </a:ext>
            </a:extLst>
          </p:cNvPr>
          <p:cNvSpPr>
            <a:spLocks noGrp="1"/>
          </p:cNvSpPr>
          <p:nvPr>
            <p:ph type="title"/>
          </p:nvPr>
        </p:nvSpPr>
        <p:spPr/>
        <p:txBody>
          <a:bodyPr/>
          <a:lstStyle/>
          <a:p>
            <a:r>
              <a:rPr lang="fr-FR" dirty="0"/>
              <a:t>MISE EN PLACE ET SUIVI DES Dépenses engagées</a:t>
            </a:r>
          </a:p>
        </p:txBody>
      </p:sp>
      <p:sp>
        <p:nvSpPr>
          <p:cNvPr id="3" name="Espace réservé du contenu 2">
            <a:extLst>
              <a:ext uri="{FF2B5EF4-FFF2-40B4-BE49-F238E27FC236}">
                <a16:creationId xmlns:a16="http://schemas.microsoft.com/office/drawing/2014/main" id="{C70E995B-97E8-42AA-969C-ECF579D3737C}"/>
              </a:ext>
            </a:extLst>
          </p:cNvPr>
          <p:cNvSpPr>
            <a:spLocks noGrp="1"/>
          </p:cNvSpPr>
          <p:nvPr>
            <p:ph sz="quarter" idx="14"/>
          </p:nvPr>
        </p:nvSpPr>
        <p:spPr>
          <a:xfrm>
            <a:off x="638207" y="2065758"/>
            <a:ext cx="9598968" cy="19576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Un rapprochement doit être effectué entre l’engagement et le mandatement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si le montant du mandatement excède celui de l’engagement, un engagement complémentaire sera constaté, à l’opposé, si le mandatement est inférieur, l’engagement sera réduit (dégagement).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Un dégagement est constaté en cas d’annulation ou de réduction d’un engagement précédemment enregistré.</a:t>
            </a:r>
          </a:p>
          <a:p>
            <a:endParaRPr lang="fr-FR" dirty="0"/>
          </a:p>
        </p:txBody>
      </p:sp>
    </p:spTree>
    <p:extLst>
      <p:ext uri="{BB962C8B-B14F-4D97-AF65-F5344CB8AC3E}">
        <p14:creationId xmlns:p14="http://schemas.microsoft.com/office/powerpoint/2010/main" val="2158070589"/>
      </p:ext>
    </p:extLst>
  </p:cSld>
  <p:clrMapOvr>
    <a:masterClrMapping/>
  </p:clrMapOvr>
  <p:transition spd="slow"/>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154BC-D86A-4513-99CF-E9CF13B77B03}"/>
              </a:ext>
            </a:extLst>
          </p:cNvPr>
          <p:cNvSpPr>
            <a:spLocks noGrp="1"/>
          </p:cNvSpPr>
          <p:nvPr>
            <p:ph type="title"/>
          </p:nvPr>
        </p:nvSpPr>
        <p:spPr/>
        <p:txBody>
          <a:bodyPr/>
          <a:lstStyle/>
          <a:p>
            <a:r>
              <a:rPr lang="fr-FR" dirty="0"/>
              <a:t>MISE EN PLACE ET SUIVI DES Dépenses engagées</a:t>
            </a:r>
          </a:p>
        </p:txBody>
      </p:sp>
      <p:sp>
        <p:nvSpPr>
          <p:cNvPr id="3" name="Espace réservé du contenu 2">
            <a:extLst>
              <a:ext uri="{FF2B5EF4-FFF2-40B4-BE49-F238E27FC236}">
                <a16:creationId xmlns:a16="http://schemas.microsoft.com/office/drawing/2014/main" id="{8BC07B8F-D085-4EBD-BE09-47A08EE8B15A}"/>
              </a:ext>
            </a:extLst>
          </p:cNvPr>
          <p:cNvSpPr>
            <a:spLocks noGrp="1"/>
          </p:cNvSpPr>
          <p:nvPr>
            <p:ph sz="quarter" idx="14"/>
          </p:nvPr>
        </p:nvSpPr>
        <p:spPr>
          <a:xfrm>
            <a:off x="547666" y="1977209"/>
            <a:ext cx="9598968" cy="156863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L’engagement comptable est référencé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numéro du bon de commande, numéro de l’ordre de service ou toute codification propre à la collectivité compte tenu de son système d’information.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Un seul numéro correspond à un engagement.</a:t>
            </a:r>
          </a:p>
          <a:p>
            <a:endParaRPr lang="fr-FR" dirty="0"/>
          </a:p>
        </p:txBody>
      </p:sp>
    </p:spTree>
    <p:extLst>
      <p:ext uri="{BB962C8B-B14F-4D97-AF65-F5344CB8AC3E}">
        <p14:creationId xmlns:p14="http://schemas.microsoft.com/office/powerpoint/2010/main" val="2271006520"/>
      </p:ext>
    </p:extLst>
  </p:cSld>
  <p:clrMapOvr>
    <a:masterClrMapping/>
  </p:clrMapOvr>
  <p:transition spd="slow"/>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E279A2-02E7-4A54-ABCF-7E44D76E1C52}"/>
              </a:ext>
            </a:extLst>
          </p:cNvPr>
          <p:cNvSpPr>
            <a:spLocks noGrp="1"/>
          </p:cNvSpPr>
          <p:nvPr>
            <p:ph type="title"/>
          </p:nvPr>
        </p:nvSpPr>
        <p:spPr/>
        <p:txBody>
          <a:bodyPr/>
          <a:lstStyle/>
          <a:p>
            <a:r>
              <a:rPr lang="fr-FR" dirty="0"/>
              <a:t>MISE EN PLACE ET SUIVI DES Dépenses engagées</a:t>
            </a:r>
          </a:p>
        </p:txBody>
      </p:sp>
      <p:sp>
        <p:nvSpPr>
          <p:cNvPr id="3" name="Espace réservé du contenu 2">
            <a:extLst>
              <a:ext uri="{FF2B5EF4-FFF2-40B4-BE49-F238E27FC236}">
                <a16:creationId xmlns:a16="http://schemas.microsoft.com/office/drawing/2014/main" id="{E76E1E8D-10EF-4B70-8641-3E80629C80F4}"/>
              </a:ext>
            </a:extLst>
          </p:cNvPr>
          <p:cNvSpPr>
            <a:spLocks noGrp="1"/>
          </p:cNvSpPr>
          <p:nvPr>
            <p:ph sz="quarter" idx="14"/>
          </p:nvPr>
        </p:nvSpPr>
        <p:spPr>
          <a:xfrm>
            <a:off x="678847" y="2147038"/>
            <a:ext cx="9598968" cy="26688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Quelque soit l’organisation adoptée par la collectivité et les outils informatiques utilisés, elle doit mettre en place, une procédure permettant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l’inscription des engagements comptables,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 assurer le lien entre engagement comptable </a:t>
            </a:r>
            <a:r>
              <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et</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 engagement juridique,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d’assurer le suivi jusqu’à la liquidation puis le mandatement. </a:t>
            </a:r>
          </a:p>
          <a:p>
            <a:pPr marL="372122" marR="0" lvl="1" indent="0" algn="just" defTabSz="914400" rtl="0" eaLnBrk="1" fontAlgn="base" latinLnBrk="0" hangingPunct="1">
              <a:lnSpc>
                <a:spcPct val="100000"/>
              </a:lnSpc>
              <a:spcBef>
                <a:spcPct val="20000"/>
              </a:spcBef>
              <a:spcAft>
                <a:spcPct val="0"/>
              </a:spcAft>
              <a:buClr>
                <a:srgbClr val="3F3F3F"/>
              </a:buClr>
              <a:buSzPct val="120000"/>
              <a:buFont typeface="Helvetica" pitchFamily="34" charset="0"/>
              <a:buNone/>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acteurs de chaque phase doivent être identifiés ainsi que les documents supports de chaque action. </a:t>
            </a:r>
          </a:p>
          <a:p>
            <a:pPr marL="372122" marR="0" lvl="1" indent="0" algn="just" defTabSz="914400" rtl="0" eaLnBrk="1" fontAlgn="base" latinLnBrk="0" hangingPunct="1">
              <a:lnSpc>
                <a:spcPct val="100000"/>
              </a:lnSpc>
              <a:spcBef>
                <a:spcPct val="20000"/>
              </a:spcBef>
              <a:spcAft>
                <a:spcPct val="0"/>
              </a:spcAft>
              <a:buClr>
                <a:srgbClr val="3F3F3F"/>
              </a:buClr>
              <a:buSzPct val="120000"/>
              <a:buFont typeface="Helvetica" pitchFamily="34" charset="0"/>
              <a:buNone/>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échanges entre acteurs sont formalisés et tracés.</a:t>
            </a:r>
          </a:p>
          <a:p>
            <a:endParaRPr lang="fr-FR" dirty="0"/>
          </a:p>
        </p:txBody>
      </p:sp>
    </p:spTree>
    <p:extLst>
      <p:ext uri="{BB962C8B-B14F-4D97-AF65-F5344CB8AC3E}">
        <p14:creationId xmlns:p14="http://schemas.microsoft.com/office/powerpoint/2010/main" val="2134225173"/>
      </p:ext>
    </p:extLst>
  </p:cSld>
  <p:clrMapOvr>
    <a:masterClrMapping/>
  </p:clrMapOvr>
  <p:transition spd="slow"/>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EA09D6-EF7D-4D43-83C6-1D00CE5A0316}"/>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F009C6C6-5572-4A7E-B771-BBC3737B503B}"/>
              </a:ext>
            </a:extLst>
          </p:cNvPr>
          <p:cNvSpPr>
            <a:spLocks noGrp="1"/>
          </p:cNvSpPr>
          <p:nvPr>
            <p:ph sz="quarter" idx="14"/>
          </p:nvPr>
        </p:nvSpPr>
        <p:spPr>
          <a:xfrm>
            <a:off x="628047" y="2147955"/>
            <a:ext cx="9598968" cy="32653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tenue de la comptabilité des dépenses engagées concerne l’ensemble des collectivités ainsi que l’ensemble des dépenses (fonctionnement et investissement).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Phase 1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ouverture des crédits.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budget et les documents budgétaires postérieurs (budget supplémentaire, décisions modificatives sont présentés par l’ordonnateur au niveau de l’article. L’engagement est donc également constaté au niveau de l’article.</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suivi de la consommation des crédits s’effectue au niveau de vote adopté par l’assemblée délibérante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article, chapitre ou opération (pour certaines dépenses d’investissement).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niveau de suivi des crédits encadre les pouvoirs de l’exécutif pour réaliser des virements de crédits sans en référer à l’assemblée délibérante.</a:t>
            </a:r>
          </a:p>
          <a:p>
            <a:endParaRPr lang="fr-FR" dirty="0"/>
          </a:p>
        </p:txBody>
      </p:sp>
    </p:spTree>
    <p:extLst>
      <p:ext uri="{BB962C8B-B14F-4D97-AF65-F5344CB8AC3E}">
        <p14:creationId xmlns:p14="http://schemas.microsoft.com/office/powerpoint/2010/main" val="2103877260"/>
      </p:ext>
    </p:extLst>
  </p:cSld>
  <p:clrMapOvr>
    <a:masterClrMapping/>
  </p:clrMapOvr>
  <p:transition spd="slow"/>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A6F4D6-A72D-4191-AC93-E39176B94CFC}"/>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85AB13ED-B1C7-428F-8342-3FE73EEF25D8}"/>
              </a:ext>
            </a:extLst>
          </p:cNvPr>
          <p:cNvSpPr>
            <a:spLocks noGrp="1"/>
          </p:cNvSpPr>
          <p:nvPr>
            <p:ph sz="quarter" idx="14"/>
          </p:nvPr>
        </p:nvSpPr>
        <p:spPr>
          <a:xfrm>
            <a:off x="547666" y="2512798"/>
            <a:ext cx="9598968" cy="13784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première phase de la comptabilité d’engagement des dépenses consiste à ouvrir les crédits.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ouvertures de crédit de chaque chapitre mentionne le montant ouvert et la nature du document budgétaire qui a prévu ces crédits (budget primitif, budget supplémentaire, différentes décisions modificatives numérotées).</a:t>
            </a:r>
          </a:p>
          <a:p>
            <a:endParaRPr lang="fr-FR" dirty="0"/>
          </a:p>
        </p:txBody>
      </p:sp>
    </p:spTree>
    <p:extLst>
      <p:ext uri="{BB962C8B-B14F-4D97-AF65-F5344CB8AC3E}">
        <p14:creationId xmlns:p14="http://schemas.microsoft.com/office/powerpoint/2010/main" val="217292866"/>
      </p:ext>
    </p:extLst>
  </p:cSld>
  <p:clrMapOvr>
    <a:masterClrMapping/>
  </p:clrMapOvr>
  <p:transition spd="slow"/>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0285F4-01E9-443A-97D0-30085DB15227}"/>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40B3C2D5-E2E3-4C46-9B28-A11536F8F31F}"/>
              </a:ext>
            </a:extLst>
          </p:cNvPr>
          <p:cNvSpPr>
            <a:spLocks noGrp="1"/>
          </p:cNvSpPr>
          <p:nvPr>
            <p:ph sz="quarter" idx="14"/>
          </p:nvPr>
        </p:nvSpPr>
        <p:spPr>
          <a:xfrm>
            <a:off x="546767" y="1611449"/>
            <a:ext cx="9598968" cy="430167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Phase 2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constatation de l’engagement.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début d’exercice, une fois le budget adopté, les engagements provisionnels sont inscrits ce qui entraîne réservation des crédits.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cours d’exercice, dès que la décision est prise de procéder à une dépense et formalisée par un bon de commande, le signature d’un marché, le montant prévisionnel de la dépense est reporté dans la comptabilité des dépenses engagées.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informations enregistrées sont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un numéro d’engagement (ordre chronologique),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la date de l’inscription,</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la nature de l’engagement,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nom du créancier,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références du bon de commande et/ou du marché ou toute autre référence délibération, acte juridique…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montant de l’engagement.</a:t>
            </a:r>
            <a:endParaRPr lang="fr-FR" dirty="0"/>
          </a:p>
        </p:txBody>
      </p:sp>
    </p:spTree>
    <p:extLst>
      <p:ext uri="{BB962C8B-B14F-4D97-AF65-F5344CB8AC3E}">
        <p14:creationId xmlns:p14="http://schemas.microsoft.com/office/powerpoint/2010/main" val="271241119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21FDA9-F601-4E97-AFF7-93A33E5B99B1}"/>
              </a:ext>
            </a:extLst>
          </p:cNvPr>
          <p:cNvSpPr>
            <a:spLocks noGrp="1"/>
          </p:cNvSpPr>
          <p:nvPr>
            <p:ph type="title"/>
          </p:nvPr>
        </p:nvSpPr>
        <p:spPr/>
        <p:txBody>
          <a:bodyPr/>
          <a:lstStyle/>
          <a:p>
            <a:r>
              <a:rPr lang="fr-FR" dirty="0"/>
              <a:t>Principe d’exécution des dépenses</a:t>
            </a:r>
          </a:p>
        </p:txBody>
      </p:sp>
      <p:sp>
        <p:nvSpPr>
          <p:cNvPr id="3" name="Espace réservé du contenu 2">
            <a:extLst>
              <a:ext uri="{FF2B5EF4-FFF2-40B4-BE49-F238E27FC236}">
                <a16:creationId xmlns:a16="http://schemas.microsoft.com/office/drawing/2014/main" id="{DFCD76FD-F43B-47E4-9C71-AE1EA40F302C}"/>
              </a:ext>
            </a:extLst>
          </p:cNvPr>
          <p:cNvSpPr>
            <a:spLocks noGrp="1"/>
          </p:cNvSpPr>
          <p:nvPr>
            <p:ph sz="quarter" idx="14"/>
          </p:nvPr>
        </p:nvSpPr>
        <p:spPr>
          <a:xfrm>
            <a:off x="547666" y="2088969"/>
            <a:ext cx="9598968" cy="2513511"/>
          </a:xfrm>
        </p:spPr>
        <p:txBody>
          <a:bodyPr/>
          <a:lstStyle/>
          <a:p>
            <a:pPr algn="just"/>
            <a:r>
              <a:rPr lang="fr-FR" sz="1600" b="0" i="0" dirty="0">
                <a:solidFill>
                  <a:srgbClr val="262626"/>
                </a:solidFill>
                <a:effectLst/>
                <a:latin typeface="+mn-lt"/>
              </a:rPr>
              <a:t>Les biens ne figurant pas dans cette liste ou ne pouvant y être assimilés, mais ayant un caractère de durabilité et de consistance suffisant, peuvent être imputés en section d’investissement par une délibération spécifique de l’assemblée délibérante lorsqu’il s’agit de biens dont la valeur unitaire est inférieure à 500 € (articles </a:t>
            </a:r>
            <a:r>
              <a:rPr lang="fr-FR" sz="1600" b="0" i="0" u="none" strike="noStrike" dirty="0">
                <a:solidFill>
                  <a:srgbClr val="262626"/>
                </a:solidFill>
                <a:effectLst/>
                <a:latin typeface="+mn-lt"/>
                <a:hlinkClick r:id="rId2" tooltip="« L. 2122-21  », dans une nouvelle fenêtre">
                  <a:extLst>
                    <a:ext uri="{A12FA001-AC4F-418D-AE19-62706E023703}">
                      <ahyp:hlinkClr xmlns:ahyp="http://schemas.microsoft.com/office/drawing/2018/hyperlinkcolor" val="tx"/>
                    </a:ext>
                  </a:extLst>
                </a:hlinkClick>
              </a:rPr>
              <a:t>L. 2122-21</a:t>
            </a:r>
            <a:r>
              <a:rPr lang="fr-FR" sz="1600" b="0" i="0" dirty="0">
                <a:solidFill>
                  <a:srgbClr val="262626"/>
                </a:solidFill>
                <a:effectLst/>
                <a:latin typeface="+mn-lt"/>
              </a:rPr>
              <a:t>, </a:t>
            </a:r>
            <a:r>
              <a:rPr lang="fr-FR" sz="1600" b="0" i="0" u="none" strike="noStrike" dirty="0">
                <a:solidFill>
                  <a:srgbClr val="262626"/>
                </a:solidFill>
                <a:effectLst/>
                <a:latin typeface="+mn-lt"/>
                <a:hlinkClick r:id="rId3" tooltip="« L. 3221-2  », dans une nouvelle fenêtre">
                  <a:extLst>
                    <a:ext uri="{A12FA001-AC4F-418D-AE19-62706E023703}">
                      <ahyp:hlinkClr xmlns:ahyp="http://schemas.microsoft.com/office/drawing/2018/hyperlinkcolor" val="tx"/>
                    </a:ext>
                  </a:extLst>
                </a:hlinkClick>
              </a:rPr>
              <a:t>L. 3221-2</a:t>
            </a:r>
            <a:r>
              <a:rPr lang="fr-FR" sz="1600" b="0" i="0" dirty="0">
                <a:solidFill>
                  <a:srgbClr val="262626"/>
                </a:solidFill>
                <a:effectLst/>
                <a:latin typeface="+mn-lt"/>
              </a:rPr>
              <a:t> et </a:t>
            </a:r>
            <a:r>
              <a:rPr lang="fr-FR" sz="1600" b="0" i="0" u="none" strike="noStrike" dirty="0">
                <a:solidFill>
                  <a:srgbClr val="262626"/>
                </a:solidFill>
                <a:effectLst/>
                <a:latin typeface="+mn-lt"/>
                <a:hlinkClick r:id="rId4" tooltip="« L. 4231-2  », dans une nouvelle fenêtre">
                  <a:extLst>
                    <a:ext uri="{A12FA001-AC4F-418D-AE19-62706E023703}">
                      <ahyp:hlinkClr xmlns:ahyp="http://schemas.microsoft.com/office/drawing/2018/hyperlinkcolor" val="tx"/>
                    </a:ext>
                  </a:extLst>
                </a:hlinkClick>
              </a:rPr>
              <a:t>L. 4231-2</a:t>
            </a:r>
            <a:r>
              <a:rPr lang="fr-FR" sz="1600" b="0" i="0" dirty="0">
                <a:solidFill>
                  <a:srgbClr val="262626"/>
                </a:solidFill>
                <a:effectLst/>
                <a:latin typeface="+mn-lt"/>
              </a:rPr>
              <a:t> du CGCT).</a:t>
            </a:r>
          </a:p>
          <a:p>
            <a:pPr algn="just"/>
            <a:r>
              <a:rPr lang="fr-FR" sz="1600" b="0" i="0" dirty="0">
                <a:solidFill>
                  <a:srgbClr val="262626"/>
                </a:solidFill>
                <a:effectLst/>
                <a:latin typeface="+mn-lt"/>
              </a:rPr>
              <a:t>Dès lors que ces dépenses sont considérées comme des dépenses d’investissement, elles peuvent faire l’objet d’une attribution du fonds de compensation de la TVA (FCTVA) sous réserve des autres conditions d’éligibilité fixées par les articles </a:t>
            </a:r>
            <a:r>
              <a:rPr lang="fr-FR" sz="1600" b="0" i="0" u="none" strike="noStrike" dirty="0">
                <a:solidFill>
                  <a:srgbClr val="262626"/>
                </a:solidFill>
                <a:effectLst/>
                <a:latin typeface="+mn-lt"/>
                <a:hlinkClick r:id="rId5" tooltip="« L. 1615-1 à L. 1615-12  », dans une nouvelle fenêtre">
                  <a:extLst>
                    <a:ext uri="{A12FA001-AC4F-418D-AE19-62706E023703}">
                      <ahyp:hlinkClr xmlns:ahyp="http://schemas.microsoft.com/office/drawing/2018/hyperlinkcolor" val="tx"/>
                    </a:ext>
                  </a:extLst>
                </a:hlinkClick>
              </a:rPr>
              <a:t>L. 1615-1 à L. 1615-12</a:t>
            </a:r>
            <a:r>
              <a:rPr lang="fr-FR" sz="1600" b="0" i="0" dirty="0">
                <a:solidFill>
                  <a:srgbClr val="262626"/>
                </a:solidFill>
                <a:effectLst/>
                <a:latin typeface="+mn-lt"/>
              </a:rPr>
              <a:t> - et  </a:t>
            </a:r>
            <a:r>
              <a:rPr lang="fr-FR" sz="1600" b="0" i="0" u="none" strike="noStrike" dirty="0">
                <a:solidFill>
                  <a:srgbClr val="262626"/>
                </a:solidFill>
                <a:effectLst/>
                <a:latin typeface="+mn-lt"/>
                <a:hlinkClick r:id="rId6" tooltip="« R. 1615-1 à D. 1615-7  », dans une nouvelle fenêtre">
                  <a:extLst>
                    <a:ext uri="{A12FA001-AC4F-418D-AE19-62706E023703}">
                      <ahyp:hlinkClr xmlns:ahyp="http://schemas.microsoft.com/office/drawing/2018/hyperlinkcolor" val="tx"/>
                    </a:ext>
                  </a:extLst>
                </a:hlinkClick>
              </a:rPr>
              <a:t>R. 1615-1 à D. 1615-7</a:t>
            </a:r>
            <a:r>
              <a:rPr lang="fr-FR" sz="1600" b="0" i="0" dirty="0">
                <a:solidFill>
                  <a:srgbClr val="262626"/>
                </a:solidFill>
                <a:effectLst/>
                <a:latin typeface="+mn-lt"/>
              </a:rPr>
              <a:t> du CGCT.</a:t>
            </a:r>
            <a:endParaRPr lang="fr-FR" sz="1600" dirty="0">
              <a:solidFill>
                <a:srgbClr val="262626"/>
              </a:solidFill>
              <a:latin typeface="+mn-lt"/>
            </a:endParaRPr>
          </a:p>
        </p:txBody>
      </p:sp>
    </p:spTree>
    <p:extLst>
      <p:ext uri="{BB962C8B-B14F-4D97-AF65-F5344CB8AC3E}">
        <p14:creationId xmlns:p14="http://schemas.microsoft.com/office/powerpoint/2010/main" val="875488510"/>
      </p:ext>
    </p:extLst>
  </p:cSld>
  <p:clrMapOvr>
    <a:masterClrMapping/>
  </p:clrMapOvr>
  <p:transition spd="slow"/>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76B359-A664-43BA-835C-CA2EC044FCE3}"/>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EF9E3E51-E75D-4DE6-9893-6AFE55BA3760}"/>
              </a:ext>
            </a:extLst>
          </p:cNvPr>
          <p:cNvSpPr>
            <a:spLocks noGrp="1"/>
          </p:cNvSpPr>
          <p:nvPr>
            <p:ph sz="quarter" idx="14"/>
          </p:nvPr>
        </p:nvSpPr>
        <p:spPr>
          <a:xfrm>
            <a:off x="709327" y="2248638"/>
            <a:ext cx="9598968" cy="2172073"/>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cumul des engagements est calculé et le solde restant disponible pour engagement est calculé par différence en rapprochant le cumul des engagements, des crédits ouverts.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Selon le modèle organisationnel choisi par les collectivités cette phase relève de la directions des finances , des services opérationnels ou gestionnaires ou d’une direction ou service intermédiaire qui reçoit les besoins exprimés par les services et procède à l’engagement après vérifications comptables et budgétaires et envoie la commande au fournisseur.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Il s’agit d’une sorte de pré visa financier.</a:t>
            </a:r>
          </a:p>
          <a:p>
            <a:endParaRPr lang="fr-FR" dirty="0"/>
          </a:p>
        </p:txBody>
      </p:sp>
    </p:spTree>
    <p:extLst>
      <p:ext uri="{BB962C8B-B14F-4D97-AF65-F5344CB8AC3E}">
        <p14:creationId xmlns:p14="http://schemas.microsoft.com/office/powerpoint/2010/main" val="3613077378"/>
      </p:ext>
    </p:extLst>
  </p:cSld>
  <p:clrMapOvr>
    <a:masterClrMapping/>
  </p:clrMapOvr>
  <p:transition spd="slow"/>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6757E8-0235-4486-AD74-5A72D2D8C825}"/>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5697D862-E1BE-4DD5-B14C-8AA2D54D9C69}"/>
              </a:ext>
            </a:extLst>
          </p:cNvPr>
          <p:cNvSpPr>
            <a:spLocks noGrp="1"/>
          </p:cNvSpPr>
          <p:nvPr>
            <p:ph sz="quarter" idx="14"/>
          </p:nvPr>
        </p:nvSpPr>
        <p:spPr>
          <a:xfrm>
            <a:off x="547666" y="1936569"/>
            <a:ext cx="9598968" cy="332631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Phase 3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constatation du service fait.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C’est un moment clé de la comptabilité des dépenses engagées, il est complexe à mettre en œuvre.</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constatation de la date du service fait, en pratique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la date de livraison ou la date d’exécution des prestations permet de suivre l’exécution matérielle de la dépense.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marchandises commandées ont elles été reçues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Ont elles été reçues dans les délais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prestations demandées ont elles été réalisées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Ont elles été réalisées dans les délais contractuels?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Sont elles conformes ?</a:t>
            </a:r>
            <a:endPar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endParaRPr>
          </a:p>
          <a:p>
            <a:endParaRPr lang="fr-FR" dirty="0"/>
          </a:p>
        </p:txBody>
      </p:sp>
    </p:spTree>
    <p:extLst>
      <p:ext uri="{BB962C8B-B14F-4D97-AF65-F5344CB8AC3E}">
        <p14:creationId xmlns:p14="http://schemas.microsoft.com/office/powerpoint/2010/main" val="2103613813"/>
      </p:ext>
    </p:extLst>
  </p:cSld>
  <p:clrMapOvr>
    <a:masterClrMapping/>
  </p:clrMapOvr>
  <p:transition spd="slow"/>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A7F493-EBF4-4B21-807F-E62F5330F712}"/>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25EBC872-6303-404E-B128-39C395F285CA}"/>
              </a:ext>
            </a:extLst>
          </p:cNvPr>
          <p:cNvSpPr>
            <a:spLocks noGrp="1"/>
          </p:cNvSpPr>
          <p:nvPr>
            <p:ph sz="quarter" idx="14"/>
          </p:nvPr>
        </p:nvSpPr>
        <p:spPr>
          <a:xfrm>
            <a:off x="545868" y="1860600"/>
            <a:ext cx="9598968" cy="28821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constatation du service fait doit être retracée dans la comptabilité d’engagement.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Il convient de relever la date de livraison des fournitures, la date d’exécution des prestations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Pour les biens et marchandises livrées, l’enregistrement s’effectue à partir du bon de livraison ou du document en tenant lieu.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Pour les prestations de service, les prestations intellectuelles, les opérations complexes et/ou dont la réalisation est étalée dans le temps (marché de construction, marché d’entretien, de maintenance ) la collectivité doit définir le document support qui matérialise la constatation du service fait et entraîne l’enregistrement dans la comptabilités des dépenses engagées.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Il faut, dans la mesure du possible, éviter de constater le service fait au moment de la réception de la facture. </a:t>
            </a:r>
          </a:p>
          <a:p>
            <a:endParaRPr lang="fr-FR" dirty="0"/>
          </a:p>
        </p:txBody>
      </p:sp>
    </p:spTree>
    <p:extLst>
      <p:ext uri="{BB962C8B-B14F-4D97-AF65-F5344CB8AC3E}">
        <p14:creationId xmlns:p14="http://schemas.microsoft.com/office/powerpoint/2010/main" val="2309027156"/>
      </p:ext>
    </p:extLst>
  </p:cSld>
  <p:clrMapOvr>
    <a:masterClrMapping/>
  </p:clrMapOvr>
  <p:transition spd="slow"/>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11AF95-1A00-4A70-AB34-A9E7F08BBFF0}"/>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DC7827C0-7197-4F2C-9B39-D1AF53DD85E3}"/>
              </a:ext>
            </a:extLst>
          </p:cNvPr>
          <p:cNvSpPr>
            <a:spLocks noGrp="1"/>
          </p:cNvSpPr>
          <p:nvPr>
            <p:ph sz="quarter" idx="14"/>
          </p:nvPr>
        </p:nvSpPr>
        <p:spPr>
          <a:xfrm>
            <a:off x="547666" y="2149930"/>
            <a:ext cx="9598968" cy="21691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Dans le cas des marchés d’entretien ou de maintenance, par exemple, la collectivité doit suivre l’exécution du marché et s’assurer que les prestations sont effectivement effectuées, aux dates et fréquences prévues contractuellement.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prestataire, lors de chaque passage, le matérialise par un bon de passage, une annotation sur un carnet d’entretien ou tout autre moyen contractuellement prévu.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Ce document, matérialise le service fait et assure la traçabilité du contrôle de la collectivité sur son prestataire.</a:t>
            </a:r>
          </a:p>
          <a:p>
            <a:endParaRPr lang="fr-FR" dirty="0"/>
          </a:p>
        </p:txBody>
      </p:sp>
    </p:spTree>
    <p:extLst>
      <p:ext uri="{BB962C8B-B14F-4D97-AF65-F5344CB8AC3E}">
        <p14:creationId xmlns:p14="http://schemas.microsoft.com/office/powerpoint/2010/main" val="4160227620"/>
      </p:ext>
    </p:extLst>
  </p:cSld>
  <p:clrMapOvr>
    <a:masterClrMapping/>
  </p:clrMapOvr>
  <p:transition spd="slow"/>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064102-B048-4157-AA6E-16E31EA8339D}"/>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A6122B3F-F70F-4909-9EB8-2ECEA83D23D8}"/>
              </a:ext>
            </a:extLst>
          </p:cNvPr>
          <p:cNvSpPr>
            <a:spLocks noGrp="1"/>
          </p:cNvSpPr>
          <p:nvPr>
            <p:ph sz="quarter" idx="14"/>
          </p:nvPr>
        </p:nvSpPr>
        <p:spPr>
          <a:xfrm>
            <a:off x="668687" y="2685518"/>
            <a:ext cx="9598968" cy="12057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constatation du service fait se matérialise par l’enregistrement dans la comptabilité des dépenses engagées de cette date.</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Le service responsable de cette opération varie selon l’organisation adoptée par la collectivité.</a:t>
            </a:r>
          </a:p>
          <a:p>
            <a:endParaRPr lang="fr-FR" dirty="0"/>
          </a:p>
        </p:txBody>
      </p:sp>
    </p:spTree>
    <p:extLst>
      <p:ext uri="{BB962C8B-B14F-4D97-AF65-F5344CB8AC3E}">
        <p14:creationId xmlns:p14="http://schemas.microsoft.com/office/powerpoint/2010/main" val="3715177642"/>
      </p:ext>
    </p:extLst>
  </p:cSld>
  <p:clrMapOvr>
    <a:masterClrMapping/>
  </p:clrMapOvr>
  <p:transition spd="slow"/>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F476A3-5EAE-4CE5-A0C7-8EEF8CCC8D16}"/>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7606CED5-4038-4BCA-9440-269FF5CF8FDE}"/>
              </a:ext>
            </a:extLst>
          </p:cNvPr>
          <p:cNvSpPr>
            <a:spLocks noGrp="1"/>
          </p:cNvSpPr>
          <p:nvPr>
            <p:ph sz="quarter" idx="14"/>
          </p:nvPr>
        </p:nvSpPr>
        <p:spPr>
          <a:xfrm>
            <a:off x="547666" y="2443999"/>
            <a:ext cx="9598968" cy="2169182"/>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Phase 4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liquidation.</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Cette phase est de la responsabilité de l’ordonnateur, elle précède le mandatement et n’est pas retracée dans la comptabilité des dépenses engagées formellement.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Cette phase est importante puisqu’elle permet à l’ordonnateur de vérifier que la facture présentée est conforme au bon de commande et/ou aux dispositions contractuelles.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Selon les organisations adoptées, elle relève de la direction des finances (organisation centralisée) ou des directions opérationnelles ou gestionnaires (organisation décentralisée).</a:t>
            </a:r>
            <a:endPar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endParaRPr>
          </a:p>
          <a:p>
            <a:endParaRPr lang="fr-FR" dirty="0"/>
          </a:p>
        </p:txBody>
      </p:sp>
    </p:spTree>
    <p:extLst>
      <p:ext uri="{BB962C8B-B14F-4D97-AF65-F5344CB8AC3E}">
        <p14:creationId xmlns:p14="http://schemas.microsoft.com/office/powerpoint/2010/main" val="2510254084"/>
      </p:ext>
    </p:extLst>
  </p:cSld>
  <p:clrMapOvr>
    <a:masterClrMapping/>
  </p:clrMapOvr>
  <p:transition spd="slow"/>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CD3927D-E30F-4A7D-A0DB-9AC1F3520919}"/>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2461F6A6-F830-416D-BC0E-B512C685DA1B}"/>
              </a:ext>
            </a:extLst>
          </p:cNvPr>
          <p:cNvSpPr>
            <a:spLocks noGrp="1"/>
          </p:cNvSpPr>
          <p:nvPr>
            <p:ph sz="quarter" idx="14"/>
          </p:nvPr>
        </p:nvSpPr>
        <p:spPr>
          <a:xfrm>
            <a:off x="628047" y="2380718"/>
            <a:ext cx="9598968" cy="7892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Ne peuvent être liquidées que des dépenses pour lesquelles il y a eu service fait sauf pour les charges constatées d’avance (primes d’assurance, documentation, commande par internet…).</a:t>
            </a:r>
          </a:p>
          <a:p>
            <a:endParaRPr lang="fr-FR" dirty="0"/>
          </a:p>
        </p:txBody>
      </p:sp>
    </p:spTree>
    <p:extLst>
      <p:ext uri="{BB962C8B-B14F-4D97-AF65-F5344CB8AC3E}">
        <p14:creationId xmlns:p14="http://schemas.microsoft.com/office/powerpoint/2010/main" val="3959318452"/>
      </p:ext>
    </p:extLst>
  </p:cSld>
  <p:clrMapOvr>
    <a:masterClrMapping/>
  </p:clrMapOvr>
  <p:transition spd="slow"/>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F6BF2E-F37F-4410-8A3A-8977C57490F4}"/>
              </a:ext>
            </a:extLst>
          </p:cNvPr>
          <p:cNvSpPr>
            <a:spLocks noGrp="1"/>
          </p:cNvSpPr>
          <p:nvPr>
            <p:ph type="title"/>
          </p:nvPr>
        </p:nvSpPr>
        <p:spPr/>
        <p:txBody>
          <a:bodyPr/>
          <a:lstStyle/>
          <a:p>
            <a:r>
              <a:rPr lang="fr-FR"/>
              <a:t>Les différentes phases de la comptabilité d’engagement</a:t>
            </a:r>
            <a:endParaRPr lang="fr-FR" dirty="0"/>
          </a:p>
        </p:txBody>
      </p:sp>
      <p:sp>
        <p:nvSpPr>
          <p:cNvPr id="3" name="Espace réservé du contenu 2">
            <a:extLst>
              <a:ext uri="{FF2B5EF4-FFF2-40B4-BE49-F238E27FC236}">
                <a16:creationId xmlns:a16="http://schemas.microsoft.com/office/drawing/2014/main" id="{FDAC1E1E-411A-4C3E-9906-A802EB6379C0}"/>
              </a:ext>
            </a:extLst>
          </p:cNvPr>
          <p:cNvSpPr>
            <a:spLocks noGrp="1"/>
          </p:cNvSpPr>
          <p:nvPr>
            <p:ph sz="quarter" idx="14"/>
          </p:nvPr>
        </p:nvSpPr>
        <p:spPr>
          <a:xfrm>
            <a:off x="545868" y="2078809"/>
            <a:ext cx="9598968" cy="244239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Phase 5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mandatement.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Si le mandatement est concomitant à l’engagement, il y a lieu de constater l’engagement dans le support dédié et dans la série numérotée des engagements et avant le mandatement.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Dans la comptabilité d’engagement sont reportés les références du mandat ainsi que son montant, le cumul des mandats imputés sur le chapitre concerné.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cas de constatation de différence entre le montant engagé et la somme mandatée, un engagement complémentaire, ou une réduction de l’engagement initial est enregistrée.</a:t>
            </a:r>
            <a:endPar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endParaRPr>
          </a:p>
          <a:p>
            <a:endParaRPr lang="fr-FR" dirty="0"/>
          </a:p>
        </p:txBody>
      </p:sp>
    </p:spTree>
    <p:extLst>
      <p:ext uri="{BB962C8B-B14F-4D97-AF65-F5344CB8AC3E}">
        <p14:creationId xmlns:p14="http://schemas.microsoft.com/office/powerpoint/2010/main" val="1970883007"/>
      </p:ext>
    </p:extLst>
  </p:cSld>
  <p:clrMapOvr>
    <a:masterClrMapping/>
  </p:clrMapOvr>
  <p:transition spd="slow"/>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2AAF4F-2A96-4595-97B5-D7DC4C8F1679}"/>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8DC93BD0-1E94-4928-B239-2E6E7521EF9A}"/>
              </a:ext>
            </a:extLst>
          </p:cNvPr>
          <p:cNvSpPr>
            <a:spLocks noGrp="1"/>
          </p:cNvSpPr>
          <p:nvPr>
            <p:ph sz="quarter" idx="14"/>
          </p:nvPr>
        </p:nvSpPr>
        <p:spPr>
          <a:xfrm>
            <a:off x="628047" y="2264197"/>
            <a:ext cx="9598968" cy="18153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mandatement relève de la direction des finances quelque soit l’organisation adoptée.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direction des finances doit disposer pour procéder au mandatement d’informations détenues par les autres directions et relatives au service fait et à la liquidation.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Une procédure doit être mise en place afin d’assurer la circulation de l’information entre les directions opérationnelles ou gestionnaires et la direction financière.</a:t>
            </a:r>
          </a:p>
          <a:p>
            <a:endParaRPr lang="fr-FR" dirty="0"/>
          </a:p>
        </p:txBody>
      </p:sp>
    </p:spTree>
    <p:extLst>
      <p:ext uri="{BB962C8B-B14F-4D97-AF65-F5344CB8AC3E}">
        <p14:creationId xmlns:p14="http://schemas.microsoft.com/office/powerpoint/2010/main" val="2666610399"/>
      </p:ext>
    </p:extLst>
  </p:cSld>
  <p:clrMapOvr>
    <a:masterClrMapping/>
  </p:clrMapOvr>
  <p:transition spd="slow"/>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6BB540-23C3-4EC3-83E1-26DC0274E74C}"/>
              </a:ext>
            </a:extLst>
          </p:cNvPr>
          <p:cNvSpPr>
            <a:spLocks noGrp="1"/>
          </p:cNvSpPr>
          <p:nvPr>
            <p:ph type="title"/>
          </p:nvPr>
        </p:nvSpPr>
        <p:spPr/>
        <p:txBody>
          <a:bodyPr/>
          <a:lstStyle/>
          <a:p>
            <a:r>
              <a:rPr lang="fr-FR" dirty="0"/>
              <a:t>Les différentes phases de la comptabilité d’engagement</a:t>
            </a:r>
          </a:p>
        </p:txBody>
      </p:sp>
      <p:sp>
        <p:nvSpPr>
          <p:cNvPr id="3" name="Espace réservé du contenu 2">
            <a:extLst>
              <a:ext uri="{FF2B5EF4-FFF2-40B4-BE49-F238E27FC236}">
                <a16:creationId xmlns:a16="http://schemas.microsoft.com/office/drawing/2014/main" id="{379F40DF-7A72-4825-9695-76EB7C008D7A}"/>
              </a:ext>
            </a:extLst>
          </p:cNvPr>
          <p:cNvSpPr>
            <a:spLocks noGrp="1"/>
          </p:cNvSpPr>
          <p:nvPr>
            <p:ph sz="quarter" idx="14"/>
          </p:nvPr>
        </p:nvSpPr>
        <p:spPr>
          <a:xfrm>
            <a:off x="545868" y="1863491"/>
            <a:ext cx="9598968" cy="343807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Phase 6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L’arrêt des inscriptions.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inscriptions sont arrêtées au 31 décembre, conformément à la règle d’annualité pour les deux sections ;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collectivité peut décider d’arrêter les engagements au titre d’un exercice avant le 31 décembre et ce afin de réduire le montant des charges à rattachées, et des restes à réaliser et de clôturer sa gestion le plus rapidement possible.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comptabilité des dépenses engagées peut être arrêtée en cours d’année afin d’effectuer un contrôle des inscriptions, de chiffrer les crédits disponibles, de déterminer les engagements non mandatés.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comptabilité des dépenses engagées doit être régulièrement rapprochée de la comptabilité tenue par le comptable afin de procéder à l’ajustement des crédits disponibles pour le mandatement.</a:t>
            </a:r>
            <a:endPar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endParaRPr>
          </a:p>
          <a:p>
            <a:endParaRPr lang="fr-FR" dirty="0"/>
          </a:p>
        </p:txBody>
      </p:sp>
    </p:spTree>
    <p:extLst>
      <p:ext uri="{BB962C8B-B14F-4D97-AF65-F5344CB8AC3E}">
        <p14:creationId xmlns:p14="http://schemas.microsoft.com/office/powerpoint/2010/main" val="170538305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7A856-C613-485F-842B-803923D4279A}"/>
              </a:ext>
            </a:extLst>
          </p:cNvPr>
          <p:cNvSpPr>
            <a:spLocks noGrp="1"/>
          </p:cNvSpPr>
          <p:nvPr>
            <p:ph type="title"/>
          </p:nvPr>
        </p:nvSpPr>
        <p:spPr/>
        <p:txBody>
          <a:bodyPr/>
          <a:lstStyle/>
          <a:p>
            <a:r>
              <a:rPr lang="fr-FR" dirty="0"/>
              <a:t>Principe d’exécution des dépenses</a:t>
            </a:r>
          </a:p>
        </p:txBody>
      </p:sp>
      <p:sp>
        <p:nvSpPr>
          <p:cNvPr id="3" name="Espace réservé du contenu 2">
            <a:extLst>
              <a:ext uri="{FF2B5EF4-FFF2-40B4-BE49-F238E27FC236}">
                <a16:creationId xmlns:a16="http://schemas.microsoft.com/office/drawing/2014/main" id="{9DB43839-7044-4B71-A9D8-D54A3BEBB61E}"/>
              </a:ext>
            </a:extLst>
          </p:cNvPr>
          <p:cNvSpPr>
            <a:spLocks noGrp="1"/>
          </p:cNvSpPr>
          <p:nvPr>
            <p:ph sz="quarter" idx="14"/>
          </p:nvPr>
        </p:nvSpPr>
        <p:spPr>
          <a:xfrm>
            <a:off x="547666" y="2106398"/>
            <a:ext cx="9598968" cy="2172073"/>
          </a:xfrm>
        </p:spPr>
        <p:txBody>
          <a:bodyPr/>
          <a:lstStyle/>
          <a:p>
            <a:pPr algn="just"/>
            <a:r>
              <a:rPr lang="fr-FR" sz="1600" b="0" i="0" dirty="0">
                <a:solidFill>
                  <a:srgbClr val="3D3D3D"/>
                </a:solidFill>
                <a:effectLst/>
                <a:latin typeface="+mn-lt"/>
              </a:rPr>
              <a:t>Les dépenses d’investissement peuvent être financées par l’emprunt, sauf le remboursement de l’annuité en capital de la dette qui ne peut être effectué que par des recettes propres.</a:t>
            </a:r>
          </a:p>
          <a:p>
            <a:pPr algn="just"/>
            <a:r>
              <a:rPr lang="fr-FR" sz="1600" b="0" i="0" dirty="0">
                <a:solidFill>
                  <a:srgbClr val="3D3D3D"/>
                </a:solidFill>
                <a:effectLst/>
                <a:latin typeface="+mn-lt"/>
              </a:rPr>
              <a:t>Enfin, les dépenses d’investissement des communes, des départements et des régions peuvent faire l’objet d’autorisations de programme qui permettent de gérer dans le temps les opérations pluriannuelles. </a:t>
            </a:r>
          </a:p>
          <a:p>
            <a:pPr algn="just"/>
            <a:r>
              <a:rPr lang="fr-FR" sz="1600" b="0" i="0" dirty="0">
                <a:solidFill>
                  <a:srgbClr val="3D3D3D"/>
                </a:solidFill>
                <a:effectLst/>
                <a:latin typeface="+mn-lt"/>
              </a:rPr>
              <a:t>Les autorisations de programme constituent la limite supérieure des dépenses qui peuvent être engagées pour l’exécution des investissements.</a:t>
            </a:r>
          </a:p>
          <a:p>
            <a:endParaRPr lang="fr-FR" dirty="0"/>
          </a:p>
        </p:txBody>
      </p:sp>
    </p:spTree>
    <p:extLst>
      <p:ext uri="{BB962C8B-B14F-4D97-AF65-F5344CB8AC3E}">
        <p14:creationId xmlns:p14="http://schemas.microsoft.com/office/powerpoint/2010/main" val="1849245639"/>
      </p:ext>
    </p:extLst>
  </p:cSld>
  <p:clrMapOvr>
    <a:masterClrMapping/>
  </p:clrMapOvr>
  <p:transition spd="slow"/>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C966ED-0720-4E21-807B-DF079FF73B03}"/>
              </a:ext>
            </a:extLst>
          </p:cNvPr>
          <p:cNvSpPr>
            <a:spLocks noGrp="1"/>
          </p:cNvSpPr>
          <p:nvPr>
            <p:ph type="title"/>
          </p:nvPr>
        </p:nvSpPr>
        <p:spPr/>
        <p:txBody>
          <a:bodyPr/>
          <a:lstStyle/>
          <a:p>
            <a:pPr algn="ctr"/>
            <a:r>
              <a:rPr lang="fr-FR" dirty="0"/>
              <a:t>Pièces à joindre à toutes écritures </a:t>
            </a:r>
            <a:br>
              <a:rPr lang="fr-FR" dirty="0"/>
            </a:br>
            <a:r>
              <a:rPr lang="fr-FR" dirty="0"/>
              <a:t> transmission en trésorerie</a:t>
            </a:r>
          </a:p>
        </p:txBody>
      </p:sp>
      <p:sp>
        <p:nvSpPr>
          <p:cNvPr id="3" name="Espace réservé du texte 2">
            <a:extLst>
              <a:ext uri="{FF2B5EF4-FFF2-40B4-BE49-F238E27FC236}">
                <a16:creationId xmlns:a16="http://schemas.microsoft.com/office/drawing/2014/main" id="{D4779D94-7487-43EB-AC42-888E5FA532B8}"/>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13344349"/>
      </p:ext>
    </p:extLst>
  </p:cSld>
  <p:clrMapOvr>
    <a:masterClrMapping/>
  </p:clrMapOvr>
  <p:transition spd="slow"/>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8BA002-D687-47D2-BC9E-804FB07D9857}"/>
              </a:ext>
            </a:extLst>
          </p:cNvPr>
          <p:cNvSpPr>
            <a:spLocks noGrp="1"/>
          </p:cNvSpPr>
          <p:nvPr>
            <p:ph type="title"/>
          </p:nvPr>
        </p:nvSpPr>
        <p:spPr/>
        <p:txBody>
          <a:bodyPr/>
          <a:lstStyle/>
          <a:p>
            <a:r>
              <a:rPr lang="fr-FR" dirty="0"/>
              <a:t>Le portail chorus – la dématérialisation des factures publiques</a:t>
            </a:r>
          </a:p>
        </p:txBody>
      </p:sp>
      <p:sp>
        <p:nvSpPr>
          <p:cNvPr id="3" name="Espace réservé du contenu 2">
            <a:extLst>
              <a:ext uri="{FF2B5EF4-FFF2-40B4-BE49-F238E27FC236}">
                <a16:creationId xmlns:a16="http://schemas.microsoft.com/office/drawing/2014/main" id="{29FBCBDD-A6DE-484A-A6CC-45770257017A}"/>
              </a:ext>
            </a:extLst>
          </p:cNvPr>
          <p:cNvSpPr>
            <a:spLocks noGrp="1"/>
          </p:cNvSpPr>
          <p:nvPr>
            <p:ph sz="quarter" idx="14"/>
          </p:nvPr>
        </p:nvSpPr>
        <p:spPr>
          <a:xfrm>
            <a:off x="668687" y="2414089"/>
            <a:ext cx="9598968" cy="1822631"/>
          </a:xfrm>
        </p:spPr>
        <p:txBody>
          <a:bodyPr/>
          <a:lstStyle/>
          <a:p>
            <a:pPr algn="just"/>
            <a:r>
              <a:rPr lang="fr-FR" sz="1600" b="0" dirty="0">
                <a:solidFill>
                  <a:srgbClr val="262626"/>
                </a:solidFill>
                <a:latin typeface="+mn-lt"/>
              </a:rPr>
              <a:t>C</a:t>
            </a:r>
            <a:r>
              <a:rPr lang="fr-FR" sz="1600" b="0" i="0" dirty="0">
                <a:solidFill>
                  <a:srgbClr val="262626"/>
                </a:solidFill>
                <a:effectLst/>
                <a:latin typeface="+mn-lt"/>
              </a:rPr>
              <a:t>’est le nouveau portail public de l’état sur lequel transiteront progressivement l’ensemble des factures à destination du service public.</a:t>
            </a:r>
          </a:p>
          <a:p>
            <a:pPr algn="just"/>
            <a:r>
              <a:rPr lang="fr-FR" sz="1600" b="0" i="0" dirty="0">
                <a:solidFill>
                  <a:srgbClr val="262626"/>
                </a:solidFill>
                <a:effectLst/>
                <a:latin typeface="+mn-lt"/>
              </a:rPr>
              <a:t>Ce portail permet la dématérialisation de 100% des factures qui sont adressées à l’ensemble des entités publiques. </a:t>
            </a:r>
          </a:p>
          <a:p>
            <a:pPr algn="just"/>
            <a:r>
              <a:rPr lang="fr-FR" sz="1600" b="0" dirty="0">
                <a:solidFill>
                  <a:srgbClr val="262626"/>
                </a:solidFill>
                <a:latin typeface="+mn-lt"/>
              </a:rPr>
              <a:t>Ce portail est en service depuis le 1</a:t>
            </a:r>
            <a:r>
              <a:rPr lang="fr-FR" sz="1600" b="0" baseline="30000" dirty="0">
                <a:solidFill>
                  <a:srgbClr val="262626"/>
                </a:solidFill>
                <a:latin typeface="+mn-lt"/>
              </a:rPr>
              <a:t>er</a:t>
            </a:r>
            <a:r>
              <a:rPr lang="fr-FR" sz="1600" b="0" dirty="0">
                <a:solidFill>
                  <a:srgbClr val="262626"/>
                </a:solidFill>
                <a:latin typeface="+mn-lt"/>
              </a:rPr>
              <a:t> janvier 2017.</a:t>
            </a:r>
            <a:endParaRPr lang="fr-FR" sz="1600" dirty="0">
              <a:solidFill>
                <a:srgbClr val="262626"/>
              </a:solidFill>
              <a:latin typeface="+mn-lt"/>
            </a:endParaRPr>
          </a:p>
        </p:txBody>
      </p:sp>
    </p:spTree>
    <p:extLst>
      <p:ext uri="{BB962C8B-B14F-4D97-AF65-F5344CB8AC3E}">
        <p14:creationId xmlns:p14="http://schemas.microsoft.com/office/powerpoint/2010/main" val="3959457583"/>
      </p:ext>
    </p:extLst>
  </p:cSld>
  <p:clrMapOvr>
    <a:masterClrMapping/>
  </p:clrMapOvr>
  <p:transition spd="slow"/>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CEE15F-24E9-4C66-9FAE-681C9A680FDF}"/>
              </a:ext>
            </a:extLst>
          </p:cNvPr>
          <p:cNvSpPr>
            <a:spLocks noGrp="1"/>
          </p:cNvSpPr>
          <p:nvPr>
            <p:ph type="title"/>
          </p:nvPr>
        </p:nvSpPr>
        <p:spPr/>
        <p:txBody>
          <a:bodyPr/>
          <a:lstStyle/>
          <a:p>
            <a:r>
              <a:rPr lang="fr-FR" dirty="0"/>
              <a:t>Pièces à joindre à toutes écritures - transmission en trésorerie</a:t>
            </a:r>
          </a:p>
        </p:txBody>
      </p:sp>
      <p:sp>
        <p:nvSpPr>
          <p:cNvPr id="3" name="Espace réservé du contenu 2">
            <a:extLst>
              <a:ext uri="{FF2B5EF4-FFF2-40B4-BE49-F238E27FC236}">
                <a16:creationId xmlns:a16="http://schemas.microsoft.com/office/drawing/2014/main" id="{9C0E30BC-4E60-43CE-9A80-4188C041D744}"/>
              </a:ext>
            </a:extLst>
          </p:cNvPr>
          <p:cNvSpPr>
            <a:spLocks noGrp="1"/>
          </p:cNvSpPr>
          <p:nvPr>
            <p:ph sz="quarter" idx="14"/>
          </p:nvPr>
        </p:nvSpPr>
        <p:spPr>
          <a:xfrm>
            <a:off x="547666" y="2096238"/>
            <a:ext cx="9598968" cy="1845842"/>
          </a:xfrm>
        </p:spPr>
        <p:txBody>
          <a:bodyPr/>
          <a:lstStyle/>
          <a:p>
            <a:pPr algn="just"/>
            <a:r>
              <a:rPr lang="fr-FR" sz="1600" b="0" dirty="0"/>
              <a:t>Le mandatement est une notion de comptabilité publique.</a:t>
            </a:r>
          </a:p>
          <a:p>
            <a:pPr algn="just"/>
            <a:r>
              <a:rPr lang="fr-FR" sz="1600" b="0" dirty="0"/>
              <a:t>Il s’agit d’une acte administratif donnant au comptable, conformément aux résultats de la liquidation, l’ordre de payer la dette de la collectivité.</a:t>
            </a:r>
          </a:p>
          <a:p>
            <a:pPr algn="just"/>
            <a:r>
              <a:rPr lang="fr-FR" sz="1600" b="0" dirty="0"/>
              <a:t>Cet ordre de paiement, prend la forme d’un mandat établi au profit du créancier pour le montant de la liquidation.</a:t>
            </a:r>
          </a:p>
        </p:txBody>
      </p:sp>
    </p:spTree>
    <p:extLst>
      <p:ext uri="{BB962C8B-B14F-4D97-AF65-F5344CB8AC3E}">
        <p14:creationId xmlns:p14="http://schemas.microsoft.com/office/powerpoint/2010/main" val="292189716"/>
      </p:ext>
    </p:extLst>
  </p:cSld>
  <p:clrMapOvr>
    <a:masterClrMapping/>
  </p:clrMapOvr>
  <p:transition spd="slow"/>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579722D-4F3A-48A5-AE7A-D8092D98CBB8}"/>
              </a:ext>
            </a:extLst>
          </p:cNvPr>
          <p:cNvSpPr>
            <a:spLocks noGrp="1"/>
          </p:cNvSpPr>
          <p:nvPr>
            <p:ph type="title"/>
          </p:nvPr>
        </p:nvSpPr>
        <p:spPr/>
        <p:txBody>
          <a:bodyPr/>
          <a:lstStyle/>
          <a:p>
            <a:r>
              <a:rPr lang="fr-FR" dirty="0"/>
              <a:t>Mandatement et principe de séparation d’ordonnancement et de paiement</a:t>
            </a:r>
          </a:p>
        </p:txBody>
      </p:sp>
      <p:sp>
        <p:nvSpPr>
          <p:cNvPr id="3" name="Espace réservé du contenu 2">
            <a:extLst>
              <a:ext uri="{FF2B5EF4-FFF2-40B4-BE49-F238E27FC236}">
                <a16:creationId xmlns:a16="http://schemas.microsoft.com/office/drawing/2014/main" id="{F93DECCD-F882-4D25-AFF3-8AD8EB25D9D9}"/>
              </a:ext>
            </a:extLst>
          </p:cNvPr>
          <p:cNvSpPr>
            <a:spLocks noGrp="1"/>
          </p:cNvSpPr>
          <p:nvPr>
            <p:ph sz="quarter" idx="14"/>
          </p:nvPr>
        </p:nvSpPr>
        <p:spPr>
          <a:xfrm>
            <a:off x="547666" y="2088969"/>
            <a:ext cx="9598968" cy="2574471"/>
          </a:xfrm>
        </p:spPr>
        <p:txBody>
          <a:bodyPr/>
          <a:lstStyle/>
          <a:p>
            <a:pPr algn="just"/>
            <a:r>
              <a:rPr lang="fr-FR" sz="1600" b="0" dirty="0"/>
              <a:t>En comptabilité public, il existe un principe de séparation des fonctions </a:t>
            </a:r>
            <a:r>
              <a:rPr lang="fr-FR" sz="1600" dirty="0"/>
              <a:t>d’ordonnateur</a:t>
            </a:r>
            <a:r>
              <a:rPr lang="fr-FR" sz="1600" b="0" dirty="0"/>
              <a:t> et des fonctions de </a:t>
            </a:r>
            <a:r>
              <a:rPr lang="fr-FR" sz="1600" dirty="0"/>
              <a:t>comptable public</a:t>
            </a:r>
            <a:r>
              <a:rPr lang="fr-FR" sz="1600" b="0" dirty="0"/>
              <a:t>.</a:t>
            </a:r>
          </a:p>
          <a:p>
            <a:pPr algn="just"/>
            <a:r>
              <a:rPr lang="fr-FR" sz="1600" b="0" dirty="0"/>
              <a:t>Par ce principe, celui qui décide et donne l’ordre de réaliser une dépense est l’exécutif de la collectivité.(Le maire ordonne une dépense).</a:t>
            </a:r>
          </a:p>
          <a:p>
            <a:pPr algn="just"/>
            <a:r>
              <a:rPr lang="fr-FR" sz="1600" b="0" dirty="0"/>
              <a:t>Celui qui paie est un agent du trésor public (agent de l’État), totalement extérieur à la collectivité.</a:t>
            </a:r>
          </a:p>
          <a:p>
            <a:pPr algn="just"/>
            <a:r>
              <a:rPr lang="fr-FR" sz="1600" b="0" dirty="0"/>
              <a:t>Ce principe est posé pour éviter que tout élu local ou fonctionnaire territorial ne manipule de l’argent public.</a:t>
            </a:r>
          </a:p>
          <a:p>
            <a:pPr algn="just"/>
            <a:r>
              <a:rPr lang="fr-FR" sz="1600" b="0" dirty="0"/>
              <a:t>Il existe donc un contrôle réciproque entre l’ordonnateur et le comptable.</a:t>
            </a:r>
          </a:p>
        </p:txBody>
      </p:sp>
    </p:spTree>
    <p:extLst>
      <p:ext uri="{BB962C8B-B14F-4D97-AF65-F5344CB8AC3E}">
        <p14:creationId xmlns:p14="http://schemas.microsoft.com/office/powerpoint/2010/main" val="354722310"/>
      </p:ext>
    </p:extLst>
  </p:cSld>
  <p:clrMapOvr>
    <a:masterClrMapping/>
  </p:clrMapOvr>
  <p:transition spd="slow"/>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8D6EA4-E3B8-4816-ACD2-5DFE70FB6E10}"/>
              </a:ext>
            </a:extLst>
          </p:cNvPr>
          <p:cNvSpPr>
            <a:spLocks noGrp="1"/>
          </p:cNvSpPr>
          <p:nvPr>
            <p:ph type="title"/>
          </p:nvPr>
        </p:nvSpPr>
        <p:spPr/>
        <p:txBody>
          <a:bodyPr/>
          <a:lstStyle/>
          <a:p>
            <a:r>
              <a:rPr lang="fr-FR" dirty="0"/>
              <a:t>Fonctionnement du mandatement</a:t>
            </a:r>
          </a:p>
        </p:txBody>
      </p:sp>
      <p:sp>
        <p:nvSpPr>
          <p:cNvPr id="3" name="Espace réservé du contenu 2">
            <a:extLst>
              <a:ext uri="{FF2B5EF4-FFF2-40B4-BE49-F238E27FC236}">
                <a16:creationId xmlns:a16="http://schemas.microsoft.com/office/drawing/2014/main" id="{2EF5C487-C3C1-49ED-9A18-D8BC9F59C1F0}"/>
              </a:ext>
            </a:extLst>
          </p:cNvPr>
          <p:cNvSpPr>
            <a:spLocks noGrp="1"/>
          </p:cNvSpPr>
          <p:nvPr>
            <p:ph sz="quarter" idx="14"/>
          </p:nvPr>
        </p:nvSpPr>
        <p:spPr>
          <a:xfrm>
            <a:off x="628047" y="2147038"/>
            <a:ext cx="9598968" cy="2172073"/>
          </a:xfrm>
        </p:spPr>
        <p:txBody>
          <a:bodyPr/>
          <a:lstStyle/>
          <a:p>
            <a:pPr algn="just"/>
            <a:r>
              <a:rPr lang="fr-FR" sz="1600" b="0" dirty="0"/>
              <a:t>L’ordonnateur engage, liquide et mandate (ou ordonnance) la dépense.</a:t>
            </a:r>
          </a:p>
          <a:p>
            <a:pPr algn="just"/>
            <a:r>
              <a:rPr lang="fr-FR" sz="1600" b="0" dirty="0"/>
              <a:t>L’engagement représente la décision de lancer la dépense à partir des crédits votés.</a:t>
            </a:r>
          </a:p>
          <a:p>
            <a:pPr algn="just"/>
            <a:r>
              <a:rPr lang="fr-FR" sz="1600" b="0" dirty="0"/>
              <a:t>Le mandatement quant à lui, est l’acte administratif par lequel l’ordonnateur donne ordre au comptable de payer, en lui fournissant un mandat de paiement </a:t>
            </a:r>
            <a:r>
              <a:rPr lang="fr-FR" sz="1600" dirty="0"/>
              <a:t>comportant toutes les pièces justificatives de la dépense.</a:t>
            </a:r>
          </a:p>
          <a:p>
            <a:pPr algn="just"/>
            <a:r>
              <a:rPr lang="fr-FR" sz="1600" b="0" dirty="0"/>
              <a:t>L’ordonnateur donne ainsi l’ordre au comptable, par mandat, de procéder au paiement. Le mandat s’accompagne en quelque sorte d’un ordre de virement au fournisseur.</a:t>
            </a:r>
          </a:p>
        </p:txBody>
      </p:sp>
    </p:spTree>
    <p:extLst>
      <p:ext uri="{BB962C8B-B14F-4D97-AF65-F5344CB8AC3E}">
        <p14:creationId xmlns:p14="http://schemas.microsoft.com/office/powerpoint/2010/main" val="3217680008"/>
      </p:ext>
    </p:extLst>
  </p:cSld>
  <p:clrMapOvr>
    <a:masterClrMapping/>
  </p:clrMapOvr>
  <p:transition spd="slow"/>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0DBC5-37C4-464B-9E40-A209653E3DCC}"/>
              </a:ext>
            </a:extLst>
          </p:cNvPr>
          <p:cNvSpPr>
            <a:spLocks noGrp="1"/>
          </p:cNvSpPr>
          <p:nvPr>
            <p:ph type="title"/>
          </p:nvPr>
        </p:nvSpPr>
        <p:spPr/>
        <p:txBody>
          <a:bodyPr/>
          <a:lstStyle/>
          <a:p>
            <a:r>
              <a:rPr lang="fr-FR" dirty="0"/>
              <a:t>Fonctionnement du mandatement</a:t>
            </a:r>
          </a:p>
        </p:txBody>
      </p:sp>
      <p:sp>
        <p:nvSpPr>
          <p:cNvPr id="3" name="Espace réservé du contenu 2">
            <a:extLst>
              <a:ext uri="{FF2B5EF4-FFF2-40B4-BE49-F238E27FC236}">
                <a16:creationId xmlns:a16="http://schemas.microsoft.com/office/drawing/2014/main" id="{6AF47F5F-7E2A-4564-B976-3C8F2C1E3BA6}"/>
              </a:ext>
            </a:extLst>
          </p:cNvPr>
          <p:cNvSpPr>
            <a:spLocks noGrp="1"/>
          </p:cNvSpPr>
          <p:nvPr>
            <p:ph sz="quarter" idx="14"/>
          </p:nvPr>
        </p:nvSpPr>
        <p:spPr>
          <a:xfrm>
            <a:off x="689007" y="2271849"/>
            <a:ext cx="9598968" cy="2269671"/>
          </a:xfrm>
        </p:spPr>
        <p:txBody>
          <a:bodyPr/>
          <a:lstStyle/>
          <a:p>
            <a:pPr algn="just"/>
            <a:r>
              <a:rPr lang="fr-FR" sz="1600" b="0" dirty="0"/>
              <a:t>Le comptable, quant à lui, opère un contrôle très strict et encadré de la régularité de la dépense avant de procéder au paiement de la dépense.</a:t>
            </a:r>
          </a:p>
          <a:p>
            <a:pPr algn="just"/>
            <a:r>
              <a:rPr lang="fr-FR" sz="1600" b="0" dirty="0"/>
              <a:t>Dans un premier temps, il prend en charge le mandat et vérifie la capacité de l’ordonnateur à mandater la dépense, l’exacte imputation de la dépense sur le budget voté de la collectivité, la disponibilité des crédits, les pièces justificatives, etc. ……</a:t>
            </a:r>
          </a:p>
          <a:p>
            <a:pPr algn="just"/>
            <a:r>
              <a:rPr lang="fr-FR" sz="1600" b="0" dirty="0"/>
              <a:t>Si tout est en ordre, le comptable procède au paiement de la dépense. Dans le cas contraire, il rejette le mandat et demande des pièces complémentaires.</a:t>
            </a:r>
          </a:p>
        </p:txBody>
      </p:sp>
    </p:spTree>
    <p:extLst>
      <p:ext uri="{BB962C8B-B14F-4D97-AF65-F5344CB8AC3E}">
        <p14:creationId xmlns:p14="http://schemas.microsoft.com/office/powerpoint/2010/main" val="2955601702"/>
      </p:ext>
    </p:extLst>
  </p:cSld>
  <p:clrMapOvr>
    <a:masterClrMapping/>
  </p:clrMapOvr>
  <p:transition spd="slow"/>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1877A7-F60A-4531-B072-733E0ED5E7C0}"/>
              </a:ext>
            </a:extLst>
          </p:cNvPr>
          <p:cNvSpPr>
            <a:spLocks noGrp="1"/>
          </p:cNvSpPr>
          <p:nvPr>
            <p:ph type="title"/>
          </p:nvPr>
        </p:nvSpPr>
        <p:spPr/>
        <p:txBody>
          <a:bodyPr/>
          <a:lstStyle/>
          <a:p>
            <a:r>
              <a:rPr lang="fr-FR" dirty="0"/>
              <a:t>Fonctionnement du mandatement</a:t>
            </a:r>
          </a:p>
        </p:txBody>
      </p:sp>
      <p:sp>
        <p:nvSpPr>
          <p:cNvPr id="3" name="Espace réservé du contenu 2">
            <a:extLst>
              <a:ext uri="{FF2B5EF4-FFF2-40B4-BE49-F238E27FC236}">
                <a16:creationId xmlns:a16="http://schemas.microsoft.com/office/drawing/2014/main" id="{60FE4F77-9B73-4BF0-AE51-F0400ED1084E}"/>
              </a:ext>
            </a:extLst>
          </p:cNvPr>
          <p:cNvSpPr>
            <a:spLocks noGrp="1"/>
          </p:cNvSpPr>
          <p:nvPr>
            <p:ph sz="quarter" idx="14"/>
          </p:nvPr>
        </p:nvSpPr>
        <p:spPr>
          <a:xfrm>
            <a:off x="678847" y="2279118"/>
            <a:ext cx="9598968" cy="1408962"/>
          </a:xfrm>
        </p:spPr>
        <p:txBody>
          <a:bodyPr/>
          <a:lstStyle/>
          <a:p>
            <a:r>
              <a:rPr lang="fr-FR" sz="1600" dirty="0"/>
              <a:t>L’ordonnateur et le comptable sont donc strictement séparés.</a:t>
            </a:r>
          </a:p>
          <a:p>
            <a:r>
              <a:rPr lang="fr-FR" sz="1600" dirty="0"/>
              <a:t>Celui qui décide ne détient pas les fonds et celui qui détient les fonds ne décide pas de la dépense.</a:t>
            </a:r>
          </a:p>
        </p:txBody>
      </p:sp>
    </p:spTree>
    <p:extLst>
      <p:ext uri="{BB962C8B-B14F-4D97-AF65-F5344CB8AC3E}">
        <p14:creationId xmlns:p14="http://schemas.microsoft.com/office/powerpoint/2010/main" val="2486009443"/>
      </p:ext>
    </p:extLst>
  </p:cSld>
  <p:clrMapOvr>
    <a:masterClrMapping/>
  </p:clrMapOvr>
  <p:transition spd="slow"/>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062AA1-F804-4350-884F-9361DEFE536D}"/>
              </a:ext>
            </a:extLst>
          </p:cNvPr>
          <p:cNvSpPr>
            <a:spLocks noGrp="1"/>
          </p:cNvSpPr>
          <p:nvPr>
            <p:ph type="title"/>
          </p:nvPr>
        </p:nvSpPr>
        <p:spPr/>
        <p:txBody>
          <a:bodyPr/>
          <a:lstStyle/>
          <a:p>
            <a:r>
              <a:rPr lang="fr-FR" dirty="0"/>
              <a:t>Qu’est-ce qu’un titre de recettes</a:t>
            </a:r>
          </a:p>
        </p:txBody>
      </p:sp>
      <p:sp>
        <p:nvSpPr>
          <p:cNvPr id="3" name="Espace réservé du contenu 2">
            <a:extLst>
              <a:ext uri="{FF2B5EF4-FFF2-40B4-BE49-F238E27FC236}">
                <a16:creationId xmlns:a16="http://schemas.microsoft.com/office/drawing/2014/main" id="{F476612B-5B75-4FB4-A282-997CB96408B7}"/>
              </a:ext>
            </a:extLst>
          </p:cNvPr>
          <p:cNvSpPr>
            <a:spLocks noGrp="1"/>
          </p:cNvSpPr>
          <p:nvPr>
            <p:ph sz="quarter" idx="14"/>
          </p:nvPr>
        </p:nvSpPr>
        <p:spPr>
          <a:xfrm>
            <a:off x="658527" y="2373449"/>
            <a:ext cx="9598968" cy="1588951"/>
          </a:xfrm>
        </p:spPr>
        <p:txBody>
          <a:bodyPr/>
          <a:lstStyle/>
          <a:p>
            <a:pPr algn="just"/>
            <a:r>
              <a:rPr lang="fr-FR" sz="1600" b="0" i="0" dirty="0">
                <a:solidFill>
                  <a:schemeClr val="tx2"/>
                </a:solidFill>
                <a:effectLst/>
                <a:latin typeface="+mn-lt"/>
              </a:rPr>
              <a:t>Pour percevoir leurs recettes, les ordonnateurs (maire ou président) émettent des titres de recettes.</a:t>
            </a:r>
          </a:p>
          <a:p>
            <a:pPr algn="just"/>
            <a:r>
              <a:rPr lang="fr-FR" sz="1600" b="0" i="0" dirty="0">
                <a:solidFill>
                  <a:schemeClr val="tx2"/>
                </a:solidFill>
                <a:effectLst/>
                <a:latin typeface="+mn-lt"/>
              </a:rPr>
              <a:t>Les titres de recettes comprennent deux parties principales : </a:t>
            </a:r>
          </a:p>
          <a:p>
            <a:pPr lvl="1" algn="just"/>
            <a:r>
              <a:rPr lang="fr-FR" sz="1600" b="0" i="0" dirty="0">
                <a:solidFill>
                  <a:schemeClr val="tx2"/>
                </a:solidFill>
                <a:effectLst/>
                <a:latin typeface="+mn-lt"/>
              </a:rPr>
              <a:t>un ordre à recouvrer adressé au comptable public ; </a:t>
            </a:r>
          </a:p>
          <a:p>
            <a:pPr lvl="1" algn="just"/>
            <a:r>
              <a:rPr lang="fr-FR" sz="1600" b="0" i="0" dirty="0">
                <a:solidFill>
                  <a:schemeClr val="tx2"/>
                </a:solidFill>
                <a:effectLst/>
                <a:latin typeface="+mn-lt"/>
              </a:rPr>
              <a:t>un avis de sommes à payer destiné au débiteur de la collectivité.</a:t>
            </a:r>
          </a:p>
          <a:p>
            <a:endParaRPr lang="fr-FR" dirty="0"/>
          </a:p>
        </p:txBody>
      </p:sp>
    </p:spTree>
    <p:extLst>
      <p:ext uri="{BB962C8B-B14F-4D97-AF65-F5344CB8AC3E}">
        <p14:creationId xmlns:p14="http://schemas.microsoft.com/office/powerpoint/2010/main" val="922158536"/>
      </p:ext>
    </p:extLst>
  </p:cSld>
  <p:clrMapOvr>
    <a:masterClrMapping/>
  </p:clrMapOvr>
  <p:transition spd="slow"/>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14C04B-F9C2-435F-9FAB-C4A036C387D1}"/>
              </a:ext>
            </a:extLst>
          </p:cNvPr>
          <p:cNvSpPr>
            <a:spLocks noGrp="1"/>
          </p:cNvSpPr>
          <p:nvPr>
            <p:ph type="title"/>
          </p:nvPr>
        </p:nvSpPr>
        <p:spPr/>
        <p:txBody>
          <a:bodyPr/>
          <a:lstStyle/>
          <a:p>
            <a:r>
              <a:rPr lang="fr-FR" dirty="0"/>
              <a:t>Qu’est-ce qu’un titre de recettes</a:t>
            </a:r>
          </a:p>
        </p:txBody>
      </p:sp>
      <p:sp>
        <p:nvSpPr>
          <p:cNvPr id="3" name="Espace réservé du contenu 2">
            <a:extLst>
              <a:ext uri="{FF2B5EF4-FFF2-40B4-BE49-F238E27FC236}">
                <a16:creationId xmlns:a16="http://schemas.microsoft.com/office/drawing/2014/main" id="{EDCEBEE4-457F-41A3-97EA-DB7E2C1DFF8E}"/>
              </a:ext>
            </a:extLst>
          </p:cNvPr>
          <p:cNvSpPr>
            <a:spLocks noGrp="1"/>
          </p:cNvSpPr>
          <p:nvPr>
            <p:ph sz="quarter" idx="14"/>
          </p:nvPr>
        </p:nvSpPr>
        <p:spPr>
          <a:xfrm>
            <a:off x="699167" y="2157198"/>
            <a:ext cx="9598968" cy="2172073"/>
          </a:xfrm>
        </p:spPr>
        <p:txBody>
          <a:bodyPr/>
          <a:lstStyle/>
          <a:p>
            <a:pPr algn="just"/>
            <a:r>
              <a:rPr lang="fr-FR" sz="1600" b="0" i="0" dirty="0">
                <a:solidFill>
                  <a:schemeClr val="tx2"/>
                </a:solidFill>
                <a:effectLst/>
                <a:latin typeface="+mn-lt"/>
              </a:rPr>
              <a:t>Toute créance d'une collectivité territoriale ou d'un établissement public, à l'instar des créances des personnes privées, fait l'objet d'un titre qui matérialise ses droits. </a:t>
            </a:r>
          </a:p>
          <a:p>
            <a:pPr algn="just"/>
            <a:r>
              <a:rPr lang="fr-FR" sz="1600" b="0" i="0" dirty="0">
                <a:solidFill>
                  <a:schemeClr val="tx2"/>
                </a:solidFill>
                <a:effectLst/>
                <a:latin typeface="+mn-lt"/>
              </a:rPr>
              <a:t>Mais, les titres de recettes émis par les ordonnateurs locaux ont « force exécutoire », c'est-à-dire qu'ils permettent l’exécution forcée par le comptable public. </a:t>
            </a:r>
          </a:p>
          <a:p>
            <a:pPr algn="just"/>
            <a:r>
              <a:rPr lang="fr-FR" sz="1600" b="0" i="0" dirty="0">
                <a:solidFill>
                  <a:schemeClr val="tx2"/>
                </a:solidFill>
                <a:effectLst/>
                <a:latin typeface="+mn-lt"/>
              </a:rPr>
              <a:t>Celui-ci doit, car sa responsabilité peut être mise en cause, user de ses prérogatives pour recouvrer les sommes dues.</a:t>
            </a:r>
            <a:endParaRPr lang="fr-FR" sz="1600" dirty="0">
              <a:solidFill>
                <a:schemeClr val="tx2"/>
              </a:solidFill>
              <a:latin typeface="+mn-lt"/>
            </a:endParaRPr>
          </a:p>
        </p:txBody>
      </p:sp>
    </p:spTree>
    <p:extLst>
      <p:ext uri="{BB962C8B-B14F-4D97-AF65-F5344CB8AC3E}">
        <p14:creationId xmlns:p14="http://schemas.microsoft.com/office/powerpoint/2010/main" val="2323234503"/>
      </p:ext>
    </p:extLst>
  </p:cSld>
  <p:clrMapOvr>
    <a:masterClrMapping/>
  </p:clrMapOvr>
  <p:transition spd="slow"/>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B33111-659D-44AB-8D50-F4FDF08BB063}"/>
              </a:ext>
            </a:extLst>
          </p:cNvPr>
          <p:cNvSpPr>
            <a:spLocks noGrp="1"/>
          </p:cNvSpPr>
          <p:nvPr>
            <p:ph type="title"/>
          </p:nvPr>
        </p:nvSpPr>
        <p:spPr/>
        <p:txBody>
          <a:bodyPr/>
          <a:lstStyle/>
          <a:p>
            <a:r>
              <a:rPr lang="fr-FR" dirty="0"/>
              <a:t>À quoi ressemble un titre de recettes?</a:t>
            </a:r>
          </a:p>
        </p:txBody>
      </p:sp>
      <p:sp>
        <p:nvSpPr>
          <p:cNvPr id="3" name="Espace réservé du contenu 2">
            <a:extLst>
              <a:ext uri="{FF2B5EF4-FFF2-40B4-BE49-F238E27FC236}">
                <a16:creationId xmlns:a16="http://schemas.microsoft.com/office/drawing/2014/main" id="{A883B559-F842-46FE-8550-4B58E107E583}"/>
              </a:ext>
            </a:extLst>
          </p:cNvPr>
          <p:cNvSpPr>
            <a:spLocks noGrp="1"/>
          </p:cNvSpPr>
          <p:nvPr>
            <p:ph sz="quarter" idx="14"/>
          </p:nvPr>
        </p:nvSpPr>
        <p:spPr>
          <a:xfrm>
            <a:off x="547667" y="2418042"/>
            <a:ext cx="9598968" cy="2015671"/>
          </a:xfrm>
        </p:spPr>
        <p:txBody>
          <a:bodyPr/>
          <a:lstStyle/>
          <a:p>
            <a:pPr algn="ctr"/>
            <a:r>
              <a:rPr lang="fr-FR" sz="1600" b="0" dirty="0" err="1">
                <a:solidFill>
                  <a:srgbClr val="004175"/>
                </a:solidFill>
                <a:hlinkClick r:id="rId2" action="ppaction://hlinkfile">
                  <a:extLst>
                    <a:ext uri="{A12FA001-AC4F-418D-AE19-62706E023703}">
                      <ahyp:hlinkClr xmlns:ahyp="http://schemas.microsoft.com/office/drawing/2018/hyperlinkcolor" val="tx"/>
                    </a:ext>
                  </a:extLst>
                </a:hlinkClick>
              </a:rPr>
              <a:t>PJ_doc_III</a:t>
            </a:r>
            <a:r>
              <a:rPr lang="fr-FR" sz="1600" b="0" dirty="0">
                <a:solidFill>
                  <a:srgbClr val="004175"/>
                </a:solidFill>
                <a:hlinkClick r:id="rId2" action="ppaction://hlinkfile">
                  <a:extLst>
                    <a:ext uri="{A12FA001-AC4F-418D-AE19-62706E023703}">
                      <ahyp:hlinkClr xmlns:ahyp="http://schemas.microsoft.com/office/drawing/2018/hyperlinkcolor" val="tx"/>
                    </a:ext>
                  </a:extLst>
                </a:hlinkClick>
              </a:rPr>
              <a:t>\Presentation_titre.pdf</a:t>
            </a:r>
            <a:endParaRPr lang="fr-FR" sz="1600" b="0" dirty="0">
              <a:solidFill>
                <a:srgbClr val="004175"/>
              </a:solidFill>
            </a:endParaRPr>
          </a:p>
          <a:p>
            <a:pPr algn="ctr"/>
            <a:endParaRPr lang="fr-FR" sz="1600" b="0" dirty="0">
              <a:solidFill>
                <a:srgbClr val="004175"/>
              </a:solidFill>
            </a:endParaRPr>
          </a:p>
          <a:p>
            <a:pPr algn="ctr"/>
            <a:r>
              <a:rPr lang="fr-FR" sz="1600" b="0" dirty="0" err="1">
                <a:solidFill>
                  <a:srgbClr val="004175"/>
                </a:solidFill>
                <a:hlinkClick r:id="rId3" action="ppaction://hlinkfile">
                  <a:extLst>
                    <a:ext uri="{A12FA001-AC4F-418D-AE19-62706E023703}">
                      <ahyp:hlinkClr xmlns:ahyp="http://schemas.microsoft.com/office/drawing/2018/hyperlinkcolor" val="tx"/>
                    </a:ext>
                  </a:extLst>
                </a:hlinkClick>
              </a:rPr>
              <a:t>PJ_doc_III</a:t>
            </a:r>
            <a:r>
              <a:rPr lang="fr-FR" sz="1600" b="0" dirty="0">
                <a:solidFill>
                  <a:srgbClr val="004175"/>
                </a:solidFill>
                <a:hlinkClick r:id="rId3" action="ppaction://hlinkfile">
                  <a:extLst>
                    <a:ext uri="{A12FA001-AC4F-418D-AE19-62706E023703}">
                      <ahyp:hlinkClr xmlns:ahyp="http://schemas.microsoft.com/office/drawing/2018/hyperlinkcolor" val="tx"/>
                    </a:ext>
                  </a:extLst>
                </a:hlinkClick>
              </a:rPr>
              <a:t>\presentation_titre_2.pdf</a:t>
            </a:r>
            <a:endParaRPr lang="fr-FR" sz="1600" b="0" dirty="0">
              <a:solidFill>
                <a:srgbClr val="004175"/>
              </a:solidFill>
            </a:endParaRPr>
          </a:p>
          <a:p>
            <a:pPr algn="ctr"/>
            <a:endParaRPr lang="fr-FR" sz="1600" b="0" dirty="0">
              <a:solidFill>
                <a:srgbClr val="004175"/>
              </a:solidFill>
            </a:endParaRPr>
          </a:p>
          <a:p>
            <a:pPr algn="ctr"/>
            <a:r>
              <a:rPr lang="fr-FR" sz="1600" b="0" dirty="0" err="1">
                <a:solidFill>
                  <a:srgbClr val="004175"/>
                </a:solidFill>
                <a:hlinkClick r:id="rId4" action="ppaction://hlinkfile">
                  <a:extLst>
                    <a:ext uri="{A12FA001-AC4F-418D-AE19-62706E023703}">
                      <ahyp:hlinkClr xmlns:ahyp="http://schemas.microsoft.com/office/drawing/2018/hyperlinkcolor" val="tx"/>
                    </a:ext>
                  </a:extLst>
                </a:hlinkClick>
              </a:rPr>
              <a:t>PJ_doc_III</a:t>
            </a:r>
            <a:r>
              <a:rPr lang="fr-FR" sz="1600" b="0" dirty="0">
                <a:solidFill>
                  <a:srgbClr val="004175"/>
                </a:solidFill>
                <a:hlinkClick r:id="rId4" action="ppaction://hlinkfile">
                  <a:extLst>
                    <a:ext uri="{A12FA001-AC4F-418D-AE19-62706E023703}">
                      <ahyp:hlinkClr xmlns:ahyp="http://schemas.microsoft.com/office/drawing/2018/hyperlinkcolor" val="tx"/>
                    </a:ext>
                  </a:extLst>
                </a:hlinkClick>
              </a:rPr>
              <a:t>\Presentation_titre_3.pdf</a:t>
            </a:r>
            <a:endParaRPr lang="fr-FR" sz="1600" b="0" dirty="0">
              <a:solidFill>
                <a:srgbClr val="004175"/>
              </a:solidFill>
            </a:endParaRPr>
          </a:p>
        </p:txBody>
      </p:sp>
    </p:spTree>
    <p:extLst>
      <p:ext uri="{BB962C8B-B14F-4D97-AF65-F5344CB8AC3E}">
        <p14:creationId xmlns:p14="http://schemas.microsoft.com/office/powerpoint/2010/main" val="45843883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0FE9B9-0A86-4F2E-A966-7A04940A3D36}"/>
              </a:ext>
            </a:extLst>
          </p:cNvPr>
          <p:cNvSpPr>
            <a:spLocks noGrp="1"/>
          </p:cNvSpPr>
          <p:nvPr>
            <p:ph type="title"/>
          </p:nvPr>
        </p:nvSpPr>
        <p:spPr/>
        <p:txBody>
          <a:bodyPr/>
          <a:lstStyle/>
          <a:p>
            <a:r>
              <a:rPr lang="fr-FR" dirty="0"/>
              <a:t>PRINCIPE D’exécution des recettes</a:t>
            </a:r>
          </a:p>
        </p:txBody>
      </p:sp>
      <p:sp>
        <p:nvSpPr>
          <p:cNvPr id="3" name="Espace réservé du contenu 2">
            <a:extLst>
              <a:ext uri="{FF2B5EF4-FFF2-40B4-BE49-F238E27FC236}">
                <a16:creationId xmlns:a16="http://schemas.microsoft.com/office/drawing/2014/main" id="{ADE66187-520F-4D50-8A21-EAE4A552276D}"/>
              </a:ext>
            </a:extLst>
          </p:cNvPr>
          <p:cNvSpPr>
            <a:spLocks noGrp="1"/>
          </p:cNvSpPr>
          <p:nvPr>
            <p:ph sz="quarter" idx="14"/>
          </p:nvPr>
        </p:nvSpPr>
        <p:spPr>
          <a:xfrm>
            <a:off x="641412" y="2312489"/>
            <a:ext cx="9694513" cy="1761671"/>
          </a:xfrm>
        </p:spPr>
        <p:txBody>
          <a:bodyPr/>
          <a:lstStyle/>
          <a:p>
            <a:pPr algn="just"/>
            <a:r>
              <a:rPr lang="fr-FR" sz="1600" b="0" dirty="0"/>
              <a:t>Les collectivités territoriales bénéficient de ressources de natures différentes où l’on peut distinguer :</a:t>
            </a:r>
          </a:p>
          <a:p>
            <a:pPr lvl="1" algn="just"/>
            <a:r>
              <a:rPr lang="fr-FR" sz="1600" dirty="0"/>
              <a:t>des ressources définitives (recettes fiscales, concours de l’État ….);</a:t>
            </a:r>
          </a:p>
          <a:p>
            <a:pPr lvl="1" algn="just"/>
            <a:r>
              <a:rPr lang="fr-FR" sz="1600" dirty="0"/>
              <a:t>d</a:t>
            </a:r>
            <a:r>
              <a:rPr lang="fr-FR" sz="1600" b="0" dirty="0"/>
              <a:t>es ressources temporaires (loyers, locations diverses, emprunts qui doivent faire l’objet d’un remboursement par la collectivité).</a:t>
            </a:r>
          </a:p>
          <a:p>
            <a:pPr algn="just"/>
            <a:endParaRPr lang="fr-FR" sz="1600" b="0" dirty="0"/>
          </a:p>
        </p:txBody>
      </p:sp>
    </p:spTree>
    <p:extLst>
      <p:ext uri="{BB962C8B-B14F-4D97-AF65-F5344CB8AC3E}">
        <p14:creationId xmlns:p14="http://schemas.microsoft.com/office/powerpoint/2010/main" val="2478894171"/>
      </p:ext>
    </p:extLst>
  </p:cSld>
  <p:clrMapOvr>
    <a:masterClrMapping/>
  </p:clrMapOvr>
  <p:transition spd="slow"/>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0CA3E8-292D-4D24-8AF6-EBDAC89DCA7D}"/>
              </a:ext>
            </a:extLst>
          </p:cNvPr>
          <p:cNvSpPr>
            <a:spLocks noGrp="1"/>
          </p:cNvSpPr>
          <p:nvPr>
            <p:ph type="title"/>
          </p:nvPr>
        </p:nvSpPr>
        <p:spPr/>
        <p:txBody>
          <a:bodyPr/>
          <a:lstStyle/>
          <a:p>
            <a:r>
              <a:rPr lang="fr-FR" dirty="0"/>
              <a:t>Le titre de recette </a:t>
            </a:r>
          </a:p>
        </p:txBody>
      </p:sp>
      <p:sp>
        <p:nvSpPr>
          <p:cNvPr id="3" name="Espace réservé du contenu 2">
            <a:extLst>
              <a:ext uri="{FF2B5EF4-FFF2-40B4-BE49-F238E27FC236}">
                <a16:creationId xmlns:a16="http://schemas.microsoft.com/office/drawing/2014/main" id="{48751E9F-6557-41BB-B1BB-5E49F36718EF}"/>
              </a:ext>
            </a:extLst>
          </p:cNvPr>
          <p:cNvSpPr>
            <a:spLocks noGrp="1"/>
          </p:cNvSpPr>
          <p:nvPr>
            <p:ph sz="quarter" idx="14"/>
          </p:nvPr>
        </p:nvSpPr>
        <p:spPr>
          <a:xfrm>
            <a:off x="770287" y="1860600"/>
            <a:ext cx="9598968" cy="3512082"/>
          </a:xfrm>
        </p:spPr>
        <p:txBody>
          <a:bodyPr/>
          <a:lstStyle/>
          <a:p>
            <a:pPr algn="just"/>
            <a:r>
              <a:rPr lang="fr-FR" sz="1600" b="0" dirty="0">
                <a:solidFill>
                  <a:srgbClr val="262626"/>
                </a:solidFill>
              </a:rPr>
              <a:t>Le titre doit être établi avec le plus grand soin et comporter toutes énonciations utiles retracées dans les instructions budgétaires et comptables, et notamment les suivantes nécessaires à l’exercice du contrôle des titres par le comptable (article 12 du décret n°62-1587 du 29 décembre 1962 portant règlement général sur la comptabilité publique) : </a:t>
            </a:r>
          </a:p>
          <a:p>
            <a:pPr lvl="1" algn="just"/>
            <a:r>
              <a:rPr lang="fr-FR" sz="1600" dirty="0">
                <a:solidFill>
                  <a:srgbClr val="262626"/>
                </a:solidFill>
              </a:rPr>
              <a:t>l’indication précise de la nature de la créance;</a:t>
            </a:r>
          </a:p>
          <a:p>
            <a:pPr lvl="1" algn="just"/>
            <a:r>
              <a:rPr lang="fr-FR" sz="1600" dirty="0">
                <a:solidFill>
                  <a:srgbClr val="262626"/>
                </a:solidFill>
              </a:rPr>
              <a:t>la référence aux textes et/ou au fait générateur sur lesquels est fondée l’existence de la créance;</a:t>
            </a:r>
          </a:p>
          <a:p>
            <a:pPr lvl="1" algn="just"/>
            <a:r>
              <a:rPr lang="fr-FR" sz="1600" dirty="0">
                <a:solidFill>
                  <a:srgbClr val="262626"/>
                </a:solidFill>
              </a:rPr>
              <a:t>les bases de la liquidation de la créance de manière à permettre au comptable de vérifier;</a:t>
            </a:r>
          </a:p>
          <a:p>
            <a:pPr lvl="1" algn="just"/>
            <a:r>
              <a:rPr lang="fr-FR" sz="1600" dirty="0">
                <a:solidFill>
                  <a:srgbClr val="262626"/>
                </a:solidFill>
              </a:rPr>
              <a:t>l’imputation budgétaire et comptable à donner à la recette;</a:t>
            </a:r>
          </a:p>
          <a:p>
            <a:pPr lvl="1" algn="just"/>
            <a:r>
              <a:rPr lang="fr-FR" sz="1600" dirty="0">
                <a:solidFill>
                  <a:srgbClr val="262626"/>
                </a:solidFill>
              </a:rPr>
              <a:t>le montant de la somme à recouvrer;</a:t>
            </a:r>
          </a:p>
          <a:p>
            <a:pPr lvl="1" algn="just"/>
            <a:r>
              <a:rPr lang="fr-FR" sz="1600" dirty="0">
                <a:solidFill>
                  <a:srgbClr val="262626"/>
                </a:solidFill>
              </a:rPr>
              <a:t>la désignation précise et complète du débiteur et son adresse.</a:t>
            </a:r>
          </a:p>
          <a:p>
            <a:pPr lvl="1" algn="just"/>
            <a:endParaRPr lang="fr-FR" sz="1400" b="0" dirty="0"/>
          </a:p>
        </p:txBody>
      </p:sp>
    </p:spTree>
    <p:extLst>
      <p:ext uri="{BB962C8B-B14F-4D97-AF65-F5344CB8AC3E}">
        <p14:creationId xmlns:p14="http://schemas.microsoft.com/office/powerpoint/2010/main" val="480797916"/>
      </p:ext>
    </p:extLst>
  </p:cSld>
  <p:clrMapOvr>
    <a:masterClrMapping/>
  </p:clrMapOvr>
  <p:transition spd="slow"/>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4B3BC4-68FD-41DB-A65E-656089668CC0}"/>
              </a:ext>
            </a:extLst>
          </p:cNvPr>
          <p:cNvSpPr>
            <a:spLocks noGrp="1"/>
          </p:cNvSpPr>
          <p:nvPr>
            <p:ph type="title"/>
          </p:nvPr>
        </p:nvSpPr>
        <p:spPr/>
        <p:txBody>
          <a:bodyPr/>
          <a:lstStyle/>
          <a:p>
            <a:r>
              <a:rPr lang="fr-FR" dirty="0"/>
              <a:t>LE PES ASAP</a:t>
            </a:r>
          </a:p>
        </p:txBody>
      </p:sp>
      <p:sp>
        <p:nvSpPr>
          <p:cNvPr id="3" name="Espace réservé du contenu 2">
            <a:extLst>
              <a:ext uri="{FF2B5EF4-FFF2-40B4-BE49-F238E27FC236}">
                <a16:creationId xmlns:a16="http://schemas.microsoft.com/office/drawing/2014/main" id="{0913D243-ADC3-4EA3-8B7D-C484F6602A80}"/>
              </a:ext>
            </a:extLst>
          </p:cNvPr>
          <p:cNvSpPr>
            <a:spLocks noGrp="1"/>
          </p:cNvSpPr>
          <p:nvPr>
            <p:ph sz="quarter" idx="14"/>
          </p:nvPr>
        </p:nvSpPr>
        <p:spPr>
          <a:xfrm>
            <a:off x="547666" y="2028009"/>
            <a:ext cx="9598968" cy="2432231"/>
          </a:xfrm>
        </p:spPr>
        <p:txBody>
          <a:bodyPr/>
          <a:lstStyle/>
          <a:p>
            <a:pPr algn="just"/>
            <a:r>
              <a:rPr lang="fr-FR" sz="1600" b="0" dirty="0">
                <a:solidFill>
                  <a:srgbClr val="262626"/>
                </a:solidFill>
              </a:rPr>
              <a:t>Le «PES ASAP» vise à permettre à la collectivité de dématérialiser la transmission au comptable des avis des sommes à payer qui accompagnent les titres individuels de recettes à l'encontre des redevables privés (ex : (cantine, crèche... ). </a:t>
            </a:r>
          </a:p>
          <a:p>
            <a:pPr algn="just"/>
            <a:r>
              <a:rPr lang="fr-FR" sz="1600" b="0" dirty="0">
                <a:solidFill>
                  <a:srgbClr val="262626"/>
                </a:solidFill>
              </a:rPr>
              <a:t>Une fois le titre pris en charge par le comptable, cette solution propose également en option l'édition, la mise sous plis, et l'affranchissement des ASAP via un centre éditique de la DGFIP .</a:t>
            </a:r>
          </a:p>
          <a:p>
            <a:pPr algn="just"/>
            <a:r>
              <a:rPr lang="fr-FR" sz="1600" b="0" dirty="0">
                <a:solidFill>
                  <a:srgbClr val="262626"/>
                </a:solidFill>
              </a:rPr>
              <a:t> L'objectif, à terme, est de promouvoir l'accès en ligne aux ASAP, au travers du développement d'un « espace numérique sécurisé unifié » (ENSU) par lequel l'usager accédera aussi bien par exemple à ses avis d'imposition qu'aux factures des services publics locaux. </a:t>
            </a:r>
          </a:p>
        </p:txBody>
      </p:sp>
    </p:spTree>
    <p:extLst>
      <p:ext uri="{BB962C8B-B14F-4D97-AF65-F5344CB8AC3E}">
        <p14:creationId xmlns:p14="http://schemas.microsoft.com/office/powerpoint/2010/main" val="3130872101"/>
      </p:ext>
    </p:extLst>
  </p:cSld>
  <p:clrMapOvr>
    <a:masterClrMapping/>
  </p:clrMapOvr>
  <p:transition spd="slow"/>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583050-8A1D-4E10-82BB-0BDF01BEFC29}"/>
              </a:ext>
            </a:extLst>
          </p:cNvPr>
          <p:cNvSpPr>
            <a:spLocks noGrp="1"/>
          </p:cNvSpPr>
          <p:nvPr>
            <p:ph type="title"/>
          </p:nvPr>
        </p:nvSpPr>
        <p:spPr/>
        <p:txBody>
          <a:bodyPr/>
          <a:lstStyle/>
          <a:p>
            <a:r>
              <a:rPr lang="fr-FR" dirty="0"/>
              <a:t>TRANSFERT DE TOUTES LES écritures comptable en trésorerie</a:t>
            </a:r>
          </a:p>
        </p:txBody>
      </p:sp>
      <p:sp>
        <p:nvSpPr>
          <p:cNvPr id="3" name="Espace réservé du contenu 2">
            <a:extLst>
              <a:ext uri="{FF2B5EF4-FFF2-40B4-BE49-F238E27FC236}">
                <a16:creationId xmlns:a16="http://schemas.microsoft.com/office/drawing/2014/main" id="{51CF949B-6F34-4967-AF3D-612A76F30950}"/>
              </a:ext>
            </a:extLst>
          </p:cNvPr>
          <p:cNvSpPr>
            <a:spLocks noGrp="1"/>
          </p:cNvSpPr>
          <p:nvPr>
            <p:ph sz="quarter" idx="14"/>
          </p:nvPr>
        </p:nvSpPr>
        <p:spPr>
          <a:xfrm>
            <a:off x="547666" y="1964158"/>
            <a:ext cx="9598968" cy="3105682"/>
          </a:xfrm>
        </p:spPr>
        <p:txBody>
          <a:bodyPr/>
          <a:lstStyle/>
          <a:p>
            <a:pPr algn="just"/>
            <a:r>
              <a:rPr lang="fr-FR" sz="1600" u="sng" dirty="0"/>
              <a:t>PROTOCOLE D’ÉCHANGE STANDARD (PES) :</a:t>
            </a:r>
          </a:p>
          <a:p>
            <a:pPr algn="just"/>
            <a:r>
              <a:rPr lang="fr-FR" sz="1600" b="0" i="0" dirty="0">
                <a:solidFill>
                  <a:srgbClr val="262626"/>
                </a:solidFill>
                <a:effectLst/>
                <a:latin typeface="+mn-lt"/>
              </a:rPr>
              <a:t>Le protocole d’échange standard d’Hélios version 2 (PES V2) est la </a:t>
            </a:r>
            <a:r>
              <a:rPr lang="fr-FR" sz="1600" b="1" i="0" dirty="0">
                <a:solidFill>
                  <a:srgbClr val="262626"/>
                </a:solidFill>
                <a:effectLst/>
                <a:latin typeface="+mn-lt"/>
              </a:rPr>
              <a:t>solution de dématérialisation des titres de recette, des mandats de dépense et des bordereaux récapitulatifs</a:t>
            </a:r>
            <a:r>
              <a:rPr lang="fr-FR" sz="1600" b="0" i="0" dirty="0">
                <a:solidFill>
                  <a:srgbClr val="262626"/>
                </a:solidFill>
                <a:effectLst/>
                <a:latin typeface="+mn-lt"/>
              </a:rPr>
              <a:t> validée, depuis 2005, par les partenaires nationaux réunis au sein de la SNP </a:t>
            </a:r>
            <a:r>
              <a:rPr lang="fr-FR" sz="1600" b="0" dirty="0">
                <a:solidFill>
                  <a:srgbClr val="262626"/>
                </a:solidFill>
                <a:effectLst/>
                <a:latin typeface="+mn-lt"/>
              </a:rPr>
              <a:t>(</a:t>
            </a:r>
            <a:r>
              <a:rPr lang="fr-FR" sz="1600" b="0" strike="noStrike" dirty="0">
                <a:solidFill>
                  <a:srgbClr val="262626"/>
                </a:solidFill>
                <a:effectLst/>
                <a:latin typeface="+mn-lt"/>
                <a:hlinkClick r:id="rId2">
                  <a:extLst>
                    <a:ext uri="{A12FA001-AC4F-418D-AE19-62706E023703}">
                      <ahyp:hlinkClr xmlns:ahyp="http://schemas.microsoft.com/office/drawing/2018/hyperlinkcolor" val="tx"/>
                    </a:ext>
                  </a:extLst>
                </a:hlinkClick>
              </a:rPr>
              <a:t>Structure Nationale Partenariale</a:t>
            </a:r>
            <a:r>
              <a:rPr lang="fr-FR" sz="1600" b="0" dirty="0">
                <a:solidFill>
                  <a:srgbClr val="262626"/>
                </a:solidFill>
                <a:effectLst/>
                <a:latin typeface="+mn-lt"/>
              </a:rPr>
              <a:t>).</a:t>
            </a:r>
          </a:p>
          <a:p>
            <a:pPr algn="just"/>
            <a:r>
              <a:rPr lang="fr-FR" sz="1600" b="0" i="0" dirty="0">
                <a:solidFill>
                  <a:srgbClr val="262626"/>
                </a:solidFill>
                <a:effectLst/>
                <a:latin typeface="+mn-lt"/>
              </a:rPr>
              <a:t>Il constitue, </a:t>
            </a:r>
            <a:r>
              <a:rPr lang="fr-FR" sz="1600" b="1" i="0" dirty="0">
                <a:solidFill>
                  <a:srgbClr val="262626"/>
                </a:solidFill>
                <a:effectLst/>
                <a:latin typeface="+mn-lt"/>
              </a:rPr>
              <a:t>la seule modalité de transmission des pièces justificatives dématérialisées au comptable</a:t>
            </a:r>
            <a:r>
              <a:rPr lang="fr-FR" sz="1600" b="0" i="0" dirty="0">
                <a:solidFill>
                  <a:srgbClr val="262626"/>
                </a:solidFill>
                <a:effectLst/>
                <a:latin typeface="+mn-lt"/>
              </a:rPr>
              <a:t> (article 9 de </a:t>
            </a:r>
            <a:r>
              <a:rPr lang="fr-FR" sz="1600" b="0" i="0" u="none" strike="noStrike" dirty="0">
                <a:solidFill>
                  <a:srgbClr val="262626"/>
                </a:solidFill>
                <a:effectLst/>
                <a:latin typeface="+mn-lt"/>
                <a:hlinkClick r:id="rId3" tooltip="« l'arrêté du 27 juin 2007  », dans une nouvelle fenêtre">
                  <a:extLst>
                    <a:ext uri="{A12FA001-AC4F-418D-AE19-62706E023703}">
                      <ahyp:hlinkClr xmlns:ahyp="http://schemas.microsoft.com/office/drawing/2018/hyperlinkcolor" val="tx"/>
                    </a:ext>
                  </a:extLst>
                </a:hlinkClick>
              </a:rPr>
              <a:t>l'arrêté du 27 juin 2007</a:t>
            </a:r>
            <a:r>
              <a:rPr lang="fr-FR" sz="1600" b="0" i="0" dirty="0">
                <a:solidFill>
                  <a:srgbClr val="262626"/>
                </a:solidFill>
                <a:effectLst/>
                <a:latin typeface="+mn-lt"/>
              </a:rPr>
              <a:t> modifié). </a:t>
            </a:r>
          </a:p>
          <a:p>
            <a:pPr algn="just"/>
            <a:r>
              <a:rPr lang="fr-FR" sz="1600" b="0" i="0" dirty="0">
                <a:solidFill>
                  <a:srgbClr val="262626"/>
                </a:solidFill>
                <a:effectLst/>
                <a:latin typeface="+mn-lt"/>
              </a:rPr>
              <a:t>Il permet la dématérialisation des titres de recette, des mandats de dépense et des bordereaux récapitulatifs</a:t>
            </a:r>
            <a:r>
              <a:rPr lang="fr-FR" sz="1600" b="1" i="0" dirty="0">
                <a:solidFill>
                  <a:srgbClr val="262626"/>
                </a:solidFill>
                <a:effectLst/>
                <a:latin typeface="+mn-lt"/>
              </a:rPr>
              <a:t> dès lors que les flux sont signés électroniquement</a:t>
            </a:r>
            <a:r>
              <a:rPr lang="fr-FR" sz="1600" b="0" i="0" dirty="0">
                <a:solidFill>
                  <a:srgbClr val="262626"/>
                </a:solidFill>
                <a:effectLst/>
                <a:latin typeface="+mn-lt"/>
              </a:rPr>
              <a:t>, puis le transport des </a:t>
            </a:r>
            <a:r>
              <a:rPr lang="fr-FR" sz="1600" b="1" i="0" dirty="0">
                <a:solidFill>
                  <a:srgbClr val="262626"/>
                </a:solidFill>
                <a:effectLst/>
                <a:latin typeface="+mn-lt"/>
              </a:rPr>
              <a:t>pièces justificatives dématérialisées</a:t>
            </a:r>
            <a:r>
              <a:rPr lang="fr-FR" sz="1600" b="0" i="0" dirty="0">
                <a:solidFill>
                  <a:srgbClr val="262626"/>
                </a:solidFill>
                <a:effectLst/>
                <a:latin typeface="+mn-lt"/>
              </a:rPr>
              <a:t> lorsque la collectivité veut atteindre une dématérialisation totale de ses échanges avec le comptable de la DGFiP.</a:t>
            </a:r>
            <a:endParaRPr lang="fr-FR" sz="1600" b="0" dirty="0">
              <a:solidFill>
                <a:srgbClr val="262626"/>
              </a:solidFill>
              <a:latin typeface="+mn-lt"/>
            </a:endParaRPr>
          </a:p>
        </p:txBody>
      </p:sp>
    </p:spTree>
    <p:extLst>
      <p:ext uri="{BB962C8B-B14F-4D97-AF65-F5344CB8AC3E}">
        <p14:creationId xmlns:p14="http://schemas.microsoft.com/office/powerpoint/2010/main" val="1563420692"/>
      </p:ext>
    </p:extLst>
  </p:cSld>
  <p:clrMapOvr>
    <a:masterClrMapping/>
  </p:clrMapOvr>
  <p:transition spd="slow"/>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395A03-6944-483A-BDF3-0EE45F2C59EF}"/>
              </a:ext>
            </a:extLst>
          </p:cNvPr>
          <p:cNvSpPr>
            <a:spLocks noGrp="1"/>
          </p:cNvSpPr>
          <p:nvPr>
            <p:ph type="title"/>
          </p:nvPr>
        </p:nvSpPr>
        <p:spPr/>
        <p:txBody>
          <a:bodyPr/>
          <a:lstStyle/>
          <a:p>
            <a:r>
              <a:rPr lang="fr-FR" dirty="0"/>
              <a:t>DGFIP – PORTAIL DE LA GESTION PUBLIQUE</a:t>
            </a:r>
          </a:p>
        </p:txBody>
      </p:sp>
      <p:sp>
        <p:nvSpPr>
          <p:cNvPr id="5" name="Espace réservé du contenu 4">
            <a:extLst>
              <a:ext uri="{FF2B5EF4-FFF2-40B4-BE49-F238E27FC236}">
                <a16:creationId xmlns:a16="http://schemas.microsoft.com/office/drawing/2014/main" id="{A72FF040-FAE6-456F-918E-A6D5CA06335A}"/>
              </a:ext>
            </a:extLst>
          </p:cNvPr>
          <p:cNvSpPr>
            <a:spLocks noGrp="1"/>
          </p:cNvSpPr>
          <p:nvPr>
            <p:ph sz="quarter" idx="14"/>
          </p:nvPr>
        </p:nvSpPr>
        <p:spPr>
          <a:xfrm>
            <a:off x="547666" y="1863491"/>
            <a:ext cx="9598968" cy="3600631"/>
          </a:xfrm>
        </p:spPr>
        <p:txBody>
          <a:bodyPr/>
          <a:lstStyle/>
          <a:p>
            <a:pPr algn="just"/>
            <a:r>
              <a:rPr lang="fr-FR" sz="1600" b="0" i="0" dirty="0">
                <a:solidFill>
                  <a:srgbClr val="3D3D3D"/>
                </a:solidFill>
                <a:effectLst/>
                <a:latin typeface="+mn-lt"/>
              </a:rPr>
              <a:t>Ce portail, proposé par la DGFiP aux collectivités et établissements publics locaux, permet à ces derniers de </a:t>
            </a:r>
            <a:r>
              <a:rPr lang="fr-FR" sz="1600" b="1" i="0" dirty="0">
                <a:solidFill>
                  <a:srgbClr val="3D3D3D"/>
                </a:solidFill>
                <a:effectLst/>
                <a:latin typeface="+mn-lt"/>
              </a:rPr>
              <a:t>simplifier l’accès et la transmission d’information.</a:t>
            </a:r>
            <a:endParaRPr lang="fr-FR" sz="1600" b="0" i="0" dirty="0">
              <a:solidFill>
                <a:srgbClr val="3D3D3D"/>
              </a:solidFill>
              <a:effectLst/>
              <a:latin typeface="+mn-lt"/>
            </a:endParaRPr>
          </a:p>
          <a:p>
            <a:pPr algn="just"/>
            <a:r>
              <a:rPr lang="fr-FR" sz="1600" b="0" i="0" dirty="0">
                <a:solidFill>
                  <a:srgbClr val="3D3D3D"/>
                </a:solidFill>
                <a:effectLst/>
                <a:latin typeface="+mn-lt"/>
              </a:rPr>
              <a:t>Le portail est particulièrement </a:t>
            </a:r>
            <a:r>
              <a:rPr lang="fr-FR" sz="1600" b="1" i="0" dirty="0">
                <a:solidFill>
                  <a:srgbClr val="3D3D3D"/>
                </a:solidFill>
                <a:effectLst/>
                <a:latin typeface="+mn-lt"/>
              </a:rPr>
              <a:t>simple d’accès</a:t>
            </a:r>
            <a:r>
              <a:rPr lang="fr-FR" sz="1600" b="0" i="0" dirty="0">
                <a:solidFill>
                  <a:srgbClr val="3D3D3D"/>
                </a:solidFill>
                <a:effectLst/>
                <a:latin typeface="+mn-lt"/>
              </a:rPr>
              <a:t> et </a:t>
            </a:r>
            <a:r>
              <a:rPr lang="fr-FR" sz="1600" b="1" i="0" dirty="0">
                <a:solidFill>
                  <a:srgbClr val="3D3D3D"/>
                </a:solidFill>
                <a:effectLst/>
                <a:latin typeface="+mn-lt"/>
              </a:rPr>
              <a:t>sécurisé</a:t>
            </a:r>
            <a:r>
              <a:rPr lang="fr-FR" sz="1600" b="0" i="0" dirty="0">
                <a:solidFill>
                  <a:srgbClr val="3D3D3D"/>
                </a:solidFill>
                <a:effectLst/>
                <a:latin typeface="+mn-lt"/>
              </a:rPr>
              <a:t>.</a:t>
            </a:r>
          </a:p>
          <a:p>
            <a:pPr algn="just"/>
            <a:r>
              <a:rPr lang="fr-FR" sz="1600" b="0" i="0" dirty="0">
                <a:solidFill>
                  <a:srgbClr val="3D3D3D"/>
                </a:solidFill>
                <a:effectLst/>
                <a:latin typeface="+mn-lt"/>
              </a:rPr>
              <a:t> Après habilitation de la collectivité auprès de son comptable public, l’accès s’effectue par une connexion Internet à partir du navigateur web, puis par une authentification par identifiant et mot de passe.</a:t>
            </a:r>
          </a:p>
          <a:p>
            <a:pPr algn="just"/>
            <a:r>
              <a:rPr lang="fr-FR" sz="1600" b="0" i="0" dirty="0">
                <a:solidFill>
                  <a:srgbClr val="3D3D3D"/>
                </a:solidFill>
                <a:effectLst/>
                <a:latin typeface="+mn-lt"/>
              </a:rPr>
              <a:t>Le portail permet l'accès aux applications de la DGFIP ouvertes à l'utilisateur et particulièrement, s'agissant d'Hélios, aux deux services suivants :</a:t>
            </a:r>
          </a:p>
          <a:p>
            <a:pPr lvl="1" algn="just">
              <a:buFont typeface="Arial" panose="020B0604020202020204" pitchFamily="34" charset="0"/>
              <a:buChar char="•"/>
            </a:pPr>
            <a:r>
              <a:rPr lang="fr-FR" sz="1600" b="0" i="0" dirty="0">
                <a:solidFill>
                  <a:srgbClr val="3D3D3D"/>
                </a:solidFill>
                <a:effectLst/>
                <a:latin typeface="+mn-lt"/>
              </a:rPr>
              <a:t>Extranet Hélios pour la consultation des données de la collectivité, notamment l’état des paiements, du recouvrement et la trésorerie ;</a:t>
            </a:r>
          </a:p>
          <a:p>
            <a:pPr lvl="1" algn="just">
              <a:buFont typeface="Arial" panose="020B0604020202020204" pitchFamily="34" charset="0"/>
              <a:buChar char="•"/>
            </a:pPr>
            <a:r>
              <a:rPr lang="fr-FR" sz="1600" b="0" i="0" dirty="0">
                <a:solidFill>
                  <a:srgbClr val="3D3D3D"/>
                </a:solidFill>
                <a:effectLst/>
                <a:latin typeface="+mn-lt"/>
              </a:rPr>
              <a:t>passerelle de transmission pour transmettre et recevoir gratuitement les fichiers comptables, de virement ou de prélèvement, quel que soit le protocole utilisé.</a:t>
            </a:r>
          </a:p>
          <a:p>
            <a:endParaRPr lang="fr-FR" dirty="0"/>
          </a:p>
        </p:txBody>
      </p:sp>
    </p:spTree>
    <p:extLst>
      <p:ext uri="{BB962C8B-B14F-4D97-AF65-F5344CB8AC3E}">
        <p14:creationId xmlns:p14="http://schemas.microsoft.com/office/powerpoint/2010/main" val="2591477122"/>
      </p:ext>
    </p:extLst>
  </p:cSld>
  <p:clrMapOvr>
    <a:masterClrMapping/>
  </p:clrMapOvr>
  <p:transition spd="slow"/>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EF266-37F6-475E-888D-189D5262BAE7}"/>
              </a:ext>
            </a:extLst>
          </p:cNvPr>
          <p:cNvSpPr>
            <a:spLocks noGrp="1"/>
          </p:cNvSpPr>
          <p:nvPr>
            <p:ph type="title"/>
          </p:nvPr>
        </p:nvSpPr>
        <p:spPr/>
        <p:txBody>
          <a:bodyPr/>
          <a:lstStyle/>
          <a:p>
            <a:r>
              <a:rPr lang="fr-FR" dirty="0"/>
              <a:t>DGFIP – PORTAIL DE LA GESTION PUBLIQUE</a:t>
            </a:r>
          </a:p>
        </p:txBody>
      </p:sp>
      <p:sp>
        <p:nvSpPr>
          <p:cNvPr id="3" name="Espace réservé du contenu 2">
            <a:extLst>
              <a:ext uri="{FF2B5EF4-FFF2-40B4-BE49-F238E27FC236}">
                <a16:creationId xmlns:a16="http://schemas.microsoft.com/office/drawing/2014/main" id="{8DC008D3-0F1D-4FE5-B464-2A2D6AD94CE8}"/>
              </a:ext>
            </a:extLst>
          </p:cNvPr>
          <p:cNvSpPr>
            <a:spLocks noGrp="1"/>
          </p:cNvSpPr>
          <p:nvPr>
            <p:ph sz="quarter" idx="14"/>
          </p:nvPr>
        </p:nvSpPr>
        <p:spPr>
          <a:xfrm>
            <a:off x="678847" y="2238478"/>
            <a:ext cx="9598968" cy="2252242"/>
          </a:xfrm>
        </p:spPr>
        <p:txBody>
          <a:bodyPr/>
          <a:lstStyle/>
          <a:p>
            <a:pPr algn="just"/>
            <a:r>
              <a:rPr lang="fr-FR" sz="1600" b="0" i="0" dirty="0">
                <a:solidFill>
                  <a:srgbClr val="262626"/>
                </a:solidFill>
                <a:effectLst/>
                <a:latin typeface="+mn-lt"/>
              </a:rPr>
              <a:t>Le portail est l'une des deux modalités de transmission des flux au format PES d’Hélios prévu par </a:t>
            </a:r>
            <a:r>
              <a:rPr lang="fr-FR" sz="1600" b="0" i="0" u="none" strike="noStrike" dirty="0">
                <a:solidFill>
                  <a:srgbClr val="262626"/>
                </a:solidFill>
                <a:effectLst/>
                <a:latin typeface="+mn-lt"/>
                <a:hlinkClick r:id="rId2" tooltip="« l’arrêté du 27 juin 2007 .  », dans une nouvelle fenêtre">
                  <a:extLst>
                    <a:ext uri="{A12FA001-AC4F-418D-AE19-62706E023703}">
                      <ahyp:hlinkClr xmlns:ahyp="http://schemas.microsoft.com/office/drawing/2018/hyperlinkcolor" val="tx"/>
                    </a:ext>
                  </a:extLst>
                </a:hlinkClick>
              </a:rPr>
              <a:t>l’arrêté du 27 juin 2007 .</a:t>
            </a:r>
            <a:r>
              <a:rPr lang="fr-FR" sz="1600" b="0" i="0" dirty="0">
                <a:solidFill>
                  <a:srgbClr val="262626"/>
                </a:solidFill>
                <a:effectLst/>
                <a:latin typeface="+mn-lt"/>
              </a:rPr>
              <a:t> </a:t>
            </a:r>
          </a:p>
          <a:p>
            <a:pPr algn="just"/>
            <a:r>
              <a:rPr lang="fr-FR" sz="1600" b="0" i="0" dirty="0">
                <a:solidFill>
                  <a:srgbClr val="262626"/>
                </a:solidFill>
                <a:effectLst/>
                <a:latin typeface="+mn-lt"/>
              </a:rPr>
              <a:t>Il s'est substitué aux modalités anciennes de transport des données entre les collectivités et la DGFiP, qu'elles soient surannées (disquettes, </a:t>
            </a:r>
            <a:r>
              <a:rPr lang="fr-FR" sz="1600" b="0" i="0" dirty="0" err="1">
                <a:solidFill>
                  <a:srgbClr val="262626"/>
                </a:solidFill>
                <a:effectLst/>
                <a:latin typeface="+mn-lt"/>
              </a:rPr>
              <a:t>Tedeco</a:t>
            </a:r>
            <a:r>
              <a:rPr lang="fr-FR" sz="1600" b="0" i="0" dirty="0">
                <a:solidFill>
                  <a:srgbClr val="262626"/>
                </a:solidFill>
                <a:effectLst/>
                <a:latin typeface="+mn-lt"/>
              </a:rPr>
              <a:t>) ou non industrialisables (Virtual </a:t>
            </a:r>
            <a:r>
              <a:rPr lang="fr-FR" sz="1600" b="0" i="0" dirty="0" err="1">
                <a:solidFill>
                  <a:srgbClr val="262626"/>
                </a:solidFill>
                <a:effectLst/>
                <a:latin typeface="+mn-lt"/>
              </a:rPr>
              <a:t>Private</a:t>
            </a:r>
            <a:r>
              <a:rPr lang="fr-FR" sz="1600" b="0" i="0" dirty="0">
                <a:solidFill>
                  <a:srgbClr val="262626"/>
                </a:solidFill>
                <a:effectLst/>
                <a:latin typeface="+mn-lt"/>
              </a:rPr>
              <a:t> Network – VPN).</a:t>
            </a:r>
          </a:p>
          <a:p>
            <a:pPr algn="just"/>
            <a:r>
              <a:rPr lang="fr-FR" sz="1600" b="0" i="0" dirty="0">
                <a:solidFill>
                  <a:srgbClr val="262626"/>
                </a:solidFill>
                <a:effectLst/>
                <a:latin typeface="+mn-lt"/>
              </a:rPr>
              <a:t>Dans le cadre du déploiement de la facturation électronique, le portail de la DGFIP constitue également l'un des modes d'accès à Chorus Pro pour l'ensemble des entités publiques.</a:t>
            </a:r>
          </a:p>
          <a:p>
            <a:endParaRPr lang="fr-FR" dirty="0"/>
          </a:p>
        </p:txBody>
      </p:sp>
    </p:spTree>
    <p:extLst>
      <p:ext uri="{BB962C8B-B14F-4D97-AF65-F5344CB8AC3E}">
        <p14:creationId xmlns:p14="http://schemas.microsoft.com/office/powerpoint/2010/main" val="3220133086"/>
      </p:ext>
    </p:extLst>
  </p:cSld>
  <p:clrMapOvr>
    <a:masterClrMapping/>
  </p:clrMapOvr>
  <p:transition spd="slow"/>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742B3F-08FF-4F6E-B6B1-5C3600392078}"/>
              </a:ext>
            </a:extLst>
          </p:cNvPr>
          <p:cNvSpPr>
            <a:spLocks noGrp="1"/>
          </p:cNvSpPr>
          <p:nvPr>
            <p:ph type="title"/>
          </p:nvPr>
        </p:nvSpPr>
        <p:spPr/>
        <p:txBody>
          <a:bodyPr/>
          <a:lstStyle/>
          <a:p>
            <a:r>
              <a:rPr lang="fr-FR" dirty="0"/>
              <a:t>DGFIP – PORTAIL DE LA GESTION PUBLIQUE</a:t>
            </a:r>
          </a:p>
        </p:txBody>
      </p:sp>
      <p:pic>
        <p:nvPicPr>
          <p:cNvPr id="6" name="Espace réservé du contenu 5">
            <a:extLst>
              <a:ext uri="{FF2B5EF4-FFF2-40B4-BE49-F238E27FC236}">
                <a16:creationId xmlns:a16="http://schemas.microsoft.com/office/drawing/2014/main" id="{97479AB7-50C7-4F4C-A5AD-8C11C237ED1C}"/>
              </a:ext>
            </a:extLst>
          </p:cNvPr>
          <p:cNvPicPr>
            <a:picLocks noGrp="1" noChangeAspect="1"/>
          </p:cNvPicPr>
          <p:nvPr>
            <p:ph sz="quarter" idx="14"/>
          </p:nvPr>
        </p:nvPicPr>
        <p:blipFill>
          <a:blip r:embed="rId2"/>
          <a:stretch>
            <a:fillRect/>
          </a:stretch>
        </p:blipFill>
        <p:spPr>
          <a:xfrm>
            <a:off x="2411248" y="1494675"/>
            <a:ext cx="6001232" cy="5306175"/>
          </a:xfrm>
          <a:prstGeom prst="rect">
            <a:avLst/>
          </a:prstGeom>
        </p:spPr>
      </p:pic>
    </p:spTree>
    <p:extLst>
      <p:ext uri="{BB962C8B-B14F-4D97-AF65-F5344CB8AC3E}">
        <p14:creationId xmlns:p14="http://schemas.microsoft.com/office/powerpoint/2010/main" val="822480255"/>
      </p:ext>
    </p:extLst>
  </p:cSld>
  <p:clrMapOvr>
    <a:masterClrMapping/>
  </p:clrMapOvr>
  <p:transition spd="slow"/>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E4EB056-9227-4D77-9DB0-668D93F18D00}"/>
              </a:ext>
            </a:extLst>
          </p:cNvPr>
          <p:cNvSpPr>
            <a:spLocks noGrp="1"/>
          </p:cNvSpPr>
          <p:nvPr>
            <p:ph type="title"/>
          </p:nvPr>
        </p:nvSpPr>
        <p:spPr>
          <a:xfrm>
            <a:off x="546768" y="1081298"/>
            <a:ext cx="9599867" cy="252042"/>
          </a:xfrm>
        </p:spPr>
        <p:txBody>
          <a:bodyPr/>
          <a:lstStyle/>
          <a:p>
            <a:r>
              <a:rPr lang="fr-FR" dirty="0"/>
              <a:t>DGFIP – PORTAIL DE LA GESTION PUBLIQUE</a:t>
            </a:r>
            <a:endParaRPr lang="en-US" dirty="0"/>
          </a:p>
        </p:txBody>
      </p:sp>
      <p:pic>
        <p:nvPicPr>
          <p:cNvPr id="4" name="Espace réservé du contenu 3" descr="Une image contenant capture d’écran, moniteur&#10;&#10;Description générée automatiquement">
            <a:extLst>
              <a:ext uri="{FF2B5EF4-FFF2-40B4-BE49-F238E27FC236}">
                <a16:creationId xmlns:a16="http://schemas.microsoft.com/office/drawing/2014/main" id="{6B62F348-02F5-43F8-99CC-89E3DA0C6502}"/>
              </a:ext>
            </a:extLst>
          </p:cNvPr>
          <p:cNvPicPr>
            <a:picLocks noGrp="1" noChangeAspect="1"/>
          </p:cNvPicPr>
          <p:nvPr>
            <p:ph sz="quarter" idx="14"/>
          </p:nvPr>
        </p:nvPicPr>
        <p:blipFill>
          <a:blip r:embed="rId2"/>
          <a:stretch>
            <a:fillRect/>
          </a:stretch>
        </p:blipFill>
        <p:spPr>
          <a:xfrm>
            <a:off x="1764817" y="1608558"/>
            <a:ext cx="7162868" cy="5193080"/>
          </a:xfrm>
          <a:prstGeom prst="rect">
            <a:avLst/>
          </a:prstGeom>
          <a:noFill/>
        </p:spPr>
      </p:pic>
      <p:sp>
        <p:nvSpPr>
          <p:cNvPr id="2" name="ZoneTexte 1">
            <a:extLst>
              <a:ext uri="{FF2B5EF4-FFF2-40B4-BE49-F238E27FC236}">
                <a16:creationId xmlns:a16="http://schemas.microsoft.com/office/drawing/2014/main" id="{E941BF14-2D8E-476D-9F69-5F754FB7DF5A}"/>
              </a:ext>
            </a:extLst>
          </p:cNvPr>
          <p:cNvSpPr txBox="1"/>
          <p:nvPr/>
        </p:nvSpPr>
        <p:spPr>
          <a:xfrm>
            <a:off x="2021840" y="3881120"/>
            <a:ext cx="1452880" cy="923330"/>
          </a:xfrm>
          <a:prstGeom prst="rect">
            <a:avLst/>
          </a:prstGeom>
          <a:noFill/>
        </p:spPr>
        <p:txBody>
          <a:bodyPr wrap="square" rtlCol="0">
            <a:spAutoFit/>
          </a:bodyPr>
          <a:lstStyle/>
          <a:p>
            <a:pPr algn="ctr"/>
            <a:r>
              <a:rPr lang="fr-FR" dirty="0"/>
              <a:t>Explications différents onglets</a:t>
            </a:r>
          </a:p>
        </p:txBody>
      </p:sp>
    </p:spTree>
    <p:extLst>
      <p:ext uri="{BB962C8B-B14F-4D97-AF65-F5344CB8AC3E}">
        <p14:creationId xmlns:p14="http://schemas.microsoft.com/office/powerpoint/2010/main" val="1762861259"/>
      </p:ext>
    </p:extLst>
  </p:cSld>
  <p:clrMapOvr>
    <a:masterClrMapping/>
  </p:clrMapOvr>
  <p:transition spd="slow"/>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48E4BE-149F-4CC2-ACCD-A4B8CF98D939}"/>
              </a:ext>
            </a:extLst>
          </p:cNvPr>
          <p:cNvSpPr>
            <a:spLocks noGrp="1"/>
          </p:cNvSpPr>
          <p:nvPr>
            <p:ph type="title"/>
          </p:nvPr>
        </p:nvSpPr>
        <p:spPr/>
        <p:txBody>
          <a:bodyPr/>
          <a:lstStyle/>
          <a:p>
            <a:r>
              <a:rPr lang="fr-FR" dirty="0"/>
              <a:t>Chorus pro</a:t>
            </a:r>
          </a:p>
        </p:txBody>
      </p:sp>
      <p:sp>
        <p:nvSpPr>
          <p:cNvPr id="3" name="Espace réservé du contenu 2">
            <a:extLst>
              <a:ext uri="{FF2B5EF4-FFF2-40B4-BE49-F238E27FC236}">
                <a16:creationId xmlns:a16="http://schemas.microsoft.com/office/drawing/2014/main" id="{35FF2D5A-8788-4E7A-A48A-BCEEC270D9BA}"/>
              </a:ext>
            </a:extLst>
          </p:cNvPr>
          <p:cNvSpPr>
            <a:spLocks noGrp="1"/>
          </p:cNvSpPr>
          <p:nvPr>
            <p:ph sz="quarter" idx="14"/>
          </p:nvPr>
        </p:nvSpPr>
        <p:spPr>
          <a:xfrm>
            <a:off x="699167" y="2296122"/>
            <a:ext cx="9598968" cy="1873431"/>
          </a:xfrm>
        </p:spPr>
        <p:txBody>
          <a:bodyPr/>
          <a:lstStyle/>
          <a:p>
            <a:r>
              <a:rPr lang="fr-FR" sz="1600" b="0" i="0" dirty="0">
                <a:solidFill>
                  <a:srgbClr val="262626"/>
                </a:solidFill>
                <a:effectLst/>
                <a:latin typeface="+mn-lt"/>
              </a:rPr>
              <a:t>Chorus pro est le nouveau portail Internet de dématérialisation des factures adressées aux entités publiques.</a:t>
            </a:r>
          </a:p>
          <a:p>
            <a:pPr algn="just"/>
            <a:r>
              <a:rPr lang="fr-FR" sz="1600" b="0" i="0" dirty="0">
                <a:solidFill>
                  <a:srgbClr val="262626"/>
                </a:solidFill>
                <a:effectLst/>
                <a:latin typeface="+mn-lt"/>
              </a:rPr>
              <a:t>Chorus Pro est la solution mutualisée de facturation électronique qui a été mise en place pour tous les fournisseurs de la sphère publique afin de répondre aux obligations fixées par l’ordonnance du 26 juin 2014. </a:t>
            </a:r>
          </a:p>
          <a:p>
            <a:pPr algn="just"/>
            <a:endParaRPr lang="fr-FR" sz="1600" b="0" i="0" dirty="0">
              <a:solidFill>
                <a:srgbClr val="262626"/>
              </a:solidFill>
              <a:effectLst/>
              <a:latin typeface="+mn-lt"/>
            </a:endParaRPr>
          </a:p>
        </p:txBody>
      </p:sp>
    </p:spTree>
    <p:extLst>
      <p:ext uri="{BB962C8B-B14F-4D97-AF65-F5344CB8AC3E}">
        <p14:creationId xmlns:p14="http://schemas.microsoft.com/office/powerpoint/2010/main" val="2747540470"/>
      </p:ext>
    </p:extLst>
  </p:cSld>
  <p:clrMapOvr>
    <a:masterClrMapping/>
  </p:clrMapOvr>
  <p:transition spd="slow"/>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06B721-3D49-4BF5-BB32-943E4FF7BAE7}"/>
              </a:ext>
            </a:extLst>
          </p:cNvPr>
          <p:cNvSpPr>
            <a:spLocks noGrp="1"/>
          </p:cNvSpPr>
          <p:nvPr>
            <p:ph type="title"/>
          </p:nvPr>
        </p:nvSpPr>
        <p:spPr/>
        <p:txBody>
          <a:bodyPr/>
          <a:lstStyle/>
          <a:p>
            <a:r>
              <a:rPr lang="fr-FR" dirty="0"/>
              <a:t>Chorus pro</a:t>
            </a:r>
          </a:p>
        </p:txBody>
      </p:sp>
      <p:sp>
        <p:nvSpPr>
          <p:cNvPr id="3" name="Espace réservé du contenu 2">
            <a:extLst>
              <a:ext uri="{FF2B5EF4-FFF2-40B4-BE49-F238E27FC236}">
                <a16:creationId xmlns:a16="http://schemas.microsoft.com/office/drawing/2014/main" id="{A5B98C1A-EA81-4CC8-99F0-27C62B863F2C}"/>
              </a:ext>
            </a:extLst>
          </p:cNvPr>
          <p:cNvSpPr>
            <a:spLocks noGrp="1"/>
          </p:cNvSpPr>
          <p:nvPr>
            <p:ph sz="quarter" idx="14"/>
          </p:nvPr>
        </p:nvSpPr>
        <p:spPr>
          <a:xfrm>
            <a:off x="648367" y="1964158"/>
            <a:ext cx="9598968" cy="3298722"/>
          </a:xfrm>
        </p:spPr>
        <p:txBody>
          <a:bodyPr/>
          <a:lstStyle/>
          <a:p>
            <a:pPr algn="just"/>
            <a:r>
              <a:rPr lang="fr-FR" sz="1600" b="0" i="0" dirty="0">
                <a:solidFill>
                  <a:srgbClr val="262626"/>
                </a:solidFill>
                <a:effectLst/>
                <a:latin typeface="+mn-lt"/>
              </a:rPr>
              <a:t>L’ordonnance du 26 juin 2014 relative au développement de la facturation électronique prévoyait une dématérialisation des factures </a:t>
            </a:r>
            <a:r>
              <a:rPr lang="fr-FR" sz="1600" b="0" dirty="0">
                <a:solidFill>
                  <a:srgbClr val="262626"/>
                </a:solidFill>
                <a:latin typeface="+mn-lt"/>
              </a:rPr>
              <a:t>au </a:t>
            </a:r>
            <a:r>
              <a:rPr lang="fr-FR" sz="1600" b="0" i="0" dirty="0">
                <a:solidFill>
                  <a:srgbClr val="262626"/>
                </a:solidFill>
                <a:effectLst/>
                <a:latin typeface="+mn-lt"/>
              </a:rPr>
              <a:t> 1er janvier 2017 pour les grandes entreprises et les entités publiques , puis une généralisation progressive à été mise en plus jusqu’au au 1er janvier 2020 en tenant compte de la taille des entreprises concernées :</a:t>
            </a:r>
          </a:p>
          <a:p>
            <a:pPr lvl="1" algn="just">
              <a:buFont typeface="Arial" panose="020B0604020202020204" pitchFamily="34" charset="0"/>
              <a:buChar char="•"/>
            </a:pPr>
            <a:r>
              <a:rPr lang="fr-FR" sz="1600" b="0" i="0" dirty="0">
                <a:solidFill>
                  <a:srgbClr val="262626"/>
                </a:solidFill>
                <a:effectLst/>
                <a:latin typeface="+mn-lt"/>
              </a:rPr>
              <a:t>au 1er janvier 2017 : pour les grandes entreprises (plus de 5000 salariés) et les personnes publiques ;</a:t>
            </a:r>
          </a:p>
          <a:p>
            <a:pPr lvl="1" algn="just">
              <a:buFont typeface="Arial" panose="020B0604020202020204" pitchFamily="34" charset="0"/>
              <a:buChar char="•"/>
            </a:pPr>
            <a:r>
              <a:rPr lang="fr-FR" sz="1600" b="0" i="0" dirty="0">
                <a:solidFill>
                  <a:srgbClr val="262626"/>
                </a:solidFill>
                <a:effectLst/>
                <a:latin typeface="+mn-lt"/>
              </a:rPr>
              <a:t>au 1er janvier 2018 : pour les entreprises de taille intermédiaire (250 à 5000 salariés) ;</a:t>
            </a:r>
          </a:p>
          <a:p>
            <a:pPr lvl="1" algn="just">
              <a:buFont typeface="Arial" panose="020B0604020202020204" pitchFamily="34" charset="0"/>
              <a:buChar char="•"/>
            </a:pPr>
            <a:r>
              <a:rPr lang="fr-FR" sz="1600" b="0" i="0" dirty="0">
                <a:solidFill>
                  <a:srgbClr val="262626"/>
                </a:solidFill>
                <a:effectLst/>
                <a:latin typeface="+mn-lt"/>
              </a:rPr>
              <a:t>au 1er janvier 2019 : pour les petites et moyennes entreprises(10 à 250 salariés) ;</a:t>
            </a:r>
          </a:p>
          <a:p>
            <a:pPr lvl="1" algn="just">
              <a:buFont typeface="Arial" panose="020B0604020202020204" pitchFamily="34" charset="0"/>
              <a:buChar char="•"/>
            </a:pPr>
            <a:r>
              <a:rPr lang="fr-FR" sz="1600" b="0" i="0" dirty="0">
                <a:solidFill>
                  <a:srgbClr val="262626"/>
                </a:solidFill>
                <a:effectLst/>
                <a:latin typeface="+mn-lt"/>
              </a:rPr>
              <a:t>au 1er janvier 2020 : pour les microentreprises (moins de 10 salariés).</a:t>
            </a:r>
          </a:p>
          <a:p>
            <a:pPr algn="just"/>
            <a:r>
              <a:rPr lang="fr-FR" sz="1600" b="0" dirty="0">
                <a:solidFill>
                  <a:srgbClr val="262626"/>
                </a:solidFill>
              </a:rPr>
              <a:t>La dématérialisation de l’ensemble des factures à été progressive de façon a permettre à toutes les entreprises (grandes, petites et moyennes) de s’organiser en conséquence</a:t>
            </a:r>
          </a:p>
        </p:txBody>
      </p:sp>
    </p:spTree>
    <p:extLst>
      <p:ext uri="{BB962C8B-B14F-4D97-AF65-F5344CB8AC3E}">
        <p14:creationId xmlns:p14="http://schemas.microsoft.com/office/powerpoint/2010/main" val="2506412649"/>
      </p:ext>
    </p:extLst>
  </p:cSld>
  <p:clrMapOvr>
    <a:masterClrMapping/>
  </p:clrMapOvr>
  <p:transition spd="slow"/>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596AF2-FB90-4E8E-BF83-5D3115838F3A}"/>
              </a:ext>
            </a:extLst>
          </p:cNvPr>
          <p:cNvSpPr>
            <a:spLocks noGrp="1"/>
          </p:cNvSpPr>
          <p:nvPr>
            <p:ph type="title"/>
          </p:nvPr>
        </p:nvSpPr>
        <p:spPr/>
        <p:txBody>
          <a:bodyPr/>
          <a:lstStyle/>
          <a:p>
            <a:r>
              <a:rPr lang="fr-FR" dirty="0"/>
              <a:t>À qui s’adresse chorus pro</a:t>
            </a:r>
          </a:p>
        </p:txBody>
      </p:sp>
      <p:sp>
        <p:nvSpPr>
          <p:cNvPr id="3" name="Espace réservé du contenu 2">
            <a:extLst>
              <a:ext uri="{FF2B5EF4-FFF2-40B4-BE49-F238E27FC236}">
                <a16:creationId xmlns:a16="http://schemas.microsoft.com/office/drawing/2014/main" id="{B0561563-E8C0-4C9E-830E-B2D14C8D68A3}"/>
              </a:ext>
            </a:extLst>
          </p:cNvPr>
          <p:cNvSpPr>
            <a:spLocks noGrp="1"/>
          </p:cNvSpPr>
          <p:nvPr>
            <p:ph sz="quarter" idx="14"/>
          </p:nvPr>
        </p:nvSpPr>
        <p:spPr>
          <a:xfrm>
            <a:off x="546768" y="1814649"/>
            <a:ext cx="9598968" cy="2696391"/>
          </a:xfrm>
        </p:spPr>
        <p:txBody>
          <a:bodyPr/>
          <a:lstStyle/>
          <a:p>
            <a:pPr algn="just"/>
            <a:r>
              <a:rPr lang="fr-FR" sz="1600" b="0" i="0" dirty="0">
                <a:solidFill>
                  <a:srgbClr val="373C42"/>
                </a:solidFill>
                <a:effectLst/>
                <a:latin typeface="+mn-lt"/>
              </a:rPr>
              <a:t>Chorus Pro s’adresse à l’ensemble des acteurs de la commande publique :</a:t>
            </a:r>
          </a:p>
          <a:p>
            <a:pPr lvl="1" algn="just">
              <a:buFont typeface="Arial" panose="020B0604020202020204" pitchFamily="34" charset="0"/>
              <a:buChar char="•"/>
            </a:pPr>
            <a:r>
              <a:rPr lang="fr-FR" sz="1600" b="1" i="0" dirty="0">
                <a:solidFill>
                  <a:srgbClr val="373C42"/>
                </a:solidFill>
                <a:effectLst/>
                <a:latin typeface="+mn-lt"/>
              </a:rPr>
              <a:t>Côté émetteurs</a:t>
            </a:r>
            <a:r>
              <a:rPr lang="fr-FR" sz="1600" b="0" i="0" dirty="0">
                <a:solidFill>
                  <a:srgbClr val="373C42"/>
                </a:solidFill>
                <a:effectLst/>
                <a:latin typeface="+mn-lt"/>
              </a:rPr>
              <a:t> : la plateforme s’adresse à l’ensemble des fournisseurs tant privés que publics, afin de leur permettre de transmettre de façon efficace et automatique leurs factures à destination de la sphère publique. La solution Chorus Pro prend également en compte le processus de gestion et de validation des factures de travaux.</a:t>
            </a:r>
          </a:p>
          <a:p>
            <a:pPr lvl="1" algn="just">
              <a:buFont typeface="Arial" panose="020B0604020202020204" pitchFamily="34" charset="0"/>
              <a:buChar char="•"/>
            </a:pPr>
            <a:r>
              <a:rPr lang="fr-FR" sz="1600" b="1" i="0" dirty="0">
                <a:solidFill>
                  <a:srgbClr val="373C42"/>
                </a:solidFill>
                <a:effectLst/>
                <a:latin typeface="+mn-lt"/>
              </a:rPr>
              <a:t>Côté récepteurs</a:t>
            </a:r>
            <a:r>
              <a:rPr lang="fr-FR" sz="1600" b="0" i="0" dirty="0">
                <a:solidFill>
                  <a:srgbClr val="373C42"/>
                </a:solidFill>
                <a:effectLst/>
                <a:latin typeface="+mn-lt"/>
              </a:rPr>
              <a:t> : la plateforme s’adresse aux entités du </a:t>
            </a:r>
            <a:r>
              <a:rPr lang="fr-FR" sz="1600" b="1" i="0" dirty="0">
                <a:solidFill>
                  <a:srgbClr val="373C42"/>
                </a:solidFill>
                <a:effectLst/>
                <a:latin typeface="+mn-lt"/>
              </a:rPr>
              <a:t>secteur public</a:t>
            </a:r>
            <a:r>
              <a:rPr lang="fr-FR" sz="1600" b="0" i="0" dirty="0">
                <a:solidFill>
                  <a:srgbClr val="373C42"/>
                </a:solidFill>
                <a:effectLst/>
                <a:latin typeface="+mn-lt"/>
              </a:rPr>
              <a:t> : l’Etat, les établissements publics nationaux (EPN), les collectivités territoriales et les établissements publics locaux (EPL). Elle leur permet de traiter l’ensemble des factures de manière optimisée en réduisant les délais de validation et d’enregistrement.</a:t>
            </a:r>
          </a:p>
          <a:p>
            <a:endParaRPr lang="fr-FR" dirty="0"/>
          </a:p>
        </p:txBody>
      </p:sp>
    </p:spTree>
    <p:extLst>
      <p:ext uri="{BB962C8B-B14F-4D97-AF65-F5344CB8AC3E}">
        <p14:creationId xmlns:p14="http://schemas.microsoft.com/office/powerpoint/2010/main" val="393350186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880E4F-F60E-4C26-ACAF-E526380AA36C}"/>
              </a:ext>
            </a:extLst>
          </p:cNvPr>
          <p:cNvSpPr>
            <a:spLocks noGrp="1"/>
          </p:cNvSpPr>
          <p:nvPr>
            <p:ph type="title"/>
          </p:nvPr>
        </p:nvSpPr>
        <p:spPr/>
        <p:txBody>
          <a:bodyPr/>
          <a:lstStyle/>
          <a:p>
            <a:r>
              <a:rPr lang="fr-FR" dirty="0"/>
              <a:t>Les ressources définitives</a:t>
            </a:r>
          </a:p>
        </p:txBody>
      </p:sp>
      <p:sp>
        <p:nvSpPr>
          <p:cNvPr id="3" name="Espace réservé du contenu 2">
            <a:extLst>
              <a:ext uri="{FF2B5EF4-FFF2-40B4-BE49-F238E27FC236}">
                <a16:creationId xmlns:a16="http://schemas.microsoft.com/office/drawing/2014/main" id="{2F4BE408-BD88-4029-A2FB-D1DD0ECA42CF}"/>
              </a:ext>
            </a:extLst>
          </p:cNvPr>
          <p:cNvSpPr>
            <a:spLocks noGrp="1"/>
          </p:cNvSpPr>
          <p:nvPr>
            <p:ph sz="quarter" idx="14"/>
          </p:nvPr>
        </p:nvSpPr>
        <p:spPr>
          <a:xfrm>
            <a:off x="445167" y="1964158"/>
            <a:ext cx="9598968" cy="2172073"/>
          </a:xfrm>
        </p:spPr>
        <p:txBody>
          <a:bodyPr/>
          <a:lstStyle/>
          <a:p>
            <a:pPr algn="just"/>
            <a:r>
              <a:rPr lang="fr-FR" sz="1600" b="0" i="0" dirty="0">
                <a:solidFill>
                  <a:srgbClr val="222222"/>
                </a:solidFill>
                <a:effectLst/>
                <a:latin typeface="+mn-lt"/>
              </a:rPr>
              <a:t>Les ressources définitives sont, de loin, </a:t>
            </a:r>
            <a:r>
              <a:rPr lang="fr-FR" sz="1600" b="1" i="0" dirty="0">
                <a:solidFill>
                  <a:srgbClr val="222222"/>
                </a:solidFill>
                <a:effectLst/>
                <a:latin typeface="+mn-lt"/>
              </a:rPr>
              <a:t>quantitativement plus importantes</a:t>
            </a:r>
            <a:r>
              <a:rPr lang="fr-FR" sz="1600" b="0" i="0" dirty="0">
                <a:solidFill>
                  <a:srgbClr val="222222"/>
                </a:solidFill>
                <a:effectLst/>
                <a:latin typeface="+mn-lt"/>
              </a:rPr>
              <a:t>.</a:t>
            </a:r>
          </a:p>
          <a:p>
            <a:pPr algn="just"/>
            <a:r>
              <a:rPr lang="fr-FR" sz="1600" b="0" i="0" dirty="0">
                <a:solidFill>
                  <a:srgbClr val="222222"/>
                </a:solidFill>
                <a:effectLst/>
                <a:latin typeface="+mn-lt"/>
              </a:rPr>
              <a:t>Les impôts et taxes, les concours de l’État en constituent la majeure partie.</a:t>
            </a:r>
          </a:p>
          <a:p>
            <a:pPr algn="just"/>
            <a:r>
              <a:rPr lang="fr-FR" sz="1600" b="0" dirty="0">
                <a:solidFill>
                  <a:srgbClr val="222222"/>
                </a:solidFill>
                <a:latin typeface="+mn-lt"/>
              </a:rPr>
              <a:t>La fiscalité locale représente </a:t>
            </a:r>
            <a:r>
              <a:rPr lang="fr-FR" sz="1600" dirty="0">
                <a:solidFill>
                  <a:srgbClr val="222222"/>
                </a:solidFill>
                <a:latin typeface="+mn-lt"/>
              </a:rPr>
              <a:t>57% des ressources </a:t>
            </a:r>
            <a:r>
              <a:rPr lang="fr-FR" sz="1600" b="0" dirty="0">
                <a:solidFill>
                  <a:srgbClr val="222222"/>
                </a:solidFill>
                <a:latin typeface="+mn-lt"/>
              </a:rPr>
              <a:t>des collectivités territoriales. La quasi-totalité de cette somme alimente la section de fonctionnement des budgets.</a:t>
            </a:r>
          </a:p>
          <a:p>
            <a:pPr algn="just"/>
            <a:r>
              <a:rPr lang="fr-FR" sz="1600" b="0" dirty="0">
                <a:solidFill>
                  <a:srgbClr val="222222"/>
                </a:solidFill>
                <a:latin typeface="+mn-lt"/>
              </a:rPr>
              <a:t>Ce que nous appelons fiscalité locale, est en réalité un ensemble d’éléments constituant un tout d’objets fiscaux se partageant entre fiscalité directe et fiscalité indirecte.</a:t>
            </a:r>
            <a:endParaRPr lang="fr-FR" sz="1600" dirty="0">
              <a:latin typeface="+mn-lt"/>
            </a:endParaRPr>
          </a:p>
        </p:txBody>
      </p:sp>
    </p:spTree>
    <p:extLst>
      <p:ext uri="{BB962C8B-B14F-4D97-AF65-F5344CB8AC3E}">
        <p14:creationId xmlns:p14="http://schemas.microsoft.com/office/powerpoint/2010/main" val="1337019194"/>
      </p:ext>
    </p:extLst>
  </p:cSld>
  <p:clrMapOvr>
    <a:masterClrMapping/>
  </p:clrMapOvr>
  <p:transition spd="slow"/>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A25810-3288-47B1-AA71-7CAB2E000AF1}"/>
              </a:ext>
            </a:extLst>
          </p:cNvPr>
          <p:cNvSpPr>
            <a:spLocks noGrp="1"/>
          </p:cNvSpPr>
          <p:nvPr>
            <p:ph type="title"/>
          </p:nvPr>
        </p:nvSpPr>
        <p:spPr/>
        <p:txBody>
          <a:bodyPr/>
          <a:lstStyle/>
          <a:p>
            <a:r>
              <a:rPr lang="fr-FR" dirty="0"/>
              <a:t>CHORUS PRO</a:t>
            </a:r>
          </a:p>
        </p:txBody>
      </p:sp>
      <p:pic>
        <p:nvPicPr>
          <p:cNvPr id="4" name="Espace réservé du contenu 3">
            <a:extLst>
              <a:ext uri="{FF2B5EF4-FFF2-40B4-BE49-F238E27FC236}">
                <a16:creationId xmlns:a16="http://schemas.microsoft.com/office/drawing/2014/main" id="{31ED24BC-702E-4A9C-AF0E-3F5354023FCA}"/>
              </a:ext>
            </a:extLst>
          </p:cNvPr>
          <p:cNvPicPr>
            <a:picLocks noGrp="1" noChangeAspect="1"/>
          </p:cNvPicPr>
          <p:nvPr>
            <p:ph sz="quarter" idx="14"/>
          </p:nvPr>
        </p:nvPicPr>
        <p:blipFill>
          <a:blip r:embed="rId2"/>
          <a:stretch>
            <a:fillRect/>
          </a:stretch>
        </p:blipFill>
        <p:spPr>
          <a:xfrm>
            <a:off x="546768" y="1686560"/>
            <a:ext cx="9599613" cy="4607091"/>
          </a:xfrm>
          <a:prstGeom prst="rect">
            <a:avLst/>
          </a:prstGeom>
        </p:spPr>
      </p:pic>
    </p:spTree>
    <p:extLst>
      <p:ext uri="{BB962C8B-B14F-4D97-AF65-F5344CB8AC3E}">
        <p14:creationId xmlns:p14="http://schemas.microsoft.com/office/powerpoint/2010/main" val="1794903061"/>
      </p:ext>
    </p:extLst>
  </p:cSld>
  <p:clrMapOvr>
    <a:masterClrMapping/>
  </p:clrMapOvr>
  <p:transition spd="slow"/>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4F5B43-43E0-466E-ACC7-4ED464DFACC1}"/>
              </a:ext>
            </a:extLst>
          </p:cNvPr>
          <p:cNvSpPr>
            <a:spLocks noGrp="1"/>
          </p:cNvSpPr>
          <p:nvPr>
            <p:ph type="title"/>
          </p:nvPr>
        </p:nvSpPr>
        <p:spPr/>
        <p:txBody>
          <a:bodyPr/>
          <a:lstStyle/>
          <a:p>
            <a:r>
              <a:rPr lang="fr-FR" dirty="0"/>
              <a:t>CHORUS PRO – INTERFACE CHORUS ET LOGICIELS Comptabilité</a:t>
            </a:r>
          </a:p>
        </p:txBody>
      </p:sp>
      <p:sp>
        <p:nvSpPr>
          <p:cNvPr id="3" name="Espace réservé du contenu 2">
            <a:extLst>
              <a:ext uri="{FF2B5EF4-FFF2-40B4-BE49-F238E27FC236}">
                <a16:creationId xmlns:a16="http://schemas.microsoft.com/office/drawing/2014/main" id="{060D6574-34C8-4558-BFEF-584428A38921}"/>
              </a:ext>
            </a:extLst>
          </p:cNvPr>
          <p:cNvSpPr>
            <a:spLocks noGrp="1"/>
          </p:cNvSpPr>
          <p:nvPr>
            <p:ph sz="quarter" idx="14"/>
          </p:nvPr>
        </p:nvSpPr>
        <p:spPr>
          <a:xfrm>
            <a:off x="638207" y="2007689"/>
            <a:ext cx="9598968" cy="1670231"/>
          </a:xfrm>
        </p:spPr>
        <p:txBody>
          <a:bodyPr/>
          <a:lstStyle/>
          <a:p>
            <a:pPr algn="just"/>
            <a:r>
              <a:rPr lang="fr-FR" sz="1600" b="0" dirty="0"/>
              <a:t>La majorité des collectivités de notre département fonctionnent en mode API avec Chorus.</a:t>
            </a:r>
          </a:p>
          <a:p>
            <a:pPr algn="just"/>
            <a:r>
              <a:rPr lang="fr-FR" sz="1600" dirty="0"/>
              <a:t>Qu’est-ce que le mode API ? </a:t>
            </a:r>
            <a:r>
              <a:rPr lang="fr-FR" sz="1600" b="0" dirty="0"/>
              <a:t>Mode automatique et intégré.</a:t>
            </a:r>
          </a:p>
          <a:p>
            <a:pPr lvl="1" algn="just"/>
            <a:r>
              <a:rPr lang="fr-FR" sz="1600" b="0" dirty="0"/>
              <a:t>Le mode API sert de médiateur, de façon transparente, entre les fournisseurs et les destinataires à travers la solution Chorus Pro, en mettant à disposition dans les applications de gestion financière des options interfacées avec le portail Chorus Pro.</a:t>
            </a:r>
          </a:p>
        </p:txBody>
      </p:sp>
    </p:spTree>
    <p:extLst>
      <p:ext uri="{BB962C8B-B14F-4D97-AF65-F5344CB8AC3E}">
        <p14:creationId xmlns:p14="http://schemas.microsoft.com/office/powerpoint/2010/main" val="1772917359"/>
      </p:ext>
    </p:extLst>
  </p:cSld>
  <p:clrMapOvr>
    <a:masterClrMapping/>
  </p:clrMapOvr>
  <p:transition spd="slow"/>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0AEAA5-570F-4EEC-A12D-79492678298A}"/>
              </a:ext>
            </a:extLst>
          </p:cNvPr>
          <p:cNvSpPr>
            <a:spLocks noGrp="1"/>
          </p:cNvSpPr>
          <p:nvPr>
            <p:ph type="title"/>
          </p:nvPr>
        </p:nvSpPr>
        <p:spPr/>
        <p:txBody>
          <a:bodyPr/>
          <a:lstStyle/>
          <a:p>
            <a:r>
              <a:rPr lang="fr-FR" dirty="0"/>
              <a:t>VISUALISATION ET Présentation des différents documents comptables</a:t>
            </a:r>
          </a:p>
        </p:txBody>
      </p:sp>
      <p:sp>
        <p:nvSpPr>
          <p:cNvPr id="3" name="Espace réservé du contenu 2">
            <a:extLst>
              <a:ext uri="{FF2B5EF4-FFF2-40B4-BE49-F238E27FC236}">
                <a16:creationId xmlns:a16="http://schemas.microsoft.com/office/drawing/2014/main" id="{95D3ED60-E515-4D0C-8B1E-F8DA68BD134A}"/>
              </a:ext>
            </a:extLst>
          </p:cNvPr>
          <p:cNvSpPr>
            <a:spLocks noGrp="1"/>
          </p:cNvSpPr>
          <p:nvPr>
            <p:ph sz="quarter" idx="14"/>
          </p:nvPr>
        </p:nvSpPr>
        <p:spPr>
          <a:xfrm>
            <a:off x="749967" y="1953998"/>
            <a:ext cx="9598968" cy="4355362"/>
          </a:xfrm>
        </p:spPr>
        <p:txBody>
          <a:bodyPr/>
          <a:lstStyle/>
          <a:p>
            <a:pPr algn="ctr"/>
            <a:r>
              <a:rPr lang="fr-FR" sz="1600" dirty="0" err="1">
                <a:solidFill>
                  <a:srgbClr val="004175"/>
                </a:solidFill>
                <a:hlinkClick r:id="rId2"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2" action="ppaction://hlinkfile">
                  <a:extLst>
                    <a:ext uri="{A12FA001-AC4F-418D-AE19-62706E023703}">
                      <ahyp:hlinkClr xmlns:ahyp="http://schemas.microsoft.com/office/drawing/2018/hyperlinkcolor" val="tx"/>
                    </a:ext>
                  </a:extLst>
                </a:hlinkClick>
              </a:rPr>
              <a:t>\Cycle budgétaire annuel.pdf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3"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3" action="ppaction://hlinkfile">
                  <a:extLst>
                    <a:ext uri="{A12FA001-AC4F-418D-AE19-62706E023703}">
                      <ahyp:hlinkClr xmlns:ahyp="http://schemas.microsoft.com/office/drawing/2018/hyperlinkcolor" val="tx"/>
                    </a:ext>
                  </a:extLst>
                </a:hlinkClick>
              </a:rPr>
              <a:t>\Budget primitif.pdf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4"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4" action="ppaction://hlinkfile">
                  <a:extLst>
                    <a:ext uri="{A12FA001-AC4F-418D-AE19-62706E023703}">
                      <ahyp:hlinkClr xmlns:ahyp="http://schemas.microsoft.com/office/drawing/2018/hyperlinkcolor" val="tx"/>
                    </a:ext>
                  </a:extLst>
                </a:hlinkClick>
              </a:rPr>
              <a:t>\Compte administratif.pdf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5"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5" action="ppaction://hlinkfile">
                  <a:extLst>
                    <a:ext uri="{A12FA001-AC4F-418D-AE19-62706E023703}">
                      <ahyp:hlinkClr xmlns:ahyp="http://schemas.microsoft.com/office/drawing/2018/hyperlinkcolor" val="tx"/>
                    </a:ext>
                  </a:extLst>
                </a:hlinkClick>
              </a:rPr>
              <a:t>\Compte de gestion.pdf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6"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6" action="ppaction://hlinkfile">
                  <a:extLst>
                    <a:ext uri="{A12FA001-AC4F-418D-AE19-62706E023703}">
                      <ahyp:hlinkClr xmlns:ahyp="http://schemas.microsoft.com/office/drawing/2018/hyperlinkcolor" val="tx"/>
                    </a:ext>
                  </a:extLst>
                </a:hlinkClick>
              </a:rPr>
              <a:t>\Edition de l'engagement.pdf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7"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7" action="ppaction://hlinkfile">
                  <a:extLst>
                    <a:ext uri="{A12FA001-AC4F-418D-AE19-62706E023703}">
                      <ahyp:hlinkClr xmlns:ahyp="http://schemas.microsoft.com/office/drawing/2018/hyperlinkcolor" val="tx"/>
                    </a:ext>
                  </a:extLst>
                </a:hlinkClick>
              </a:rPr>
              <a:t>\Edition des mandats.pdf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8"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8" action="ppaction://hlinkfile">
                  <a:extLst>
                    <a:ext uri="{A12FA001-AC4F-418D-AE19-62706E023703}">
                      <ahyp:hlinkClr xmlns:ahyp="http://schemas.microsoft.com/office/drawing/2018/hyperlinkcolor" val="tx"/>
                    </a:ext>
                  </a:extLst>
                </a:hlinkClick>
              </a:rPr>
              <a:t>\E_BORD M_PORT.pdf</a:t>
            </a:r>
            <a:endParaRPr lang="fr-FR" sz="1600" dirty="0">
              <a:solidFill>
                <a:srgbClr val="004175"/>
              </a:solidFill>
            </a:endParaRPr>
          </a:p>
        </p:txBody>
      </p:sp>
    </p:spTree>
    <p:extLst>
      <p:ext uri="{BB962C8B-B14F-4D97-AF65-F5344CB8AC3E}">
        <p14:creationId xmlns:p14="http://schemas.microsoft.com/office/powerpoint/2010/main" val="1246004625"/>
      </p:ext>
    </p:extLst>
  </p:cSld>
  <p:clrMapOvr>
    <a:masterClrMapping/>
  </p:clrMapOvr>
  <p:transition spd="slow"/>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A8F079-DDAF-4D43-96FF-CEDCD058328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F6D0A3A7-F31D-4DA7-BC8C-407491A1240C}"/>
              </a:ext>
            </a:extLst>
          </p:cNvPr>
          <p:cNvSpPr>
            <a:spLocks noGrp="1"/>
          </p:cNvSpPr>
          <p:nvPr>
            <p:ph sz="quarter" idx="14"/>
          </p:nvPr>
        </p:nvSpPr>
        <p:spPr>
          <a:xfrm>
            <a:off x="749967" y="2293280"/>
            <a:ext cx="9598968" cy="1487351"/>
          </a:xfrm>
        </p:spPr>
        <p:txBody>
          <a:bodyPr/>
          <a:lstStyle/>
          <a:p>
            <a:pPr algn="ctr"/>
            <a:r>
              <a:rPr lang="fr-FR" sz="1600" dirty="0" err="1">
                <a:solidFill>
                  <a:srgbClr val="004175"/>
                </a:solidFill>
                <a:hlinkClick r:id="rId2"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2" action="ppaction://hlinkfile">
                  <a:extLst>
                    <a:ext uri="{A12FA001-AC4F-418D-AE19-62706E023703}">
                      <ahyp:hlinkClr xmlns:ahyp="http://schemas.microsoft.com/office/drawing/2018/hyperlinkcolor" val="tx"/>
                    </a:ext>
                  </a:extLst>
                </a:hlinkClick>
              </a:rPr>
              <a:t>\Edition des Titres.pdf</a:t>
            </a:r>
            <a:endParaRPr lang="fr-FR" sz="1600" dirty="0">
              <a:solidFill>
                <a:srgbClr val="004175"/>
              </a:solidFill>
            </a:endParaRPr>
          </a:p>
          <a:p>
            <a:pPr algn="ctr"/>
            <a:endParaRPr lang="fr-FR" sz="1600" dirty="0">
              <a:solidFill>
                <a:srgbClr val="004175"/>
              </a:solidFill>
            </a:endParaRPr>
          </a:p>
          <a:p>
            <a:pPr algn="ctr"/>
            <a:r>
              <a:rPr lang="fr-FR" sz="1600" dirty="0" err="1">
                <a:solidFill>
                  <a:srgbClr val="004175"/>
                </a:solidFill>
                <a:hlinkClick r:id="rId3" action="ppaction://hlinkfile">
                  <a:extLst>
                    <a:ext uri="{A12FA001-AC4F-418D-AE19-62706E023703}">
                      <ahyp:hlinkClr xmlns:ahyp="http://schemas.microsoft.com/office/drawing/2018/hyperlinkcolor" val="tx"/>
                    </a:ext>
                  </a:extLst>
                </a:hlinkClick>
              </a:rPr>
              <a:t>PJ_doc_III</a:t>
            </a:r>
            <a:r>
              <a:rPr lang="fr-FR" sz="1600" dirty="0">
                <a:solidFill>
                  <a:srgbClr val="004175"/>
                </a:solidFill>
                <a:hlinkClick r:id="rId3" action="ppaction://hlinkfile">
                  <a:extLst>
                    <a:ext uri="{A12FA001-AC4F-418D-AE19-62706E023703}">
                      <ahyp:hlinkClr xmlns:ahyp="http://schemas.microsoft.com/office/drawing/2018/hyperlinkcolor" val="tx"/>
                    </a:ext>
                  </a:extLst>
                </a:hlinkClick>
              </a:rPr>
              <a:t>\E_BORD_PORT.pdf</a:t>
            </a:r>
            <a:endParaRPr lang="fr-FR" sz="1600" dirty="0">
              <a:solidFill>
                <a:srgbClr val="004175"/>
              </a:solidFill>
            </a:endParaRPr>
          </a:p>
        </p:txBody>
      </p:sp>
    </p:spTree>
    <p:extLst>
      <p:ext uri="{BB962C8B-B14F-4D97-AF65-F5344CB8AC3E}">
        <p14:creationId xmlns:p14="http://schemas.microsoft.com/office/powerpoint/2010/main" val="2606153765"/>
      </p:ext>
    </p:extLst>
  </p:cSld>
  <p:clrMapOvr>
    <a:masterClrMapping/>
  </p:clrMapOvr>
  <p:transition spd="slow"/>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BDD9480-79EF-4D2F-B4C1-D164C7CADBF8}"/>
              </a:ext>
            </a:extLst>
          </p:cNvPr>
          <p:cNvSpPr txBox="1"/>
          <p:nvPr/>
        </p:nvSpPr>
        <p:spPr>
          <a:xfrm>
            <a:off x="7559040" y="2397760"/>
            <a:ext cx="2042160" cy="646331"/>
          </a:xfrm>
          <a:prstGeom prst="rect">
            <a:avLst/>
          </a:prstGeom>
          <a:noFill/>
        </p:spPr>
        <p:txBody>
          <a:bodyPr wrap="square" rtlCol="0">
            <a:spAutoFit/>
          </a:bodyPr>
          <a:lstStyle/>
          <a:p>
            <a:pPr algn="ctr"/>
            <a:r>
              <a:rPr lang="fr-FR" dirty="0"/>
              <a:t>Lina HÉREL,</a:t>
            </a:r>
          </a:p>
          <a:p>
            <a:pPr algn="ctr"/>
            <a:r>
              <a:rPr lang="fr-FR" dirty="0"/>
              <a:t>Chargée de cours</a:t>
            </a:r>
          </a:p>
        </p:txBody>
      </p:sp>
    </p:spTree>
    <p:extLst>
      <p:ext uri="{BB962C8B-B14F-4D97-AF65-F5344CB8AC3E}">
        <p14:creationId xmlns:p14="http://schemas.microsoft.com/office/powerpoint/2010/main" val="1754681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B6B04C-02D2-4974-AD28-5D20FFC5832E}"/>
              </a:ext>
            </a:extLst>
          </p:cNvPr>
          <p:cNvSpPr>
            <a:spLocks noGrp="1"/>
          </p:cNvSpPr>
          <p:nvPr>
            <p:ph type="title"/>
          </p:nvPr>
        </p:nvSpPr>
        <p:spPr/>
        <p:txBody>
          <a:bodyPr/>
          <a:lstStyle/>
          <a:p>
            <a:r>
              <a:rPr lang="fr-FR" dirty="0"/>
              <a:t>Fiscalité direct</a:t>
            </a:r>
          </a:p>
        </p:txBody>
      </p:sp>
      <p:sp>
        <p:nvSpPr>
          <p:cNvPr id="3" name="Espace réservé du contenu 2">
            <a:extLst>
              <a:ext uri="{FF2B5EF4-FFF2-40B4-BE49-F238E27FC236}">
                <a16:creationId xmlns:a16="http://schemas.microsoft.com/office/drawing/2014/main" id="{1BA6AAA1-362F-43B7-91F2-EB89C08D2A79}"/>
              </a:ext>
            </a:extLst>
          </p:cNvPr>
          <p:cNvSpPr>
            <a:spLocks noGrp="1"/>
          </p:cNvSpPr>
          <p:nvPr>
            <p:ph sz="quarter" idx="14"/>
          </p:nvPr>
        </p:nvSpPr>
        <p:spPr>
          <a:xfrm>
            <a:off x="669587" y="2099129"/>
            <a:ext cx="9598968" cy="1832791"/>
          </a:xfrm>
        </p:spPr>
        <p:txBody>
          <a:bodyPr/>
          <a:lstStyle/>
          <a:p>
            <a:pPr algn="just"/>
            <a:r>
              <a:rPr lang="fr-FR" sz="1600" b="0" dirty="0"/>
              <a:t>En premier lieu, il y a les impôts votés par les collectivités. </a:t>
            </a:r>
          </a:p>
          <a:p>
            <a:pPr lvl="1" algn="just"/>
            <a:r>
              <a:rPr lang="fr-FR" sz="1600" dirty="0"/>
              <a:t>Taxe d’habitation.</a:t>
            </a:r>
          </a:p>
          <a:p>
            <a:pPr lvl="1" algn="just"/>
            <a:r>
              <a:rPr lang="fr-FR" sz="1600" b="0" dirty="0"/>
              <a:t>Taxe sur le foncier bâti.</a:t>
            </a:r>
          </a:p>
          <a:p>
            <a:pPr lvl="1" algn="just"/>
            <a:r>
              <a:rPr lang="fr-FR" sz="1600" dirty="0"/>
              <a:t>Taxe sur le foncier non bâti.</a:t>
            </a:r>
          </a:p>
          <a:p>
            <a:pPr lvl="1" algn="just"/>
            <a:r>
              <a:rPr lang="fr-FR" sz="1600" b="0" dirty="0"/>
              <a:t>CET (contribution économique territoriale), héritière depuis 2010 de la taxe professionnelle.</a:t>
            </a:r>
          </a:p>
        </p:txBody>
      </p:sp>
    </p:spTree>
    <p:extLst>
      <p:ext uri="{BB962C8B-B14F-4D97-AF65-F5344CB8AC3E}">
        <p14:creationId xmlns:p14="http://schemas.microsoft.com/office/powerpoint/2010/main" val="113824126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34CD68-A035-43E7-9F89-0AA7F256F5E1}"/>
              </a:ext>
            </a:extLst>
          </p:cNvPr>
          <p:cNvSpPr>
            <a:spLocks noGrp="1"/>
          </p:cNvSpPr>
          <p:nvPr>
            <p:ph type="title"/>
          </p:nvPr>
        </p:nvSpPr>
        <p:spPr/>
        <p:txBody>
          <a:bodyPr/>
          <a:lstStyle/>
          <a:p>
            <a:r>
              <a:rPr lang="fr-FR" dirty="0"/>
              <a:t>Fiscalité indirecte</a:t>
            </a:r>
          </a:p>
        </p:txBody>
      </p:sp>
      <p:sp>
        <p:nvSpPr>
          <p:cNvPr id="3" name="Espace réservé du contenu 2">
            <a:extLst>
              <a:ext uri="{FF2B5EF4-FFF2-40B4-BE49-F238E27FC236}">
                <a16:creationId xmlns:a16="http://schemas.microsoft.com/office/drawing/2014/main" id="{966374EC-25EF-49C1-BA7E-9B9CB4A33BEC}"/>
              </a:ext>
            </a:extLst>
          </p:cNvPr>
          <p:cNvSpPr>
            <a:spLocks noGrp="1"/>
          </p:cNvSpPr>
          <p:nvPr>
            <p:ph sz="quarter" idx="14"/>
          </p:nvPr>
        </p:nvSpPr>
        <p:spPr>
          <a:xfrm>
            <a:off x="547666" y="2248638"/>
            <a:ext cx="9598968" cy="1632482"/>
          </a:xfrm>
        </p:spPr>
        <p:txBody>
          <a:bodyPr/>
          <a:lstStyle/>
          <a:p>
            <a:pPr algn="just"/>
            <a:r>
              <a:rPr lang="fr-FR" sz="1600" b="0" dirty="0"/>
              <a:t>La fiscalité locale, comporte en outre d’autres impôts locaux moins importants, et de nombreuses taxes formant le contingent de la fiscalité locale indirecte comme par exemple :</a:t>
            </a:r>
          </a:p>
          <a:p>
            <a:pPr lvl="1" algn="just"/>
            <a:r>
              <a:rPr lang="fr-FR" sz="1600" dirty="0"/>
              <a:t>droits de mutation à titre onéreux (DMTO); </a:t>
            </a:r>
          </a:p>
          <a:p>
            <a:pPr lvl="1" algn="just"/>
            <a:r>
              <a:rPr lang="fr-FR" sz="1600" dirty="0"/>
              <a:t>t</a:t>
            </a:r>
            <a:r>
              <a:rPr lang="fr-FR" sz="1600" b="0" dirty="0"/>
              <a:t>axe sur les surfaces commerciales ……..</a:t>
            </a:r>
          </a:p>
        </p:txBody>
      </p:sp>
    </p:spTree>
    <p:extLst>
      <p:ext uri="{BB962C8B-B14F-4D97-AF65-F5344CB8AC3E}">
        <p14:creationId xmlns:p14="http://schemas.microsoft.com/office/powerpoint/2010/main" val="280195743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59DB6B-8169-444D-BBCA-7C3EB54D8EB6}"/>
              </a:ext>
            </a:extLst>
          </p:cNvPr>
          <p:cNvSpPr>
            <a:spLocks noGrp="1"/>
          </p:cNvSpPr>
          <p:nvPr>
            <p:ph type="title"/>
          </p:nvPr>
        </p:nvSpPr>
        <p:spPr/>
        <p:txBody>
          <a:bodyPr/>
          <a:lstStyle/>
          <a:p>
            <a:r>
              <a:rPr lang="fr-FR" dirty="0"/>
              <a:t>Fiscalité indirecte</a:t>
            </a:r>
          </a:p>
        </p:txBody>
      </p:sp>
      <p:sp>
        <p:nvSpPr>
          <p:cNvPr id="3" name="Espace réservé du contenu 2">
            <a:extLst>
              <a:ext uri="{FF2B5EF4-FFF2-40B4-BE49-F238E27FC236}">
                <a16:creationId xmlns:a16="http://schemas.microsoft.com/office/drawing/2014/main" id="{5E8694CE-1630-4DBF-A062-1ACD848C57DF}"/>
              </a:ext>
            </a:extLst>
          </p:cNvPr>
          <p:cNvSpPr>
            <a:spLocks noGrp="1"/>
          </p:cNvSpPr>
          <p:nvPr>
            <p:ph sz="quarter" idx="14"/>
          </p:nvPr>
        </p:nvSpPr>
        <p:spPr>
          <a:xfrm>
            <a:off x="547666" y="2099129"/>
            <a:ext cx="9598968" cy="2493191"/>
          </a:xfrm>
        </p:spPr>
        <p:txBody>
          <a:bodyPr/>
          <a:lstStyle/>
          <a:p>
            <a:pPr algn="just"/>
            <a:r>
              <a:rPr lang="fr-FR" sz="1600" u="sng" dirty="0"/>
              <a:t>Les transferts financiers de l’État  </a:t>
            </a:r>
            <a:r>
              <a:rPr lang="fr-FR" sz="1600" b="0" dirty="0"/>
              <a:t>en faveur des collectivités sont composés de trois parties :</a:t>
            </a:r>
          </a:p>
          <a:p>
            <a:pPr lvl="1" algn="just"/>
            <a:r>
              <a:rPr lang="fr-FR" sz="1600" dirty="0"/>
              <a:t>l</a:t>
            </a:r>
            <a:r>
              <a:rPr lang="fr-FR" sz="1600" b="0" dirty="0"/>
              <a:t>es concours de l’État aux collectivités territoriales, essentiellement composés des dotations (en baisse régulière dans le cadre de la diminution des dotations de l’État);</a:t>
            </a:r>
          </a:p>
          <a:p>
            <a:pPr lvl="1" algn="just"/>
            <a:r>
              <a:rPr lang="fr-FR" sz="1600" dirty="0"/>
              <a:t>les dégrèvements d’impôts locaux et les subventions spécifiques versées par les différents ministères;</a:t>
            </a:r>
          </a:p>
          <a:p>
            <a:pPr lvl="1" algn="just"/>
            <a:r>
              <a:rPr lang="fr-FR" sz="1600" dirty="0"/>
              <a:t>la fiscalité transférée par laquelle le législateur détermine une part locale d’assiette;</a:t>
            </a:r>
          </a:p>
          <a:p>
            <a:pPr marL="372122" lvl="1" indent="0" algn="just">
              <a:buNone/>
            </a:pPr>
            <a:endParaRPr lang="fr-FR" sz="1600" b="0" dirty="0"/>
          </a:p>
        </p:txBody>
      </p:sp>
    </p:spTree>
    <p:extLst>
      <p:ext uri="{BB962C8B-B14F-4D97-AF65-F5344CB8AC3E}">
        <p14:creationId xmlns:p14="http://schemas.microsoft.com/office/powerpoint/2010/main" val="270571245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032105-7810-4E4F-8652-D9A9D5911E71}"/>
              </a:ext>
            </a:extLst>
          </p:cNvPr>
          <p:cNvSpPr>
            <a:spLocks noGrp="1"/>
          </p:cNvSpPr>
          <p:nvPr>
            <p:ph type="title"/>
          </p:nvPr>
        </p:nvSpPr>
        <p:spPr/>
        <p:txBody>
          <a:bodyPr/>
          <a:lstStyle/>
          <a:p>
            <a:r>
              <a:rPr lang="fr-FR" dirty="0"/>
              <a:t>Fiscalité indirecte</a:t>
            </a:r>
          </a:p>
        </p:txBody>
      </p:sp>
      <p:sp>
        <p:nvSpPr>
          <p:cNvPr id="3" name="Espace réservé du contenu 2">
            <a:extLst>
              <a:ext uri="{FF2B5EF4-FFF2-40B4-BE49-F238E27FC236}">
                <a16:creationId xmlns:a16="http://schemas.microsoft.com/office/drawing/2014/main" id="{0863DB4A-9A04-4666-B716-1B765E4B1BA5}"/>
              </a:ext>
            </a:extLst>
          </p:cNvPr>
          <p:cNvSpPr>
            <a:spLocks noGrp="1"/>
          </p:cNvSpPr>
          <p:nvPr>
            <p:ph sz="quarter" idx="14"/>
          </p:nvPr>
        </p:nvSpPr>
        <p:spPr>
          <a:xfrm>
            <a:off x="678847" y="2218158"/>
            <a:ext cx="9598968" cy="1459762"/>
          </a:xfrm>
        </p:spPr>
        <p:txBody>
          <a:bodyPr/>
          <a:lstStyle/>
          <a:p>
            <a:pPr algn="just"/>
            <a:r>
              <a:rPr lang="fr-FR" sz="1600" b="0" dirty="0"/>
              <a:t>Les produits du domaine, loyers sur des biens du domaine privé des collectivités territoriales, rémunération d’une convention d’occupation du domaine public …..</a:t>
            </a:r>
          </a:p>
          <a:p>
            <a:pPr algn="just"/>
            <a:r>
              <a:rPr lang="fr-FR" sz="1600" b="0" dirty="0"/>
              <a:t>Les revenus des services publics locaux …..</a:t>
            </a:r>
          </a:p>
        </p:txBody>
      </p:sp>
    </p:spTree>
    <p:extLst>
      <p:ext uri="{BB962C8B-B14F-4D97-AF65-F5344CB8AC3E}">
        <p14:creationId xmlns:p14="http://schemas.microsoft.com/office/powerpoint/2010/main" val="403903039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2BA938-09AE-4FF5-9B2C-2CFD8ECDFDA6}"/>
              </a:ext>
            </a:extLst>
          </p:cNvPr>
          <p:cNvSpPr>
            <a:spLocks noGrp="1"/>
          </p:cNvSpPr>
          <p:nvPr>
            <p:ph type="title"/>
          </p:nvPr>
        </p:nvSpPr>
        <p:spPr/>
        <p:txBody>
          <a:bodyPr/>
          <a:lstStyle/>
          <a:p>
            <a:r>
              <a:rPr lang="fr-FR" dirty="0"/>
              <a:t>PRINCIPES Régissant les dotations de l’ÉTAT</a:t>
            </a:r>
          </a:p>
        </p:txBody>
      </p:sp>
      <p:sp>
        <p:nvSpPr>
          <p:cNvPr id="3" name="Espace réservé du contenu 2">
            <a:extLst>
              <a:ext uri="{FF2B5EF4-FFF2-40B4-BE49-F238E27FC236}">
                <a16:creationId xmlns:a16="http://schemas.microsoft.com/office/drawing/2014/main" id="{84838817-D2A6-4C50-B2CA-7D425D0825FB}"/>
              </a:ext>
            </a:extLst>
          </p:cNvPr>
          <p:cNvSpPr>
            <a:spLocks noGrp="1"/>
          </p:cNvSpPr>
          <p:nvPr>
            <p:ph sz="quarter" idx="14"/>
          </p:nvPr>
        </p:nvSpPr>
        <p:spPr>
          <a:xfrm>
            <a:off x="547666" y="2231209"/>
            <a:ext cx="9598968" cy="1964871"/>
          </a:xfrm>
        </p:spPr>
        <p:txBody>
          <a:bodyPr/>
          <a:lstStyle/>
          <a:p>
            <a:pPr algn="just"/>
            <a:r>
              <a:rPr lang="fr-FR" sz="1600" u="sng" dirty="0"/>
              <a:t>Objectif des dotation :</a:t>
            </a:r>
            <a:r>
              <a:rPr lang="fr-FR" sz="1600" b="0" dirty="0"/>
              <a:t> les dotations de l’État représentent 30% des ressources des collectivités territoriales dont environ 23% pour les dotations de fonctionnement.</a:t>
            </a:r>
          </a:p>
          <a:p>
            <a:pPr algn="just"/>
            <a:r>
              <a:rPr lang="fr-FR" sz="1600" b="0" u="sng" dirty="0"/>
              <a:t>Ces dotations répondent à trois finalités :</a:t>
            </a:r>
          </a:p>
          <a:p>
            <a:pPr lvl="1" algn="just"/>
            <a:r>
              <a:rPr lang="fr-FR" sz="1600" dirty="0"/>
              <a:t>compensation,</a:t>
            </a:r>
          </a:p>
          <a:p>
            <a:pPr lvl="1" algn="just"/>
            <a:r>
              <a:rPr lang="fr-FR" sz="1600" dirty="0"/>
              <a:t>péréquation et orientation.</a:t>
            </a:r>
          </a:p>
          <a:p>
            <a:pPr lvl="1" algn="just"/>
            <a:endParaRPr lang="fr-FR" sz="1600" dirty="0"/>
          </a:p>
          <a:p>
            <a:pPr lvl="1" algn="just"/>
            <a:endParaRPr lang="fr-FR" sz="1600" dirty="0"/>
          </a:p>
        </p:txBody>
      </p:sp>
    </p:spTree>
    <p:extLst>
      <p:ext uri="{BB962C8B-B14F-4D97-AF65-F5344CB8AC3E}">
        <p14:creationId xmlns:p14="http://schemas.microsoft.com/office/powerpoint/2010/main" val="155417763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B4681A-6EFE-44C9-8C4D-3F0B9A911875}"/>
              </a:ext>
            </a:extLst>
          </p:cNvPr>
          <p:cNvSpPr>
            <a:spLocks noGrp="1"/>
          </p:cNvSpPr>
          <p:nvPr>
            <p:ph type="title"/>
          </p:nvPr>
        </p:nvSpPr>
        <p:spPr>
          <a:xfrm>
            <a:off x="5082355" y="557390"/>
            <a:ext cx="5367205" cy="1501751"/>
          </a:xfrm>
        </p:spPr>
        <p:txBody>
          <a:bodyPr/>
          <a:lstStyle/>
          <a:p>
            <a:pPr algn="ctr"/>
            <a:r>
              <a:rPr lang="fr-FR" dirty="0"/>
              <a:t>Finances - comptabilité</a:t>
            </a:r>
          </a:p>
        </p:txBody>
      </p:sp>
      <p:sp>
        <p:nvSpPr>
          <p:cNvPr id="7" name="Espace réservé du texte 6">
            <a:extLst>
              <a:ext uri="{FF2B5EF4-FFF2-40B4-BE49-F238E27FC236}">
                <a16:creationId xmlns:a16="http://schemas.microsoft.com/office/drawing/2014/main" id="{D318F58F-69EF-4536-8ED5-211967BB59D0}"/>
              </a:ext>
            </a:extLst>
          </p:cNvPr>
          <p:cNvSpPr>
            <a:spLocks noGrp="1"/>
          </p:cNvSpPr>
          <p:nvPr>
            <p:ph type="body" idx="1"/>
          </p:nvPr>
        </p:nvSpPr>
        <p:spPr>
          <a:xfrm>
            <a:off x="4789011" y="2953618"/>
            <a:ext cx="5431597" cy="2380382"/>
          </a:xfrm>
        </p:spPr>
        <p:txBody>
          <a:bodyPr>
            <a:normAutofit fontScale="25000" lnSpcReduction="20000"/>
          </a:bodyPr>
          <a:lstStyle/>
          <a:p>
            <a:r>
              <a:rPr lang="fr-FR" sz="3400" dirty="0"/>
              <a:t>Chapitre 1 : Principe d’exécution des dépenses et recettes.</a:t>
            </a:r>
          </a:p>
          <a:p>
            <a:endParaRPr lang="fr-FR" sz="3400" dirty="0"/>
          </a:p>
          <a:p>
            <a:r>
              <a:rPr lang="fr-FR" sz="3400" dirty="0"/>
              <a:t>Chapitre 2 : Le plan comptable.</a:t>
            </a:r>
          </a:p>
          <a:p>
            <a:endParaRPr lang="fr-FR" sz="3400" dirty="0"/>
          </a:p>
          <a:p>
            <a:r>
              <a:rPr lang="fr-FR" sz="3400" dirty="0"/>
              <a:t>Chapitre 3 : Les différents documents budgétaires.</a:t>
            </a:r>
          </a:p>
          <a:p>
            <a:endParaRPr lang="fr-FR" sz="3400" dirty="0"/>
          </a:p>
          <a:p>
            <a:r>
              <a:rPr lang="fr-FR" sz="3400" dirty="0"/>
              <a:t>Chapitre 4 : Gestions des engagements juridiques et comptables.</a:t>
            </a:r>
          </a:p>
          <a:p>
            <a:endParaRPr lang="fr-FR" sz="3400" dirty="0"/>
          </a:p>
          <a:p>
            <a:r>
              <a:rPr lang="fr-FR" sz="3400" dirty="0"/>
              <a:t>Chapitre 5 : Pièces à joindre à toutes écritures avant transmission en trésorerie</a:t>
            </a:r>
          </a:p>
          <a:p>
            <a:endParaRPr lang="fr-FR" sz="3400" dirty="0"/>
          </a:p>
          <a:p>
            <a:r>
              <a:rPr lang="fr-FR" sz="3400" dirty="0"/>
              <a:t>Chapitre 6 : Transfert des écritures comptables.</a:t>
            </a:r>
          </a:p>
          <a:p>
            <a:endParaRPr lang="fr-FR" sz="3400" dirty="0"/>
          </a:p>
          <a:p>
            <a:r>
              <a:rPr lang="fr-FR" sz="3400" dirty="0"/>
              <a:t>Chapitre 7 : Portail de la gestion publique – Chorus pro</a:t>
            </a:r>
          </a:p>
          <a:p>
            <a:endParaRPr lang="fr-FR" sz="3400" dirty="0"/>
          </a:p>
          <a:p>
            <a:r>
              <a:rPr lang="fr-FR" sz="3400" dirty="0"/>
              <a:t>Chapitre 8 : Visualisation et présentation des différents documents.</a:t>
            </a:r>
          </a:p>
          <a:p>
            <a:r>
              <a:rPr lang="fr-FR" sz="3400" dirty="0"/>
              <a:t>.</a:t>
            </a:r>
          </a:p>
          <a:p>
            <a:endParaRPr lang="fr-FR" dirty="0"/>
          </a:p>
        </p:txBody>
      </p:sp>
    </p:spTree>
    <p:extLst>
      <p:ext uri="{BB962C8B-B14F-4D97-AF65-F5344CB8AC3E}">
        <p14:creationId xmlns:p14="http://schemas.microsoft.com/office/powerpoint/2010/main" val="407772421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40BEDF-B1C9-4813-B0E2-5F6457413D46}"/>
              </a:ext>
            </a:extLst>
          </p:cNvPr>
          <p:cNvSpPr>
            <a:spLocks noGrp="1"/>
          </p:cNvSpPr>
          <p:nvPr>
            <p:ph type="title"/>
          </p:nvPr>
        </p:nvSpPr>
        <p:spPr/>
        <p:txBody>
          <a:bodyPr/>
          <a:lstStyle/>
          <a:p>
            <a:r>
              <a:rPr lang="fr-FR" dirty="0"/>
              <a:t>PRINCIPES Régissant les dotations de l’ÉTAT</a:t>
            </a:r>
          </a:p>
        </p:txBody>
      </p:sp>
      <p:sp>
        <p:nvSpPr>
          <p:cNvPr id="3" name="Espace réservé du contenu 2">
            <a:extLst>
              <a:ext uri="{FF2B5EF4-FFF2-40B4-BE49-F238E27FC236}">
                <a16:creationId xmlns:a16="http://schemas.microsoft.com/office/drawing/2014/main" id="{41FFD611-DAE0-4D2D-81E9-3CEA449FC106}"/>
              </a:ext>
            </a:extLst>
          </p:cNvPr>
          <p:cNvSpPr>
            <a:spLocks noGrp="1"/>
          </p:cNvSpPr>
          <p:nvPr>
            <p:ph sz="quarter" idx="14"/>
          </p:nvPr>
        </p:nvSpPr>
        <p:spPr>
          <a:xfrm>
            <a:off x="638207" y="2004798"/>
            <a:ext cx="9598968" cy="2790722"/>
          </a:xfrm>
        </p:spPr>
        <p:txBody>
          <a:bodyPr/>
          <a:lstStyle/>
          <a:p>
            <a:pPr algn="just"/>
            <a:r>
              <a:rPr lang="fr-FR" sz="1600" b="0" dirty="0">
                <a:latin typeface="+mn-lt"/>
              </a:rPr>
              <a:t>La majorité des dotations s’inscrivent dans une logique de compensation. Elles visent également à stabiliser les budgets locaux. </a:t>
            </a:r>
            <a:r>
              <a:rPr lang="fr-FR" b="0" dirty="0">
                <a:latin typeface="+mn-lt"/>
              </a:rPr>
              <a:t>Il pleut s’agir de :</a:t>
            </a:r>
          </a:p>
          <a:p>
            <a:pPr lvl="1" algn="just"/>
            <a:r>
              <a:rPr lang="fr-FR" sz="1600" b="0" i="0" dirty="0">
                <a:solidFill>
                  <a:srgbClr val="3D3D3D"/>
                </a:solidFill>
                <a:effectLst/>
                <a:latin typeface="+mn-lt"/>
              </a:rPr>
              <a:t>contribuer à la compensation des charges générales des collectivités. C’est notamment l’objet de la dotation forfaitaire de la DGF ;</a:t>
            </a:r>
          </a:p>
          <a:p>
            <a:pPr lvl="1" algn="just"/>
            <a:r>
              <a:rPr lang="fr-FR" sz="1600" b="0" i="0" dirty="0">
                <a:solidFill>
                  <a:srgbClr val="3D3D3D"/>
                </a:solidFill>
                <a:effectLst/>
                <a:latin typeface="+mn-lt"/>
              </a:rPr>
              <a:t>compenser des allègements d’impôts locaux et les pertes dues à la suppression de la taxe professionnelle (DCRTP) ;</a:t>
            </a:r>
          </a:p>
          <a:p>
            <a:pPr lvl="1" algn="just"/>
            <a:r>
              <a:rPr lang="fr-FR" sz="1600" b="0" i="0" dirty="0">
                <a:solidFill>
                  <a:srgbClr val="3D3D3D"/>
                </a:solidFill>
                <a:effectLst/>
                <a:latin typeface="+mn-lt"/>
              </a:rPr>
              <a:t>compenser l’assujettissement des collectivités territoriales à l’impôt national (fonds de compensation pour la TVA).</a:t>
            </a:r>
          </a:p>
          <a:p>
            <a:pPr lvl="1" algn="just"/>
            <a:endParaRPr lang="fr-FR" sz="1600" b="0" dirty="0">
              <a:latin typeface="+mn-lt"/>
            </a:endParaRPr>
          </a:p>
        </p:txBody>
      </p:sp>
    </p:spTree>
    <p:extLst>
      <p:ext uri="{BB962C8B-B14F-4D97-AF65-F5344CB8AC3E}">
        <p14:creationId xmlns:p14="http://schemas.microsoft.com/office/powerpoint/2010/main" val="405046376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4F8C5D-E860-40C1-BED4-432DD5DD2DF3}"/>
              </a:ext>
            </a:extLst>
          </p:cNvPr>
          <p:cNvSpPr>
            <a:spLocks noGrp="1"/>
          </p:cNvSpPr>
          <p:nvPr>
            <p:ph type="title"/>
          </p:nvPr>
        </p:nvSpPr>
        <p:spPr/>
        <p:txBody>
          <a:bodyPr/>
          <a:lstStyle/>
          <a:p>
            <a:pPr algn="ctr"/>
            <a:r>
              <a:rPr lang="fr-FR" dirty="0"/>
              <a:t>Le plan comptable</a:t>
            </a:r>
          </a:p>
        </p:txBody>
      </p:sp>
      <p:sp>
        <p:nvSpPr>
          <p:cNvPr id="3" name="Espace réservé du texte 2">
            <a:extLst>
              <a:ext uri="{FF2B5EF4-FFF2-40B4-BE49-F238E27FC236}">
                <a16:creationId xmlns:a16="http://schemas.microsoft.com/office/drawing/2014/main" id="{2AAEE846-C3AC-4F81-A1D9-216FC697752A}"/>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413700298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31EC59-BD2C-4B08-A42C-596C6A62D686}"/>
              </a:ext>
            </a:extLst>
          </p:cNvPr>
          <p:cNvSpPr>
            <a:spLocks noGrp="1"/>
          </p:cNvSpPr>
          <p:nvPr>
            <p:ph type="title"/>
          </p:nvPr>
        </p:nvSpPr>
        <p:spPr/>
        <p:txBody>
          <a:bodyPr/>
          <a:lstStyle/>
          <a:p>
            <a:r>
              <a:rPr lang="fr-FR" dirty="0"/>
              <a:t>Le plan comptable</a:t>
            </a:r>
          </a:p>
        </p:txBody>
      </p:sp>
      <p:sp>
        <p:nvSpPr>
          <p:cNvPr id="3" name="Espace réservé du contenu 2">
            <a:extLst>
              <a:ext uri="{FF2B5EF4-FFF2-40B4-BE49-F238E27FC236}">
                <a16:creationId xmlns:a16="http://schemas.microsoft.com/office/drawing/2014/main" id="{F0EB6C1C-2679-4E5F-8659-38D872602B9B}"/>
              </a:ext>
            </a:extLst>
          </p:cNvPr>
          <p:cNvSpPr>
            <a:spLocks noGrp="1"/>
          </p:cNvSpPr>
          <p:nvPr>
            <p:ph sz="quarter" idx="14"/>
          </p:nvPr>
        </p:nvSpPr>
        <p:spPr>
          <a:xfrm>
            <a:off x="547666" y="2055917"/>
            <a:ext cx="9598968" cy="1398802"/>
          </a:xfrm>
        </p:spPr>
        <p:txBody>
          <a:bodyPr/>
          <a:lstStyle/>
          <a:p>
            <a:pPr algn="just"/>
            <a:r>
              <a:rPr lang="fr-FR" sz="1600" b="0" dirty="0"/>
              <a:t>Le classement des opérations inscrites au budget et dans la comptabilité tenue tant par l’ordonnateur que par le comptable est effectué selon un plan de comptes normalisé inspiré du Plan Comptable Général homologué par arrêté du 22 juin 1999 (J.O. du 21 septembre 1999).</a:t>
            </a:r>
          </a:p>
          <a:p>
            <a:endParaRPr lang="fr-FR" dirty="0"/>
          </a:p>
        </p:txBody>
      </p:sp>
    </p:spTree>
    <p:extLst>
      <p:ext uri="{BB962C8B-B14F-4D97-AF65-F5344CB8AC3E}">
        <p14:creationId xmlns:p14="http://schemas.microsoft.com/office/powerpoint/2010/main" val="56003996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53AB0F-9687-4780-94F5-BD79592DF711}"/>
              </a:ext>
            </a:extLst>
          </p:cNvPr>
          <p:cNvSpPr>
            <a:spLocks noGrp="1"/>
          </p:cNvSpPr>
          <p:nvPr>
            <p:ph type="title"/>
          </p:nvPr>
        </p:nvSpPr>
        <p:spPr/>
        <p:txBody>
          <a:bodyPr/>
          <a:lstStyle/>
          <a:p>
            <a:r>
              <a:rPr lang="fr-FR" dirty="0"/>
              <a:t>La classification des comptes</a:t>
            </a:r>
          </a:p>
        </p:txBody>
      </p:sp>
      <p:sp>
        <p:nvSpPr>
          <p:cNvPr id="3" name="Espace réservé du contenu 2">
            <a:extLst>
              <a:ext uri="{FF2B5EF4-FFF2-40B4-BE49-F238E27FC236}">
                <a16:creationId xmlns:a16="http://schemas.microsoft.com/office/drawing/2014/main" id="{3EB50DC1-F578-4686-8252-5C6F1C4587A3}"/>
              </a:ext>
            </a:extLst>
          </p:cNvPr>
          <p:cNvSpPr>
            <a:spLocks noGrp="1"/>
          </p:cNvSpPr>
          <p:nvPr>
            <p:ph sz="quarter" idx="14"/>
          </p:nvPr>
        </p:nvSpPr>
        <p:spPr>
          <a:xfrm>
            <a:off x="545868" y="2312489"/>
            <a:ext cx="9598968" cy="1213031"/>
          </a:xfrm>
        </p:spPr>
        <p:txBody>
          <a:bodyPr/>
          <a:lstStyle/>
          <a:p>
            <a:pPr algn="just"/>
            <a:r>
              <a:rPr lang="fr-FR" sz="1600" b="0" dirty="0"/>
              <a:t>La classification des comptes se caractérise par le choix d’un mode de codification décimale et l’adoption de critères de classement des opérations dans les comptes ouverts à cet effet. </a:t>
            </a:r>
          </a:p>
          <a:p>
            <a:endParaRPr lang="fr-FR" dirty="0"/>
          </a:p>
        </p:txBody>
      </p:sp>
    </p:spTree>
    <p:extLst>
      <p:ext uri="{BB962C8B-B14F-4D97-AF65-F5344CB8AC3E}">
        <p14:creationId xmlns:p14="http://schemas.microsoft.com/office/powerpoint/2010/main" val="354942864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48F68C-E79E-4BCB-93E6-04FBF337D7B3}"/>
              </a:ext>
            </a:extLst>
          </p:cNvPr>
          <p:cNvSpPr>
            <a:spLocks noGrp="1"/>
          </p:cNvSpPr>
          <p:nvPr>
            <p:ph type="title"/>
          </p:nvPr>
        </p:nvSpPr>
        <p:spPr/>
        <p:txBody>
          <a:bodyPr/>
          <a:lstStyle/>
          <a:p>
            <a:r>
              <a:rPr lang="fr-FR" dirty="0"/>
              <a:t>La codification</a:t>
            </a:r>
          </a:p>
        </p:txBody>
      </p:sp>
      <p:sp>
        <p:nvSpPr>
          <p:cNvPr id="3" name="Espace réservé du contenu 2">
            <a:extLst>
              <a:ext uri="{FF2B5EF4-FFF2-40B4-BE49-F238E27FC236}">
                <a16:creationId xmlns:a16="http://schemas.microsoft.com/office/drawing/2014/main" id="{757DB91A-565F-47A9-A60B-1432788634A9}"/>
              </a:ext>
            </a:extLst>
          </p:cNvPr>
          <p:cNvSpPr>
            <a:spLocks noGrp="1"/>
          </p:cNvSpPr>
          <p:nvPr>
            <p:ph sz="quarter" idx="14"/>
          </p:nvPr>
        </p:nvSpPr>
        <p:spPr>
          <a:xfrm>
            <a:off x="547666" y="1760958"/>
            <a:ext cx="9598968" cy="27094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numéro de code participe, avec l’intitulé du compte qui l’accompagne, à l’identification de l’opération enregistrée en comptabilité.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codification du plan de comptes permet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tri des opérations par grandes catégories (répartition dans les classes de comptes)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l’analyse plus ou moins développée de ces opérations au sein de chacune des catégories visées ci-dessus, par l’utilisation d’une structure décimale des comptes.</a:t>
            </a:r>
          </a:p>
          <a:p>
            <a:pPr marL="372122" marR="0" lvl="1" indent="0" algn="just" defTabSz="914400" rtl="0" eaLnBrk="1" fontAlgn="base" latinLnBrk="0" hangingPunct="1">
              <a:lnSpc>
                <a:spcPct val="100000"/>
              </a:lnSpc>
              <a:spcBef>
                <a:spcPct val="20000"/>
              </a:spcBef>
              <a:spcAft>
                <a:spcPct val="0"/>
              </a:spcAft>
              <a:buClr>
                <a:srgbClr val="3F3F3F"/>
              </a:buClr>
              <a:buSzPct val="120000"/>
              <a:buFont typeface="Helvetica" pitchFamily="34" charset="0"/>
              <a:buNone/>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L’ensemble de ces dispositions facilite les regroupements en postes, puis en rubriques, nécessaires à la production des documents de synthèse normalisés. </a:t>
            </a:r>
          </a:p>
          <a:p>
            <a:pPr marL="372122" marR="0" lvl="1" indent="0" algn="just" defTabSz="914400" rtl="0" eaLnBrk="1" fontAlgn="base" latinLnBrk="0" hangingPunct="1">
              <a:lnSpc>
                <a:spcPct val="100000"/>
              </a:lnSpc>
              <a:spcBef>
                <a:spcPct val="20000"/>
              </a:spcBef>
              <a:spcAft>
                <a:spcPct val="0"/>
              </a:spcAft>
              <a:buClr>
                <a:srgbClr val="3F3F3F"/>
              </a:buClr>
              <a:buSzPct val="120000"/>
              <a:buFont typeface="Helvetica" pitchFamily="34" charset="0"/>
              <a:buNone/>
              <a:tabLst/>
              <a:defRPr/>
            </a:pPr>
            <a:endPar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endParaRPr>
          </a:p>
        </p:txBody>
      </p:sp>
    </p:spTree>
    <p:extLst>
      <p:ext uri="{BB962C8B-B14F-4D97-AF65-F5344CB8AC3E}">
        <p14:creationId xmlns:p14="http://schemas.microsoft.com/office/powerpoint/2010/main" val="270697096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AC36BC-4F7D-408D-816F-5DBD557FA52A}"/>
              </a:ext>
            </a:extLst>
          </p:cNvPr>
          <p:cNvSpPr>
            <a:spLocks noGrp="1"/>
          </p:cNvSpPr>
          <p:nvPr>
            <p:ph type="title"/>
          </p:nvPr>
        </p:nvSpPr>
        <p:spPr/>
        <p:txBody>
          <a:bodyPr/>
          <a:lstStyle/>
          <a:p>
            <a:r>
              <a:rPr lang="fr-FR" dirty="0"/>
              <a:t>Répartition des opérations dans les classe de comptes</a:t>
            </a:r>
          </a:p>
        </p:txBody>
      </p:sp>
      <p:sp>
        <p:nvSpPr>
          <p:cNvPr id="3" name="Espace réservé du contenu 2">
            <a:extLst>
              <a:ext uri="{FF2B5EF4-FFF2-40B4-BE49-F238E27FC236}">
                <a16:creationId xmlns:a16="http://schemas.microsoft.com/office/drawing/2014/main" id="{AB1F0D2B-A324-42B9-B868-38D4FAB25355}"/>
              </a:ext>
            </a:extLst>
          </p:cNvPr>
          <p:cNvSpPr>
            <a:spLocks noGrp="1"/>
          </p:cNvSpPr>
          <p:nvPr>
            <p:ph sz="quarter" idx="14"/>
          </p:nvPr>
        </p:nvSpPr>
        <p:spPr>
          <a:xfrm>
            <a:off x="547666" y="1863491"/>
            <a:ext cx="9598968" cy="274719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ce qui concerne la comptabilité générale, les opérations relatives au bilan sont réparties dans les cinq classes de comptes suivantes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classe 1 : comptes de capitaux (capitaux propres, autres fonds propres, emprunts et dettes assimilées)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classe 2 : comptes d’immobilisations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classe 3 : comptes de stocks et en-cours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classe 4 : comptes de tiers ; </a:t>
            </a:r>
          </a:p>
          <a:p>
            <a:endParaRPr lang="fr-FR" dirty="0"/>
          </a:p>
        </p:txBody>
      </p:sp>
    </p:spTree>
    <p:extLst>
      <p:ext uri="{BB962C8B-B14F-4D97-AF65-F5344CB8AC3E}">
        <p14:creationId xmlns:p14="http://schemas.microsoft.com/office/powerpoint/2010/main" val="1436964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660A45-4776-4DFF-874F-4B0E0596F5EF}"/>
              </a:ext>
            </a:extLst>
          </p:cNvPr>
          <p:cNvSpPr>
            <a:spLocks noGrp="1"/>
          </p:cNvSpPr>
          <p:nvPr>
            <p:ph type="title"/>
          </p:nvPr>
        </p:nvSpPr>
        <p:spPr/>
        <p:txBody>
          <a:bodyPr/>
          <a:lstStyle/>
          <a:p>
            <a:r>
              <a:rPr lang="fr-FR" dirty="0"/>
              <a:t>Répartition des opérations dans les classe de comptes</a:t>
            </a:r>
          </a:p>
        </p:txBody>
      </p:sp>
      <p:sp>
        <p:nvSpPr>
          <p:cNvPr id="3" name="Espace réservé du contenu 2">
            <a:extLst>
              <a:ext uri="{FF2B5EF4-FFF2-40B4-BE49-F238E27FC236}">
                <a16:creationId xmlns:a16="http://schemas.microsoft.com/office/drawing/2014/main" id="{41064F06-CF6E-4F4D-B08C-6C44C4D0BAC3}"/>
              </a:ext>
            </a:extLst>
          </p:cNvPr>
          <p:cNvSpPr>
            <a:spLocks noGrp="1"/>
          </p:cNvSpPr>
          <p:nvPr>
            <p:ph sz="quarter" idx="14"/>
          </p:nvPr>
        </p:nvSpPr>
        <p:spPr>
          <a:xfrm>
            <a:off x="545868" y="2341189"/>
            <a:ext cx="9598968" cy="14394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opérations relatives au résultat sont réparties dans les deux classes de comptes suivantes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classe 6 : comptes de charges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classe 7 : comptes de produits;</a:t>
            </a:r>
          </a:p>
          <a:p>
            <a:endParaRPr lang="fr-FR" dirty="0"/>
          </a:p>
        </p:txBody>
      </p:sp>
    </p:spTree>
    <p:extLst>
      <p:ext uri="{BB962C8B-B14F-4D97-AF65-F5344CB8AC3E}">
        <p14:creationId xmlns:p14="http://schemas.microsoft.com/office/powerpoint/2010/main" val="208756902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B604D4-3CB1-4049-A6E4-74D7D05AAD3D}"/>
              </a:ext>
            </a:extLst>
          </p:cNvPr>
          <p:cNvSpPr>
            <a:spLocks noGrp="1"/>
          </p:cNvSpPr>
          <p:nvPr>
            <p:ph type="title"/>
          </p:nvPr>
        </p:nvSpPr>
        <p:spPr/>
        <p:txBody>
          <a:bodyPr/>
          <a:lstStyle/>
          <a:p>
            <a:r>
              <a:rPr lang="fr-FR" dirty="0"/>
              <a:t>Structure décimale des comptes</a:t>
            </a:r>
          </a:p>
        </p:txBody>
      </p:sp>
      <p:sp>
        <p:nvSpPr>
          <p:cNvPr id="3" name="Espace réservé du contenu 2">
            <a:extLst>
              <a:ext uri="{FF2B5EF4-FFF2-40B4-BE49-F238E27FC236}">
                <a16:creationId xmlns:a16="http://schemas.microsoft.com/office/drawing/2014/main" id="{F6B16397-EFE0-43AA-A9E5-3938807B1521}"/>
              </a:ext>
            </a:extLst>
          </p:cNvPr>
          <p:cNvSpPr>
            <a:spLocks noGrp="1"/>
          </p:cNvSpPr>
          <p:nvPr>
            <p:ph sz="quarter" idx="14"/>
          </p:nvPr>
        </p:nvSpPr>
        <p:spPr>
          <a:xfrm>
            <a:off x="638207" y="2160089"/>
            <a:ext cx="9598968" cy="252367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numéro de chacune des classes 1 à 7 constitue le premier chiffre des numéros de tous les comptes de la classe considérée.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Chaque compte peut lui-même se subdiviser.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numéro de chaque compte divisionnaire commence toujours par le numéro du compte ou sous-compte dont il constitue une subdivision.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comptabilité générale, la position du chiffre, au-delà du premier, dans le numéro du code affecté au compte, a une valeur indicative pour l’analyse de l’opération enregistrée à ce compte.</a:t>
            </a:r>
          </a:p>
          <a:p>
            <a:endParaRPr lang="fr-FR" dirty="0"/>
          </a:p>
        </p:txBody>
      </p:sp>
    </p:spTree>
    <p:extLst>
      <p:ext uri="{BB962C8B-B14F-4D97-AF65-F5344CB8AC3E}">
        <p14:creationId xmlns:p14="http://schemas.microsoft.com/office/powerpoint/2010/main" val="253746029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B09F7-9336-4EF7-A0D0-9A37197D4619}"/>
              </a:ext>
            </a:extLst>
          </p:cNvPr>
          <p:cNvSpPr>
            <a:spLocks noGrp="1"/>
          </p:cNvSpPr>
          <p:nvPr>
            <p:ph type="title"/>
          </p:nvPr>
        </p:nvSpPr>
        <p:spPr/>
        <p:txBody>
          <a:bodyPr/>
          <a:lstStyle/>
          <a:p>
            <a:r>
              <a:rPr lang="fr-FR" dirty="0"/>
              <a:t>Signification des terminaisons de 1 à 8</a:t>
            </a:r>
          </a:p>
        </p:txBody>
      </p:sp>
      <p:sp>
        <p:nvSpPr>
          <p:cNvPr id="3" name="Espace réservé du contenu 2">
            <a:extLst>
              <a:ext uri="{FF2B5EF4-FFF2-40B4-BE49-F238E27FC236}">
                <a16:creationId xmlns:a16="http://schemas.microsoft.com/office/drawing/2014/main" id="{1BE18C56-026D-4DA4-AC14-19861BA319B3}"/>
              </a:ext>
            </a:extLst>
          </p:cNvPr>
          <p:cNvSpPr>
            <a:spLocks noGrp="1"/>
          </p:cNvSpPr>
          <p:nvPr>
            <p:ph sz="quarter" idx="14"/>
          </p:nvPr>
        </p:nvSpPr>
        <p:spPr>
          <a:xfrm>
            <a:off x="547216" y="1964158"/>
            <a:ext cx="9598968" cy="28821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Dans les comptes à deux chiffres :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comptes à terminaison 1 à 8 ont une signification de regroupement.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Par dérogation à cette règle, le compte 28 « Amortissements des immobilisations » fonctionne comme un compte de sens contraire à celui des comptes de la classe concernée.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codification retenue permet une affectation automatique des dépréciations (amortissements et provisions) aux comptes d’actif correspondants (exemple 21 et 281).</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Une liaison a été établie entre les comptes de dépréciation du bilan (28) et les comptes de dotations et de reprises correspondants du compte de résultat (68, 78).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Il en est également ainsi entre certains comptes de charges et de produits.</a:t>
            </a:r>
            <a:endParaRPr lang="fr-FR" dirty="0"/>
          </a:p>
        </p:txBody>
      </p:sp>
    </p:spTree>
    <p:extLst>
      <p:ext uri="{BB962C8B-B14F-4D97-AF65-F5344CB8AC3E}">
        <p14:creationId xmlns:p14="http://schemas.microsoft.com/office/powerpoint/2010/main" val="237964678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086FA-0C0B-44A5-BEB3-CD776A5E00BE}"/>
              </a:ext>
            </a:extLst>
          </p:cNvPr>
          <p:cNvSpPr>
            <a:spLocks noGrp="1"/>
          </p:cNvSpPr>
          <p:nvPr>
            <p:ph type="title"/>
          </p:nvPr>
        </p:nvSpPr>
        <p:spPr/>
        <p:txBody>
          <a:bodyPr/>
          <a:lstStyle/>
          <a:p>
            <a:r>
              <a:rPr lang="fr-FR" dirty="0"/>
              <a:t>Signification des terminaisons de 1 à 8</a:t>
            </a:r>
          </a:p>
        </p:txBody>
      </p:sp>
      <p:sp>
        <p:nvSpPr>
          <p:cNvPr id="3" name="Espace réservé du contenu 2">
            <a:extLst>
              <a:ext uri="{FF2B5EF4-FFF2-40B4-BE49-F238E27FC236}">
                <a16:creationId xmlns:a16="http://schemas.microsoft.com/office/drawing/2014/main" id="{B6BD568C-0D63-43CD-ACFF-E0BCF4F56BD6}"/>
              </a:ext>
            </a:extLst>
          </p:cNvPr>
          <p:cNvSpPr>
            <a:spLocks noGrp="1"/>
          </p:cNvSpPr>
          <p:nvPr>
            <p:ph sz="quarter" idx="14"/>
          </p:nvPr>
        </p:nvSpPr>
        <p:spPr>
          <a:xfrm>
            <a:off x="547666" y="1886880"/>
            <a:ext cx="9598968" cy="18937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Exemples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65 « Autres charges de gestion courante » et 75 « Autres produits de gestion courante »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66 « Charges financières » et 76 « Produits financiers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67 « Charges exceptionnelles » et 77 « Produits exceptionnels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68 « Dotations aux amortissements et provisions » et 78 « Reprises sur amortissements et provisions ».</a:t>
            </a:r>
            <a:endParaRPr kumimoji="0" lang="fr-FR" sz="14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endParaRPr>
          </a:p>
          <a:p>
            <a:endParaRPr lang="fr-FR" dirty="0"/>
          </a:p>
        </p:txBody>
      </p:sp>
    </p:spTree>
    <p:extLst>
      <p:ext uri="{BB962C8B-B14F-4D97-AF65-F5344CB8AC3E}">
        <p14:creationId xmlns:p14="http://schemas.microsoft.com/office/powerpoint/2010/main" val="68790583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9A5867-64F3-4710-8629-6410E8CA9FD6}"/>
              </a:ext>
            </a:extLst>
          </p:cNvPr>
          <p:cNvSpPr>
            <a:spLocks noGrp="1"/>
          </p:cNvSpPr>
          <p:nvPr>
            <p:ph type="title"/>
          </p:nvPr>
        </p:nvSpPr>
        <p:spPr/>
        <p:txBody>
          <a:bodyPr/>
          <a:lstStyle/>
          <a:p>
            <a:r>
              <a:rPr lang="fr-FR" dirty="0"/>
              <a:t>Qu’est-ce qu’une liquidation comptable dépenses/recettes</a:t>
            </a:r>
          </a:p>
        </p:txBody>
      </p:sp>
      <p:sp>
        <p:nvSpPr>
          <p:cNvPr id="4" name="Espace réservé du contenu 3">
            <a:extLst>
              <a:ext uri="{FF2B5EF4-FFF2-40B4-BE49-F238E27FC236}">
                <a16:creationId xmlns:a16="http://schemas.microsoft.com/office/drawing/2014/main" id="{03B3C41B-8A9C-4B6B-BE6F-F57708F5EF89}"/>
              </a:ext>
            </a:extLst>
          </p:cNvPr>
          <p:cNvSpPr>
            <a:spLocks noGrp="1"/>
          </p:cNvSpPr>
          <p:nvPr>
            <p:ph sz="quarter" idx="14"/>
          </p:nvPr>
        </p:nvSpPr>
        <p:spPr>
          <a:xfrm>
            <a:off x="658527" y="2228318"/>
            <a:ext cx="9598968" cy="2089682"/>
          </a:xfrm>
        </p:spPr>
        <p:txBody>
          <a:bodyPr/>
          <a:lstStyle/>
          <a:p>
            <a:pPr algn="just"/>
            <a:r>
              <a:rPr lang="fr-FR" sz="1600" b="0" i="0" dirty="0">
                <a:solidFill>
                  <a:srgbClr val="3D3D3D"/>
                </a:solidFill>
                <a:effectLst/>
                <a:latin typeface="+mn-lt"/>
              </a:rPr>
              <a:t>La liquidation a pour objet de vérifier la réalité de la dette de l’établissement et d’arrêter le montant de la dépense. </a:t>
            </a:r>
          </a:p>
          <a:p>
            <a:pPr algn="just"/>
            <a:r>
              <a:rPr lang="fr-FR" sz="1600" b="0" i="0" dirty="0">
                <a:solidFill>
                  <a:srgbClr val="3D3D3D"/>
                </a:solidFill>
                <a:effectLst/>
                <a:latin typeface="+mn-lt"/>
              </a:rPr>
              <a:t>Elle comporte deux opérations qui interviennent soit simultanément, soit successivement : </a:t>
            </a:r>
          </a:p>
          <a:p>
            <a:pPr lvl="1" algn="just"/>
            <a:r>
              <a:rPr lang="fr-FR" sz="1600" b="0" i="0" dirty="0">
                <a:solidFill>
                  <a:srgbClr val="3D3D3D"/>
                </a:solidFill>
                <a:effectLst/>
                <a:latin typeface="+mn-lt"/>
              </a:rPr>
              <a:t>la constatation du service fait;</a:t>
            </a:r>
          </a:p>
          <a:p>
            <a:pPr lvl="1" algn="just"/>
            <a:r>
              <a:rPr lang="fr-FR" sz="1600" dirty="0">
                <a:solidFill>
                  <a:srgbClr val="3D3D3D"/>
                </a:solidFill>
                <a:latin typeface="+mn-lt"/>
              </a:rPr>
              <a:t>l</a:t>
            </a:r>
            <a:r>
              <a:rPr lang="fr-FR" sz="1600" b="0" i="0" dirty="0">
                <a:solidFill>
                  <a:srgbClr val="3D3D3D"/>
                </a:solidFill>
                <a:effectLst/>
                <a:latin typeface="+mn-lt"/>
              </a:rPr>
              <a:t>a liquidation proprement dite.</a:t>
            </a:r>
            <a:endParaRPr lang="fr-FR" sz="1600" dirty="0">
              <a:latin typeface="+mn-lt"/>
            </a:endParaRPr>
          </a:p>
        </p:txBody>
      </p:sp>
    </p:spTree>
    <p:extLst>
      <p:ext uri="{BB962C8B-B14F-4D97-AF65-F5344CB8AC3E}">
        <p14:creationId xmlns:p14="http://schemas.microsoft.com/office/powerpoint/2010/main" val="276751327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3D5C2E-5E44-4EB0-B87B-803516DB6A7C}"/>
              </a:ext>
            </a:extLst>
          </p:cNvPr>
          <p:cNvSpPr>
            <a:spLocks noGrp="1"/>
          </p:cNvSpPr>
          <p:nvPr>
            <p:ph type="title"/>
          </p:nvPr>
        </p:nvSpPr>
        <p:spPr/>
        <p:txBody>
          <a:bodyPr/>
          <a:lstStyle/>
          <a:p>
            <a:r>
              <a:rPr lang="fr-FR" dirty="0"/>
              <a:t>Signification des terminaisons de 1 à 8</a:t>
            </a:r>
          </a:p>
        </p:txBody>
      </p:sp>
      <p:sp>
        <p:nvSpPr>
          <p:cNvPr id="3" name="Espace réservé du contenu 2">
            <a:extLst>
              <a:ext uri="{FF2B5EF4-FFF2-40B4-BE49-F238E27FC236}">
                <a16:creationId xmlns:a16="http://schemas.microsoft.com/office/drawing/2014/main" id="{E41130C2-9B2C-4F37-9AB3-EC814832A256}"/>
              </a:ext>
            </a:extLst>
          </p:cNvPr>
          <p:cNvSpPr>
            <a:spLocks noGrp="1"/>
          </p:cNvSpPr>
          <p:nvPr>
            <p:ph sz="quarter" idx="14"/>
          </p:nvPr>
        </p:nvSpPr>
        <p:spPr>
          <a:xfrm>
            <a:off x="547216" y="2270069"/>
            <a:ext cx="9598968" cy="15105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Un intitulé d’ensemble « Autres charges externes » a été réservé aux comptes 61 et 62, qui recensent toutes les charges autres que les achats, en provenance des tiers.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intitulés « Services extérieurs » et « Autres services extérieurs » permettent seulement de les différencier pour faciliter les traitements comptables.</a:t>
            </a:r>
          </a:p>
          <a:p>
            <a:endParaRPr lang="fr-FR" dirty="0"/>
          </a:p>
        </p:txBody>
      </p:sp>
    </p:spTree>
    <p:extLst>
      <p:ext uri="{BB962C8B-B14F-4D97-AF65-F5344CB8AC3E}">
        <p14:creationId xmlns:p14="http://schemas.microsoft.com/office/powerpoint/2010/main" val="382155224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7F5EDD-8AB7-4B2A-B354-AAE643AFD236}"/>
              </a:ext>
            </a:extLst>
          </p:cNvPr>
          <p:cNvSpPr>
            <a:spLocks noGrp="1"/>
          </p:cNvSpPr>
          <p:nvPr>
            <p:ph type="title"/>
          </p:nvPr>
        </p:nvSpPr>
        <p:spPr/>
        <p:txBody>
          <a:bodyPr/>
          <a:lstStyle/>
          <a:p>
            <a:r>
              <a:rPr lang="fr-FR" dirty="0"/>
              <a:t>Signification des terminaisons de 1 à 8</a:t>
            </a:r>
          </a:p>
        </p:txBody>
      </p:sp>
      <p:sp>
        <p:nvSpPr>
          <p:cNvPr id="3" name="Espace réservé du contenu 2">
            <a:extLst>
              <a:ext uri="{FF2B5EF4-FFF2-40B4-BE49-F238E27FC236}">
                <a16:creationId xmlns:a16="http://schemas.microsoft.com/office/drawing/2014/main" id="{6DF09A34-86F8-4CDE-8B2A-BB9F37F5E9FD}"/>
              </a:ext>
            </a:extLst>
          </p:cNvPr>
          <p:cNvSpPr>
            <a:spLocks noGrp="1"/>
          </p:cNvSpPr>
          <p:nvPr>
            <p:ph sz="quarter" idx="14"/>
          </p:nvPr>
        </p:nvSpPr>
        <p:spPr>
          <a:xfrm>
            <a:off x="547666" y="2038169"/>
            <a:ext cx="9598968" cy="257447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Dans les comptes à trois chiffres (et plus)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terminaisons 1 à 8 enregistrent le détail des opérations normalement couvertes par le compte de niveau immédiatement supérieur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dans les comptes de la classe 4, la terminaison 8 est affectée à l’enregistrement des produits à recevoir et des charges à payer rattachés aux comptes qu’ils concernent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dans les autres comptes, la terminaison 8 est le plus généralement affectée à l’enregistrement des opérations autres que celles détaillées par ailleurs dans les comptes de même niveau se terminant par 1 à 7. </a:t>
            </a:r>
          </a:p>
          <a:p>
            <a:endParaRPr lang="fr-FR" dirty="0"/>
          </a:p>
        </p:txBody>
      </p:sp>
    </p:spTree>
    <p:extLst>
      <p:ext uri="{BB962C8B-B14F-4D97-AF65-F5344CB8AC3E}">
        <p14:creationId xmlns:p14="http://schemas.microsoft.com/office/powerpoint/2010/main" val="333267744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2E11C8-5172-4766-B45D-5061EE30CEE5}"/>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03D532EA-1CDF-4F7A-9CA3-75E041C9A552}"/>
              </a:ext>
            </a:extLst>
          </p:cNvPr>
          <p:cNvSpPr>
            <a:spLocks noGrp="1"/>
          </p:cNvSpPr>
          <p:nvPr>
            <p:ph sz="quarter" idx="14"/>
          </p:nvPr>
        </p:nvSpPr>
        <p:spPr>
          <a:xfrm>
            <a:off x="638207" y="2461998"/>
            <a:ext cx="9598968" cy="1439442"/>
          </a:xfrm>
        </p:spPr>
        <p:txBody>
          <a:bodyPr/>
          <a:lstStyle/>
          <a:p>
            <a:pPr marL="0" marR="0" lvl="0" indent="0" algn="ctr"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r>
              <a:rPr kumimoji="0" lang="fr-FR" sz="1600" b="1" i="0" u="sng" strike="noStrike" kern="1200" cap="none" spc="0" normalizeH="0" baseline="0" noProof="0" dirty="0">
                <a:ln>
                  <a:noFill/>
                </a:ln>
                <a:solidFill>
                  <a:srgbClr val="262626"/>
                </a:solidFill>
                <a:effectLst/>
                <a:uLnTx/>
                <a:uFillTx/>
                <a:latin typeface="+mn-lt"/>
              </a:rPr>
              <a:t>CLASSE 1 </a:t>
            </a:r>
            <a:endParaRPr kumimoji="0" lang="fr-FR" sz="1600" b="1" i="0" u="none" strike="noStrike" kern="1200" cap="none" spc="0" normalizeH="0" baseline="0" noProof="0" dirty="0">
              <a:ln>
                <a:noFill/>
              </a:ln>
              <a:solidFill>
                <a:srgbClr val="262626"/>
              </a:solidFill>
              <a:effectLst/>
              <a:uLnTx/>
              <a:uFillTx/>
              <a:latin typeface="+mn-lt"/>
            </a:endParaRPr>
          </a:p>
          <a:p>
            <a:pPr marL="0" marR="0" lvl="0" indent="0" algn="ctr"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r>
              <a:rPr kumimoji="0" lang="fr-FR" sz="1600" b="0" i="0" u="none" strike="noStrike" kern="1200" cap="none" spc="0" normalizeH="0" baseline="0" noProof="0" dirty="0">
                <a:ln>
                  <a:noFill/>
                </a:ln>
                <a:solidFill>
                  <a:srgbClr val="262626"/>
                </a:solidFill>
                <a:effectLst/>
                <a:uLnTx/>
                <a:uFillTx/>
                <a:latin typeface="+mn-lt"/>
              </a:rPr>
              <a:t>COMPTES DE CAPITAUX (FONDS PROPRES, EMPRUNTS ET DETTES ASSIMILÉES).</a:t>
            </a:r>
          </a:p>
          <a:p>
            <a:pPr marL="0" marR="0" lvl="0" indent="0" algn="just"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endParaRPr kumimoji="0" lang="fr-FR" sz="1600" b="0" i="0" u="none" strike="noStrike" kern="1200" cap="none" spc="0" normalizeH="0" baseline="0" noProof="0" dirty="0">
              <a:ln>
                <a:noFill/>
              </a:ln>
              <a:solidFill>
                <a:srgbClr val="262626"/>
              </a:solidFill>
              <a:effectLst/>
              <a:uLnTx/>
              <a:uFillTx/>
              <a:latin typeface="+mn-lt"/>
            </a:endParaRPr>
          </a:p>
          <a:p>
            <a:endParaRPr lang="fr-FR" dirty="0"/>
          </a:p>
        </p:txBody>
      </p:sp>
    </p:spTree>
    <p:extLst>
      <p:ext uri="{BB962C8B-B14F-4D97-AF65-F5344CB8AC3E}">
        <p14:creationId xmlns:p14="http://schemas.microsoft.com/office/powerpoint/2010/main" val="7329969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1D8255-78F2-4126-8491-A3141E06D2CF}"/>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A4699D95-2790-4FDB-B42A-00DB4C4C6487}"/>
              </a:ext>
            </a:extLst>
          </p:cNvPr>
          <p:cNvSpPr>
            <a:spLocks noGrp="1"/>
          </p:cNvSpPr>
          <p:nvPr>
            <p:ph sz="quarter" idx="14"/>
          </p:nvPr>
        </p:nvSpPr>
        <p:spPr>
          <a:xfrm>
            <a:off x="760127" y="2524722"/>
            <a:ext cx="9598968" cy="233063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comptes de la classe 1 regroupent les capitaux propres (comptes 10 à 13 ) et les autres fonds propres.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montant des capitaux propres correspond à la somme algébrique (</a:t>
            </a: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Une </a:t>
            </a:r>
            <a:r>
              <a:rPr kumimoji="0" lang="fr-FR" sz="14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somme algébrique</a:t>
            </a: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est une suite d'additions et de soustractions de nombres relatifs)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des dotations et fonds globalisés d’investissement (compte 102)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des réserves (compte 106)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des subventions d’investissement reçues (compte 13) ; </a:t>
            </a:r>
          </a:p>
          <a:p>
            <a:endParaRPr lang="fr-FR" dirty="0"/>
          </a:p>
        </p:txBody>
      </p:sp>
    </p:spTree>
    <p:extLst>
      <p:ext uri="{BB962C8B-B14F-4D97-AF65-F5344CB8AC3E}">
        <p14:creationId xmlns:p14="http://schemas.microsoft.com/office/powerpoint/2010/main" val="409861333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3F7358-4B34-4413-AB2E-ABA949A04AA5}"/>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057684F6-2CAB-49EF-8662-BFC51D818B1F}"/>
              </a:ext>
            </a:extLst>
          </p:cNvPr>
          <p:cNvSpPr>
            <a:spLocks noGrp="1"/>
          </p:cNvSpPr>
          <p:nvPr>
            <p:ph sz="quarter" idx="14"/>
          </p:nvPr>
        </p:nvSpPr>
        <p:spPr>
          <a:xfrm>
            <a:off x="678847" y="2193077"/>
            <a:ext cx="9598968" cy="167312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situation nette, établie après affectation du résultat de l’exercice, est égale au montant des capitaux propres à l’exclusion des subventions d’investissement.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À la classe 1 figure également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 les emprunts et dettes assimilées (compte 16) ;</a:t>
            </a:r>
          </a:p>
          <a:p>
            <a:endParaRPr lang="fr-FR" dirty="0"/>
          </a:p>
        </p:txBody>
      </p:sp>
    </p:spTree>
    <p:extLst>
      <p:ext uri="{BB962C8B-B14F-4D97-AF65-F5344CB8AC3E}">
        <p14:creationId xmlns:p14="http://schemas.microsoft.com/office/powerpoint/2010/main" val="83794124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CB38D6-5E33-4A7E-9C2F-A875767DD995}"/>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A1C0A891-02E2-4FEC-9CF7-4966BC1A751C}"/>
              </a:ext>
            </a:extLst>
          </p:cNvPr>
          <p:cNvSpPr>
            <a:spLocks noGrp="1"/>
          </p:cNvSpPr>
          <p:nvPr>
            <p:ph sz="quarter" idx="14"/>
          </p:nvPr>
        </p:nvSpPr>
        <p:spPr>
          <a:xfrm>
            <a:off x="780447" y="2420038"/>
            <a:ext cx="9598968" cy="1060631"/>
          </a:xfrm>
        </p:spPr>
        <p:txBody>
          <a:bodyPr/>
          <a:lstStyle/>
          <a:p>
            <a:pPr marL="0" marR="0" lvl="0" indent="0" algn="ctr"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r>
              <a:rPr kumimoji="0" lang="fr-FR" sz="1600" b="1" i="0" u="none" strike="noStrike" kern="1200" cap="none" spc="0" normalizeH="0" baseline="0" noProof="0" dirty="0">
                <a:ln>
                  <a:noFill/>
                </a:ln>
                <a:solidFill>
                  <a:srgbClr val="262626"/>
                </a:solidFill>
                <a:effectLst/>
                <a:uLnTx/>
                <a:uFillTx/>
                <a:latin typeface="+mn-lt"/>
              </a:rPr>
              <a:t>CLASSE 2 : </a:t>
            </a:r>
          </a:p>
          <a:p>
            <a:pPr marL="0" marR="0" lvl="0" indent="0" algn="ctr"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r>
              <a:rPr kumimoji="0" lang="fr-FR" sz="1600" b="0" i="0" u="none" strike="noStrike" kern="1200" cap="none" spc="0" normalizeH="0" baseline="0" noProof="0" dirty="0">
                <a:ln>
                  <a:noFill/>
                </a:ln>
                <a:solidFill>
                  <a:srgbClr val="262626"/>
                </a:solidFill>
                <a:effectLst/>
                <a:uLnTx/>
                <a:uFillTx/>
                <a:latin typeface="+mn-lt"/>
              </a:rPr>
              <a:t>COMPTES D’IMMOBILISATIONS</a:t>
            </a:r>
          </a:p>
          <a:p>
            <a:endParaRPr lang="fr-FR" dirty="0"/>
          </a:p>
        </p:txBody>
      </p:sp>
    </p:spTree>
    <p:extLst>
      <p:ext uri="{BB962C8B-B14F-4D97-AF65-F5344CB8AC3E}">
        <p14:creationId xmlns:p14="http://schemas.microsoft.com/office/powerpoint/2010/main" val="341407996"/>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972C5-4F19-4084-9F90-4819FB1A77A0}"/>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0713BE43-2B0C-44BF-AC24-EAF100BF0A77}"/>
              </a:ext>
            </a:extLst>
          </p:cNvPr>
          <p:cNvSpPr>
            <a:spLocks noGrp="1"/>
          </p:cNvSpPr>
          <p:nvPr>
            <p:ph sz="quarter" idx="14"/>
          </p:nvPr>
        </p:nvSpPr>
        <p:spPr>
          <a:xfrm>
            <a:off x="719487" y="2177518"/>
            <a:ext cx="9598968" cy="28821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éléments d’actifs destinés à servir de façon durable à l’activité de la collectivité ou de l’établissement constituent l’actif immobilisé.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immobilisations comprennent tous les biens et valeurs destinés à rester durablement sous la même forme dans le patrimoine de la collectivité ou de l’établissement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elles sont comptabilisées pour leur valeur toutes taxes comprises sauf en cas d’assujettissement à la TVA.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comptes d’immobilisations autres que les comptes d’immobilisations financières sont classés respectivement à partir de la nature économique des éléments qui les composent (immobilisations incorporelles et corporelles) et parfois selon leur destination. </a:t>
            </a:r>
          </a:p>
          <a:p>
            <a:endParaRPr lang="fr-FR" dirty="0"/>
          </a:p>
        </p:txBody>
      </p:sp>
    </p:spTree>
    <p:extLst>
      <p:ext uri="{BB962C8B-B14F-4D97-AF65-F5344CB8AC3E}">
        <p14:creationId xmlns:p14="http://schemas.microsoft.com/office/powerpoint/2010/main" val="70587037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5A4F1-A532-4EA1-B8DA-1BA9DFCA2FFE}"/>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7FA96F07-695B-48F0-A73D-B1598855914A}"/>
              </a:ext>
            </a:extLst>
          </p:cNvPr>
          <p:cNvSpPr>
            <a:spLocks noGrp="1"/>
          </p:cNvSpPr>
          <p:nvPr>
            <p:ph sz="quarter" idx="14"/>
          </p:nvPr>
        </p:nvSpPr>
        <p:spPr>
          <a:xfrm>
            <a:off x="658527" y="1863491"/>
            <a:ext cx="9598968" cy="327551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Immobilisations incorporelles.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Nous pourrions dire des immobilisations incorporelles qu’elles ne sont pas corporelles pour les définir.</a:t>
            </a:r>
            <a:r>
              <a:rPr kumimoji="0" lang="fr-FR" sz="1600" b="0" i="1"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d’autres termes, qu’on ne peut pas les toucher. Ainsi, on dit qu’elles représentent un actif non monétaire sans substance physique.</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De fait, les investissements incorporelles peuvent être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7F7F7F">
                    <a:lumMod val="50000"/>
                  </a:srgbClr>
                </a:solidFill>
                <a:effectLst/>
                <a:uLnTx/>
                <a:uFillTx/>
                <a:latin typeface="Helvetica" pitchFamily="34" charset="0"/>
                <a:ea typeface="ヒラギノ角ゴ Pro W3" pitchFamily="28" charset="-128"/>
              </a:rPr>
              <a:t>frais de recherche;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7F7F7F">
                    <a:lumMod val="50000"/>
                  </a:srgbClr>
                </a:solidFill>
                <a:effectLst/>
                <a:uLnTx/>
                <a:uFillTx/>
                <a:latin typeface="Helvetica" pitchFamily="34" charset="0"/>
                <a:ea typeface="ヒラギノ角ゴ Pro W3" pitchFamily="28" charset="-128"/>
              </a:rPr>
              <a:t>honoraires de conseil (avocat);</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7F7F7F">
                    <a:lumMod val="50000"/>
                  </a:srgbClr>
                </a:solidFill>
                <a:effectLst/>
                <a:uLnTx/>
                <a:uFillTx/>
                <a:latin typeface="Helvetica" pitchFamily="34" charset="0"/>
                <a:ea typeface="ヒラギノ角ゴ Pro W3" pitchFamily="28" charset="-128"/>
              </a:rPr>
              <a:t>honoraires de notaire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7F7F7F">
                    <a:lumMod val="50000"/>
                  </a:srgbClr>
                </a:solidFill>
                <a:effectLst/>
                <a:uLnTx/>
                <a:uFillTx/>
                <a:latin typeface="Helvetica" pitchFamily="34" charset="0"/>
                <a:ea typeface="ヒラギノ角ゴ Pro W3" pitchFamily="28" charset="-128"/>
              </a:rPr>
              <a:t>achat de brevet ou de licence d’exploitation ;</a:t>
            </a:r>
          </a:p>
          <a:p>
            <a:endParaRPr lang="fr-FR" dirty="0"/>
          </a:p>
        </p:txBody>
      </p:sp>
    </p:spTree>
    <p:extLst>
      <p:ext uri="{BB962C8B-B14F-4D97-AF65-F5344CB8AC3E}">
        <p14:creationId xmlns:p14="http://schemas.microsoft.com/office/powerpoint/2010/main" val="301910414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859CC94-515B-48FD-9A2F-88C7ED6CEF4B}"/>
              </a:ext>
            </a:extLst>
          </p:cNvPr>
          <p:cNvSpPr>
            <a:spLocks noGrp="1"/>
          </p:cNvSpPr>
          <p:nvPr>
            <p:ph type="title"/>
          </p:nvPr>
        </p:nvSpPr>
        <p:spPr>
          <a:xfrm>
            <a:off x="546768" y="1081298"/>
            <a:ext cx="9599867" cy="252042"/>
          </a:xfrm>
        </p:spPr>
        <p:txBody>
          <a:bodyPr/>
          <a:lstStyle/>
          <a:p>
            <a:r>
              <a:rPr lang="fr-FR" dirty="0"/>
              <a:t>Le fonctionnement des comptes</a:t>
            </a:r>
            <a:endParaRPr lang="en-US" dirty="0"/>
          </a:p>
        </p:txBody>
      </p:sp>
      <p:pic>
        <p:nvPicPr>
          <p:cNvPr id="5" name="Espace réservé du contenu 4" descr="Une image contenant capture d’écran, écran, moniteur&#10;&#10;Description générée automatiquement">
            <a:extLst>
              <a:ext uri="{FF2B5EF4-FFF2-40B4-BE49-F238E27FC236}">
                <a16:creationId xmlns:a16="http://schemas.microsoft.com/office/drawing/2014/main" id="{FD3349D5-464E-43DE-8702-9F2F9503FD3F}"/>
              </a:ext>
            </a:extLst>
          </p:cNvPr>
          <p:cNvPicPr>
            <a:picLocks noGrp="1" noChangeAspect="1"/>
          </p:cNvPicPr>
          <p:nvPr>
            <p:ph sz="quarter" idx="14"/>
          </p:nvPr>
        </p:nvPicPr>
        <p:blipFill>
          <a:blip r:embed="rId2"/>
          <a:stretch>
            <a:fillRect/>
          </a:stretch>
        </p:blipFill>
        <p:spPr>
          <a:xfrm>
            <a:off x="546767" y="1913303"/>
            <a:ext cx="9598968" cy="4583590"/>
          </a:xfrm>
          <a:noFill/>
        </p:spPr>
      </p:pic>
    </p:spTree>
    <p:extLst>
      <p:ext uri="{BB962C8B-B14F-4D97-AF65-F5344CB8AC3E}">
        <p14:creationId xmlns:p14="http://schemas.microsoft.com/office/powerpoint/2010/main" val="3076589989"/>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AF8416-4D75-466A-B5F8-E05188B1E239}"/>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CC6B2F08-D8A0-477D-BAC2-7278A9907549}"/>
              </a:ext>
            </a:extLst>
          </p:cNvPr>
          <p:cNvSpPr>
            <a:spLocks noGrp="1"/>
          </p:cNvSpPr>
          <p:nvPr>
            <p:ph sz="quarter" idx="14"/>
          </p:nvPr>
        </p:nvSpPr>
        <p:spPr>
          <a:xfrm>
            <a:off x="760127" y="2302330"/>
            <a:ext cx="9598968" cy="21691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immobilisation corporelles</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immobilisations corporelles concernent tout les </a:t>
            </a:r>
            <a:r>
              <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biens durables que l’on peut toucher</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Autrement dit, il s’agit d’un actif physique détenu pour être utilisé dans la production de biens ou la prestation de services.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Elles peuvent être loués à d’autres personnes. Enfin, on attend des immobilisations corporelles des avantages économiques futurs.</a:t>
            </a:r>
            <a:endPar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endParaRPr>
          </a:p>
          <a:p>
            <a:endParaRPr lang="fr-FR" dirty="0"/>
          </a:p>
        </p:txBody>
      </p:sp>
    </p:spTree>
    <p:extLst>
      <p:ext uri="{BB962C8B-B14F-4D97-AF65-F5344CB8AC3E}">
        <p14:creationId xmlns:p14="http://schemas.microsoft.com/office/powerpoint/2010/main" val="336981671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3CDCE0-CBD0-4532-9C08-A724C05E883E}"/>
              </a:ext>
            </a:extLst>
          </p:cNvPr>
          <p:cNvSpPr>
            <a:spLocks noGrp="1"/>
          </p:cNvSpPr>
          <p:nvPr>
            <p:ph type="title"/>
          </p:nvPr>
        </p:nvSpPr>
        <p:spPr/>
        <p:txBody>
          <a:bodyPr/>
          <a:lstStyle/>
          <a:p>
            <a:r>
              <a:rPr lang="fr-FR" dirty="0"/>
              <a:t>Qu’est-ce qu’une liquidation comptable dépenses/recettes</a:t>
            </a:r>
          </a:p>
        </p:txBody>
      </p:sp>
      <p:sp>
        <p:nvSpPr>
          <p:cNvPr id="3" name="Espace réservé du contenu 2">
            <a:extLst>
              <a:ext uri="{FF2B5EF4-FFF2-40B4-BE49-F238E27FC236}">
                <a16:creationId xmlns:a16="http://schemas.microsoft.com/office/drawing/2014/main" id="{63466708-8B6D-4BC5-877A-270D8E8BD28A}"/>
              </a:ext>
            </a:extLst>
          </p:cNvPr>
          <p:cNvSpPr>
            <a:spLocks noGrp="1"/>
          </p:cNvSpPr>
          <p:nvPr>
            <p:ph sz="quarter" idx="14"/>
          </p:nvPr>
        </p:nvSpPr>
        <p:spPr>
          <a:xfrm>
            <a:off x="689007" y="2004798"/>
            <a:ext cx="9598968" cy="1977922"/>
          </a:xfrm>
        </p:spPr>
        <p:txBody>
          <a:bodyPr/>
          <a:lstStyle/>
          <a:p>
            <a:pPr algn="just"/>
            <a:r>
              <a:rPr lang="fr-FR" sz="1600" b="1" i="0" dirty="0">
                <a:solidFill>
                  <a:srgbClr val="222222"/>
                </a:solidFill>
                <a:effectLst/>
                <a:latin typeface="+mn-lt"/>
              </a:rPr>
              <a:t>Concernant les recettes, le rôle de l’ordonnateur est beaucoup plus effacé qu’en dépenses</a:t>
            </a:r>
            <a:r>
              <a:rPr lang="fr-FR" sz="1600" b="0" i="0" dirty="0">
                <a:solidFill>
                  <a:srgbClr val="222222"/>
                </a:solidFill>
                <a:effectLst/>
                <a:latin typeface="+mn-lt"/>
              </a:rPr>
              <a:t>, puisqu'il n’y a pas de décision à prendre. </a:t>
            </a:r>
          </a:p>
          <a:p>
            <a:pPr algn="just"/>
            <a:r>
              <a:rPr lang="fr-FR" sz="1600" b="0" dirty="0">
                <a:solidFill>
                  <a:srgbClr val="222222"/>
                </a:solidFill>
                <a:latin typeface="+mn-lt"/>
              </a:rPr>
              <a:t>I</a:t>
            </a:r>
            <a:r>
              <a:rPr lang="fr-FR" sz="1600" b="0" i="0" dirty="0">
                <a:solidFill>
                  <a:srgbClr val="222222"/>
                </a:solidFill>
                <a:effectLst/>
                <a:latin typeface="+mn-lt"/>
              </a:rPr>
              <a:t>l faut collecter les recettes auxquelles les personnes publiques peuvent prétendre, ni plus ni moins.</a:t>
            </a:r>
          </a:p>
          <a:p>
            <a:pPr algn="just"/>
            <a:r>
              <a:rPr lang="fr-FR" sz="1600" b="0" i="0" dirty="0">
                <a:solidFill>
                  <a:srgbClr val="222222"/>
                </a:solidFill>
                <a:effectLst/>
                <a:latin typeface="+mn-lt"/>
              </a:rPr>
              <a:t>On peut toutefois distinguer deux grandes familles de procédures, les procédures en droits constatés et les procédures au comptant.</a:t>
            </a:r>
            <a:endParaRPr lang="fr-FR" sz="1600" dirty="0">
              <a:latin typeface="+mn-lt"/>
            </a:endParaRPr>
          </a:p>
        </p:txBody>
      </p:sp>
    </p:spTree>
    <p:extLst>
      <p:ext uri="{BB962C8B-B14F-4D97-AF65-F5344CB8AC3E}">
        <p14:creationId xmlns:p14="http://schemas.microsoft.com/office/powerpoint/2010/main" val="2921943582"/>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F17B4B-2811-4F70-BF4A-2B35216A70FD}"/>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1E233104-838C-4EF2-ABFA-78D957AAEE4E}"/>
              </a:ext>
            </a:extLst>
          </p:cNvPr>
          <p:cNvSpPr>
            <a:spLocks noGrp="1"/>
          </p:cNvSpPr>
          <p:nvPr>
            <p:ph sz="quarter" idx="14"/>
          </p:nvPr>
        </p:nvSpPr>
        <p:spPr>
          <a:xfrm>
            <a:off x="547666" y="2004798"/>
            <a:ext cx="9598968" cy="27094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Exemples d’immobilisations corporelles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terrain;</a:t>
            </a:r>
          </a:p>
          <a:p>
            <a:pPr marL="698048" marR="0" lvl="1" indent="-325926" algn="l"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constructions;</a:t>
            </a:r>
          </a:p>
          <a:p>
            <a:pPr marL="698048" marR="0" lvl="1" indent="-325926" algn="l"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mobiliers de bureau;</a:t>
            </a:r>
          </a:p>
          <a:p>
            <a:pPr marL="698048" marR="0" lvl="1" indent="-325926" algn="l"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fournitures de bureaux;</a:t>
            </a:r>
          </a:p>
          <a:p>
            <a:pPr marL="698048" marR="0" lvl="1" indent="-325926" algn="l"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achat et installation du matériel informatique;</a:t>
            </a:r>
          </a:p>
          <a:p>
            <a:pPr marL="698048" marR="0" lvl="1" indent="-325926" algn="l"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installation téléphonique;</a:t>
            </a:r>
          </a:p>
          <a:p>
            <a:pPr marL="698048" marR="0" lvl="1" indent="-325926" algn="l"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véhicules ….</a:t>
            </a:r>
          </a:p>
          <a:p>
            <a:endParaRPr lang="fr-FR" dirty="0"/>
          </a:p>
        </p:txBody>
      </p:sp>
    </p:spTree>
    <p:extLst>
      <p:ext uri="{BB962C8B-B14F-4D97-AF65-F5344CB8AC3E}">
        <p14:creationId xmlns:p14="http://schemas.microsoft.com/office/powerpoint/2010/main" val="77129112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730E83-9A42-4779-9228-D83D7A48769F}"/>
              </a:ext>
            </a:extLst>
          </p:cNvPr>
          <p:cNvSpPr>
            <a:spLocks noGrp="1"/>
          </p:cNvSpPr>
          <p:nvPr>
            <p:ph type="title"/>
          </p:nvPr>
        </p:nvSpPr>
        <p:spPr/>
        <p:txBody>
          <a:bodyPr/>
          <a:lstStyle/>
          <a:p>
            <a:r>
              <a:rPr lang="fr-FR" dirty="0"/>
              <a:t>Le fonctionnement des comptes</a:t>
            </a:r>
          </a:p>
        </p:txBody>
      </p:sp>
      <p:pic>
        <p:nvPicPr>
          <p:cNvPr id="5" name="Espace réservé du contenu 4">
            <a:extLst>
              <a:ext uri="{FF2B5EF4-FFF2-40B4-BE49-F238E27FC236}">
                <a16:creationId xmlns:a16="http://schemas.microsoft.com/office/drawing/2014/main" id="{DFE6C5D0-646F-4C4B-B07E-030C6C8C1C5D}"/>
              </a:ext>
            </a:extLst>
          </p:cNvPr>
          <p:cNvPicPr>
            <a:picLocks noGrp="1" noChangeAspect="1"/>
          </p:cNvPicPr>
          <p:nvPr>
            <p:ph sz="quarter" idx="14"/>
          </p:nvPr>
        </p:nvPicPr>
        <p:blipFill>
          <a:blip r:embed="rId2"/>
          <a:stretch>
            <a:fillRect/>
          </a:stretch>
        </p:blipFill>
        <p:spPr>
          <a:xfrm>
            <a:off x="810883" y="2277837"/>
            <a:ext cx="9071634" cy="3005588"/>
          </a:xfrm>
        </p:spPr>
      </p:pic>
    </p:spTree>
    <p:extLst>
      <p:ext uri="{BB962C8B-B14F-4D97-AF65-F5344CB8AC3E}">
        <p14:creationId xmlns:p14="http://schemas.microsoft.com/office/powerpoint/2010/main" val="2089229855"/>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440A4B-C441-432A-A975-094C8C5801FF}"/>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CE2DEE48-E74C-4451-862E-F4A9AE247846}"/>
              </a:ext>
            </a:extLst>
          </p:cNvPr>
          <p:cNvSpPr>
            <a:spLocks noGrp="1"/>
          </p:cNvSpPr>
          <p:nvPr>
            <p:ph sz="quarter" idx="14"/>
          </p:nvPr>
        </p:nvSpPr>
        <p:spPr>
          <a:xfrm>
            <a:off x="729647" y="2492478"/>
            <a:ext cx="9598968" cy="8196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immobilisations sujettes à dépréciation sont assorties de corrections de valeur qui prennent la forme d’amortissements pour dépréciation à porter aux subdivisions des comptes 28. </a:t>
            </a:r>
          </a:p>
          <a:p>
            <a:endParaRPr lang="fr-FR" dirty="0"/>
          </a:p>
        </p:txBody>
      </p:sp>
    </p:spTree>
    <p:extLst>
      <p:ext uri="{BB962C8B-B14F-4D97-AF65-F5344CB8AC3E}">
        <p14:creationId xmlns:p14="http://schemas.microsoft.com/office/powerpoint/2010/main" val="209174385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12E39E-4DAD-4718-9F2B-E91123DF5CF7}"/>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FD303797-DA2A-4124-B147-7CF0A12FFA62}"/>
              </a:ext>
            </a:extLst>
          </p:cNvPr>
          <p:cNvSpPr>
            <a:spLocks noGrp="1"/>
          </p:cNvSpPr>
          <p:nvPr>
            <p:ph sz="quarter" idx="14"/>
          </p:nvPr>
        </p:nvSpPr>
        <p:spPr>
          <a:xfrm>
            <a:off x="628047" y="1946729"/>
            <a:ext cx="9598968" cy="227983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202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enregistre les dépenses exposées par les communes et les établissements publics de coopération intercommunale pour les études, l’élaboration, la modification et la révision de leurs documents d’urbanisme.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Il enregistre également les dépenses réalisées pour la numérisation du cadastre (art. L. 121-7 du code de l’urbanisme).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ainsi engagés doivent être amortis dans un délai qui ne peut dépasser dix ans.</a:t>
            </a:r>
          </a:p>
          <a:p>
            <a:endParaRPr lang="fr-FR" dirty="0"/>
          </a:p>
        </p:txBody>
      </p:sp>
    </p:spTree>
    <p:extLst>
      <p:ext uri="{BB962C8B-B14F-4D97-AF65-F5344CB8AC3E}">
        <p14:creationId xmlns:p14="http://schemas.microsoft.com/office/powerpoint/2010/main" val="2075512318"/>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33295C-41A8-4E9B-A22C-5A824D2146F1}"/>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7B9CC6E5-10E5-43A6-B9D7-EEA56837F705}"/>
              </a:ext>
            </a:extLst>
          </p:cNvPr>
          <p:cNvSpPr>
            <a:spLocks noGrp="1"/>
          </p:cNvSpPr>
          <p:nvPr>
            <p:ph sz="quarter" idx="14"/>
          </p:nvPr>
        </p:nvSpPr>
        <p:spPr>
          <a:xfrm>
            <a:off x="546767" y="1608558"/>
            <a:ext cx="9598968" cy="45992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2031 -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Frais d’études.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8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d’études effectuées par des tiers en vue de la réalisation d’investissements sont imputés directement au compte 2031 « Frais d’études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8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d’études enregistrés au compte 2031 sont virés à la subdivision intéressée du compte d’immobilisation en cours (compte 23) lors du lancement des travaux par opération d’ordre budgétaire.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8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Dès qu’il est constaté que les frais d’études ne seront pas suivis de réalisation, les frais correspondants sont amortis sur une période qui ne peut dépasser cinq ans : le compte 6811 « Dotations aux amortissements des immobilisations incorporelles et corporelles » est débité par le crédit du compte 28031 « Frais d’études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8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d’études entièrement amortis sont sortis du bilan. Le comptable crédite le compte 2031 par le débit du compte 28031 à due concurrence par opération d’ordre non budgétaire.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8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Il est rappelé que les frais d’études générales qui ne sont pas menées en vue de la réalisation d’un investissement s’imputent au compte 617 « Études et recherches ».</a:t>
            </a:r>
          </a:p>
          <a:p>
            <a:endParaRPr lang="fr-FR" dirty="0"/>
          </a:p>
        </p:txBody>
      </p:sp>
    </p:spTree>
    <p:extLst>
      <p:ext uri="{BB962C8B-B14F-4D97-AF65-F5344CB8AC3E}">
        <p14:creationId xmlns:p14="http://schemas.microsoft.com/office/powerpoint/2010/main" val="606907163"/>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5841-BC2D-4FD9-8E2A-D69B1D2C3BED}"/>
              </a:ext>
            </a:extLst>
          </p:cNvPr>
          <p:cNvSpPr>
            <a:spLocks noGrp="1"/>
          </p:cNvSpPr>
          <p:nvPr>
            <p:ph type="title"/>
          </p:nvPr>
        </p:nvSpPr>
        <p:spPr/>
        <p:txBody>
          <a:bodyPr/>
          <a:lstStyle/>
          <a:p>
            <a:r>
              <a:rPr lang="fr-FR" dirty="0"/>
              <a:t>Le fonctionnement des comptes</a:t>
            </a:r>
          </a:p>
        </p:txBody>
      </p:sp>
      <p:sp>
        <p:nvSpPr>
          <p:cNvPr id="3" name="Espace réservé du contenu 2">
            <a:extLst>
              <a:ext uri="{FF2B5EF4-FFF2-40B4-BE49-F238E27FC236}">
                <a16:creationId xmlns:a16="http://schemas.microsoft.com/office/drawing/2014/main" id="{C9403E65-9AAF-4AFA-9560-005FEA04CBF7}"/>
              </a:ext>
            </a:extLst>
          </p:cNvPr>
          <p:cNvSpPr>
            <a:spLocks noGrp="1"/>
          </p:cNvSpPr>
          <p:nvPr>
            <p:ph sz="quarter" idx="14"/>
          </p:nvPr>
        </p:nvSpPr>
        <p:spPr>
          <a:xfrm>
            <a:off x="648367" y="1886880"/>
            <a:ext cx="9598968" cy="18937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Cas particulier des logiciels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Leur comptabilisation diffère selon qu’ils sont « indissociés » ou « dissociés ». Les logiciels dits « indissociés », parce que leur prix ne peut être distingué de celui du matériel informatique, suivent l’imputation comptable du matériel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ils sont comptabilisés au compte 2183 « Matériel de bureau et matériel informatique » lorsque la collectivité en est propriétaire ou au compte 612 « Redevances de crédit-bail » dans le cadre d’un contrat de crédit-bail. </a:t>
            </a:r>
          </a:p>
          <a:p>
            <a:endParaRPr lang="fr-FR" dirty="0"/>
          </a:p>
        </p:txBody>
      </p:sp>
    </p:spTree>
    <p:extLst>
      <p:ext uri="{BB962C8B-B14F-4D97-AF65-F5344CB8AC3E}">
        <p14:creationId xmlns:p14="http://schemas.microsoft.com/office/powerpoint/2010/main" val="11133559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FA28D5-8827-482C-8251-E7A7CBF48550}"/>
              </a:ext>
            </a:extLst>
          </p:cNvPr>
          <p:cNvSpPr>
            <a:spLocks noGrp="1"/>
          </p:cNvSpPr>
          <p:nvPr>
            <p:ph type="title"/>
          </p:nvPr>
        </p:nvSpPr>
        <p:spPr/>
        <p:txBody>
          <a:bodyPr/>
          <a:lstStyle/>
          <a:p>
            <a:r>
              <a:rPr lang="fr-FR" dirty="0"/>
              <a:t>Compte 21 –immobilisations corporelles</a:t>
            </a:r>
          </a:p>
        </p:txBody>
      </p:sp>
      <p:sp>
        <p:nvSpPr>
          <p:cNvPr id="3" name="Espace réservé du contenu 2">
            <a:extLst>
              <a:ext uri="{FF2B5EF4-FFF2-40B4-BE49-F238E27FC236}">
                <a16:creationId xmlns:a16="http://schemas.microsoft.com/office/drawing/2014/main" id="{68DE2AB0-348B-4327-96A8-21CB092CD36C}"/>
              </a:ext>
            </a:extLst>
          </p:cNvPr>
          <p:cNvSpPr>
            <a:spLocks noGrp="1"/>
          </p:cNvSpPr>
          <p:nvPr>
            <p:ph sz="quarter" idx="14"/>
          </p:nvPr>
        </p:nvSpPr>
        <p:spPr>
          <a:xfrm>
            <a:off x="546767" y="1608558"/>
            <a:ext cx="9598968" cy="29532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immobilisations sont classées, lorsqu’elles sont terminées, sous les rubriques suivantes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terrains (compte 211)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agencements et aménagements de terrains (compte 212)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constructions (compte 213)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constructions sur sol d’autrui (compte 214)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installations, matériel et outillage techniques (compte 215)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collections et œuvres d’art (compte 216)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immobilisations corporelles reçues au titre d’une mise à disposition (compte 217)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autres immobilisations corporelles (compte 218). </a:t>
            </a:r>
          </a:p>
          <a:p>
            <a:endParaRPr lang="fr-FR" dirty="0"/>
          </a:p>
        </p:txBody>
      </p:sp>
    </p:spTree>
    <p:extLst>
      <p:ext uri="{BB962C8B-B14F-4D97-AF65-F5344CB8AC3E}">
        <p14:creationId xmlns:p14="http://schemas.microsoft.com/office/powerpoint/2010/main" val="638247279"/>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0249AB-A586-4658-85E0-7684B9797522}"/>
              </a:ext>
            </a:extLst>
          </p:cNvPr>
          <p:cNvSpPr>
            <a:spLocks noGrp="1"/>
          </p:cNvSpPr>
          <p:nvPr>
            <p:ph type="title"/>
          </p:nvPr>
        </p:nvSpPr>
        <p:spPr/>
        <p:txBody>
          <a:bodyPr/>
          <a:lstStyle/>
          <a:p>
            <a:r>
              <a:rPr lang="fr-FR" dirty="0"/>
              <a:t>Compte 21 –immobilisations corporelles</a:t>
            </a:r>
          </a:p>
        </p:txBody>
      </p:sp>
      <p:sp>
        <p:nvSpPr>
          <p:cNvPr id="3" name="Espace réservé du contenu 2">
            <a:extLst>
              <a:ext uri="{FF2B5EF4-FFF2-40B4-BE49-F238E27FC236}">
                <a16:creationId xmlns:a16="http://schemas.microsoft.com/office/drawing/2014/main" id="{926B6AF6-F257-4B48-AA7C-93946CEB8D1C}"/>
              </a:ext>
            </a:extLst>
          </p:cNvPr>
          <p:cNvSpPr>
            <a:spLocks noGrp="1"/>
          </p:cNvSpPr>
          <p:nvPr>
            <p:ph sz="quarter" idx="14"/>
          </p:nvPr>
        </p:nvSpPr>
        <p:spPr>
          <a:xfrm>
            <a:off x="719487" y="2348918"/>
            <a:ext cx="9598968" cy="98951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Lorsqu’elles ne sont pas terminées, elles apparaissent sous la rubrique « Immobilisations en cours » (cf. commentaires du compte 23).</a:t>
            </a:r>
          </a:p>
          <a:p>
            <a:endParaRPr lang="fr-FR" dirty="0"/>
          </a:p>
        </p:txBody>
      </p:sp>
    </p:spTree>
    <p:extLst>
      <p:ext uri="{BB962C8B-B14F-4D97-AF65-F5344CB8AC3E}">
        <p14:creationId xmlns:p14="http://schemas.microsoft.com/office/powerpoint/2010/main" val="102805358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DE681A-F2ED-4A92-9810-0C74A67F53E3}"/>
              </a:ext>
            </a:extLst>
          </p:cNvPr>
          <p:cNvSpPr>
            <a:spLocks noGrp="1"/>
          </p:cNvSpPr>
          <p:nvPr>
            <p:ph type="title"/>
          </p:nvPr>
        </p:nvSpPr>
        <p:spPr/>
        <p:txBody>
          <a:bodyPr/>
          <a:lstStyle/>
          <a:p>
            <a:r>
              <a:rPr lang="fr-FR" dirty="0"/>
              <a:t>Compte 23 – immobilisations en cours</a:t>
            </a:r>
          </a:p>
        </p:txBody>
      </p:sp>
      <p:sp>
        <p:nvSpPr>
          <p:cNvPr id="3" name="Espace réservé du contenu 2">
            <a:extLst>
              <a:ext uri="{FF2B5EF4-FFF2-40B4-BE49-F238E27FC236}">
                <a16:creationId xmlns:a16="http://schemas.microsoft.com/office/drawing/2014/main" id="{BEA6985F-7EA3-498C-A129-8853AF94B82E}"/>
              </a:ext>
            </a:extLst>
          </p:cNvPr>
          <p:cNvSpPr>
            <a:spLocks noGrp="1"/>
          </p:cNvSpPr>
          <p:nvPr>
            <p:ph sz="quarter" idx="14"/>
          </p:nvPr>
        </p:nvSpPr>
        <p:spPr>
          <a:xfrm>
            <a:off x="648367" y="2025118"/>
            <a:ext cx="9598968" cy="2172073"/>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compte 23 « Immobilisations en cours » enregistre, à son débit, les dépenses afférentes aux immobilisations non terminées à la fin de chaque exercice qu’il s’agisse d’avances versées avant justification des travaux (comptes 237 et 238), ou d’acomptes versés au fur et à mesure de l’exécution des travaux (comptes 231, 232 et 235). Il enregistre à son crédit le montant des travaux achevés.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fin d’exercice, le compte 23 fait donc apparaître la valeur des immobilisations qui ne sont pas achevées.</a:t>
            </a:r>
          </a:p>
          <a:p>
            <a:endParaRPr lang="fr-FR" dirty="0"/>
          </a:p>
        </p:txBody>
      </p:sp>
    </p:spTree>
    <p:extLst>
      <p:ext uri="{BB962C8B-B14F-4D97-AF65-F5344CB8AC3E}">
        <p14:creationId xmlns:p14="http://schemas.microsoft.com/office/powerpoint/2010/main" val="1521762553"/>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4FA4EB-FBAA-4969-B417-33686078061B}"/>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E3CE9327-AA40-4130-B5E1-7C11D64C98E2}"/>
              </a:ext>
            </a:extLst>
          </p:cNvPr>
          <p:cNvSpPr>
            <a:spLocks noGrp="1"/>
          </p:cNvSpPr>
          <p:nvPr>
            <p:ph sz="quarter" idx="14"/>
          </p:nvPr>
        </p:nvSpPr>
        <p:spPr>
          <a:xfrm>
            <a:off x="547666" y="1997529"/>
            <a:ext cx="9598968" cy="166007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classe 6 regroupe les comptes destinés à enregistrer, dans l’exercice, les charges par nature y compris celles concernant les exercices antérieurs qui se rapportent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au fonctionnement normal ou courant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à la gestion financière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aux opérations exceptionnelles.</a:t>
            </a:r>
          </a:p>
          <a:p>
            <a:endParaRPr lang="fr-FR" dirty="0"/>
          </a:p>
        </p:txBody>
      </p:sp>
    </p:spTree>
    <p:extLst>
      <p:ext uri="{BB962C8B-B14F-4D97-AF65-F5344CB8AC3E}">
        <p14:creationId xmlns:p14="http://schemas.microsoft.com/office/powerpoint/2010/main" val="222151459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4D631A-7DF2-4831-B11F-474545225437}"/>
              </a:ext>
            </a:extLst>
          </p:cNvPr>
          <p:cNvSpPr>
            <a:spLocks noGrp="1"/>
          </p:cNvSpPr>
          <p:nvPr>
            <p:ph type="title"/>
          </p:nvPr>
        </p:nvSpPr>
        <p:spPr/>
        <p:txBody>
          <a:bodyPr/>
          <a:lstStyle/>
          <a:p>
            <a:r>
              <a:rPr lang="fr-FR" dirty="0"/>
              <a:t>LES Procédures en droits constatés</a:t>
            </a:r>
          </a:p>
        </p:txBody>
      </p:sp>
      <p:sp>
        <p:nvSpPr>
          <p:cNvPr id="3" name="Espace réservé du contenu 2">
            <a:extLst>
              <a:ext uri="{FF2B5EF4-FFF2-40B4-BE49-F238E27FC236}">
                <a16:creationId xmlns:a16="http://schemas.microsoft.com/office/drawing/2014/main" id="{2D0561B8-301D-4DF9-A329-83DF653A5F80}"/>
              </a:ext>
            </a:extLst>
          </p:cNvPr>
          <p:cNvSpPr>
            <a:spLocks noGrp="1"/>
          </p:cNvSpPr>
          <p:nvPr>
            <p:ph sz="quarter" idx="14"/>
          </p:nvPr>
        </p:nvSpPr>
        <p:spPr>
          <a:xfrm>
            <a:off x="658527" y="2126718"/>
            <a:ext cx="9598968" cy="2983762"/>
          </a:xfrm>
        </p:spPr>
        <p:txBody>
          <a:bodyPr/>
          <a:lstStyle/>
          <a:p>
            <a:pPr algn="just"/>
            <a:r>
              <a:rPr lang="fr-FR" sz="1600" i="0" dirty="0">
                <a:solidFill>
                  <a:srgbClr val="222222"/>
                </a:solidFill>
                <a:effectLst/>
                <a:latin typeface="+mn-lt"/>
              </a:rPr>
              <a:t>Les procédures en droits constatés</a:t>
            </a:r>
            <a:r>
              <a:rPr lang="fr-FR" sz="1600" b="0" i="0" dirty="0">
                <a:solidFill>
                  <a:srgbClr val="222222"/>
                </a:solidFill>
                <a:effectLst/>
                <a:latin typeface="+mn-lt"/>
              </a:rPr>
              <a:t> supposent que l’ordonnateur constate l’ existence d’une créance au profit d’une personne publique, qu’il en calcul et en arrête le montant et qu’il émette un ordre de recette qui vaut titre exécutoire et qui permettra donc au comptable de la mettre en recouvrement.</a:t>
            </a:r>
          </a:p>
          <a:p>
            <a:pPr algn="just"/>
            <a:r>
              <a:rPr lang="fr-FR" sz="1600" b="0" i="0" dirty="0">
                <a:solidFill>
                  <a:srgbClr val="222222"/>
                </a:solidFill>
                <a:effectLst/>
                <a:latin typeface="+mn-lt"/>
              </a:rPr>
              <a:t>Formellement, on retrouve une logique en quatre étapes (constatation, liquidation, émission de l’ordre de recette, recouvrement). </a:t>
            </a:r>
          </a:p>
          <a:p>
            <a:pPr algn="just"/>
            <a:r>
              <a:rPr lang="fr-FR" sz="1600" b="0" i="0" dirty="0">
                <a:solidFill>
                  <a:srgbClr val="222222"/>
                </a:solidFill>
                <a:effectLst/>
                <a:latin typeface="+mn-lt"/>
              </a:rPr>
              <a:t>Ici, la phase essentielle est celle du recouvrement, puisque le comptable doit entreprendre toutes les diligences utiles pour parvenir à encaisser effectivement les sommes dues. </a:t>
            </a:r>
          </a:p>
          <a:p>
            <a:pPr algn="just"/>
            <a:r>
              <a:rPr lang="fr-FR" sz="1600" b="0" i="0" dirty="0">
                <a:solidFill>
                  <a:srgbClr val="222222"/>
                </a:solidFill>
                <a:effectLst/>
                <a:latin typeface="+mn-lt"/>
              </a:rPr>
              <a:t>On utilise cette logique procédurale notamment pour le recouvrement des impôts directs.</a:t>
            </a:r>
            <a:endParaRPr lang="fr-FR" sz="1600" dirty="0">
              <a:latin typeface="+mn-lt"/>
            </a:endParaRPr>
          </a:p>
        </p:txBody>
      </p:sp>
    </p:spTree>
    <p:extLst>
      <p:ext uri="{BB962C8B-B14F-4D97-AF65-F5344CB8AC3E}">
        <p14:creationId xmlns:p14="http://schemas.microsoft.com/office/powerpoint/2010/main" val="3949517166"/>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43181F-6487-44EA-B013-A33B34678F97}"/>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B867C018-6914-495F-8B78-3BC520C061A1}"/>
              </a:ext>
            </a:extLst>
          </p:cNvPr>
          <p:cNvSpPr>
            <a:spLocks noGrp="1"/>
          </p:cNvSpPr>
          <p:nvPr>
            <p:ph sz="quarter" idx="14"/>
          </p:nvPr>
        </p:nvSpPr>
        <p:spPr>
          <a:xfrm>
            <a:off x="546767" y="1608558"/>
            <a:ext cx="9598968" cy="289232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charges de fonctionnement normales et courantes sont enregistrées sous les comptes 60 à 65.</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charges rattachées à la gestion financière figurent sous le compte 66.</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charges relatives à des opérations exceptionnelles sont inscrites sous le compte 67.</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compte 68 « Dotations aux amortissements et aux provisions » se rapporte aux charges calculées, c’est-à-dire aux charges dont le montant est évalué selon des critères appropriés. Il comporte des subdivisions distinguant les charges de fonctionnement, financières ou exceptionnelles.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charges de la classe 6 sont enregistrées, toutes taxes comprises, sauf en cas d’assujettissement à la T.V.A. (voir commentaire sur la classe 7). </a:t>
            </a:r>
          </a:p>
          <a:p>
            <a:endParaRPr lang="fr-FR" dirty="0"/>
          </a:p>
        </p:txBody>
      </p:sp>
    </p:spTree>
    <p:extLst>
      <p:ext uri="{BB962C8B-B14F-4D97-AF65-F5344CB8AC3E}">
        <p14:creationId xmlns:p14="http://schemas.microsoft.com/office/powerpoint/2010/main" val="2232858913"/>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712B00-DE99-4B34-9401-6F47BCA9CBE3}"/>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9C0382D0-818A-4F7E-9899-241515340DBA}"/>
              </a:ext>
            </a:extLst>
          </p:cNvPr>
          <p:cNvSpPr>
            <a:spLocks noGrp="1"/>
          </p:cNvSpPr>
          <p:nvPr>
            <p:ph sz="quarter" idx="14"/>
          </p:nvPr>
        </p:nvSpPr>
        <p:spPr>
          <a:xfrm>
            <a:off x="648367" y="1987370"/>
            <a:ext cx="9598968" cy="21691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61 –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Services extérieurs Compte 611 </a:t>
            </a: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ontrats de prestations de services: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sont enregistrées au débit du compte 611 les dépenses facturées par un prestataire de services pour l’exécution d’un service public administratif (enlèvement des ordures et déchets, nettoiement de la voirie...). Ces dépenses ne doivent pas être confondues avec les contrats de maintenance des biens immobiliers et mobiliers (compte 6156).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travaux d’entretien des berges et fossés appartenant à la commune sont imputés au compte 61523 « Entretien et réparations des voies et réseaux ».</a:t>
            </a:r>
          </a:p>
          <a:p>
            <a:endParaRPr lang="fr-FR" dirty="0"/>
          </a:p>
        </p:txBody>
      </p:sp>
    </p:spTree>
    <p:extLst>
      <p:ext uri="{BB962C8B-B14F-4D97-AF65-F5344CB8AC3E}">
        <p14:creationId xmlns:p14="http://schemas.microsoft.com/office/powerpoint/2010/main" val="1231846034"/>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B8FC2F-7C3E-490E-B4D6-866FD23B09DE}"/>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36BA1219-FD7B-4B9B-AF22-389300A2E192}"/>
              </a:ext>
            </a:extLst>
          </p:cNvPr>
          <p:cNvSpPr>
            <a:spLocks noGrp="1"/>
          </p:cNvSpPr>
          <p:nvPr>
            <p:ph sz="quarter" idx="14"/>
          </p:nvPr>
        </p:nvSpPr>
        <p:spPr>
          <a:xfrm>
            <a:off x="546767" y="1608558"/>
            <a:ext cx="9598968" cy="34714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615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entretien et réparations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en règle générale, les frais d’entretien et de réparations s’entendent des dépenses qui n’ont d’autre objet que de maintenir un élément de l’actif en état tel que son utilisation puisse être poursuivie jusqu’à la fin de la période servant de base au calcul des annuités d’amortissement ou, en l’absence d’amortissement, sur la durée normale d’utilisation des biens de même catégorie.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d’entretien et de réparations doivent être rattachés aux exercices au cours desquels les travaux ont été exécutés.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Ne constituent pas des frais d’entretien et de réparations, mais des frais d’investissement ne pouvant donner lieu qu’à amortissement, les dépenses entraînant une augmentation de la valeur d’actif d’un bien immobilisé ou ayant pour effet de prolonger d’une manière notable la durée d’utilisation d’un élément d’actif. Le compte 6156 « Maintenance » retrace les redevances afférentes aux contrats de maintenance mobilières (y compris logiciels) ou immobilière souscrites pour la commune.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d’entretien ou de réparation proprement dits (hors redevance de maintenance) sont imputés aux comptes 6152 « Entretien et réparations sur biens immobiliers » ou 6155 « Entretien et réparations sur biens mobiliers ».</a:t>
            </a:r>
          </a:p>
          <a:p>
            <a:endParaRPr lang="fr-FR" dirty="0"/>
          </a:p>
        </p:txBody>
      </p:sp>
    </p:spTree>
    <p:extLst>
      <p:ext uri="{BB962C8B-B14F-4D97-AF65-F5344CB8AC3E}">
        <p14:creationId xmlns:p14="http://schemas.microsoft.com/office/powerpoint/2010/main" val="714249794"/>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82665D-900B-46FE-83CB-DFBB4037C672}"/>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6D043CB5-D195-4B53-AC06-8FB056F2D8F3}"/>
              </a:ext>
            </a:extLst>
          </p:cNvPr>
          <p:cNvSpPr>
            <a:spLocks noGrp="1"/>
          </p:cNvSpPr>
          <p:nvPr>
            <p:ph sz="quarter" idx="14"/>
          </p:nvPr>
        </p:nvSpPr>
        <p:spPr>
          <a:xfrm>
            <a:off x="628047" y="2069760"/>
            <a:ext cx="9598968" cy="171087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Depuis le 1</a:t>
            </a:r>
            <a:r>
              <a:rPr kumimoji="0" lang="fr-FR" sz="1600" b="0" i="0" u="none" strike="noStrike" kern="1200" cap="none" spc="0" normalizeH="0" baseline="30000" noProof="0" dirty="0">
                <a:ln>
                  <a:noFill/>
                </a:ln>
                <a:solidFill>
                  <a:srgbClr val="3F3F3F"/>
                </a:solidFill>
                <a:effectLst/>
                <a:uLnTx/>
                <a:uFillTx/>
                <a:latin typeface="Helvetica" pitchFamily="34" charset="0"/>
                <a:ea typeface="ヒラギノ角ゴ Pro W3" pitchFamily="28" charset="-128"/>
                <a:cs typeface="Helvetica" pitchFamily="34" charset="0"/>
              </a:rPr>
              <a:t>er</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janvier 2016, les comptes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615221 – 51521 et 615231 pour les dépenses d’entretien des bâtiments publics, pour les dépenses d’entretien de la voirie ouvrent droit au reversement de la TVA par l’État (FCTVA) sous réserve de nouvelles dispositions prévues par la loi de finances tous les ans.</a:t>
            </a:r>
          </a:p>
          <a:p>
            <a:endParaRPr lang="fr-FR" dirty="0"/>
          </a:p>
        </p:txBody>
      </p:sp>
    </p:spTree>
    <p:extLst>
      <p:ext uri="{BB962C8B-B14F-4D97-AF65-F5344CB8AC3E}">
        <p14:creationId xmlns:p14="http://schemas.microsoft.com/office/powerpoint/2010/main" val="346745624"/>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C0BD70-536A-4BF0-934A-EF9FD52782DD}"/>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87EBE78D-E35E-48DE-83EC-AE9A4EB1C359}"/>
              </a:ext>
            </a:extLst>
          </p:cNvPr>
          <p:cNvSpPr>
            <a:spLocks noGrp="1"/>
          </p:cNvSpPr>
          <p:nvPr>
            <p:ph sz="quarter" idx="14"/>
          </p:nvPr>
        </p:nvSpPr>
        <p:spPr>
          <a:xfrm>
            <a:off x="689007" y="2360398"/>
            <a:ext cx="9598968" cy="15308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616  p</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rimes d’assurances, compte 6161 multirisques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enregistre les primes des contrats d’assurance « multirisques » qui permettent de garantir contre un certain nombre de risques (incendie, vandalisme, dégâts des eaux, vol, tempête, etc.).</a:t>
            </a:r>
          </a:p>
          <a:p>
            <a:endParaRPr lang="fr-FR" dirty="0"/>
          </a:p>
        </p:txBody>
      </p:sp>
    </p:spTree>
    <p:extLst>
      <p:ext uri="{BB962C8B-B14F-4D97-AF65-F5344CB8AC3E}">
        <p14:creationId xmlns:p14="http://schemas.microsoft.com/office/powerpoint/2010/main" val="2716357977"/>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A82488-A4A8-4DD1-B7A3-795AA19C54E9}"/>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CBC09288-06BE-4B0F-B3CA-9D031A192A97}"/>
              </a:ext>
            </a:extLst>
          </p:cNvPr>
          <p:cNvSpPr>
            <a:spLocks noGrp="1"/>
          </p:cNvSpPr>
          <p:nvPr>
            <p:ph sz="quarter" idx="14"/>
          </p:nvPr>
        </p:nvSpPr>
        <p:spPr>
          <a:xfrm>
            <a:off x="709327" y="2285962"/>
            <a:ext cx="9598968" cy="185311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6182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documentation générale et technique :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ce compte 6182 retrace les achats de documentation générale et technique comme l’abonnement à des publications spécialisées et autres achats d’ouvrages à destination des services de la commune ; les acquisitions pour les bibliothèques et médiathèques publiques figurent au compte 6065 ou au compte 60225 s’ils font l’objet d’une comptabilité de stocks.</a:t>
            </a:r>
          </a:p>
          <a:p>
            <a:endParaRPr lang="fr-FR" dirty="0"/>
          </a:p>
        </p:txBody>
      </p:sp>
    </p:spTree>
    <p:extLst>
      <p:ext uri="{BB962C8B-B14F-4D97-AF65-F5344CB8AC3E}">
        <p14:creationId xmlns:p14="http://schemas.microsoft.com/office/powerpoint/2010/main" val="2037642738"/>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E5B7B3-3507-48F9-82C9-84E389CBA202}"/>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BFD8DBEC-409A-438B-8749-3DEB5AD31477}"/>
              </a:ext>
            </a:extLst>
          </p:cNvPr>
          <p:cNvSpPr>
            <a:spLocks noGrp="1"/>
          </p:cNvSpPr>
          <p:nvPr>
            <p:ph sz="quarter" idx="14"/>
          </p:nvPr>
        </p:nvSpPr>
        <p:spPr>
          <a:xfrm>
            <a:off x="547666" y="2045757"/>
            <a:ext cx="9598968" cy="13784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6184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versements à des organismes de formation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6184 retrace les frais de stage et de formation des agents réglés directement aux organismes.</a:t>
            </a:r>
          </a:p>
          <a:p>
            <a:endParaRPr lang="fr-FR" dirty="0"/>
          </a:p>
        </p:txBody>
      </p:sp>
    </p:spTree>
    <p:extLst>
      <p:ext uri="{BB962C8B-B14F-4D97-AF65-F5344CB8AC3E}">
        <p14:creationId xmlns:p14="http://schemas.microsoft.com/office/powerpoint/2010/main" val="3840871504"/>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5E1A5F-79FC-4877-A9CC-FD11C5EA6367}"/>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264C4AF3-D2F1-4F00-91EE-6A8029F4C7CD}"/>
              </a:ext>
            </a:extLst>
          </p:cNvPr>
          <p:cNvSpPr>
            <a:spLocks noGrp="1"/>
          </p:cNvSpPr>
          <p:nvPr>
            <p:ph sz="quarter" idx="14"/>
          </p:nvPr>
        </p:nvSpPr>
        <p:spPr>
          <a:xfrm>
            <a:off x="841407" y="2222160"/>
            <a:ext cx="9598968" cy="155847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6218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personnel extérieur au service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ce compte enregistre les sommes dues en contrepartie de la mise à disposition de personnel, ce dernier n’étant pas directement rémunéré par la commune, l’établissement ou le service qui l’utilise.</a:t>
            </a:r>
            <a:endParaRPr lang="fr-FR" dirty="0"/>
          </a:p>
        </p:txBody>
      </p:sp>
    </p:spTree>
    <p:extLst>
      <p:ext uri="{BB962C8B-B14F-4D97-AF65-F5344CB8AC3E}">
        <p14:creationId xmlns:p14="http://schemas.microsoft.com/office/powerpoint/2010/main" val="1692855281"/>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28639D-A2FD-40CE-8FE6-6A0BAE227B7C}"/>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B6F1EE7A-04BC-4518-91D0-BCF68B2608AA}"/>
              </a:ext>
            </a:extLst>
          </p:cNvPr>
          <p:cNvSpPr>
            <a:spLocks noGrp="1"/>
          </p:cNvSpPr>
          <p:nvPr>
            <p:ph sz="quarter" idx="14"/>
          </p:nvPr>
        </p:nvSpPr>
        <p:spPr>
          <a:xfrm>
            <a:off x="546767" y="1608558"/>
            <a:ext cx="9598968" cy="329872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6226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rémunérations d’intermédiaires et honoraires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l’imputation au compte 6226 « Honoraires » est, en principe effectuée pour les honoraires constituant véritablement des charges normales de fonctionnement de la collectivité.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Ainsi les honoraires de notaire englobés avec les droits d’enregistrement et autres frais pouvant être exposés à l’occasion de l’achat d’un immeuble, sont inscrits au compte d’immobilisations dont ils constituent un élément du prix de revient.</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honoraires médicaux et paramédicaux qui ne se rapportent pas au personnel de la collectivité sont imputés au compte 6226.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Ces honoraires lorsqu’ils concernent le personnel, sont inscrits au compte 6475 « Médecine du travail, pharmacie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honoraires de conseil en organisation ou gestion sont également inscrits à ce compte.</a:t>
            </a:r>
          </a:p>
          <a:p>
            <a:endParaRPr lang="fr-FR" dirty="0"/>
          </a:p>
        </p:txBody>
      </p:sp>
    </p:spTree>
    <p:extLst>
      <p:ext uri="{BB962C8B-B14F-4D97-AF65-F5344CB8AC3E}">
        <p14:creationId xmlns:p14="http://schemas.microsoft.com/office/powerpoint/2010/main" val="3464482010"/>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2249E6-65B2-4CA3-89D6-2EDC7E06AE74}"/>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89901516-9A19-4FEB-86B3-0200405EE1F5}"/>
              </a:ext>
            </a:extLst>
          </p:cNvPr>
          <p:cNvSpPr>
            <a:spLocks noGrp="1"/>
          </p:cNvSpPr>
          <p:nvPr>
            <p:ph sz="quarter" idx="14"/>
          </p:nvPr>
        </p:nvSpPr>
        <p:spPr>
          <a:xfrm>
            <a:off x="546767" y="1611449"/>
            <a:ext cx="9598968" cy="29605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623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publicité, publications, relations publiques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regroupe notamment les frais d’annonces, d’imprimés, d’insertion, de catalogues et de publications diverses ainsi que les frais engagés pour les foires et expositions.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dépenses engagées à l’occasion des fêtes ou cérémonies nationales et locales sont imputées au compte 6232 « Fêtes et cérémonies »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frais de réceptions (organisés hors du cadre de ces fêtes et cérémonies) au compte 6257.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6238 « Divers » enregistre notamment les frais de repas d’affaires ou de mission ne pouvant pas être rattachés à une réception organisée par la collectivité, ne se déroulant pas dans le cadre de fêtes, cérémonies, foires ou expositions et réglés directement à un prestataire.</a:t>
            </a:r>
          </a:p>
          <a:p>
            <a:endParaRPr lang="fr-FR" dirty="0"/>
          </a:p>
        </p:txBody>
      </p:sp>
    </p:spTree>
    <p:extLst>
      <p:ext uri="{BB962C8B-B14F-4D97-AF65-F5344CB8AC3E}">
        <p14:creationId xmlns:p14="http://schemas.microsoft.com/office/powerpoint/2010/main" val="275176771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394371-C2FE-4D74-ADCC-2AB32B738E4A}"/>
              </a:ext>
            </a:extLst>
          </p:cNvPr>
          <p:cNvSpPr>
            <a:spLocks noGrp="1"/>
          </p:cNvSpPr>
          <p:nvPr>
            <p:ph type="title"/>
          </p:nvPr>
        </p:nvSpPr>
        <p:spPr/>
        <p:txBody>
          <a:bodyPr/>
          <a:lstStyle/>
          <a:p>
            <a:r>
              <a:rPr lang="fr-FR" dirty="0"/>
              <a:t>Les procédures au comptant</a:t>
            </a:r>
          </a:p>
        </p:txBody>
      </p:sp>
      <p:sp>
        <p:nvSpPr>
          <p:cNvPr id="3" name="Espace réservé du contenu 2">
            <a:extLst>
              <a:ext uri="{FF2B5EF4-FFF2-40B4-BE49-F238E27FC236}">
                <a16:creationId xmlns:a16="http://schemas.microsoft.com/office/drawing/2014/main" id="{49E2734C-89D9-4635-85C7-2F25F67DBED6}"/>
              </a:ext>
            </a:extLst>
          </p:cNvPr>
          <p:cNvSpPr>
            <a:spLocks noGrp="1"/>
          </p:cNvSpPr>
          <p:nvPr>
            <p:ph sz="quarter" idx="14"/>
          </p:nvPr>
        </p:nvSpPr>
        <p:spPr>
          <a:xfrm>
            <a:off x="547666" y="1860600"/>
            <a:ext cx="9598968" cy="2536722"/>
          </a:xfrm>
        </p:spPr>
        <p:txBody>
          <a:bodyPr/>
          <a:lstStyle/>
          <a:p>
            <a:pPr algn="just"/>
            <a:r>
              <a:rPr lang="fr-FR" sz="1600" b="0" i="0" dirty="0">
                <a:solidFill>
                  <a:srgbClr val="222222"/>
                </a:solidFill>
                <a:effectLst/>
                <a:latin typeface="+mn-lt"/>
              </a:rPr>
              <a:t>Les </a:t>
            </a:r>
            <a:r>
              <a:rPr lang="fr-FR" sz="1600" b="1" i="0" dirty="0">
                <a:solidFill>
                  <a:srgbClr val="222222"/>
                </a:solidFill>
                <a:effectLst/>
                <a:latin typeface="+mn-lt"/>
              </a:rPr>
              <a:t>procédures au comptant</a:t>
            </a:r>
            <a:r>
              <a:rPr lang="fr-FR" sz="1600" b="0" i="0" dirty="0">
                <a:solidFill>
                  <a:srgbClr val="222222"/>
                </a:solidFill>
                <a:effectLst/>
                <a:latin typeface="+mn-lt"/>
              </a:rPr>
              <a:t> permettent au comptable d’encaisser les recettes directement, sans intervention préalable de l’autorité ordonnatrice. </a:t>
            </a:r>
          </a:p>
          <a:p>
            <a:pPr algn="just"/>
            <a:r>
              <a:rPr lang="fr-FR" sz="1600" b="0" dirty="0">
                <a:solidFill>
                  <a:srgbClr val="222222"/>
                </a:solidFill>
                <a:latin typeface="+mn-lt"/>
              </a:rPr>
              <a:t>C’est notamment ce qui se passe pour la plupart des redevances, impôts indirects et, d’une manière générale, pour les recettes auto-liquidées.</a:t>
            </a:r>
          </a:p>
          <a:p>
            <a:pPr algn="just"/>
            <a:r>
              <a:rPr lang="fr-FR" sz="1600" b="0" i="0" dirty="0">
                <a:solidFill>
                  <a:srgbClr val="222222"/>
                </a:solidFill>
                <a:effectLst/>
                <a:latin typeface="+mn-lt"/>
              </a:rPr>
              <a:t>En cas de difficultés de recouvrement, il est nécessaire que l’ordonnateur intervienne pour constater formellement la recette, la liquider et émettre un ordre de recette qui, parce qu’il a valeur de titre exécutoire, permettra au comptable d’engager toutes les procédures civiles d’exécution pour récupérer les sommes entre les mains des débiteurs.</a:t>
            </a:r>
            <a:endParaRPr lang="fr-FR" sz="1600" dirty="0">
              <a:latin typeface="+mn-lt"/>
            </a:endParaRPr>
          </a:p>
        </p:txBody>
      </p:sp>
    </p:spTree>
    <p:extLst>
      <p:ext uri="{BB962C8B-B14F-4D97-AF65-F5344CB8AC3E}">
        <p14:creationId xmlns:p14="http://schemas.microsoft.com/office/powerpoint/2010/main" val="1334641987"/>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197EA6A-4C95-47D2-9231-534F3DBDB372}"/>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E2562B23-7996-4644-BEA8-D5AB9B715342}"/>
              </a:ext>
            </a:extLst>
          </p:cNvPr>
          <p:cNvSpPr>
            <a:spLocks noGrp="1"/>
          </p:cNvSpPr>
          <p:nvPr>
            <p:ph sz="quarter" idx="14"/>
          </p:nvPr>
        </p:nvSpPr>
        <p:spPr>
          <a:xfrm>
            <a:off x="546767" y="1608558"/>
            <a:ext cx="9598968" cy="34714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625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déplacements, missions et réceptions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625 retrace les frais payés au personnel (frais de transport, indemnités kilométriques, frais de séjour, frais de mission, frais de déménagement) ainsi que les frais de réception.</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6251 « Voyages et déplacements » concerne exclusivement les frais de transport individuel du personnel, alors que le compte 6256 « Missions » retrace l’ensemble des frais exposés à l’occasion de l’envoi en mission d’un agent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5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frais de transport, nourriture et logement. Les missions et déplacements des élus sont imputés au compte 6532 « Frais de mission des maires, adjoints et conseillers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5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Il est rappelé que les frais engagés pour un agent ou un élu participant à un colloque ou un séminaire en qualité d’intervenant sont imputés au compte 6185 « Frais de colloques et séminaires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5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6257 « Réceptions » enregistre les frais de réception autres que ceux exposés dans le cadre des fêtes et cérémonies.</a:t>
            </a:r>
          </a:p>
          <a:p>
            <a:endParaRPr lang="fr-FR" dirty="0"/>
          </a:p>
        </p:txBody>
      </p:sp>
    </p:spTree>
    <p:extLst>
      <p:ext uri="{BB962C8B-B14F-4D97-AF65-F5344CB8AC3E}">
        <p14:creationId xmlns:p14="http://schemas.microsoft.com/office/powerpoint/2010/main" val="893817053"/>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869A86-68AA-4229-A268-F3D921D97008}"/>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D1FE1A27-F70F-436E-AD27-400748A9BF4F}"/>
              </a:ext>
            </a:extLst>
          </p:cNvPr>
          <p:cNvSpPr>
            <a:spLocks noGrp="1"/>
          </p:cNvSpPr>
          <p:nvPr>
            <p:ph sz="quarter" idx="14"/>
          </p:nvPr>
        </p:nvSpPr>
        <p:spPr>
          <a:xfrm>
            <a:off x="638207" y="2230082"/>
            <a:ext cx="9598968" cy="1741351"/>
          </a:xfrm>
        </p:spPr>
        <p:txBody>
          <a:bodyPr/>
          <a:lstStyle/>
          <a:p>
            <a:pPr marL="391112" marR="0" lvl="0" indent="-391112" algn="l"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6288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divers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cotisations à des associations (exemples : Jumelage, Ville fleurie...), les frais de nettoyage des locaux par un prestataire de service extérieur, les frais de gardiennage de l’église, les frais de gardiennage des bois communaux sont inscrits aux subdivisions correspondantes de ce compte. </a:t>
            </a:r>
          </a:p>
          <a:p>
            <a:endParaRPr lang="fr-FR" dirty="0"/>
          </a:p>
        </p:txBody>
      </p:sp>
    </p:spTree>
    <p:extLst>
      <p:ext uri="{BB962C8B-B14F-4D97-AF65-F5344CB8AC3E}">
        <p14:creationId xmlns:p14="http://schemas.microsoft.com/office/powerpoint/2010/main" val="2457618272"/>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E3E2CF-4F9F-4C07-9A83-C775F855B248}"/>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C8037D85-21AB-41DD-83BE-2F20C630BF98}"/>
              </a:ext>
            </a:extLst>
          </p:cNvPr>
          <p:cNvSpPr>
            <a:spLocks noGrp="1"/>
          </p:cNvSpPr>
          <p:nvPr>
            <p:ph sz="quarter" idx="14"/>
          </p:nvPr>
        </p:nvSpPr>
        <p:spPr>
          <a:xfrm>
            <a:off x="546767" y="1608558"/>
            <a:ext cx="9598968" cy="26281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64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charges de personnel.</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Les charges de personnel sont constituées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par l’ensemble des rémunérations du personnel de la collectivité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par les charges sociales patronales liées à ces rémunérations : cotisations de sécurité sociale, cotisations de congés payés, supplément familial, versements aux mutuelles, caisses de retraite, œuvres sociales.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641 « Rémunérations du personnel » se compose de la rémunération nette due aux personnels et des cotisations sociales ouvrières. </a:t>
            </a:r>
          </a:p>
          <a:p>
            <a:endParaRPr lang="fr-FR" dirty="0"/>
          </a:p>
        </p:txBody>
      </p:sp>
    </p:spTree>
    <p:extLst>
      <p:ext uri="{BB962C8B-B14F-4D97-AF65-F5344CB8AC3E}">
        <p14:creationId xmlns:p14="http://schemas.microsoft.com/office/powerpoint/2010/main" val="3113471761"/>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FF1E59-34A4-4038-A93B-8EE23B75F9C4}"/>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F8229F41-4163-41F0-88A3-C2CC07AE6F24}"/>
              </a:ext>
            </a:extLst>
          </p:cNvPr>
          <p:cNvSpPr>
            <a:spLocks noGrp="1"/>
          </p:cNvSpPr>
          <p:nvPr>
            <p:ph sz="quarter" idx="14"/>
          </p:nvPr>
        </p:nvSpPr>
        <p:spPr>
          <a:xfrm>
            <a:off x="547666" y="1987369"/>
            <a:ext cx="9598968" cy="27065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compte 64131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Rémunérations » regroupe, pour le personnel non titulaire, la rémunération principale, l’indemnité de résidence, le supplément familial, la NBI et les autres indemnités.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indemnités pour heures supplémentaires sont enregistrées aux comptes 64118 et 64131.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sommes versées à des intervenants extérieurs (exemple de la formation) et qui donnent lieu à versement de charges sociales sont imputées au compte 6413.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sommes versées dans le cadre du développement d’activité pour l’emploi des jeunes (loi n° 97-940 du 16 octobre 1997) sont enregistrées au compte 64161 « emplois-jeunes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charges sociales patronales sont comptabilisées aux comptes 645 et 647. </a:t>
            </a:r>
          </a:p>
          <a:p>
            <a:endParaRPr lang="fr-FR" dirty="0"/>
          </a:p>
        </p:txBody>
      </p:sp>
    </p:spTree>
    <p:extLst>
      <p:ext uri="{BB962C8B-B14F-4D97-AF65-F5344CB8AC3E}">
        <p14:creationId xmlns:p14="http://schemas.microsoft.com/office/powerpoint/2010/main" val="957538765"/>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1B06BE-BDA4-4785-889F-AB40BF59BF9D}"/>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6DC3C793-E77E-494A-A0BB-AEAF806E5BEE}"/>
              </a:ext>
            </a:extLst>
          </p:cNvPr>
          <p:cNvSpPr>
            <a:spLocks noGrp="1"/>
          </p:cNvSpPr>
          <p:nvPr>
            <p:ph sz="quarter" idx="14"/>
          </p:nvPr>
        </p:nvSpPr>
        <p:spPr>
          <a:xfrm>
            <a:off x="638207" y="2187678"/>
            <a:ext cx="9598968" cy="24656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honoraires médicaux concernant le personnel de la collectivité sont imputés au compte 6475 « Médecine du travail, pharmacie ».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Sont également retracés à ce compte les frais d’adhésion à un service de médecine professionnelle.</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comptes 6419, 6459 et 6479 sont crédités des remboursements sur rémunérations et charges sociales effectués par les organismes sociaux.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compte 6419 enregistre également les remboursements sur rémunérations en provenance du personnel. </a:t>
            </a:r>
          </a:p>
          <a:p>
            <a:endParaRPr lang="fr-FR" dirty="0"/>
          </a:p>
        </p:txBody>
      </p:sp>
    </p:spTree>
    <p:extLst>
      <p:ext uri="{BB962C8B-B14F-4D97-AF65-F5344CB8AC3E}">
        <p14:creationId xmlns:p14="http://schemas.microsoft.com/office/powerpoint/2010/main" val="1377290594"/>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E24A46F-25F1-4C4C-A931-A7C55F711112}"/>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6A1E3B01-F23E-4C22-A406-7988A19BA043}"/>
              </a:ext>
            </a:extLst>
          </p:cNvPr>
          <p:cNvSpPr>
            <a:spLocks noGrp="1"/>
          </p:cNvSpPr>
          <p:nvPr>
            <p:ph sz="quarter" idx="14"/>
          </p:nvPr>
        </p:nvSpPr>
        <p:spPr>
          <a:xfrm>
            <a:off x="546767" y="1611449"/>
            <a:ext cx="9598968" cy="206647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65 a</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utres charges de gestion courante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autres charges de gestion courante, inscrites au compte 65, comprennent notamment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indemnités et frais de mission et de formation des maires, adjoints et conseillers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pertes sur créances irrécouvrables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contingents et les participations obligatoires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subventions de fonctionnement versées.</a:t>
            </a:r>
          </a:p>
          <a:p>
            <a:endParaRPr lang="fr-FR" dirty="0"/>
          </a:p>
        </p:txBody>
      </p:sp>
    </p:spTree>
    <p:extLst>
      <p:ext uri="{BB962C8B-B14F-4D97-AF65-F5344CB8AC3E}">
        <p14:creationId xmlns:p14="http://schemas.microsoft.com/office/powerpoint/2010/main" val="1444110833"/>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06B343-72DA-4284-9759-8BC705BEC443}"/>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C48751C1-ABD2-45C5-ABDB-B836FD34562B}"/>
              </a:ext>
            </a:extLst>
          </p:cNvPr>
          <p:cNvSpPr>
            <a:spLocks noGrp="1"/>
          </p:cNvSpPr>
          <p:nvPr>
            <p:ph sz="quarter" idx="14"/>
          </p:nvPr>
        </p:nvSpPr>
        <p:spPr>
          <a:xfrm>
            <a:off x="547666" y="2136878"/>
            <a:ext cx="9598968" cy="17442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655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contingents et participations obligatoires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enregistre des contributions au fonctionnement courant d’organismes, rendues obligatoires par la loi, en particulier l’aide sociale aux départements (compte 6552)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la contribution au service d’incendie (compte 6553) et les contributions au CNFPT (compte 6555).</a:t>
            </a:r>
          </a:p>
          <a:p>
            <a:endParaRPr lang="fr-FR" dirty="0"/>
          </a:p>
        </p:txBody>
      </p:sp>
    </p:spTree>
    <p:extLst>
      <p:ext uri="{BB962C8B-B14F-4D97-AF65-F5344CB8AC3E}">
        <p14:creationId xmlns:p14="http://schemas.microsoft.com/office/powerpoint/2010/main" val="1449590460"/>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805CD6-5AAF-499D-845C-D84F9690B977}"/>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716C693E-33E4-4A71-B4C3-84D246198DC1}"/>
              </a:ext>
            </a:extLst>
          </p:cNvPr>
          <p:cNvSpPr>
            <a:spLocks noGrp="1"/>
          </p:cNvSpPr>
          <p:nvPr>
            <p:ph sz="quarter" idx="14"/>
          </p:nvPr>
        </p:nvSpPr>
        <p:spPr>
          <a:xfrm>
            <a:off x="547666" y="2372322"/>
            <a:ext cx="9598968" cy="202583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657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subventions de fonctionnement versées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657358 enregistre les concours volontaires de la collectivité ayant le caractère de charges courantes. (Ex : participation à un syndicat scolaire).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6574 retrace les subventions de fonctionnement octroyées à titre habituel aux personnes de droit privé et notamment aux associations présentant un intérêt local ou général.</a:t>
            </a:r>
          </a:p>
          <a:p>
            <a:endParaRPr lang="fr-FR" dirty="0"/>
          </a:p>
        </p:txBody>
      </p:sp>
    </p:spTree>
    <p:extLst>
      <p:ext uri="{BB962C8B-B14F-4D97-AF65-F5344CB8AC3E}">
        <p14:creationId xmlns:p14="http://schemas.microsoft.com/office/powerpoint/2010/main" val="171810255"/>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E460A-435B-44E0-82F2-17D80200666F}"/>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9965BBC9-AE3B-4927-AFCF-A7DE10F78429}"/>
              </a:ext>
            </a:extLst>
          </p:cNvPr>
          <p:cNvSpPr>
            <a:spLocks noGrp="1"/>
          </p:cNvSpPr>
          <p:nvPr>
            <p:ph sz="quarter" idx="14"/>
          </p:nvPr>
        </p:nvSpPr>
        <p:spPr>
          <a:xfrm>
            <a:off x="648367" y="2228318"/>
            <a:ext cx="9598968" cy="29228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66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charges financières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6611 « Charges d’intérêts » enregistre à son débit les charges d’intérêts dus, à quelque titre que ce soit, par la commune à ses différents prêteurs. </a:t>
            </a:r>
          </a:p>
          <a:p>
            <a:endParaRPr lang="fr-FR" dirty="0"/>
          </a:p>
        </p:txBody>
      </p:sp>
    </p:spTree>
    <p:extLst>
      <p:ext uri="{BB962C8B-B14F-4D97-AF65-F5344CB8AC3E}">
        <p14:creationId xmlns:p14="http://schemas.microsoft.com/office/powerpoint/2010/main" val="2714604974"/>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B1618D-B58F-450B-84B2-A1A8B17773C4}"/>
              </a:ext>
            </a:extLst>
          </p:cNvPr>
          <p:cNvSpPr>
            <a:spLocks noGrp="1"/>
          </p:cNvSpPr>
          <p:nvPr>
            <p:ph type="title"/>
          </p:nvPr>
        </p:nvSpPr>
        <p:spPr/>
        <p:txBody>
          <a:bodyPr/>
          <a:lstStyle/>
          <a:p>
            <a:r>
              <a:rPr lang="fr-FR" dirty="0"/>
              <a:t>Classe 6 –comptes de charges</a:t>
            </a:r>
          </a:p>
        </p:txBody>
      </p:sp>
      <p:sp>
        <p:nvSpPr>
          <p:cNvPr id="3" name="Espace réservé du contenu 2">
            <a:extLst>
              <a:ext uri="{FF2B5EF4-FFF2-40B4-BE49-F238E27FC236}">
                <a16:creationId xmlns:a16="http://schemas.microsoft.com/office/drawing/2014/main" id="{AFC1ABB7-A900-476D-BCE8-4DDCB2463777}"/>
              </a:ext>
            </a:extLst>
          </p:cNvPr>
          <p:cNvSpPr>
            <a:spLocks noGrp="1"/>
          </p:cNvSpPr>
          <p:nvPr>
            <p:ph sz="quarter" idx="14"/>
          </p:nvPr>
        </p:nvSpPr>
        <p:spPr>
          <a:xfrm>
            <a:off x="699167" y="2412309"/>
            <a:ext cx="9598968" cy="136832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673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titres annulés (sur exercices antérieurs)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 compte 673 enregistre l’annulation des titres de recettes émis au cours de l’exercice précédent ou d’un exercice antérieur et se rapportant à la section de fonctionnement. </a:t>
            </a:r>
          </a:p>
          <a:p>
            <a:endParaRPr lang="fr-FR" dirty="0"/>
          </a:p>
        </p:txBody>
      </p:sp>
    </p:spTree>
    <p:extLst>
      <p:ext uri="{BB962C8B-B14F-4D97-AF65-F5344CB8AC3E}">
        <p14:creationId xmlns:p14="http://schemas.microsoft.com/office/powerpoint/2010/main" val="384425287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A4C4F9-5255-4810-BAAB-D1000BCB64EC}"/>
              </a:ext>
            </a:extLst>
          </p:cNvPr>
          <p:cNvSpPr>
            <a:spLocks noGrp="1"/>
          </p:cNvSpPr>
          <p:nvPr>
            <p:ph type="title"/>
          </p:nvPr>
        </p:nvSpPr>
        <p:spPr/>
        <p:txBody>
          <a:bodyPr/>
          <a:lstStyle/>
          <a:p>
            <a:r>
              <a:rPr lang="fr-FR" dirty="0"/>
              <a:t>Principe d’exécution des dépenses</a:t>
            </a:r>
          </a:p>
        </p:txBody>
      </p:sp>
      <p:sp>
        <p:nvSpPr>
          <p:cNvPr id="3" name="Espace réservé du contenu 2">
            <a:extLst>
              <a:ext uri="{FF2B5EF4-FFF2-40B4-BE49-F238E27FC236}">
                <a16:creationId xmlns:a16="http://schemas.microsoft.com/office/drawing/2014/main" id="{03065607-7087-41A8-B0D6-DFF4F9C71E52}"/>
              </a:ext>
            </a:extLst>
          </p:cNvPr>
          <p:cNvSpPr>
            <a:spLocks noGrp="1"/>
          </p:cNvSpPr>
          <p:nvPr>
            <p:ph sz="quarter" idx="14"/>
          </p:nvPr>
        </p:nvSpPr>
        <p:spPr>
          <a:xfrm>
            <a:off x="638207" y="2129609"/>
            <a:ext cx="9598968" cy="2716711"/>
          </a:xfrm>
        </p:spPr>
        <p:txBody>
          <a:bodyPr/>
          <a:lstStyle/>
          <a:p>
            <a:pPr algn="just"/>
            <a:r>
              <a:rPr lang="fr-FR" sz="1600" u="sng" dirty="0"/>
              <a:t>Dépenses de fonctionnement :</a:t>
            </a:r>
          </a:p>
          <a:p>
            <a:pPr algn="just"/>
            <a:r>
              <a:rPr lang="fr-FR" sz="1600" b="0" dirty="0"/>
              <a:t>Les dépenses de fonctionnement sont les plus importantes en collectivité.</a:t>
            </a:r>
          </a:p>
          <a:p>
            <a:pPr algn="just"/>
            <a:r>
              <a:rPr lang="fr-FR" sz="1600" b="0" dirty="0"/>
              <a:t>Elles concernent les dépenses courantes, elles regroupent principalement :</a:t>
            </a:r>
          </a:p>
          <a:p>
            <a:pPr lvl="1" algn="just"/>
            <a:r>
              <a:rPr lang="fr-FR" sz="1600" dirty="0"/>
              <a:t>les frais de rémunération des personnels, qui constituent le premier poste de dépenses;</a:t>
            </a:r>
          </a:p>
          <a:p>
            <a:pPr lvl="1" algn="just"/>
            <a:r>
              <a:rPr lang="fr-FR" sz="1600" b="0" dirty="0"/>
              <a:t>les intérêts de la dette c’est-à-dire les intérêts de</a:t>
            </a:r>
            <a:r>
              <a:rPr lang="fr-FR" sz="1600" dirty="0"/>
              <a:t>s emprunts;</a:t>
            </a:r>
          </a:p>
          <a:p>
            <a:pPr lvl="1" algn="just"/>
            <a:r>
              <a:rPr lang="fr-FR" sz="1600" dirty="0"/>
              <a:t>l</a:t>
            </a:r>
            <a:r>
              <a:rPr lang="fr-FR" sz="1600" b="0" dirty="0"/>
              <a:t>es dépenses d’entretien et de fournitures;</a:t>
            </a:r>
          </a:p>
          <a:p>
            <a:pPr lvl="1" algn="just"/>
            <a:r>
              <a:rPr lang="fr-FR" sz="1600" dirty="0"/>
              <a:t>les frais de fonctionnement divers correspondant aux compétences de la collectivité.</a:t>
            </a:r>
            <a:endParaRPr lang="fr-FR" sz="1600" b="0" dirty="0"/>
          </a:p>
        </p:txBody>
      </p:sp>
    </p:spTree>
    <p:extLst>
      <p:ext uri="{BB962C8B-B14F-4D97-AF65-F5344CB8AC3E}">
        <p14:creationId xmlns:p14="http://schemas.microsoft.com/office/powerpoint/2010/main" val="459403744"/>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52D98B-302D-462F-9B36-6BCF4344C932}"/>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62B9008D-FD0F-4A3B-9337-D5AD2384829D}"/>
              </a:ext>
            </a:extLst>
          </p:cNvPr>
          <p:cNvSpPr>
            <a:spLocks noGrp="1"/>
          </p:cNvSpPr>
          <p:nvPr>
            <p:ph sz="quarter" idx="14"/>
          </p:nvPr>
        </p:nvSpPr>
        <p:spPr>
          <a:xfrm>
            <a:off x="547666" y="2136878"/>
            <a:ext cx="9598968" cy="2172073"/>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classe 7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regroupe les comptes destinés à enregistrer dans l’exercice les produits par nature y compris ceux concernant les exercices antérieurs qui se rapportent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au fonctionnement normal ou courant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à la gestion financière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aux opérations exceptionnelles.</a:t>
            </a:r>
          </a:p>
          <a:p>
            <a:endParaRPr lang="fr-FR" dirty="0"/>
          </a:p>
        </p:txBody>
      </p:sp>
    </p:spTree>
    <p:extLst>
      <p:ext uri="{BB962C8B-B14F-4D97-AF65-F5344CB8AC3E}">
        <p14:creationId xmlns:p14="http://schemas.microsoft.com/office/powerpoint/2010/main" val="3125624018"/>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7F40E7-C52C-4977-ACF7-422FC5E864A2}"/>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A8CC6469-4A15-46FB-91C3-CC0BD685417C}"/>
              </a:ext>
            </a:extLst>
          </p:cNvPr>
          <p:cNvSpPr>
            <a:spLocks noGrp="1"/>
          </p:cNvSpPr>
          <p:nvPr>
            <p:ph sz="quarter" idx="14"/>
          </p:nvPr>
        </p:nvSpPr>
        <p:spPr>
          <a:xfrm>
            <a:off x="648367" y="2109289"/>
            <a:ext cx="9598968" cy="234079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produits de fonctionnement normal ou courant sont enregistrés sous les comptes 70 à 75.</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compte 73 étant réservé aux produits des impôts et taxes.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compte 74 aux dotations diverses versées par l’Etat, aux subventions et participations.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produits liés à la gestion financière figurent sous le compte 76.</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produits relatifs à des opérations exceptionnelles sont inscrits sous le compte 77. </a:t>
            </a:r>
          </a:p>
          <a:p>
            <a:pPr marL="0" indent="0">
              <a:buNone/>
            </a:pPr>
            <a:endParaRPr lang="fr-FR" dirty="0"/>
          </a:p>
        </p:txBody>
      </p:sp>
    </p:spTree>
    <p:extLst>
      <p:ext uri="{BB962C8B-B14F-4D97-AF65-F5344CB8AC3E}">
        <p14:creationId xmlns:p14="http://schemas.microsoft.com/office/powerpoint/2010/main" val="2803331376"/>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BD4507-0B93-4822-BF37-34A5C7DFE030}"/>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54385845-D303-4D8E-A4DD-5296C28ADA21}"/>
              </a:ext>
            </a:extLst>
          </p:cNvPr>
          <p:cNvSpPr>
            <a:spLocks noGrp="1"/>
          </p:cNvSpPr>
          <p:nvPr>
            <p:ph sz="quarter" idx="14"/>
          </p:nvPr>
        </p:nvSpPr>
        <p:spPr>
          <a:xfrm>
            <a:off x="545868" y="2399718"/>
            <a:ext cx="9598968" cy="10432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70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produits des services, du domaine et ventes diverses.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montant des ventes, prestations de services et produits afférents aux activités annexes.</a:t>
            </a:r>
          </a:p>
          <a:p>
            <a:endParaRPr lang="fr-FR" dirty="0"/>
          </a:p>
        </p:txBody>
      </p:sp>
    </p:spTree>
    <p:extLst>
      <p:ext uri="{BB962C8B-B14F-4D97-AF65-F5344CB8AC3E}">
        <p14:creationId xmlns:p14="http://schemas.microsoft.com/office/powerpoint/2010/main" val="2166232973"/>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8D4906-4F8D-4CB5-B322-9B8FF4C6C6F5}"/>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63DF7071-AF47-4412-82D0-8C50B657FFA8}"/>
              </a:ext>
            </a:extLst>
          </p:cNvPr>
          <p:cNvSpPr>
            <a:spLocks noGrp="1"/>
          </p:cNvSpPr>
          <p:nvPr>
            <p:ph sz="quarter" idx="14"/>
          </p:nvPr>
        </p:nvSpPr>
        <p:spPr>
          <a:xfrm>
            <a:off x="546767" y="1611449"/>
            <a:ext cx="9598968" cy="427119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73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impôts et taxes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 impôts locaux;</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7311 contributions directes (les contributions directes enregistrées sur ce compte correspondent aux ressources fiscales qui figurent sur l’état 1259 COM);</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73111 taxes foncières et d’habitation;</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73112 cotisations sur la valeur ajoutée des entreprises;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73113 taxe sur les surfaces commerciales;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73114 impositions forfaitaires sur les entreprises de réseau;</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7318 autres impôts locaux ou assimilés;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73211 attribution de compensation;</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73212  dotation de solidarité communautaire;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4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73221 FNGIR, le Fonds National de Garantie Individuel de Ressources (FNGIR) a été créé afin d’opérer une redistribution horizontale des ressources au sein de chaque catégorie de collectivités (bloc communal, départements, régions). Les excédents enregistrés pour certaines collectivités sont prélevés et redistribués aux collectivités déficitaires. Ce compte enregistre le FNGIR perçu par les collectivités bénéficiaires de ce fonds ( commentaires du compte 73923 « Reversement sur FNGIR »). Le montant attendu figure sur l’état 1259 COM colonne 11 « Versement GIR ». </a:t>
            </a:r>
          </a:p>
          <a:p>
            <a:endParaRPr lang="fr-FR" dirty="0"/>
          </a:p>
        </p:txBody>
      </p:sp>
    </p:spTree>
    <p:extLst>
      <p:ext uri="{BB962C8B-B14F-4D97-AF65-F5344CB8AC3E}">
        <p14:creationId xmlns:p14="http://schemas.microsoft.com/office/powerpoint/2010/main" val="2400889420"/>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78EA95-AE00-46B5-9680-1B7537D7EDEE}"/>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C247D2A2-1294-4321-B92B-68791DD549E6}"/>
              </a:ext>
            </a:extLst>
          </p:cNvPr>
          <p:cNvSpPr>
            <a:spLocks noGrp="1"/>
          </p:cNvSpPr>
          <p:nvPr>
            <p:ph sz="quarter" idx="14"/>
          </p:nvPr>
        </p:nvSpPr>
        <p:spPr>
          <a:xfrm>
            <a:off x="547666" y="2187678"/>
            <a:ext cx="9598968" cy="235384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7336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droits de place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ce compte enregistre les droits de place qui correspondent à une autorisation d’occupation du domaine public, moyennant une redevance fixée par arrêté de la commune. </a:t>
            </a:r>
          </a:p>
          <a:p>
            <a:pPr marL="372122" marR="0" lvl="1" indent="0" algn="just" defTabSz="914400" rtl="0" eaLnBrk="1" fontAlgn="base" latinLnBrk="0" hangingPunct="1">
              <a:lnSpc>
                <a:spcPct val="100000"/>
              </a:lnSpc>
              <a:spcBef>
                <a:spcPct val="20000"/>
              </a:spcBef>
              <a:spcAft>
                <a:spcPct val="0"/>
              </a:spcAft>
              <a:buClr>
                <a:srgbClr val="3F3F3F"/>
              </a:buClr>
              <a:buSzPct val="120000"/>
              <a:buFont typeface="Helvetica" pitchFamily="34" charset="0"/>
              <a:buNone/>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7338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autres taxes : </a:t>
            </a:r>
          </a:p>
          <a:p>
            <a:pPr marL="372122" marR="0" lvl="1" indent="0" algn="just" defTabSz="914400" rtl="0" eaLnBrk="1" fontAlgn="base" latinLnBrk="0" hangingPunct="1">
              <a:lnSpc>
                <a:spcPct val="100000"/>
              </a:lnSpc>
              <a:spcBef>
                <a:spcPct val="20000"/>
              </a:spcBef>
              <a:spcAft>
                <a:spcPct val="0"/>
              </a:spcAft>
              <a:buClr>
                <a:srgbClr val="3F3F3F"/>
              </a:buClr>
              <a:buSzPct val="120000"/>
              <a:buFont typeface="Helvetica" pitchFamily="34" charset="0"/>
              <a:buNone/>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	ce compte enregistre toutes les taxes liées à l’utilisation des services publics et du domaine 	perçues par les collectivités qui ne peuvent pas être enregistrées dans les subdivisions 	précédentes. </a:t>
            </a:r>
          </a:p>
          <a:p>
            <a:endParaRPr lang="fr-FR" dirty="0"/>
          </a:p>
        </p:txBody>
      </p:sp>
    </p:spTree>
    <p:extLst>
      <p:ext uri="{BB962C8B-B14F-4D97-AF65-F5344CB8AC3E}">
        <p14:creationId xmlns:p14="http://schemas.microsoft.com/office/powerpoint/2010/main" val="2471157585"/>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E70831-2642-448C-89A0-371E988A7BE5}"/>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5DBF6F3F-3B3C-4FB8-9D59-FE593435D57E}"/>
              </a:ext>
            </a:extLst>
          </p:cNvPr>
          <p:cNvSpPr>
            <a:spLocks noGrp="1"/>
          </p:cNvSpPr>
          <p:nvPr>
            <p:ph sz="quarter" idx="14"/>
          </p:nvPr>
        </p:nvSpPr>
        <p:spPr>
          <a:xfrm>
            <a:off x="545868" y="2200729"/>
            <a:ext cx="9598968" cy="233063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739223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fonds de péréquation des ressources communales et intercommunales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créé par l’article 144 de la loi de finances initiale pour 2012, le fonds de péréquation des ressources communales et intercommunales (FPIC) est un mécanisme de péréquation horizontale pour le secteur communal. Il consiste à prélever une fraction des ressources fiscales de certaines collectivités pour la reverser à des collectivités moins favorisées. Les intercommunalités à fiscalité propre constituent l’échelon de référence. Ce compte enregistre les versements effectués par les collectivités contributrices à ce fonds (cf. commentaires du compte 7325).</a:t>
            </a:r>
          </a:p>
          <a:p>
            <a:endParaRPr lang="fr-FR" dirty="0"/>
          </a:p>
        </p:txBody>
      </p:sp>
    </p:spTree>
    <p:extLst>
      <p:ext uri="{BB962C8B-B14F-4D97-AF65-F5344CB8AC3E}">
        <p14:creationId xmlns:p14="http://schemas.microsoft.com/office/powerpoint/2010/main" val="3684291591"/>
      </p:ext>
    </p:extLst>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00AF15-28ED-4D63-93E3-183F64243DD5}"/>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E3B1D96E-966C-48DD-8348-217BC7D62347}"/>
              </a:ext>
            </a:extLst>
          </p:cNvPr>
          <p:cNvSpPr>
            <a:spLocks noGrp="1"/>
          </p:cNvSpPr>
          <p:nvPr>
            <p:ph sz="quarter" idx="14"/>
          </p:nvPr>
        </p:nvSpPr>
        <p:spPr>
          <a:xfrm>
            <a:off x="546767" y="1608558"/>
            <a:ext cx="9598968" cy="25468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dotations et participations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741  DGF;</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7411 dotation forfaitaire;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7412 dotation d’aménagement;</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74121 dotation de solidarité rurale;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74123 dotation de solidarité urbaine;</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compte 74127 dotation nationale de péréquation ;</a:t>
            </a:r>
            <a:endParaRPr lang="fr-FR" dirty="0"/>
          </a:p>
        </p:txBody>
      </p:sp>
    </p:spTree>
    <p:extLst>
      <p:ext uri="{BB962C8B-B14F-4D97-AF65-F5344CB8AC3E}">
        <p14:creationId xmlns:p14="http://schemas.microsoft.com/office/powerpoint/2010/main" val="2209405912"/>
      </p:ext>
    </p:extLst>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2DAB69-B9E2-4BEC-99C9-80AA0A850601}"/>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AEDFEF18-894E-4C8D-B273-13873FA85C0C}"/>
              </a:ext>
            </a:extLst>
          </p:cNvPr>
          <p:cNvSpPr>
            <a:spLocks noGrp="1"/>
          </p:cNvSpPr>
          <p:nvPr>
            <p:ph sz="quarter" idx="14"/>
          </p:nvPr>
        </p:nvSpPr>
        <p:spPr>
          <a:xfrm>
            <a:off x="678847" y="2153882"/>
            <a:ext cx="9598968" cy="158895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744</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FCTVA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l’article 34 de la loi de finances pour 2016 a élargi le bénéfice du FCTVA aux dépenses d’entretien des bâtiments publics et de la voirie réalisées à compter du 1er janvier 2016. Le compte 744 permet de comptabiliser la recette de FCTVA pour la part afférente aux dépenses de fonctionnement. </a:t>
            </a:r>
          </a:p>
          <a:p>
            <a:endParaRPr lang="fr-FR" dirty="0"/>
          </a:p>
        </p:txBody>
      </p:sp>
    </p:spTree>
    <p:extLst>
      <p:ext uri="{BB962C8B-B14F-4D97-AF65-F5344CB8AC3E}">
        <p14:creationId xmlns:p14="http://schemas.microsoft.com/office/powerpoint/2010/main" val="2380725457"/>
      </p:ext>
    </p:extLst>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1BE459-9AC6-4D5E-8B46-609AA6A57A23}"/>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D2BACB7B-E862-45A2-B5D9-E8ED31AAFDC1}"/>
              </a:ext>
            </a:extLst>
          </p:cNvPr>
          <p:cNvSpPr>
            <a:spLocks noGrp="1"/>
          </p:cNvSpPr>
          <p:nvPr>
            <p:ph sz="quarter" idx="14"/>
          </p:nvPr>
        </p:nvSpPr>
        <p:spPr>
          <a:xfrm>
            <a:off x="547666" y="2014958"/>
            <a:ext cx="9598968" cy="30244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748 autres attributions et participation.</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7483 attributions de péréquation et de compensation.</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74832 attribution du fonds départemental de péréquation de la taxe professionnelle.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74833 État – Compensation au titre de la contribution économique territoriale (CVAE et CFE).</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74834 État – Compensation au titre des exonérations des taxes foncières.</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74835 État – Compensation au titre des exonérations de taxe d’habitation. (Ce compte enregistre les pertes de ressources relatives à la taxe d’habitation résultant des exonérations décidées par la loi au titre de l’exercice. Les montants attendus figurent sur l’état 1259 COM colonne 13). </a:t>
            </a:r>
          </a:p>
          <a:p>
            <a:endParaRPr lang="fr-FR" dirty="0"/>
          </a:p>
        </p:txBody>
      </p:sp>
    </p:spTree>
    <p:extLst>
      <p:ext uri="{BB962C8B-B14F-4D97-AF65-F5344CB8AC3E}">
        <p14:creationId xmlns:p14="http://schemas.microsoft.com/office/powerpoint/2010/main" val="3095841755"/>
      </p:ext>
    </p:extLst>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C70646-0262-4548-A5E0-A7C4B97F008A}"/>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F800E83D-26E7-4F29-9DE8-103EC12E89F3}"/>
              </a:ext>
            </a:extLst>
          </p:cNvPr>
          <p:cNvSpPr>
            <a:spLocks noGrp="1"/>
          </p:cNvSpPr>
          <p:nvPr>
            <p:ph sz="quarter" idx="14"/>
          </p:nvPr>
        </p:nvSpPr>
        <p:spPr>
          <a:xfrm>
            <a:off x="668687" y="2403929"/>
            <a:ext cx="9598968" cy="114191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75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autres produits de gestion courante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autres produits de la gestion courante comprennent notamment la perception de revenus et redevances diverses provenant du patrimoine.</a:t>
            </a:r>
          </a:p>
          <a:p>
            <a:endParaRPr lang="fr-FR" dirty="0"/>
          </a:p>
        </p:txBody>
      </p:sp>
    </p:spTree>
    <p:extLst>
      <p:ext uri="{BB962C8B-B14F-4D97-AF65-F5344CB8AC3E}">
        <p14:creationId xmlns:p14="http://schemas.microsoft.com/office/powerpoint/2010/main" val="130017470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AC02E-E7D5-4A7D-9546-9C81666A2C2D}"/>
              </a:ext>
            </a:extLst>
          </p:cNvPr>
          <p:cNvSpPr>
            <a:spLocks noGrp="1"/>
          </p:cNvSpPr>
          <p:nvPr>
            <p:ph type="title"/>
          </p:nvPr>
        </p:nvSpPr>
        <p:spPr/>
        <p:txBody>
          <a:bodyPr/>
          <a:lstStyle/>
          <a:p>
            <a:r>
              <a:rPr lang="fr-FR" dirty="0"/>
              <a:t>Principe d’exécution des dépenses</a:t>
            </a:r>
          </a:p>
        </p:txBody>
      </p:sp>
      <p:sp>
        <p:nvSpPr>
          <p:cNvPr id="3" name="Espace réservé du contenu 2">
            <a:extLst>
              <a:ext uri="{FF2B5EF4-FFF2-40B4-BE49-F238E27FC236}">
                <a16:creationId xmlns:a16="http://schemas.microsoft.com/office/drawing/2014/main" id="{227B61F0-1DFB-49B8-8372-BF2C18266EC7}"/>
              </a:ext>
            </a:extLst>
          </p:cNvPr>
          <p:cNvSpPr>
            <a:spLocks noGrp="1"/>
          </p:cNvSpPr>
          <p:nvPr>
            <p:ph sz="quarter" idx="14"/>
          </p:nvPr>
        </p:nvSpPr>
        <p:spPr>
          <a:xfrm>
            <a:off x="547666" y="2106398"/>
            <a:ext cx="9598968" cy="2038882"/>
          </a:xfrm>
        </p:spPr>
        <p:txBody>
          <a:bodyPr/>
          <a:lstStyle/>
          <a:p>
            <a:pPr algn="just"/>
            <a:r>
              <a:rPr lang="fr-FR" sz="1600" u="sng" dirty="0"/>
              <a:t>Les dépenses d’investissement :</a:t>
            </a:r>
          </a:p>
          <a:p>
            <a:pPr algn="just"/>
            <a:r>
              <a:rPr lang="fr-FR" sz="1600" b="0" dirty="0"/>
              <a:t>Les dépenses d’investissement, concernent des opérations en capital. Elles comprennent :</a:t>
            </a:r>
          </a:p>
          <a:p>
            <a:pPr lvl="1" algn="just"/>
            <a:r>
              <a:rPr lang="fr-FR" sz="1600" dirty="0"/>
              <a:t>l</a:t>
            </a:r>
            <a:r>
              <a:rPr lang="fr-FR" sz="1600" b="0" dirty="0"/>
              <a:t>es remboursements du capital des emprunts;</a:t>
            </a:r>
          </a:p>
          <a:p>
            <a:pPr lvl="1" algn="just"/>
            <a:r>
              <a:rPr lang="fr-FR" sz="1600" dirty="0"/>
              <a:t>les travaux d’équipement;</a:t>
            </a:r>
          </a:p>
          <a:p>
            <a:pPr lvl="1" algn="just"/>
            <a:r>
              <a:rPr lang="fr-FR" sz="1600" dirty="0"/>
              <a:t>l</a:t>
            </a:r>
            <a:r>
              <a:rPr lang="fr-FR" sz="1600" b="0" dirty="0"/>
              <a:t>es acquisitions immobilières et mobilières.</a:t>
            </a:r>
          </a:p>
        </p:txBody>
      </p:sp>
    </p:spTree>
    <p:extLst>
      <p:ext uri="{BB962C8B-B14F-4D97-AF65-F5344CB8AC3E}">
        <p14:creationId xmlns:p14="http://schemas.microsoft.com/office/powerpoint/2010/main" val="1146880994"/>
      </p:ext>
    </p:extLst>
  </p:cSld>
  <p:clrMapOvr>
    <a:masterClrMapping/>
  </p:clrMapOvr>
  <p:transition spd="slow"/>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0977A0-6587-40B7-AD91-95E1C8825453}"/>
              </a:ext>
            </a:extLst>
          </p:cNvPr>
          <p:cNvSpPr>
            <a:spLocks noGrp="1"/>
          </p:cNvSpPr>
          <p:nvPr>
            <p:ph type="title"/>
          </p:nvPr>
        </p:nvSpPr>
        <p:spPr/>
        <p:txBody>
          <a:bodyPr/>
          <a:lstStyle/>
          <a:p>
            <a:r>
              <a:rPr lang="fr-FR" dirty="0"/>
              <a:t>Classe 7 – comptes de produits</a:t>
            </a:r>
          </a:p>
        </p:txBody>
      </p:sp>
      <p:sp>
        <p:nvSpPr>
          <p:cNvPr id="3" name="Espace réservé du contenu 2">
            <a:extLst>
              <a:ext uri="{FF2B5EF4-FFF2-40B4-BE49-F238E27FC236}">
                <a16:creationId xmlns:a16="http://schemas.microsoft.com/office/drawing/2014/main" id="{88083CC9-E398-4A04-AE93-BE39ECE45BCB}"/>
              </a:ext>
            </a:extLst>
          </p:cNvPr>
          <p:cNvSpPr>
            <a:spLocks noGrp="1"/>
          </p:cNvSpPr>
          <p:nvPr>
            <p:ph sz="quarter" idx="14"/>
          </p:nvPr>
        </p:nvSpPr>
        <p:spPr>
          <a:xfrm>
            <a:off x="678847" y="2177518"/>
            <a:ext cx="9598968" cy="2172073"/>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Compte 77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produits exceptionnels . Les produits exceptionnels sont inscrits au crédit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des comptes 775 « Produits des cessions d’immobilisations », </a:t>
            </a:r>
          </a:p>
          <a:p>
            <a:endParaRPr lang="fr-FR" dirty="0"/>
          </a:p>
        </p:txBody>
      </p:sp>
    </p:spTree>
    <p:extLst>
      <p:ext uri="{BB962C8B-B14F-4D97-AF65-F5344CB8AC3E}">
        <p14:creationId xmlns:p14="http://schemas.microsoft.com/office/powerpoint/2010/main" val="3896073633"/>
      </p:ext>
    </p:extLst>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0DCFB4-30DE-42D5-9501-5947D32BEA9C}"/>
              </a:ext>
            </a:extLst>
          </p:cNvPr>
          <p:cNvSpPr>
            <a:spLocks noGrp="1"/>
          </p:cNvSpPr>
          <p:nvPr>
            <p:ph type="title"/>
          </p:nvPr>
        </p:nvSpPr>
        <p:spPr/>
        <p:txBody>
          <a:bodyPr/>
          <a:lstStyle/>
          <a:p>
            <a:r>
              <a:rPr lang="fr-FR" dirty="0"/>
              <a:t>PLAN COMPTABLE M14</a:t>
            </a:r>
          </a:p>
        </p:txBody>
      </p:sp>
      <p:sp>
        <p:nvSpPr>
          <p:cNvPr id="3" name="Espace réservé du contenu 2">
            <a:extLst>
              <a:ext uri="{FF2B5EF4-FFF2-40B4-BE49-F238E27FC236}">
                <a16:creationId xmlns:a16="http://schemas.microsoft.com/office/drawing/2014/main" id="{9A0ACB5E-E030-4963-94CC-ED8793DE14A8}"/>
              </a:ext>
            </a:extLst>
          </p:cNvPr>
          <p:cNvSpPr>
            <a:spLocks noGrp="1"/>
          </p:cNvSpPr>
          <p:nvPr>
            <p:ph sz="quarter" idx="14"/>
          </p:nvPr>
        </p:nvSpPr>
        <p:spPr>
          <a:xfrm>
            <a:off x="547666" y="2332809"/>
            <a:ext cx="9598968" cy="1233351"/>
          </a:xfrm>
        </p:spPr>
        <p:txBody>
          <a:bodyPr/>
          <a:lstStyle/>
          <a:p>
            <a:pPr algn="ctr"/>
            <a:r>
              <a:rPr lang="fr-FR" sz="1600" b="0" dirty="0" err="1">
                <a:solidFill>
                  <a:srgbClr val="004175"/>
                </a:solidFill>
                <a:hlinkClick r:id="rId2" action="ppaction://hlinkfile">
                  <a:extLst>
                    <a:ext uri="{A12FA001-AC4F-418D-AE19-62706E023703}">
                      <ahyp:hlinkClr xmlns:ahyp="http://schemas.microsoft.com/office/drawing/2018/hyperlinkcolor" val="tx"/>
                    </a:ext>
                  </a:extLst>
                </a:hlinkClick>
              </a:rPr>
              <a:t>PJ_doc_III</a:t>
            </a:r>
            <a:r>
              <a:rPr lang="fr-FR" sz="1600" b="0" dirty="0">
                <a:solidFill>
                  <a:srgbClr val="004175"/>
                </a:solidFill>
                <a:hlinkClick r:id="rId2" action="ppaction://hlinkfile">
                  <a:extLst>
                    <a:ext uri="{A12FA001-AC4F-418D-AE19-62706E023703}">
                      <ahyp:hlinkClr xmlns:ahyp="http://schemas.microsoft.com/office/drawing/2018/hyperlinkcolor" val="tx"/>
                    </a:ext>
                  </a:extLst>
                </a:hlinkClick>
              </a:rPr>
              <a:t>\plan_de_comptes_m14_500_2020.pdf</a:t>
            </a:r>
            <a:endParaRPr lang="fr-FR" sz="1600" b="0" dirty="0">
              <a:solidFill>
                <a:srgbClr val="004175"/>
              </a:solidFill>
            </a:endParaRPr>
          </a:p>
        </p:txBody>
      </p:sp>
    </p:spTree>
    <p:extLst>
      <p:ext uri="{BB962C8B-B14F-4D97-AF65-F5344CB8AC3E}">
        <p14:creationId xmlns:p14="http://schemas.microsoft.com/office/powerpoint/2010/main" val="1320506218"/>
      </p:ext>
    </p:extLst>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B59999-A7D1-4D87-BB58-E36D33B73E66}"/>
              </a:ext>
            </a:extLst>
          </p:cNvPr>
          <p:cNvSpPr>
            <a:spLocks noGrp="1"/>
          </p:cNvSpPr>
          <p:nvPr>
            <p:ph type="title"/>
          </p:nvPr>
        </p:nvSpPr>
        <p:spPr/>
        <p:txBody>
          <a:bodyPr/>
          <a:lstStyle/>
          <a:p>
            <a:pPr algn="ctr"/>
            <a:r>
              <a:rPr lang="fr-FR" dirty="0"/>
              <a:t>Les différents documents budgétaires</a:t>
            </a:r>
          </a:p>
        </p:txBody>
      </p:sp>
      <p:sp>
        <p:nvSpPr>
          <p:cNvPr id="3" name="Espace réservé du texte 2">
            <a:extLst>
              <a:ext uri="{FF2B5EF4-FFF2-40B4-BE49-F238E27FC236}">
                <a16:creationId xmlns:a16="http://schemas.microsoft.com/office/drawing/2014/main" id="{27524F56-7AAB-4465-9F58-189F766675E9}"/>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745330112"/>
      </p:ext>
    </p:extLst>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01D464-09CE-45BF-B4F1-40ECD1BCC48E}"/>
              </a:ext>
            </a:extLst>
          </p:cNvPr>
          <p:cNvSpPr>
            <a:spLocks noGrp="1"/>
          </p:cNvSpPr>
          <p:nvPr>
            <p:ph type="title"/>
          </p:nvPr>
        </p:nvSpPr>
        <p:spPr/>
        <p:txBody>
          <a:bodyPr/>
          <a:lstStyle/>
          <a:p>
            <a:r>
              <a:rPr lang="fr-FR" dirty="0"/>
              <a:t>Le budget primitif</a:t>
            </a:r>
          </a:p>
        </p:txBody>
      </p:sp>
      <p:sp>
        <p:nvSpPr>
          <p:cNvPr id="3" name="Espace réservé du contenu 2">
            <a:extLst>
              <a:ext uri="{FF2B5EF4-FFF2-40B4-BE49-F238E27FC236}">
                <a16:creationId xmlns:a16="http://schemas.microsoft.com/office/drawing/2014/main" id="{04ED9C28-6C7B-4247-BCE0-33499ED5BEBA}"/>
              </a:ext>
            </a:extLst>
          </p:cNvPr>
          <p:cNvSpPr>
            <a:spLocks noGrp="1"/>
          </p:cNvSpPr>
          <p:nvPr>
            <p:ph sz="quarter" idx="14"/>
          </p:nvPr>
        </p:nvSpPr>
        <p:spPr>
          <a:xfrm>
            <a:off x="547666" y="1943838"/>
            <a:ext cx="9598968" cy="3115842"/>
          </a:xfrm>
        </p:spPr>
        <p:txBody>
          <a:bodyPr/>
          <a:lstStyle/>
          <a:p>
            <a:pPr algn="just"/>
            <a:r>
              <a:rPr lang="fr-FR" sz="1600" b="0" dirty="0"/>
              <a:t>Les communes connaissent cinq types de documents budgétaires.</a:t>
            </a:r>
          </a:p>
          <a:p>
            <a:pPr algn="just"/>
            <a:r>
              <a:rPr lang="fr-FR" sz="1600" dirty="0"/>
              <a:t>Le budget primitif :</a:t>
            </a:r>
          </a:p>
          <a:p>
            <a:pPr algn="just"/>
            <a:r>
              <a:rPr lang="fr-FR" sz="1600" b="0" i="0" dirty="0">
                <a:solidFill>
                  <a:schemeClr val="tx2"/>
                </a:solidFill>
                <a:effectLst/>
                <a:latin typeface="+mn-lt"/>
              </a:rPr>
              <a:t>Le budget primitif constitue le premier acte obligatoire du </a:t>
            </a:r>
            <a:r>
              <a:rPr lang="fr-FR" sz="1600" b="0" i="0" u="none" strike="noStrike" dirty="0">
                <a:solidFill>
                  <a:schemeClr val="tx2"/>
                </a:solidFill>
                <a:effectLst/>
                <a:latin typeface="+mn-lt"/>
                <a:hlinkClick r:id="rId2">
                  <a:extLst>
                    <a:ext uri="{A12FA001-AC4F-418D-AE19-62706E023703}">
                      <ahyp:hlinkClr xmlns:ahyp="http://schemas.microsoft.com/office/drawing/2018/hyperlinkcolor" val="tx"/>
                    </a:ext>
                  </a:extLst>
                </a:hlinkClick>
              </a:rPr>
              <a:t>cycle budgétaire annuel de la collectivité.</a:t>
            </a:r>
            <a:endParaRPr lang="fr-FR" sz="1600" b="0" i="0" dirty="0">
              <a:solidFill>
                <a:schemeClr val="tx2"/>
              </a:solidFill>
              <a:effectLst/>
              <a:latin typeface="+mn-lt"/>
            </a:endParaRPr>
          </a:p>
          <a:p>
            <a:pPr algn="just"/>
            <a:r>
              <a:rPr lang="fr-FR" sz="1600" b="0" i="0" dirty="0">
                <a:solidFill>
                  <a:schemeClr val="tx2"/>
                </a:solidFill>
                <a:effectLst/>
                <a:latin typeface="+mn-lt"/>
              </a:rPr>
              <a:t>Il doit être voté par l’assemblée délibérante </a:t>
            </a:r>
            <a:r>
              <a:rPr lang="fr-FR" sz="1600" b="1" i="0" dirty="0">
                <a:solidFill>
                  <a:schemeClr val="tx2"/>
                </a:solidFill>
                <a:effectLst/>
                <a:latin typeface="+mn-lt"/>
              </a:rPr>
              <a:t>avant le 15 avril</a:t>
            </a:r>
            <a:r>
              <a:rPr lang="fr-FR" sz="1600" b="0" i="0" dirty="0">
                <a:solidFill>
                  <a:schemeClr val="tx2"/>
                </a:solidFill>
                <a:effectLst/>
                <a:latin typeface="+mn-lt"/>
              </a:rPr>
              <a:t> de l’année à laquelle il se rapporte (</a:t>
            </a:r>
            <a:r>
              <a:rPr lang="fr-FR" sz="1600" b="0" i="0" u="none" strike="noStrike" dirty="0">
                <a:solidFill>
                  <a:schemeClr val="tx2"/>
                </a:solidFill>
                <a:effectLst/>
                <a:latin typeface="+mn-lt"/>
                <a:hlinkClick r:id="rId3" tooltip="« loi du 2 mars 1982  », dans une nouvelle fenêtre">
                  <a:extLst>
                    <a:ext uri="{A12FA001-AC4F-418D-AE19-62706E023703}">
                      <ahyp:hlinkClr xmlns:ahyp="http://schemas.microsoft.com/office/drawing/2018/hyperlinkcolor" val="tx"/>
                    </a:ext>
                  </a:extLst>
                </a:hlinkClick>
              </a:rPr>
              <a:t>loi du 2 mars 1982</a:t>
            </a:r>
            <a:r>
              <a:rPr lang="fr-FR" sz="1600" b="0" i="0" dirty="0">
                <a:solidFill>
                  <a:schemeClr val="tx2"/>
                </a:solidFill>
                <a:effectLst/>
                <a:latin typeface="+mn-lt"/>
              </a:rPr>
              <a:t>) et transmis au représentant de l’Etat </a:t>
            </a:r>
            <a:r>
              <a:rPr lang="fr-FR" sz="1600" b="1" i="0" dirty="0">
                <a:solidFill>
                  <a:schemeClr val="tx2"/>
                </a:solidFill>
                <a:effectLst/>
                <a:latin typeface="+mn-lt"/>
              </a:rPr>
              <a:t>dans les 15 jours qui suivent son approbation</a:t>
            </a:r>
            <a:r>
              <a:rPr lang="fr-FR" sz="1600" b="0" i="0" dirty="0">
                <a:solidFill>
                  <a:schemeClr val="tx2"/>
                </a:solidFill>
                <a:effectLst/>
                <a:latin typeface="+mn-lt"/>
              </a:rPr>
              <a:t>.</a:t>
            </a:r>
          </a:p>
          <a:p>
            <a:pPr algn="just"/>
            <a:r>
              <a:rPr lang="fr-FR" sz="1600" b="0" i="0" dirty="0">
                <a:solidFill>
                  <a:schemeClr val="tx2"/>
                </a:solidFill>
                <a:effectLst/>
                <a:latin typeface="+mn-lt"/>
              </a:rPr>
              <a:t>Par cet acte, l'ordonnateur est autorisé à effectuer les opérations de recettes et de dépenses inscrites au budget, pour la période qui s’étend </a:t>
            </a:r>
            <a:r>
              <a:rPr lang="fr-FR" sz="1600" b="1" i="0" dirty="0">
                <a:solidFill>
                  <a:schemeClr val="tx2"/>
                </a:solidFill>
                <a:effectLst/>
                <a:latin typeface="+mn-lt"/>
              </a:rPr>
              <a:t>du 1</a:t>
            </a:r>
            <a:r>
              <a:rPr lang="fr-FR" sz="1600" b="1" i="0" baseline="30000" dirty="0">
                <a:solidFill>
                  <a:schemeClr val="tx2"/>
                </a:solidFill>
                <a:effectLst/>
                <a:latin typeface="+mn-lt"/>
              </a:rPr>
              <a:t>er</a:t>
            </a:r>
            <a:r>
              <a:rPr lang="fr-FR" sz="1600" b="1" i="0" dirty="0">
                <a:solidFill>
                  <a:schemeClr val="tx2"/>
                </a:solidFill>
                <a:effectLst/>
                <a:latin typeface="+mn-lt"/>
              </a:rPr>
              <a:t> janvier au 31 décembre de l’année civile.</a:t>
            </a:r>
            <a:r>
              <a:rPr lang="fr-FR" sz="1600" b="0" i="0" dirty="0">
                <a:solidFill>
                  <a:schemeClr val="tx2"/>
                </a:solidFill>
                <a:effectLst/>
                <a:latin typeface="+mn-lt"/>
              </a:rPr>
              <a:t> </a:t>
            </a:r>
          </a:p>
          <a:p>
            <a:pPr algn="just"/>
            <a:r>
              <a:rPr lang="fr-FR" sz="1600" b="0" i="0" dirty="0">
                <a:solidFill>
                  <a:schemeClr val="tx2"/>
                </a:solidFill>
                <a:effectLst/>
                <a:latin typeface="+mn-lt"/>
              </a:rPr>
              <a:t>Ce </a:t>
            </a:r>
            <a:r>
              <a:rPr lang="fr-FR" sz="1600" b="1" i="0" dirty="0">
                <a:solidFill>
                  <a:schemeClr val="tx2"/>
                </a:solidFill>
                <a:effectLst/>
                <a:latin typeface="+mn-lt"/>
              </a:rPr>
              <a:t>principe d’annualité budgétaire</a:t>
            </a:r>
            <a:r>
              <a:rPr lang="fr-FR" sz="1600" b="0" i="0" dirty="0">
                <a:solidFill>
                  <a:schemeClr val="tx2"/>
                </a:solidFill>
                <a:effectLst/>
                <a:latin typeface="+mn-lt"/>
              </a:rPr>
              <a:t> comporte quelques aména</a:t>
            </a:r>
            <a:r>
              <a:rPr lang="fr-FR" sz="1600" b="0" i="0" dirty="0">
                <a:solidFill>
                  <a:srgbClr val="3D3D3D"/>
                </a:solidFill>
                <a:effectLst/>
                <a:latin typeface="+mn-lt"/>
              </a:rPr>
              <a:t>gements pour tenir compte d’opérations prévues et engagées mais non dénouées en fin d’année.</a:t>
            </a:r>
          </a:p>
        </p:txBody>
      </p:sp>
    </p:spTree>
    <p:extLst>
      <p:ext uri="{BB962C8B-B14F-4D97-AF65-F5344CB8AC3E}">
        <p14:creationId xmlns:p14="http://schemas.microsoft.com/office/powerpoint/2010/main" val="387028843"/>
      </p:ext>
    </p:extLst>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26D66E-E56E-410E-830D-33D5F8FFDDEA}"/>
              </a:ext>
            </a:extLst>
          </p:cNvPr>
          <p:cNvSpPr>
            <a:spLocks noGrp="1"/>
          </p:cNvSpPr>
          <p:nvPr>
            <p:ph type="title"/>
          </p:nvPr>
        </p:nvSpPr>
        <p:spPr/>
        <p:txBody>
          <a:bodyPr/>
          <a:lstStyle/>
          <a:p>
            <a:r>
              <a:rPr lang="fr-FR" dirty="0"/>
              <a:t>Le budget primitif</a:t>
            </a:r>
          </a:p>
        </p:txBody>
      </p:sp>
      <p:sp>
        <p:nvSpPr>
          <p:cNvPr id="3" name="Espace réservé du contenu 2">
            <a:extLst>
              <a:ext uri="{FF2B5EF4-FFF2-40B4-BE49-F238E27FC236}">
                <a16:creationId xmlns:a16="http://schemas.microsoft.com/office/drawing/2014/main" id="{23C1E3FF-6248-4615-AAF4-EF6631D73572}"/>
              </a:ext>
            </a:extLst>
          </p:cNvPr>
          <p:cNvSpPr>
            <a:spLocks noGrp="1"/>
          </p:cNvSpPr>
          <p:nvPr>
            <p:ph sz="quarter" idx="14"/>
          </p:nvPr>
        </p:nvSpPr>
        <p:spPr>
          <a:xfrm>
            <a:off x="546768" y="1977209"/>
            <a:ext cx="9598968" cy="3194231"/>
          </a:xfrm>
        </p:spPr>
        <p:txBody>
          <a:bodyPr/>
          <a:lstStyle/>
          <a:p>
            <a:pPr algn="just"/>
            <a:r>
              <a:rPr lang="fr-FR" sz="1400" b="0" i="0" dirty="0">
                <a:solidFill>
                  <a:srgbClr val="3D3D3D"/>
                </a:solidFill>
                <a:effectLst/>
                <a:latin typeface="Arial" panose="020B0604020202020204" pitchFamily="34" charset="0"/>
              </a:rPr>
              <a:t>D’un point de vue comptable, le budget se présente en deux parties, </a:t>
            </a:r>
            <a:r>
              <a:rPr lang="fr-FR" sz="1400" b="1" i="0" dirty="0">
                <a:solidFill>
                  <a:srgbClr val="3D3D3D"/>
                </a:solidFill>
                <a:effectLst/>
                <a:latin typeface="Arial" panose="020B0604020202020204" pitchFamily="34" charset="0"/>
              </a:rPr>
              <a:t>une section de fonctionnement</a:t>
            </a:r>
            <a:r>
              <a:rPr lang="fr-FR" sz="1400" b="0" i="0" dirty="0">
                <a:solidFill>
                  <a:srgbClr val="3D3D3D"/>
                </a:solidFill>
                <a:effectLst/>
                <a:latin typeface="Arial" panose="020B0604020202020204" pitchFamily="34" charset="0"/>
              </a:rPr>
              <a:t> et une </a:t>
            </a:r>
            <a:r>
              <a:rPr lang="fr-FR" sz="1400" b="1" i="0" dirty="0">
                <a:solidFill>
                  <a:srgbClr val="3D3D3D"/>
                </a:solidFill>
                <a:effectLst/>
                <a:latin typeface="Arial" panose="020B0604020202020204" pitchFamily="34" charset="0"/>
              </a:rPr>
              <a:t>section d’investissement</a:t>
            </a:r>
            <a:r>
              <a:rPr lang="fr-FR" sz="1400" b="0" i="0" dirty="0">
                <a:solidFill>
                  <a:srgbClr val="3D3D3D"/>
                </a:solidFill>
                <a:effectLst/>
                <a:latin typeface="Arial" panose="020B0604020202020204" pitchFamily="34" charset="0"/>
              </a:rPr>
              <a:t>. </a:t>
            </a:r>
          </a:p>
          <a:p>
            <a:pPr algn="just"/>
            <a:r>
              <a:rPr lang="fr-FR" sz="1400" b="0" i="0" dirty="0">
                <a:solidFill>
                  <a:srgbClr val="3D3D3D"/>
                </a:solidFill>
                <a:effectLst/>
                <a:latin typeface="Arial" panose="020B0604020202020204" pitchFamily="34" charset="0"/>
              </a:rPr>
              <a:t>Chacune de ces sections doit être présentée </a:t>
            </a:r>
            <a:r>
              <a:rPr lang="fr-FR" sz="1400" b="1" i="0" dirty="0">
                <a:solidFill>
                  <a:srgbClr val="3D3D3D"/>
                </a:solidFill>
                <a:effectLst/>
                <a:latin typeface="Arial" panose="020B0604020202020204" pitchFamily="34" charset="0"/>
              </a:rPr>
              <a:t>en équilibre</a:t>
            </a:r>
            <a:r>
              <a:rPr lang="fr-FR" sz="1400" b="0" i="0" dirty="0">
                <a:solidFill>
                  <a:srgbClr val="3D3D3D"/>
                </a:solidFill>
                <a:effectLst/>
                <a:latin typeface="Arial" panose="020B0604020202020204" pitchFamily="34" charset="0"/>
              </a:rPr>
              <a:t>, les recettes égalant les dépenses.</a:t>
            </a:r>
          </a:p>
          <a:p>
            <a:pPr algn="just"/>
            <a:r>
              <a:rPr lang="fr-FR" sz="1400" b="0" i="0" dirty="0">
                <a:solidFill>
                  <a:srgbClr val="3D3D3D"/>
                </a:solidFill>
                <a:effectLst/>
                <a:latin typeface="Arial" panose="020B0604020202020204" pitchFamily="34" charset="0"/>
              </a:rPr>
              <a:t>Schématiquement, la section de fonctionnement retrace toutes les opérations de dépenses et de recettes nécessaires à la </a:t>
            </a:r>
            <a:r>
              <a:rPr lang="fr-FR" sz="1400" b="1" i="0" dirty="0">
                <a:solidFill>
                  <a:srgbClr val="3D3D3D"/>
                </a:solidFill>
                <a:effectLst/>
                <a:latin typeface="Arial" panose="020B0604020202020204" pitchFamily="34" charset="0"/>
              </a:rPr>
              <a:t>gestion courante</a:t>
            </a:r>
            <a:r>
              <a:rPr lang="fr-FR" sz="1400" b="0" i="0" dirty="0">
                <a:solidFill>
                  <a:srgbClr val="3D3D3D"/>
                </a:solidFill>
                <a:effectLst/>
                <a:latin typeface="Arial" panose="020B0604020202020204" pitchFamily="34" charset="0"/>
              </a:rPr>
              <a:t> des services de la collectivité. </a:t>
            </a:r>
          </a:p>
          <a:p>
            <a:pPr algn="just"/>
            <a:r>
              <a:rPr lang="fr-FR" sz="1400" b="0" i="0" dirty="0">
                <a:solidFill>
                  <a:srgbClr val="3D3D3D"/>
                </a:solidFill>
                <a:effectLst/>
                <a:latin typeface="Arial" panose="020B0604020202020204" pitchFamily="34" charset="0"/>
              </a:rPr>
              <a:t>L’excédent de recettes par rapport aux dépenses, dégagé par la section de fonctionnement, est utilisé en priorité au remboursement du capital emprunté par la collectivité, le surplus constituant de l’</a:t>
            </a:r>
            <a:r>
              <a:rPr lang="fr-FR" sz="1400" b="1" i="0" dirty="0">
                <a:solidFill>
                  <a:srgbClr val="3D3D3D"/>
                </a:solidFill>
                <a:effectLst/>
                <a:latin typeface="Arial" panose="020B0604020202020204" pitchFamily="34" charset="0"/>
              </a:rPr>
              <a:t>autofinancement</a:t>
            </a:r>
            <a:r>
              <a:rPr lang="fr-FR" sz="1400" b="0" i="0" dirty="0">
                <a:solidFill>
                  <a:srgbClr val="3D3D3D"/>
                </a:solidFill>
                <a:effectLst/>
                <a:latin typeface="Arial" panose="020B0604020202020204" pitchFamily="34" charset="0"/>
              </a:rPr>
              <a:t> qui permettra d’abonder le financement des investissements prévus par la collectivité.</a:t>
            </a:r>
          </a:p>
          <a:p>
            <a:pPr algn="just"/>
            <a:r>
              <a:rPr lang="fr-FR" sz="1400" b="0" i="0" dirty="0">
                <a:solidFill>
                  <a:srgbClr val="3D3D3D"/>
                </a:solidFill>
                <a:effectLst/>
                <a:latin typeface="Arial" panose="020B0604020202020204" pitchFamily="34" charset="0"/>
              </a:rPr>
              <a:t>La section d’investissement présente les </a:t>
            </a:r>
            <a:r>
              <a:rPr lang="fr-FR" sz="1400" b="1" i="0" dirty="0">
                <a:solidFill>
                  <a:srgbClr val="3D3D3D"/>
                </a:solidFill>
                <a:effectLst/>
                <a:latin typeface="Arial" panose="020B0604020202020204" pitchFamily="34" charset="0"/>
              </a:rPr>
              <a:t>programmes d’investissements nouveaux ou en cours</a:t>
            </a:r>
            <a:r>
              <a:rPr lang="fr-FR" sz="1400" b="0" i="0" dirty="0">
                <a:solidFill>
                  <a:srgbClr val="3D3D3D"/>
                </a:solidFill>
                <a:effectLst/>
                <a:latin typeface="Arial" panose="020B0604020202020204" pitchFamily="34" charset="0"/>
              </a:rPr>
              <a:t>. </a:t>
            </a:r>
          </a:p>
          <a:p>
            <a:pPr algn="just"/>
            <a:r>
              <a:rPr lang="fr-FR" sz="1400" b="0" i="0" dirty="0">
                <a:solidFill>
                  <a:srgbClr val="3D3D3D"/>
                </a:solidFill>
                <a:effectLst/>
                <a:latin typeface="Arial" panose="020B0604020202020204" pitchFamily="34" charset="0"/>
              </a:rPr>
              <a:t>Ces dépenses sont financées par les ressources propres de la collectivité, par des dotations et subventions et éventuellement par l’emprunt. La section d’investissement est par nature celle qui a vocation à modifier ou enrichir le patrimoine de la collectivité.</a:t>
            </a:r>
          </a:p>
          <a:p>
            <a:pPr marL="0" indent="0">
              <a:buNone/>
            </a:pPr>
            <a:endParaRPr lang="fr-FR" sz="1100" dirty="0"/>
          </a:p>
        </p:txBody>
      </p:sp>
    </p:spTree>
    <p:extLst>
      <p:ext uri="{BB962C8B-B14F-4D97-AF65-F5344CB8AC3E}">
        <p14:creationId xmlns:p14="http://schemas.microsoft.com/office/powerpoint/2010/main" val="2117692367"/>
      </p:ext>
    </p:extLst>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3C9200-C6F1-404F-8391-2AAF2B43409D}"/>
              </a:ext>
            </a:extLst>
          </p:cNvPr>
          <p:cNvSpPr>
            <a:spLocks noGrp="1"/>
          </p:cNvSpPr>
          <p:nvPr>
            <p:ph type="title"/>
          </p:nvPr>
        </p:nvSpPr>
        <p:spPr/>
        <p:txBody>
          <a:bodyPr/>
          <a:lstStyle/>
          <a:p>
            <a:r>
              <a:rPr lang="fr-FR" dirty="0"/>
              <a:t>Le budget supplémentaire – les décisions modificatives</a:t>
            </a:r>
          </a:p>
        </p:txBody>
      </p:sp>
      <p:sp>
        <p:nvSpPr>
          <p:cNvPr id="3" name="Espace réservé du contenu 2">
            <a:extLst>
              <a:ext uri="{FF2B5EF4-FFF2-40B4-BE49-F238E27FC236}">
                <a16:creationId xmlns:a16="http://schemas.microsoft.com/office/drawing/2014/main" id="{E490F402-159F-44A4-A9CF-804B7E8E4497}"/>
              </a:ext>
            </a:extLst>
          </p:cNvPr>
          <p:cNvSpPr>
            <a:spLocks noGrp="1"/>
          </p:cNvSpPr>
          <p:nvPr>
            <p:ph sz="quarter" idx="14"/>
          </p:nvPr>
        </p:nvSpPr>
        <p:spPr>
          <a:xfrm>
            <a:off x="678847" y="1860600"/>
            <a:ext cx="9598968" cy="2668802"/>
          </a:xfrm>
        </p:spPr>
        <p:txBody>
          <a:bodyPr/>
          <a:lstStyle/>
          <a:p>
            <a:pPr algn="just"/>
            <a:r>
              <a:rPr lang="fr-FR" sz="1600" b="0" dirty="0"/>
              <a:t>Après son vote, un budget est toujours susceptible d’être modifié. </a:t>
            </a:r>
          </a:p>
          <a:p>
            <a:pPr algn="just"/>
            <a:r>
              <a:rPr lang="fr-FR" sz="1600" b="0" dirty="0"/>
              <a:t>Plusieurs raisons et plusieurs techniques conduisent à une modification de l’acte budgétaire. </a:t>
            </a:r>
          </a:p>
          <a:p>
            <a:pPr algn="just"/>
            <a:r>
              <a:rPr lang="fr-FR" sz="1600" b="0" dirty="0"/>
              <a:t>Le budget supplémentaire est un acte d’ajustement et de report. </a:t>
            </a:r>
          </a:p>
          <a:p>
            <a:pPr algn="just"/>
            <a:r>
              <a:rPr lang="fr-FR" sz="1600" b="0" dirty="0"/>
              <a:t>Tout comme les lois de finances rectificatives pour le budget de l’État, le budget supplémentaire (BS) offre la possibilité de corriger en cours d’année les prévisions du budget primitif. </a:t>
            </a:r>
          </a:p>
          <a:p>
            <a:pPr algn="just"/>
            <a:r>
              <a:rPr lang="fr-FR" sz="1600" b="0" dirty="0"/>
              <a:t>Il permet également d’intégrer dans les budgets locaux les résultats de l’année précédente (excédents, déficits…) dégagés par le compte administratif adopté avant le 30 juin, c’est-à-dire après le vote du budget primitif. </a:t>
            </a:r>
          </a:p>
        </p:txBody>
      </p:sp>
    </p:spTree>
    <p:extLst>
      <p:ext uri="{BB962C8B-B14F-4D97-AF65-F5344CB8AC3E}">
        <p14:creationId xmlns:p14="http://schemas.microsoft.com/office/powerpoint/2010/main" val="87433574"/>
      </p:ext>
    </p:extLst>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82A6E5-BE51-497D-B0EA-2E8BF89BFFC9}"/>
              </a:ext>
            </a:extLst>
          </p:cNvPr>
          <p:cNvSpPr>
            <a:spLocks noGrp="1"/>
          </p:cNvSpPr>
          <p:nvPr>
            <p:ph type="title"/>
          </p:nvPr>
        </p:nvSpPr>
        <p:spPr/>
        <p:txBody>
          <a:bodyPr/>
          <a:lstStyle/>
          <a:p>
            <a:r>
              <a:rPr lang="fr-FR" dirty="0"/>
              <a:t>Le budget supplémentaire – les décisions modificatives</a:t>
            </a:r>
          </a:p>
        </p:txBody>
      </p:sp>
      <p:sp>
        <p:nvSpPr>
          <p:cNvPr id="3" name="Espace réservé du contenu 2">
            <a:extLst>
              <a:ext uri="{FF2B5EF4-FFF2-40B4-BE49-F238E27FC236}">
                <a16:creationId xmlns:a16="http://schemas.microsoft.com/office/drawing/2014/main" id="{13BCA081-9E9F-4B2A-A2FD-A9F749F52C65}"/>
              </a:ext>
            </a:extLst>
          </p:cNvPr>
          <p:cNvSpPr>
            <a:spLocks noGrp="1"/>
          </p:cNvSpPr>
          <p:nvPr>
            <p:ph sz="quarter" idx="14"/>
          </p:nvPr>
        </p:nvSpPr>
        <p:spPr>
          <a:xfrm>
            <a:off x="760127" y="2414089"/>
            <a:ext cx="9598968" cy="1172391"/>
          </a:xfrm>
        </p:spPr>
        <p:txBody>
          <a:bodyPr/>
          <a:lstStyle/>
          <a:p>
            <a:pPr algn="just"/>
            <a:r>
              <a:rPr lang="fr-FR" sz="1600" dirty="0"/>
              <a:t>Le budget supplémentaire reprend la structure du budget primitif et est généralement adopté vers le mois d’octobre. </a:t>
            </a:r>
          </a:p>
        </p:txBody>
      </p:sp>
    </p:spTree>
    <p:extLst>
      <p:ext uri="{BB962C8B-B14F-4D97-AF65-F5344CB8AC3E}">
        <p14:creationId xmlns:p14="http://schemas.microsoft.com/office/powerpoint/2010/main" val="2180414557"/>
      </p:ext>
    </p:extLst>
  </p:cSld>
  <p:clrMapOvr>
    <a:masterClrMapping/>
  </p:clrMapOvr>
  <p:transition spd="slow"/>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F359F4-EE3B-4138-81FF-041654DE92A9}"/>
              </a:ext>
            </a:extLst>
          </p:cNvPr>
          <p:cNvSpPr>
            <a:spLocks noGrp="1"/>
          </p:cNvSpPr>
          <p:nvPr>
            <p:ph type="title"/>
          </p:nvPr>
        </p:nvSpPr>
        <p:spPr/>
        <p:txBody>
          <a:bodyPr/>
          <a:lstStyle/>
          <a:p>
            <a:r>
              <a:rPr lang="fr-FR" dirty="0"/>
              <a:t>Le budget supplémentaire – les décisions modificatives</a:t>
            </a:r>
          </a:p>
        </p:txBody>
      </p:sp>
      <p:sp>
        <p:nvSpPr>
          <p:cNvPr id="3" name="Espace réservé du contenu 2">
            <a:extLst>
              <a:ext uri="{FF2B5EF4-FFF2-40B4-BE49-F238E27FC236}">
                <a16:creationId xmlns:a16="http://schemas.microsoft.com/office/drawing/2014/main" id="{D4B69DDF-2D8B-4D9F-B61D-293DFE799F5E}"/>
              </a:ext>
            </a:extLst>
          </p:cNvPr>
          <p:cNvSpPr>
            <a:spLocks noGrp="1"/>
          </p:cNvSpPr>
          <p:nvPr>
            <p:ph sz="quarter" idx="14"/>
          </p:nvPr>
        </p:nvSpPr>
        <p:spPr>
          <a:xfrm>
            <a:off x="658527" y="2065758"/>
            <a:ext cx="9598968" cy="2172073"/>
          </a:xfrm>
        </p:spPr>
        <p:txBody>
          <a:bodyPr/>
          <a:lstStyle/>
          <a:p>
            <a:pPr algn="just"/>
            <a:r>
              <a:rPr lang="fr-FR" sz="1600" b="0" dirty="0"/>
              <a:t>Les décisions modificatives ont la même fonction que le budget supplémentaire concernant l’ajustement des prévisions en cours d’année, mais n’ont pas de fonction de report.</a:t>
            </a:r>
          </a:p>
          <a:p>
            <a:pPr algn="just"/>
            <a:r>
              <a:rPr lang="fr-FR" sz="1600" b="0" dirty="0"/>
              <a:t>Elles modifient ponctuellement le budget initial. </a:t>
            </a:r>
          </a:p>
          <a:p>
            <a:pPr algn="just"/>
            <a:r>
              <a:rPr lang="fr-FR" sz="1600" b="0" dirty="0"/>
              <a:t>Ce sont des délibérations de l’assemblée locale (conseil municipal, départemental ou régional) autorisant l’exécutif (maire, président du conseil communautaire, départemental ou régional) à effectuer des recettes ou des dépenses complémentaires.</a:t>
            </a:r>
          </a:p>
          <a:p>
            <a:pPr marL="0" indent="0" algn="just">
              <a:buNone/>
            </a:pPr>
            <a:endParaRPr lang="fr-FR" sz="1600" b="0" dirty="0"/>
          </a:p>
        </p:txBody>
      </p:sp>
    </p:spTree>
    <p:extLst>
      <p:ext uri="{BB962C8B-B14F-4D97-AF65-F5344CB8AC3E}">
        <p14:creationId xmlns:p14="http://schemas.microsoft.com/office/powerpoint/2010/main" val="2347683855"/>
      </p:ext>
    </p:extLst>
  </p:cSld>
  <p:clrMapOvr>
    <a:masterClrMapping/>
  </p:clrMapOvr>
  <p:transition spd="slow"/>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F2894D-281C-465B-9C04-1C07D59A9164}"/>
              </a:ext>
            </a:extLst>
          </p:cNvPr>
          <p:cNvSpPr>
            <a:spLocks noGrp="1"/>
          </p:cNvSpPr>
          <p:nvPr>
            <p:ph type="title"/>
          </p:nvPr>
        </p:nvSpPr>
        <p:spPr/>
        <p:txBody>
          <a:bodyPr/>
          <a:lstStyle/>
          <a:p>
            <a:r>
              <a:rPr lang="fr-FR" dirty="0"/>
              <a:t>Le budget supplémentaire – les décisions modificatives</a:t>
            </a:r>
          </a:p>
        </p:txBody>
      </p:sp>
      <p:sp>
        <p:nvSpPr>
          <p:cNvPr id="3" name="Espace réservé du contenu 2">
            <a:extLst>
              <a:ext uri="{FF2B5EF4-FFF2-40B4-BE49-F238E27FC236}">
                <a16:creationId xmlns:a16="http://schemas.microsoft.com/office/drawing/2014/main" id="{E939890D-86E0-45B4-BC6A-8DBE084BEC9F}"/>
              </a:ext>
            </a:extLst>
          </p:cNvPr>
          <p:cNvSpPr>
            <a:spLocks noGrp="1"/>
          </p:cNvSpPr>
          <p:nvPr>
            <p:ph sz="quarter" idx="14"/>
          </p:nvPr>
        </p:nvSpPr>
        <p:spPr>
          <a:xfrm>
            <a:off x="668687" y="2109289"/>
            <a:ext cx="9598968" cy="2594791"/>
          </a:xfrm>
        </p:spPr>
        <p:txBody>
          <a:bodyPr/>
          <a:lstStyle/>
          <a:p>
            <a:pPr algn="just"/>
            <a:r>
              <a:rPr lang="fr-FR" sz="1600" b="0" dirty="0"/>
              <a:t>Le nombre de ces décisions modificatives est laissé au libre arbitre de chaque collectivité. </a:t>
            </a:r>
          </a:p>
          <a:p>
            <a:pPr algn="just"/>
            <a:r>
              <a:rPr lang="fr-FR" sz="1600" b="0" dirty="0"/>
              <a:t>Elles peuvent être adoptées à tout moment après le vote du budget primitif. </a:t>
            </a:r>
          </a:p>
          <a:p>
            <a:pPr algn="just"/>
            <a:r>
              <a:rPr lang="fr-FR" sz="1600" b="0" dirty="0"/>
              <a:t>Pour la section de fonctionnement, une délibération modificative peut également être prise au-delà du 31 décembre de l’exercice auquel elle se rapporte pour ajuster les crédits destinés à régler les dépenses engagées avant cette date. </a:t>
            </a:r>
          </a:p>
          <a:p>
            <a:pPr algn="just"/>
            <a:r>
              <a:rPr lang="fr-FR" sz="1600" b="0" dirty="0"/>
              <a:t>Les délibérations prises après le 21 janvier ou transmises postérieurement au 26 janvier n'ont, de par la loi, aucun effet juridique. </a:t>
            </a:r>
          </a:p>
          <a:p>
            <a:pPr algn="just"/>
            <a:r>
              <a:rPr lang="fr-FR" sz="1600" b="0" dirty="0"/>
              <a:t>Le trésorier de la collectivité ne devrait pas être en mesure d’exécuter une telle décision </a:t>
            </a:r>
          </a:p>
        </p:txBody>
      </p:sp>
    </p:spTree>
    <p:extLst>
      <p:ext uri="{BB962C8B-B14F-4D97-AF65-F5344CB8AC3E}">
        <p14:creationId xmlns:p14="http://schemas.microsoft.com/office/powerpoint/2010/main" val="1043085697"/>
      </p:ext>
    </p:extLst>
  </p:cSld>
  <p:clrMapOvr>
    <a:masterClrMapping/>
  </p:clrMapOvr>
  <p:transition spd="slow"/>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A19862-C71A-459C-A307-DFBE56122712}"/>
              </a:ext>
            </a:extLst>
          </p:cNvPr>
          <p:cNvSpPr>
            <a:spLocks noGrp="1"/>
          </p:cNvSpPr>
          <p:nvPr>
            <p:ph type="title"/>
          </p:nvPr>
        </p:nvSpPr>
        <p:spPr/>
        <p:txBody>
          <a:bodyPr/>
          <a:lstStyle/>
          <a:p>
            <a:r>
              <a:rPr lang="fr-FR" dirty="0"/>
              <a:t>LE COMPTE ADMINISTRATIF</a:t>
            </a:r>
          </a:p>
        </p:txBody>
      </p:sp>
      <p:sp>
        <p:nvSpPr>
          <p:cNvPr id="3" name="Espace réservé du contenu 2">
            <a:extLst>
              <a:ext uri="{FF2B5EF4-FFF2-40B4-BE49-F238E27FC236}">
                <a16:creationId xmlns:a16="http://schemas.microsoft.com/office/drawing/2014/main" id="{EB1652E5-36C5-4ABA-851F-1F759E846B91}"/>
              </a:ext>
            </a:extLst>
          </p:cNvPr>
          <p:cNvSpPr>
            <a:spLocks noGrp="1"/>
          </p:cNvSpPr>
          <p:nvPr>
            <p:ph sz="quarter" idx="14"/>
          </p:nvPr>
        </p:nvSpPr>
        <p:spPr>
          <a:xfrm>
            <a:off x="648367" y="2106398"/>
            <a:ext cx="9598968" cy="2546882"/>
          </a:xfrm>
        </p:spPr>
        <p:txBody>
          <a:bodyPr/>
          <a:lstStyle/>
          <a:p>
            <a:pPr algn="just"/>
            <a:r>
              <a:rPr lang="fr-FR" sz="1600" b="0" dirty="0"/>
              <a:t>Le compte administratif est établi en fin d’exercice par le président de l’assemblée délibérante. </a:t>
            </a:r>
          </a:p>
          <a:p>
            <a:pPr algn="just"/>
            <a:r>
              <a:rPr lang="fr-FR" sz="1600" b="0" dirty="0"/>
              <a:t>Il retrace les mouvements effectifs de dépenses et de recettes de la collectivité. </a:t>
            </a:r>
          </a:p>
          <a:p>
            <a:pPr algn="just"/>
            <a:r>
              <a:rPr lang="fr-FR" sz="1600" b="0" dirty="0"/>
              <a:t>Le compte administratif est ainsi le bilan financier de l’ordonnateur qui doit rendre compte annuellement des opérations budgétaires qu’il a exécutées. </a:t>
            </a:r>
          </a:p>
          <a:p>
            <a:pPr algn="just"/>
            <a:r>
              <a:rPr lang="fr-FR" sz="1600" b="0" dirty="0"/>
              <a:t>Il constitue l’arrêté des comptes de la collectivité à la clôture de l’exercice budgétaire, qui intervient au plus tard le 30 juin de l’année N+1. </a:t>
            </a:r>
          </a:p>
          <a:p>
            <a:pPr algn="just"/>
            <a:r>
              <a:rPr lang="fr-FR" sz="1600" b="0" dirty="0"/>
              <a:t>Il retrace toutes les recettes (y compris celles non titrées) et les dépenses réalisées au cours d’une année, y compris celles qui ont été engagées mais non mandatées (restes à réaliser). </a:t>
            </a:r>
          </a:p>
        </p:txBody>
      </p:sp>
    </p:spTree>
    <p:extLst>
      <p:ext uri="{BB962C8B-B14F-4D97-AF65-F5344CB8AC3E}">
        <p14:creationId xmlns:p14="http://schemas.microsoft.com/office/powerpoint/2010/main" val="160754120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AC3655-288D-44A1-B14C-1E64496E8200}"/>
              </a:ext>
            </a:extLst>
          </p:cNvPr>
          <p:cNvSpPr>
            <a:spLocks noGrp="1"/>
          </p:cNvSpPr>
          <p:nvPr>
            <p:ph type="title"/>
          </p:nvPr>
        </p:nvSpPr>
        <p:spPr/>
        <p:txBody>
          <a:bodyPr/>
          <a:lstStyle/>
          <a:p>
            <a:r>
              <a:rPr lang="fr-FR" dirty="0"/>
              <a:t>Principe d’exécution des dépenses</a:t>
            </a:r>
          </a:p>
        </p:txBody>
      </p:sp>
      <p:sp>
        <p:nvSpPr>
          <p:cNvPr id="3" name="Espace réservé du contenu 2">
            <a:extLst>
              <a:ext uri="{FF2B5EF4-FFF2-40B4-BE49-F238E27FC236}">
                <a16:creationId xmlns:a16="http://schemas.microsoft.com/office/drawing/2014/main" id="{95E59686-332C-4D9A-921F-231F022A296C}"/>
              </a:ext>
            </a:extLst>
          </p:cNvPr>
          <p:cNvSpPr>
            <a:spLocks noGrp="1"/>
          </p:cNvSpPr>
          <p:nvPr>
            <p:ph sz="quarter" idx="14"/>
          </p:nvPr>
        </p:nvSpPr>
        <p:spPr>
          <a:xfrm>
            <a:off x="638207" y="1967049"/>
            <a:ext cx="9598968" cy="2950391"/>
          </a:xfrm>
        </p:spPr>
        <p:txBody>
          <a:bodyPr/>
          <a:lstStyle/>
          <a:p>
            <a:pPr algn="just"/>
            <a:r>
              <a:rPr lang="fr-FR" sz="1600" b="0" dirty="0"/>
              <a:t>Les dépenses d’investissement des collectivités en font le premier investisseur public. </a:t>
            </a:r>
          </a:p>
          <a:p>
            <a:pPr algn="just"/>
            <a:r>
              <a:rPr lang="fr-FR" sz="1600" b="0" i="0" dirty="0">
                <a:solidFill>
                  <a:srgbClr val="3D3D3D"/>
                </a:solidFill>
                <a:effectLst/>
                <a:latin typeface="+mn-lt"/>
              </a:rPr>
              <a:t>Les dépenses d’investissement comprennent essentiellement des opérations qui se traduisent par une modification de la consistance ou de la valeur du patrimoine de la collectivité territoriale :</a:t>
            </a:r>
          </a:p>
          <a:p>
            <a:pPr lvl="1" algn="just"/>
            <a:r>
              <a:rPr lang="fr-FR" sz="1600" b="0" i="0" dirty="0">
                <a:solidFill>
                  <a:srgbClr val="3D3D3D"/>
                </a:solidFill>
                <a:effectLst/>
                <a:latin typeface="+mn-lt"/>
              </a:rPr>
              <a:t>achats de matériels durables, </a:t>
            </a:r>
          </a:p>
          <a:p>
            <a:pPr lvl="1" algn="just"/>
            <a:r>
              <a:rPr lang="fr-FR" sz="1600" b="0" i="0" dirty="0">
                <a:solidFill>
                  <a:srgbClr val="3D3D3D"/>
                </a:solidFill>
                <a:effectLst/>
                <a:latin typeface="+mn-lt"/>
              </a:rPr>
              <a:t>construction ou aménagement de bâtiments, </a:t>
            </a:r>
          </a:p>
          <a:p>
            <a:pPr lvl="1" algn="just"/>
            <a:r>
              <a:rPr lang="fr-FR" sz="1600" b="0" i="0" dirty="0">
                <a:solidFill>
                  <a:srgbClr val="3D3D3D"/>
                </a:solidFill>
                <a:effectLst/>
                <a:latin typeface="+mn-lt"/>
              </a:rPr>
              <a:t>travaux d’infrastructure, </a:t>
            </a:r>
          </a:p>
          <a:p>
            <a:pPr lvl="1" algn="just"/>
            <a:r>
              <a:rPr lang="fr-FR" sz="1600" b="0" i="0" dirty="0">
                <a:solidFill>
                  <a:srgbClr val="3D3D3D"/>
                </a:solidFill>
                <a:effectLst/>
                <a:latin typeface="+mn-lt"/>
              </a:rPr>
              <a:t>acquisition de titres de participation ou autres titres immobilisés.</a:t>
            </a:r>
          </a:p>
          <a:p>
            <a:pPr algn="just"/>
            <a:r>
              <a:rPr lang="fr-FR" sz="1600" b="0" i="0" dirty="0">
                <a:solidFill>
                  <a:srgbClr val="3D3D3D"/>
                </a:solidFill>
                <a:effectLst/>
                <a:latin typeface="+mn-lt"/>
              </a:rPr>
              <a:t>Elles comprennent également le montant du remboursement en capital des emprunts et diverses dépenses ayant pour effet de réduire les fonds propres (reprises ou reversements, moins value…).</a:t>
            </a:r>
          </a:p>
          <a:p>
            <a:pPr algn="just"/>
            <a:endParaRPr lang="fr-FR" sz="1600" b="0" dirty="0"/>
          </a:p>
        </p:txBody>
      </p:sp>
    </p:spTree>
    <p:extLst>
      <p:ext uri="{BB962C8B-B14F-4D97-AF65-F5344CB8AC3E}">
        <p14:creationId xmlns:p14="http://schemas.microsoft.com/office/powerpoint/2010/main" val="3370029474"/>
      </p:ext>
    </p:extLst>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932B20-5CE6-4520-BB2B-8EA63AB8A4CD}"/>
              </a:ext>
            </a:extLst>
          </p:cNvPr>
          <p:cNvSpPr>
            <a:spLocks noGrp="1"/>
          </p:cNvSpPr>
          <p:nvPr>
            <p:ph type="title"/>
          </p:nvPr>
        </p:nvSpPr>
        <p:spPr/>
        <p:txBody>
          <a:bodyPr/>
          <a:lstStyle/>
          <a:p>
            <a:r>
              <a:rPr lang="fr-FR" dirty="0"/>
              <a:t>LE COMPTE DE GESTION</a:t>
            </a:r>
          </a:p>
        </p:txBody>
      </p:sp>
      <p:sp>
        <p:nvSpPr>
          <p:cNvPr id="3" name="Espace réservé du contenu 2">
            <a:extLst>
              <a:ext uri="{FF2B5EF4-FFF2-40B4-BE49-F238E27FC236}">
                <a16:creationId xmlns:a16="http://schemas.microsoft.com/office/drawing/2014/main" id="{D32AE6DA-4E78-4946-B972-24B59379A628}"/>
              </a:ext>
            </a:extLst>
          </p:cNvPr>
          <p:cNvSpPr>
            <a:spLocks noGrp="1"/>
          </p:cNvSpPr>
          <p:nvPr>
            <p:ph sz="quarter" idx="14"/>
          </p:nvPr>
        </p:nvSpPr>
        <p:spPr>
          <a:xfrm>
            <a:off x="678847" y="1863491"/>
            <a:ext cx="9598968" cy="3448231"/>
          </a:xfrm>
        </p:spPr>
        <p:txBody>
          <a:bodyPr/>
          <a:lstStyle/>
          <a:p>
            <a:pPr algn="just"/>
            <a:r>
              <a:rPr lang="fr-FR" sz="1600" b="1" i="0" dirty="0">
                <a:solidFill>
                  <a:srgbClr val="3D3D3D"/>
                </a:solidFill>
                <a:effectLst/>
                <a:latin typeface="+mn-lt"/>
              </a:rPr>
              <a:t>Avant le 1</a:t>
            </a:r>
            <a:r>
              <a:rPr lang="fr-FR" sz="1600" b="1" i="0" baseline="30000" dirty="0">
                <a:solidFill>
                  <a:srgbClr val="3D3D3D"/>
                </a:solidFill>
                <a:effectLst/>
                <a:latin typeface="+mn-lt"/>
              </a:rPr>
              <a:t>er</a:t>
            </a:r>
            <a:r>
              <a:rPr lang="fr-FR" sz="1600" b="1" i="0" dirty="0">
                <a:solidFill>
                  <a:srgbClr val="3D3D3D"/>
                </a:solidFill>
                <a:effectLst/>
                <a:latin typeface="+mn-lt"/>
              </a:rPr>
              <a:t> juin</a:t>
            </a:r>
            <a:r>
              <a:rPr lang="fr-FR" sz="1600" b="0" i="0" dirty="0">
                <a:solidFill>
                  <a:srgbClr val="3D3D3D"/>
                </a:solidFill>
                <a:effectLst/>
                <a:latin typeface="+mn-lt"/>
              </a:rPr>
              <a:t> de l'année qui suit la clôture de l'exercice, le trésorier établit un </a:t>
            </a:r>
            <a:r>
              <a:rPr lang="fr-FR" sz="1600" b="1" i="0" dirty="0">
                <a:solidFill>
                  <a:srgbClr val="3D3D3D"/>
                </a:solidFill>
                <a:effectLst/>
                <a:latin typeface="+mn-lt"/>
              </a:rPr>
              <a:t>compte de gestion</a:t>
            </a:r>
            <a:r>
              <a:rPr lang="fr-FR" sz="1600" b="0" i="0" dirty="0">
                <a:solidFill>
                  <a:srgbClr val="3D3D3D"/>
                </a:solidFill>
                <a:effectLst/>
                <a:latin typeface="+mn-lt"/>
              </a:rPr>
              <a:t> par budget voté (budget principal et budgets annexes).</a:t>
            </a:r>
          </a:p>
          <a:p>
            <a:pPr algn="just"/>
            <a:r>
              <a:rPr lang="fr-FR" sz="1600" b="0" i="0" dirty="0">
                <a:solidFill>
                  <a:srgbClr val="3D3D3D"/>
                </a:solidFill>
                <a:effectLst/>
                <a:latin typeface="+mn-lt"/>
              </a:rPr>
              <a:t>Le compte de gestion </a:t>
            </a:r>
            <a:r>
              <a:rPr lang="fr-FR" sz="1600" b="1" i="0" dirty="0">
                <a:solidFill>
                  <a:srgbClr val="3D3D3D"/>
                </a:solidFill>
                <a:effectLst/>
                <a:latin typeface="+mn-lt"/>
              </a:rPr>
              <a:t>retrace les opérations budgétaires</a:t>
            </a:r>
            <a:r>
              <a:rPr lang="fr-FR" sz="1600" b="0" i="0" dirty="0">
                <a:solidFill>
                  <a:srgbClr val="3D3D3D"/>
                </a:solidFill>
                <a:effectLst/>
                <a:latin typeface="+mn-lt"/>
              </a:rPr>
              <a:t> en dépenses et en recettes, selon une présentation analogue à celle du </a:t>
            </a:r>
            <a:r>
              <a:rPr lang="fr-FR" sz="1600" b="0" i="0" u="none" strike="noStrike" dirty="0">
                <a:solidFill>
                  <a:schemeClr val="tx2"/>
                </a:solidFill>
                <a:effectLst/>
                <a:latin typeface="+mn-lt"/>
                <a:hlinkClick r:id="rId2">
                  <a:extLst>
                    <a:ext uri="{A12FA001-AC4F-418D-AE19-62706E023703}">
                      <ahyp:hlinkClr xmlns:ahyp="http://schemas.microsoft.com/office/drawing/2018/hyperlinkcolor" val="tx"/>
                    </a:ext>
                  </a:extLst>
                </a:hlinkClick>
              </a:rPr>
              <a:t>compte administratif</a:t>
            </a:r>
            <a:r>
              <a:rPr lang="fr-FR" sz="1600" b="0" i="0" dirty="0">
                <a:solidFill>
                  <a:schemeClr val="tx2"/>
                </a:solidFill>
                <a:effectLst/>
                <a:latin typeface="+mn-lt"/>
              </a:rPr>
              <a:t>.</a:t>
            </a:r>
          </a:p>
          <a:p>
            <a:pPr algn="just"/>
            <a:r>
              <a:rPr lang="fr-FR" sz="1600" b="0" i="0" u="sng" dirty="0">
                <a:solidFill>
                  <a:srgbClr val="3D3D3D"/>
                </a:solidFill>
                <a:effectLst/>
                <a:latin typeface="+mn-lt"/>
              </a:rPr>
              <a:t>Il comporte  :</a:t>
            </a:r>
          </a:p>
          <a:p>
            <a:pPr algn="just">
              <a:buFont typeface="Arial" panose="020B0604020202020204" pitchFamily="34" charset="0"/>
              <a:buChar char="•"/>
            </a:pPr>
            <a:r>
              <a:rPr lang="fr-FR" sz="1600" b="1" i="0" dirty="0">
                <a:solidFill>
                  <a:srgbClr val="3D3D3D"/>
                </a:solidFill>
                <a:effectLst/>
                <a:latin typeface="+mn-lt"/>
              </a:rPr>
              <a:t>une balance générale</a:t>
            </a:r>
            <a:r>
              <a:rPr lang="fr-FR" sz="1600" b="0" i="0" dirty="0">
                <a:solidFill>
                  <a:srgbClr val="3D3D3D"/>
                </a:solidFill>
                <a:effectLst/>
                <a:latin typeface="+mn-lt"/>
              </a:rPr>
              <a:t> de tous les comptes tenus par le trésorier (comptes budgétaires et comptes de tiers notamment correspondant aux créanciers et débiteurs de la collectivité).</a:t>
            </a:r>
          </a:p>
          <a:p>
            <a:pPr algn="just">
              <a:buFont typeface="Arial" panose="020B0604020202020204" pitchFamily="34" charset="0"/>
              <a:buChar char="•"/>
            </a:pPr>
            <a:r>
              <a:rPr lang="fr-FR" sz="1600" b="1" i="0" dirty="0">
                <a:solidFill>
                  <a:srgbClr val="3D3D3D"/>
                </a:solidFill>
                <a:effectLst/>
                <a:latin typeface="+mn-lt"/>
              </a:rPr>
              <a:t>le bilan comptable</a:t>
            </a:r>
            <a:r>
              <a:rPr lang="fr-FR" sz="1600" b="0" i="0" dirty="0">
                <a:solidFill>
                  <a:srgbClr val="3D3D3D"/>
                </a:solidFill>
                <a:effectLst/>
                <a:latin typeface="+mn-lt"/>
              </a:rPr>
              <a:t> de la collectivité, qui décrit de façon synthétique l’actif et le passif de la collectivité ou de l’établissement local.</a:t>
            </a:r>
          </a:p>
          <a:p>
            <a:pPr algn="just"/>
            <a:r>
              <a:rPr lang="fr-FR" sz="1600" b="0" i="0" dirty="0">
                <a:solidFill>
                  <a:srgbClr val="3D3D3D"/>
                </a:solidFill>
                <a:effectLst/>
                <a:latin typeface="+mn-lt"/>
              </a:rPr>
              <a:t>Le compte de gestion est également </a:t>
            </a:r>
            <a:r>
              <a:rPr lang="fr-FR" sz="1600" b="1" i="0" dirty="0">
                <a:solidFill>
                  <a:srgbClr val="3D3D3D"/>
                </a:solidFill>
                <a:effectLst/>
                <a:latin typeface="+mn-lt"/>
              </a:rPr>
              <a:t>soumis au vote de l’assemblée délibérante</a:t>
            </a:r>
            <a:r>
              <a:rPr lang="fr-FR" sz="1600" b="0" i="0" dirty="0">
                <a:solidFill>
                  <a:srgbClr val="3D3D3D"/>
                </a:solidFill>
                <a:effectLst/>
                <a:latin typeface="+mn-lt"/>
              </a:rPr>
              <a:t> qui peut constater ainsi la stricte concordance des deux documents (compte administratif et compte de gestion).</a:t>
            </a:r>
            <a:endParaRPr lang="fr-FR" dirty="0"/>
          </a:p>
        </p:txBody>
      </p:sp>
    </p:spTree>
    <p:extLst>
      <p:ext uri="{BB962C8B-B14F-4D97-AF65-F5344CB8AC3E}">
        <p14:creationId xmlns:p14="http://schemas.microsoft.com/office/powerpoint/2010/main" val="1933826017"/>
      </p:ext>
    </p:extLst>
  </p:cSld>
  <p:clrMapOvr>
    <a:masterClrMapping/>
  </p:clrMapOvr>
  <p:transition spd="slow"/>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470452-BD4E-4FF3-A592-CEE63792245C}"/>
              </a:ext>
            </a:extLst>
          </p:cNvPr>
          <p:cNvSpPr>
            <a:spLocks noGrp="1"/>
          </p:cNvSpPr>
          <p:nvPr>
            <p:ph type="title"/>
          </p:nvPr>
        </p:nvSpPr>
        <p:spPr/>
        <p:txBody>
          <a:bodyPr/>
          <a:lstStyle/>
          <a:p>
            <a:r>
              <a:rPr lang="fr-FR" dirty="0"/>
              <a:t>LE COMPTE DE GESTION</a:t>
            </a:r>
          </a:p>
        </p:txBody>
      </p:sp>
      <p:sp>
        <p:nvSpPr>
          <p:cNvPr id="3" name="Espace réservé du contenu 2">
            <a:extLst>
              <a:ext uri="{FF2B5EF4-FFF2-40B4-BE49-F238E27FC236}">
                <a16:creationId xmlns:a16="http://schemas.microsoft.com/office/drawing/2014/main" id="{5A09D5BA-25E5-4E71-BFBD-F950264BAC85}"/>
              </a:ext>
            </a:extLst>
          </p:cNvPr>
          <p:cNvSpPr>
            <a:spLocks noGrp="1"/>
          </p:cNvSpPr>
          <p:nvPr>
            <p:ph sz="quarter" idx="14"/>
          </p:nvPr>
        </p:nvSpPr>
        <p:spPr>
          <a:xfrm>
            <a:off x="658527" y="2025118"/>
            <a:ext cx="9598968" cy="2172073"/>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Ce premier examen est suivi d’un second contrôle effectué par le juge des comptes.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La reddition annuelle des comptes est une </a:t>
            </a:r>
            <a:r>
              <a:rPr kumimoji="0" lang="fr-FR" sz="1600" b="1"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charge de fonction et une obligation d’ordre public</a:t>
            </a: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Au vu des </a:t>
            </a: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hlinkClick r:id="rId2">
                  <a:extLst>
                    <a:ext uri="{A12FA001-AC4F-418D-AE19-62706E023703}">
                      <ahyp:hlinkClr xmlns:ahyp="http://schemas.microsoft.com/office/drawing/2018/hyperlinkcolor" val="tx"/>
                    </a:ext>
                  </a:extLst>
                </a:hlinkClick>
              </a:rPr>
              <a:t>pièces justificatives</a:t>
            </a: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 jointes en accompagnement du compte de gestion, le juge des Comptes est à même d’apprécier la qualité de gestion du trésorier de la collectivité et peut, si des négligences sont constatées, engager la </a:t>
            </a:r>
            <a:r>
              <a:rPr kumimoji="0" lang="fr-FR" sz="1600" b="1"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responsabilité personnelle et pécuniaire</a:t>
            </a:r>
            <a:r>
              <a:rPr kumimoji="0" lang="fr-FR" sz="1600" b="0" i="0" u="none" strike="noStrike" kern="1200" cap="none" spc="0" normalizeH="0" baseline="0" noProof="0" dirty="0">
                <a:ln>
                  <a:noFill/>
                </a:ln>
                <a:solidFill>
                  <a:schemeClr val="tx2"/>
                </a:solidFill>
                <a:effectLst/>
                <a:uLnTx/>
                <a:uFillTx/>
                <a:latin typeface="Helvetica"/>
                <a:ea typeface="ヒラギノ角ゴ Pro W3" pitchFamily="28" charset="-128"/>
                <a:cs typeface="Helvetica" pitchFamily="34" charset="0"/>
              </a:rPr>
              <a:t> de celui-ci.</a:t>
            </a:r>
          </a:p>
          <a:p>
            <a:endParaRPr lang="fr-FR" dirty="0"/>
          </a:p>
        </p:txBody>
      </p:sp>
    </p:spTree>
    <p:extLst>
      <p:ext uri="{BB962C8B-B14F-4D97-AF65-F5344CB8AC3E}">
        <p14:creationId xmlns:p14="http://schemas.microsoft.com/office/powerpoint/2010/main" val="3299840975"/>
      </p:ext>
    </p:extLst>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17B783-9433-4E07-896E-5202766CA032}"/>
              </a:ext>
            </a:extLst>
          </p:cNvPr>
          <p:cNvSpPr>
            <a:spLocks noGrp="1"/>
          </p:cNvSpPr>
          <p:nvPr>
            <p:ph type="title"/>
          </p:nvPr>
        </p:nvSpPr>
        <p:spPr/>
        <p:txBody>
          <a:bodyPr/>
          <a:lstStyle/>
          <a:p>
            <a:r>
              <a:rPr lang="fr-FR" dirty="0"/>
              <a:t>Les budgets annexes</a:t>
            </a:r>
          </a:p>
        </p:txBody>
      </p:sp>
      <p:sp>
        <p:nvSpPr>
          <p:cNvPr id="3" name="Espace réservé du contenu 2">
            <a:extLst>
              <a:ext uri="{FF2B5EF4-FFF2-40B4-BE49-F238E27FC236}">
                <a16:creationId xmlns:a16="http://schemas.microsoft.com/office/drawing/2014/main" id="{4C6C2030-D2B3-4DF4-B838-BF8DC7A2DBF1}"/>
              </a:ext>
            </a:extLst>
          </p:cNvPr>
          <p:cNvSpPr>
            <a:spLocks noGrp="1"/>
          </p:cNvSpPr>
          <p:nvPr>
            <p:ph sz="quarter" idx="14"/>
          </p:nvPr>
        </p:nvSpPr>
        <p:spPr>
          <a:xfrm>
            <a:off x="547666" y="2017849"/>
            <a:ext cx="9598968" cy="2889431"/>
          </a:xfrm>
        </p:spPr>
        <p:txBody>
          <a:bodyPr/>
          <a:lstStyle/>
          <a:p>
            <a:pPr algn="just"/>
            <a:r>
              <a:rPr lang="fr-FR" sz="1600" b="0" i="0" dirty="0">
                <a:solidFill>
                  <a:srgbClr val="3D3D3D"/>
                </a:solidFill>
                <a:effectLst/>
                <a:latin typeface="+mn-lt"/>
              </a:rPr>
              <a:t>Les </a:t>
            </a:r>
            <a:r>
              <a:rPr lang="fr-FR" sz="1600" b="1" i="0" dirty="0">
                <a:solidFill>
                  <a:srgbClr val="3D3D3D"/>
                </a:solidFill>
                <a:effectLst/>
                <a:latin typeface="+mn-lt"/>
              </a:rPr>
              <a:t>budgets annexes</a:t>
            </a:r>
            <a:r>
              <a:rPr lang="fr-FR" sz="1600" b="0" i="0" dirty="0">
                <a:solidFill>
                  <a:srgbClr val="3D3D3D"/>
                </a:solidFill>
                <a:effectLst/>
                <a:latin typeface="+mn-lt"/>
              </a:rPr>
              <a:t>, distincts du budget principal proprement dit, mais votés par l’assemblée délibérante, doivent être établis pour certains services locaux spécialisés (eau, assainissement, etc.).</a:t>
            </a:r>
          </a:p>
          <a:p>
            <a:pPr algn="just"/>
            <a:r>
              <a:rPr lang="fr-FR" sz="1600" b="0" i="0" dirty="0">
                <a:solidFill>
                  <a:srgbClr val="3D3D3D"/>
                </a:solidFill>
                <a:effectLst/>
                <a:latin typeface="+mn-lt"/>
              </a:rPr>
              <a:t>Ces budgets permettent d’établir le coût réel d’un service et de déterminer avec précision le prix à payer par ses seuls utilisateurs pour équilibrer les comptes.</a:t>
            </a:r>
          </a:p>
          <a:p>
            <a:pPr algn="just"/>
            <a:r>
              <a:rPr lang="fr-FR" sz="1600" b="0" i="0" dirty="0">
                <a:solidFill>
                  <a:srgbClr val="3D3D3D"/>
                </a:solidFill>
                <a:effectLst/>
                <a:latin typeface="+mn-lt"/>
              </a:rPr>
              <a:t>Les </a:t>
            </a:r>
            <a:r>
              <a:rPr lang="fr-FR" sz="1600" b="1" i="0" dirty="0">
                <a:solidFill>
                  <a:srgbClr val="3D3D3D"/>
                </a:solidFill>
                <a:effectLst/>
                <a:latin typeface="+mn-lt"/>
              </a:rPr>
              <a:t>budgets autonomes </a:t>
            </a:r>
            <a:r>
              <a:rPr lang="fr-FR" sz="1600" b="0" i="0" dirty="0">
                <a:solidFill>
                  <a:srgbClr val="3D3D3D"/>
                </a:solidFill>
                <a:effectLst/>
                <a:latin typeface="+mn-lt"/>
              </a:rPr>
              <a:t>sont établis par les établissements publics locaux gérant certains services (centre d’action sociale, caisse des écoles, par exemple), ainsi que les établissements publics de coopération intercommunale (syndicats, communautés de communes, communautés d’agglomération, etc.) : ils sont votés par les instances responsables de l’établissement.</a:t>
            </a:r>
            <a:br>
              <a:rPr lang="fr-FR" sz="1600" dirty="0">
                <a:latin typeface="+mn-lt"/>
              </a:rPr>
            </a:br>
            <a:endParaRPr lang="fr-FR" sz="1600" dirty="0">
              <a:latin typeface="+mn-lt"/>
            </a:endParaRPr>
          </a:p>
        </p:txBody>
      </p:sp>
    </p:spTree>
    <p:extLst>
      <p:ext uri="{BB962C8B-B14F-4D97-AF65-F5344CB8AC3E}">
        <p14:creationId xmlns:p14="http://schemas.microsoft.com/office/powerpoint/2010/main" val="2796391814"/>
      </p:ext>
    </p:extLst>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8D6662-7374-4626-AA16-49F303E36C3B}"/>
              </a:ext>
            </a:extLst>
          </p:cNvPr>
          <p:cNvSpPr>
            <a:spLocks noGrp="1"/>
          </p:cNvSpPr>
          <p:nvPr>
            <p:ph type="title"/>
          </p:nvPr>
        </p:nvSpPr>
        <p:spPr/>
        <p:txBody>
          <a:bodyPr/>
          <a:lstStyle/>
          <a:p>
            <a:pPr algn="ctr"/>
            <a:r>
              <a:rPr lang="fr-FR" dirty="0"/>
              <a:t>Gestion des engagements  juridiques et comptables</a:t>
            </a:r>
          </a:p>
        </p:txBody>
      </p:sp>
      <p:sp>
        <p:nvSpPr>
          <p:cNvPr id="3" name="Espace réservé du texte 2">
            <a:extLst>
              <a:ext uri="{FF2B5EF4-FFF2-40B4-BE49-F238E27FC236}">
                <a16:creationId xmlns:a16="http://schemas.microsoft.com/office/drawing/2014/main" id="{ECCAC642-038E-41B3-8F6D-C8A86CB56ED0}"/>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983556550"/>
      </p:ext>
    </p:extLst>
  </p:cSld>
  <p:clrMapOvr>
    <a:masterClrMapping/>
  </p:clrMapOvr>
  <p:transition spd="slow"/>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724BD2-3184-4AC5-AF7F-A08612BC40CE}"/>
              </a:ext>
            </a:extLst>
          </p:cNvPr>
          <p:cNvSpPr>
            <a:spLocks noGrp="1"/>
          </p:cNvSpPr>
          <p:nvPr>
            <p:ph type="title"/>
          </p:nvPr>
        </p:nvSpPr>
        <p:spPr/>
        <p:txBody>
          <a:bodyPr/>
          <a:lstStyle/>
          <a:p>
            <a:r>
              <a:rPr lang="fr-FR" dirty="0"/>
              <a:t>Gestion des engagements  juridiques et comptables</a:t>
            </a:r>
          </a:p>
        </p:txBody>
      </p:sp>
      <p:sp>
        <p:nvSpPr>
          <p:cNvPr id="3" name="Espace réservé du contenu 2">
            <a:extLst>
              <a:ext uri="{FF2B5EF4-FFF2-40B4-BE49-F238E27FC236}">
                <a16:creationId xmlns:a16="http://schemas.microsoft.com/office/drawing/2014/main" id="{680CB6D6-BACB-41E0-A1F0-1F4C771DE887}"/>
              </a:ext>
            </a:extLst>
          </p:cNvPr>
          <p:cNvSpPr>
            <a:spLocks noGrp="1"/>
          </p:cNvSpPr>
          <p:nvPr>
            <p:ph sz="quarter" idx="14"/>
          </p:nvPr>
        </p:nvSpPr>
        <p:spPr>
          <a:xfrm>
            <a:off x="547666" y="2182917"/>
            <a:ext cx="9598968" cy="165280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tenue de la comptabilité d’engagement ou comptabilité administrative est de la responsabilité de l’exécutif de la collectivité.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 CGCT prévoit que les collectivités territoriales ont l’obligation de tenir une comptabilité d’engagement des dépenses.</a:t>
            </a:r>
          </a:p>
          <a:p>
            <a:endParaRPr lang="fr-FR" dirty="0"/>
          </a:p>
        </p:txBody>
      </p:sp>
    </p:spTree>
    <p:extLst>
      <p:ext uri="{BB962C8B-B14F-4D97-AF65-F5344CB8AC3E}">
        <p14:creationId xmlns:p14="http://schemas.microsoft.com/office/powerpoint/2010/main" val="598089267"/>
      </p:ext>
    </p:extLst>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277E5-9D85-45C9-A4CE-ABE06AC392CA}"/>
              </a:ext>
            </a:extLst>
          </p:cNvPr>
          <p:cNvSpPr>
            <a:spLocks noGrp="1"/>
          </p:cNvSpPr>
          <p:nvPr>
            <p:ph type="title"/>
          </p:nvPr>
        </p:nvSpPr>
        <p:spPr/>
        <p:txBody>
          <a:bodyPr/>
          <a:lstStyle/>
          <a:p>
            <a:r>
              <a:rPr lang="fr-FR" dirty="0"/>
              <a:t>Pourquoi tenir une comptabilité d’engagement?</a:t>
            </a:r>
          </a:p>
        </p:txBody>
      </p:sp>
      <p:sp>
        <p:nvSpPr>
          <p:cNvPr id="3" name="Espace réservé du contenu 2">
            <a:extLst>
              <a:ext uri="{FF2B5EF4-FFF2-40B4-BE49-F238E27FC236}">
                <a16:creationId xmlns:a16="http://schemas.microsoft.com/office/drawing/2014/main" id="{8ADA029B-BDD3-4516-8666-54A93623E65A}"/>
              </a:ext>
            </a:extLst>
          </p:cNvPr>
          <p:cNvSpPr>
            <a:spLocks noGrp="1"/>
          </p:cNvSpPr>
          <p:nvPr>
            <p:ph sz="quarter" idx="14"/>
          </p:nvPr>
        </p:nvSpPr>
        <p:spPr>
          <a:xfrm>
            <a:off x="699167" y="2180410"/>
            <a:ext cx="9598968" cy="21691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comptabilité administrative permet de connaître à tout moment et en fin d’exercice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crédits ouverts et les prévisions de recettes;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crédits disponibles pour engagement;</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crédits disponibles pour mandatement;</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dépenses et recettes réalisées;</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l’emploi fait des recettes grevées d’affectation spéciale.</a:t>
            </a:r>
          </a:p>
          <a:p>
            <a:pPr marL="0" indent="0">
              <a:buNone/>
            </a:pPr>
            <a:endParaRPr lang="fr-FR" dirty="0"/>
          </a:p>
        </p:txBody>
      </p:sp>
    </p:spTree>
    <p:extLst>
      <p:ext uri="{BB962C8B-B14F-4D97-AF65-F5344CB8AC3E}">
        <p14:creationId xmlns:p14="http://schemas.microsoft.com/office/powerpoint/2010/main" val="1596017960"/>
      </p:ext>
    </p:extLst>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C7C08E-D5A2-407A-968F-B68F614127CB}"/>
              </a:ext>
            </a:extLst>
          </p:cNvPr>
          <p:cNvSpPr>
            <a:spLocks noGrp="1"/>
          </p:cNvSpPr>
          <p:nvPr>
            <p:ph type="title"/>
          </p:nvPr>
        </p:nvSpPr>
        <p:spPr/>
        <p:txBody>
          <a:bodyPr/>
          <a:lstStyle/>
          <a:p>
            <a:r>
              <a:rPr lang="fr-FR" dirty="0"/>
              <a:t>Pourquoi tenir une comptabilité d’engagement?</a:t>
            </a:r>
          </a:p>
        </p:txBody>
      </p:sp>
      <p:sp>
        <p:nvSpPr>
          <p:cNvPr id="3" name="Espace réservé du contenu 2">
            <a:extLst>
              <a:ext uri="{FF2B5EF4-FFF2-40B4-BE49-F238E27FC236}">
                <a16:creationId xmlns:a16="http://schemas.microsoft.com/office/drawing/2014/main" id="{E27333DF-F7A7-4927-AF1A-915311AFBD58}"/>
              </a:ext>
            </a:extLst>
          </p:cNvPr>
          <p:cNvSpPr>
            <a:spLocks noGrp="1"/>
          </p:cNvSpPr>
          <p:nvPr>
            <p:ph sz="quarter" idx="14"/>
          </p:nvPr>
        </p:nvSpPr>
        <p:spPr>
          <a:xfrm>
            <a:off x="709327" y="2065758"/>
            <a:ext cx="9598968" cy="206936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fin d’exercice, elle permet :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de déterminer le montant des rattachements de charges et produits qui influent sur le résultat de fonctionnement (procédure ne concernant pas, à titre obligatoire, les communes de moins de 3500 habitants) ;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de dresser l’état détaillé des restes à réaliser ou état des dépenses engagées non mandatées. </a:t>
            </a:r>
          </a:p>
          <a:p>
            <a:endParaRPr lang="fr-FR" dirty="0"/>
          </a:p>
        </p:txBody>
      </p:sp>
    </p:spTree>
    <p:extLst>
      <p:ext uri="{BB962C8B-B14F-4D97-AF65-F5344CB8AC3E}">
        <p14:creationId xmlns:p14="http://schemas.microsoft.com/office/powerpoint/2010/main" val="1029927049"/>
      </p:ext>
    </p:extLst>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A3B9E4-42AE-41EA-AB64-9CE5290B4F4F}"/>
              </a:ext>
            </a:extLst>
          </p:cNvPr>
          <p:cNvSpPr>
            <a:spLocks noGrp="1"/>
          </p:cNvSpPr>
          <p:nvPr>
            <p:ph type="title"/>
          </p:nvPr>
        </p:nvSpPr>
        <p:spPr/>
        <p:txBody>
          <a:bodyPr/>
          <a:lstStyle/>
          <a:p>
            <a:r>
              <a:rPr lang="fr-FR" dirty="0"/>
              <a:t>Pourquoi tenir une comptabilité d’engagement?</a:t>
            </a:r>
          </a:p>
        </p:txBody>
      </p:sp>
      <p:sp>
        <p:nvSpPr>
          <p:cNvPr id="3" name="Espace réservé du contenu 2">
            <a:extLst>
              <a:ext uri="{FF2B5EF4-FFF2-40B4-BE49-F238E27FC236}">
                <a16:creationId xmlns:a16="http://schemas.microsoft.com/office/drawing/2014/main" id="{AC4088EC-E387-4D0C-8258-28670F25910C}"/>
              </a:ext>
            </a:extLst>
          </p:cNvPr>
          <p:cNvSpPr>
            <a:spLocks noGrp="1"/>
          </p:cNvSpPr>
          <p:nvPr>
            <p:ph sz="quarter" idx="14"/>
          </p:nvPr>
        </p:nvSpPr>
        <p:spPr>
          <a:xfrm>
            <a:off x="709327" y="2017849"/>
            <a:ext cx="9598968" cy="288943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investissement</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ils correspondent aux dépenses engagées non mandatées au 31 décembre de l’exercice et aux recettes certaines n’ayant pas donné lieu à l’émission d’un tire de recette.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fonctionnement</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ils correspondent aux dépenses engagées au 31 décembre non mandatées et n’ayant pas fait l’objet d’un rattachement, donc pour les communes de plus de 3500 habitant, des dépenses engagées et n’ayant pas donné lieu à service fait au 31 décembre.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En recettes, ils correspondent aux recettes certaines au 31 décembre et non mises en recouvrement à l’issue de la journée complémentaire.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D’établir le compte administratif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les restes à réaliser issus de la comptabilité des engagements font partie intégrante du résultat du compte administratif. Les restes à réaliser en dépenses et recettes doivent être sincères.</a:t>
            </a:r>
          </a:p>
          <a:p>
            <a:endParaRPr lang="fr-FR" dirty="0"/>
          </a:p>
        </p:txBody>
      </p:sp>
    </p:spTree>
    <p:extLst>
      <p:ext uri="{BB962C8B-B14F-4D97-AF65-F5344CB8AC3E}">
        <p14:creationId xmlns:p14="http://schemas.microsoft.com/office/powerpoint/2010/main" val="1048165537"/>
      </p:ext>
    </p:extLst>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C125BE-B1B4-41FD-A114-3A647B5FF1AB}"/>
              </a:ext>
            </a:extLst>
          </p:cNvPr>
          <p:cNvSpPr>
            <a:spLocks noGrp="1"/>
          </p:cNvSpPr>
          <p:nvPr>
            <p:ph type="title"/>
          </p:nvPr>
        </p:nvSpPr>
        <p:spPr/>
        <p:txBody>
          <a:bodyPr/>
          <a:lstStyle/>
          <a:p>
            <a:r>
              <a:rPr lang="fr-FR" dirty="0"/>
              <a:t>Pourquoi tenir une comptabilité d’engagement?</a:t>
            </a:r>
          </a:p>
        </p:txBody>
      </p:sp>
      <p:sp>
        <p:nvSpPr>
          <p:cNvPr id="3" name="Espace réservé du contenu 2">
            <a:extLst>
              <a:ext uri="{FF2B5EF4-FFF2-40B4-BE49-F238E27FC236}">
                <a16:creationId xmlns:a16="http://schemas.microsoft.com/office/drawing/2014/main" id="{6ED7D86A-72AA-4955-A8EC-A44C0990C39E}"/>
              </a:ext>
            </a:extLst>
          </p:cNvPr>
          <p:cNvSpPr>
            <a:spLocks noGrp="1"/>
          </p:cNvSpPr>
          <p:nvPr>
            <p:ph sz="quarter" idx="14"/>
          </p:nvPr>
        </p:nvSpPr>
        <p:spPr>
          <a:xfrm>
            <a:off x="638207" y="2218158"/>
            <a:ext cx="9598968" cy="1886482"/>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Les informations issues de la comptabilité d’engagement sont utilisées dans la préparation et l’exécution du budget suivant.</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L’état des dépenses engagées non mandatées a une double finalité : </a:t>
            </a:r>
          </a:p>
          <a:p>
            <a:pPr marL="698048" marR="0" lvl="1" indent="-325926" algn="just" defTabSz="914400" rtl="0" eaLnBrk="1" fontAlgn="base" latinLnBrk="0" hangingPunct="1">
              <a:lnSpc>
                <a:spcPct val="100000"/>
              </a:lnSpc>
              <a:spcBef>
                <a:spcPct val="20000"/>
              </a:spcBef>
              <a:spcAft>
                <a:spcPct val="0"/>
              </a:spcAft>
              <a:buClr>
                <a:srgbClr val="3F3F3F"/>
              </a:buClr>
              <a:buSzPct val="120000"/>
              <a:buFont typeface="Helvetica" pitchFamily="34" charset="0"/>
              <a:buChar char="&gt;"/>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arrêter le montant des dépenses à reprendre au budget suivant </a:t>
            </a:r>
            <a:r>
              <a:rPr kumimoji="0" lang="fr-FR" sz="1600" b="1"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et</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rPr>
              <a:t> fixer le montant des mandatements et paiements qui pourront être effectués en début d’exercice dans l’attente du budget si le vote intervient après le 31 décembre. </a:t>
            </a:r>
          </a:p>
          <a:p>
            <a:endParaRPr lang="fr-FR" dirty="0"/>
          </a:p>
        </p:txBody>
      </p:sp>
    </p:spTree>
    <p:extLst>
      <p:ext uri="{BB962C8B-B14F-4D97-AF65-F5344CB8AC3E}">
        <p14:creationId xmlns:p14="http://schemas.microsoft.com/office/powerpoint/2010/main" val="1446056478"/>
      </p:ext>
    </p:extLst>
  </p:cSld>
  <p:clrMapOvr>
    <a:masterClrMapping/>
  </p:clrMapOvr>
  <p:transition spd="slow"/>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580D63-A41C-41C4-8B9B-28BFBE3370AD}"/>
              </a:ext>
            </a:extLst>
          </p:cNvPr>
          <p:cNvSpPr>
            <a:spLocks noGrp="1"/>
          </p:cNvSpPr>
          <p:nvPr>
            <p:ph type="title"/>
          </p:nvPr>
        </p:nvSpPr>
        <p:spPr/>
        <p:txBody>
          <a:bodyPr/>
          <a:lstStyle/>
          <a:p>
            <a:r>
              <a:rPr lang="fr-FR" dirty="0"/>
              <a:t>Pourquoi tenir une comptabilité d’engagement?</a:t>
            </a:r>
          </a:p>
        </p:txBody>
      </p:sp>
      <p:sp>
        <p:nvSpPr>
          <p:cNvPr id="3" name="Espace réservé du contenu 2">
            <a:extLst>
              <a:ext uri="{FF2B5EF4-FFF2-40B4-BE49-F238E27FC236}">
                <a16:creationId xmlns:a16="http://schemas.microsoft.com/office/drawing/2014/main" id="{B6AC2899-5BD5-46AF-BBC6-3C132B933DCF}"/>
              </a:ext>
            </a:extLst>
          </p:cNvPr>
          <p:cNvSpPr>
            <a:spLocks noGrp="1"/>
          </p:cNvSpPr>
          <p:nvPr>
            <p:ph sz="quarter" idx="14"/>
          </p:nvPr>
        </p:nvSpPr>
        <p:spPr>
          <a:xfrm>
            <a:off x="546767" y="1611449"/>
            <a:ext cx="9598968" cy="3234871"/>
          </a:xfrm>
        </p:spPr>
        <p:txBody>
          <a:bodyPr/>
          <a:lstStyle/>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La fiabilité de la comptabilité administrative réside dans l’exactitude des restes à réaliser en dépenses et recettes pour les deux sections.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L’exactitude des restes à réaliser repose sur le suivi. et l’enregistrement régulier des engagements et dégagements de dépenses et recettes, des émissions de mandats et titres. </a:t>
            </a: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Quelque soit le procédé utilisé, il doit permettre, à tout moment de dégager le montant des crédits disponibles pour engagement , selon l’une des formules suivantes :</a:t>
            </a:r>
          </a:p>
          <a:p>
            <a:pPr marL="0" marR="0" lvl="0" indent="0" algn="just"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endPar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endParaRPr>
          </a:p>
          <a:p>
            <a:pPr marL="391112" marR="0" lvl="0" indent="-391112" algn="just" defTabSz="914400" rtl="0" eaLnBrk="1" fontAlgn="base" latinLnBrk="0" hangingPunct="1">
              <a:lnSpc>
                <a:spcPct val="100000"/>
              </a:lnSpc>
              <a:spcBef>
                <a:spcPct val="20000"/>
              </a:spcBef>
              <a:spcAft>
                <a:spcPct val="0"/>
              </a:spcAft>
              <a:buClr>
                <a:srgbClr val="F59F0E"/>
              </a:buClr>
              <a:buSzTx/>
              <a:buFont typeface="Wingdings 3" pitchFamily="18" charset="2"/>
              <a:buChar char="u"/>
              <a:tabLst/>
              <a:defRPr/>
            </a:pPr>
            <a:r>
              <a:rPr kumimoji="0" lang="fr-FR" sz="1600" b="1" i="0" u="sng"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Crédits disponibles </a:t>
            </a: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(crédits ouverts + dégagement) – (engagements + mandatements)</a:t>
            </a:r>
          </a:p>
          <a:p>
            <a:pPr marL="0" marR="0" lvl="0" indent="0" algn="just"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 crédits ouverts – (engagements – dégagements) – mandatements</a:t>
            </a:r>
          </a:p>
          <a:p>
            <a:pPr marL="0" marR="0" lvl="0" indent="0" algn="just" defTabSz="914400" rtl="0" eaLnBrk="1" fontAlgn="base" latinLnBrk="0" hangingPunct="1">
              <a:lnSpc>
                <a:spcPct val="100000"/>
              </a:lnSpc>
              <a:spcBef>
                <a:spcPct val="20000"/>
              </a:spcBef>
              <a:spcAft>
                <a:spcPct val="0"/>
              </a:spcAft>
              <a:buClr>
                <a:srgbClr val="F59F0E"/>
              </a:buClr>
              <a:buSzTx/>
              <a:buFont typeface="Wingdings 3" pitchFamily="18" charset="2"/>
              <a:buNone/>
              <a:tabLst/>
              <a:defRPr/>
            </a:pPr>
            <a:r>
              <a:rPr kumimoji="0" lang="fr-FR" sz="16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rPr>
              <a:t>		         = crédits ouverts – dépenses engagées non mandatées - mandatements</a:t>
            </a:r>
            <a:endParaRPr kumimoji="0" lang="fr-FR" sz="2500" b="0" i="0" u="none" strike="noStrike" kern="1200" cap="none" spc="0" normalizeH="0" baseline="0" noProof="0" dirty="0">
              <a:ln>
                <a:noFill/>
              </a:ln>
              <a:solidFill>
                <a:srgbClr val="3F3F3F"/>
              </a:solidFill>
              <a:effectLst/>
              <a:uLnTx/>
              <a:uFillTx/>
              <a:latin typeface="Helvetica" pitchFamily="34" charset="0"/>
              <a:ea typeface="ヒラギノ角ゴ Pro W3" pitchFamily="28" charset="-128"/>
              <a:cs typeface="Helvetica" pitchFamily="34" charset="0"/>
            </a:endParaRPr>
          </a:p>
          <a:p>
            <a:endParaRPr lang="fr-FR" dirty="0"/>
          </a:p>
        </p:txBody>
      </p:sp>
    </p:spTree>
    <p:extLst>
      <p:ext uri="{BB962C8B-B14F-4D97-AF65-F5344CB8AC3E}">
        <p14:creationId xmlns:p14="http://schemas.microsoft.com/office/powerpoint/2010/main" val="4177466524"/>
      </p:ext>
    </p:extLst>
  </p:cSld>
  <p:clrMapOvr>
    <a:masterClrMapping/>
  </p:clrMapOvr>
  <p:transition spd="slow"/>
</p:sld>
</file>

<file path=ppt/theme/theme1.xml><?xml version="1.0" encoding="utf-8"?>
<a:theme xmlns:a="http://schemas.openxmlformats.org/drawingml/2006/main" name="ORS_COMEXT_MDL_Masque ppt_V1 1">
  <a:themeElements>
    <a:clrScheme name="Adico">
      <a:dk1>
        <a:srgbClr val="60BDEC"/>
      </a:dk1>
      <a:lt1>
        <a:srgbClr val="FFFFFF"/>
      </a:lt1>
      <a:dk2>
        <a:srgbClr val="262626"/>
      </a:dk2>
      <a:lt2>
        <a:srgbClr val="7F7F7F"/>
      </a:lt2>
      <a:accent1>
        <a:srgbClr val="0072B4"/>
      </a:accent1>
      <a:accent2>
        <a:srgbClr val="F59F0E"/>
      </a:accent2>
      <a:accent3>
        <a:srgbClr val="7EC787"/>
      </a:accent3>
      <a:accent4>
        <a:srgbClr val="F59F0E"/>
      </a:accent4>
      <a:accent5>
        <a:srgbClr val="BA9960"/>
      </a:accent5>
      <a:accent6>
        <a:srgbClr val="7882C3"/>
      </a:accent6>
      <a:hlink>
        <a:srgbClr val="C0C378"/>
      </a:hlink>
      <a:folHlink>
        <a:srgbClr val="FFFFFF"/>
      </a:folHlink>
    </a:clrScheme>
    <a:fontScheme name="ORESYS">
      <a:majorFont>
        <a:latin typeface="Cambri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dk1"/>
        </a:lnRef>
        <a:fillRef idx="1">
          <a:schemeClr val="lt1"/>
        </a:fillRef>
        <a:effectRef idx="0">
          <a:schemeClr val="dk1"/>
        </a:effectRef>
        <a:fontRef idx="minor">
          <a:schemeClr val="dk1"/>
        </a:fontRef>
      </a:style>
    </a:sp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b96727c6940a44118467d61038f74d20 xmlns="c14b9496-3a43-470d-b433-358045affd7f">
      <Terms xmlns="http://schemas.microsoft.com/office/infopath/2007/PartnerControls">
        <TermInfo xmlns="http://schemas.microsoft.com/office/infopath/2007/PartnerControls">
          <TermName xmlns="http://schemas.microsoft.com/office/infopath/2007/PartnerControls">Toute l'entreprise</TermName>
          <TermId xmlns="http://schemas.microsoft.com/office/infopath/2007/PartnerControls">6e1b088b-c4a7-4696-9896-a75c6ed80894</TermId>
        </TermInfo>
      </Terms>
    </b96727c6940a44118467d61038f74d20>
    <TaxCatchAll xmlns="c14b9496-3a43-470d-b433-358045affd7f">
      <Value>27</Value>
    </TaxCatchAl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96ECEF099FD284BBD357D9A149581DD" ma:contentTypeVersion="6" ma:contentTypeDescription="Crée un document." ma:contentTypeScope="" ma:versionID="2228c7d75d88b1b09a32780e782d0ef8">
  <xsd:schema xmlns:xsd="http://www.w3.org/2001/XMLSchema" xmlns:xs="http://www.w3.org/2001/XMLSchema" xmlns:p="http://schemas.microsoft.com/office/2006/metadata/properties" xmlns:ns2="c14b9496-3a43-470d-b433-358045affd7f" xmlns:ns3="aa6aef3f-86c7-422b-805a-6bc9c09fb713" targetNamespace="http://schemas.microsoft.com/office/2006/metadata/properties" ma:root="true" ma:fieldsID="8752e08295722db3be7f0fe3389c87ca" ns2:_="" ns3:_="">
    <xsd:import namespace="c14b9496-3a43-470d-b433-358045affd7f"/>
    <xsd:import namespace="aa6aef3f-86c7-422b-805a-6bc9c09fb713"/>
    <xsd:element name="properties">
      <xsd:complexType>
        <xsd:sequence>
          <xsd:element name="documentManagement">
            <xsd:complexType>
              <xsd:all>
                <xsd:element ref="ns2:b96727c6940a44118467d61038f74d20" minOccurs="0"/>
                <xsd:element ref="ns2:TaxCatchAll"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4b9496-3a43-470d-b433-358045affd7f" elementFormDefault="qualified">
    <xsd:import namespace="http://schemas.microsoft.com/office/2006/documentManagement/types"/>
    <xsd:import namespace="http://schemas.microsoft.com/office/infopath/2007/PartnerControls"/>
    <xsd:element name="b96727c6940a44118467d61038f74d20" ma:index="9" ma:taxonomy="true" ma:internalName="b96727c6940a44118467d61038f74d20" ma:taxonomyFieldName="Service_x0028_s_x0029__x0020_concern_x00e9__x0028_s_x0029_" ma:displayName="Service(s) concerné(s)" ma:readOnly="false" ma:default="" ma:fieldId="{b96727c6-940a-4411-8467-d61038f74d20}" ma:taxonomyMulti="true" ma:sspId="3730087d-08e5-4c2d-a7e2-9a3b45f9eabc" ma:termSetId="0172c731-5942-472d-8546-e0ce0a6bf9e5" ma:anchorId="00000000-0000-0000-0000-000000000000" ma:open="true" ma:isKeyword="false">
      <xsd:complexType>
        <xsd:sequence>
          <xsd:element ref="pc:Terms" minOccurs="0" maxOccurs="1"/>
        </xsd:sequence>
      </xsd:complexType>
    </xsd:element>
    <xsd:element name="TaxCatchAll" ma:index="10" nillable="true" ma:displayName="Taxonomy Catch All Column" ma:hidden="true" ma:list="{dd7f461d-9756-463f-a35e-f6d878ac93de}" ma:internalName="TaxCatchAll" ma:showField="CatchAllData" ma:web="c14b9496-3a43-470d-b433-358045affd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a6aef3f-86c7-422b-805a-6bc9c09fb71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2E379C-F331-4366-A17E-ED5EF8411224}">
  <ds:schemaRefs>
    <ds:schemaRef ds:uri="http://schemas.microsoft.com/sharepoint/v3/contenttype/forms"/>
  </ds:schemaRefs>
</ds:datastoreItem>
</file>

<file path=customXml/itemProps2.xml><?xml version="1.0" encoding="utf-8"?>
<ds:datastoreItem xmlns:ds="http://schemas.openxmlformats.org/officeDocument/2006/customXml" ds:itemID="{5AF7E186-34AC-4F0B-AB0D-A1202832497C}">
  <ds:schemaRefs>
    <ds:schemaRef ds:uri="http://schemas.microsoft.com/office/2006/metadata/properties"/>
    <ds:schemaRef ds:uri="http://schemas.microsoft.com/office/infopath/2007/PartnerControls"/>
    <ds:schemaRef ds:uri="c14b9496-3a43-470d-b433-358045affd7f"/>
  </ds:schemaRefs>
</ds:datastoreItem>
</file>

<file path=customXml/itemProps3.xml><?xml version="1.0" encoding="utf-8"?>
<ds:datastoreItem xmlns:ds="http://schemas.openxmlformats.org/officeDocument/2006/customXml" ds:itemID="{474221A5-74BD-4FBF-BE47-F5991830E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4b9496-3a43-470d-b433-358045affd7f"/>
    <ds:schemaRef ds:uri="aa6aef3f-86c7-422b-805a-6bc9c09fb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72</TotalTime>
  <Words>10959</Words>
  <Application>Microsoft Office PowerPoint</Application>
  <PresentationFormat>Personnalisé</PresentationFormat>
  <Paragraphs>689</Paragraphs>
  <Slides>144</Slides>
  <Notes>0</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144</vt:i4>
      </vt:variant>
    </vt:vector>
  </HeadingPairs>
  <TitlesOfParts>
    <vt:vector size="154" baseType="lpstr">
      <vt:lpstr>Arial</vt:lpstr>
      <vt:lpstr>Calibri</vt:lpstr>
      <vt:lpstr>Calibri Light</vt:lpstr>
      <vt:lpstr>Cambria</vt:lpstr>
      <vt:lpstr>Century Gothic</vt:lpstr>
      <vt:lpstr>Helvetica</vt:lpstr>
      <vt:lpstr>Lato</vt:lpstr>
      <vt:lpstr>Wingdings 3</vt:lpstr>
      <vt:lpstr>ORS_COMEXT_MDL_Masque ppt_V1 1</vt:lpstr>
      <vt:lpstr>Conception personnalisée</vt:lpstr>
      <vt:lpstr>FINANCES - COMPTABILITÉ</vt:lpstr>
      <vt:lpstr>Finances - comptabilité</vt:lpstr>
      <vt:lpstr>Qu’est-ce qu’une liquidation comptable dépenses/recettes</vt:lpstr>
      <vt:lpstr>Qu’est-ce qu’une liquidation comptable dépenses/recettes</vt:lpstr>
      <vt:lpstr>LES Procédures en droits constatés</vt:lpstr>
      <vt:lpstr>Les procédures au comptant</vt:lpstr>
      <vt:lpstr>Principe d’exécution des dépenses</vt:lpstr>
      <vt:lpstr>Principe d’exécution des dépenses</vt:lpstr>
      <vt:lpstr>Principe d’exécution des dépenses</vt:lpstr>
      <vt:lpstr>Principe d’exécution des dépenses</vt:lpstr>
      <vt:lpstr>Principe d’exécution des dépenses</vt:lpstr>
      <vt:lpstr>Principe d’exécution des dépenses</vt:lpstr>
      <vt:lpstr>PRINCIPE D’exécution des recettes</vt:lpstr>
      <vt:lpstr>Les ressources définitives</vt:lpstr>
      <vt:lpstr>Fiscalité direct</vt:lpstr>
      <vt:lpstr>Fiscalité indirecte</vt:lpstr>
      <vt:lpstr>Fiscalité indirecte</vt:lpstr>
      <vt:lpstr>Fiscalité indirecte</vt:lpstr>
      <vt:lpstr>PRINCIPES Régissant les dotations de l’ÉTAT</vt:lpstr>
      <vt:lpstr>PRINCIPES Régissant les dotations de l’ÉTAT</vt:lpstr>
      <vt:lpstr>Le plan comptable</vt:lpstr>
      <vt:lpstr>Le plan comptable</vt:lpstr>
      <vt:lpstr>La classification des comptes</vt:lpstr>
      <vt:lpstr>La codification</vt:lpstr>
      <vt:lpstr>Répartition des opérations dans les classe de comptes</vt:lpstr>
      <vt:lpstr>Répartition des opérations dans les classe de comptes</vt:lpstr>
      <vt:lpstr>Structure décimale des comptes</vt:lpstr>
      <vt:lpstr>Signification des terminaisons de 1 à 8</vt:lpstr>
      <vt:lpstr>Signification des terminaisons de 1 à 8</vt:lpstr>
      <vt:lpstr>Signification des terminaisons de 1 à 8</vt:lpstr>
      <vt:lpstr>Signification des terminaisons de 1 à 8</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Le fonctionnement des comptes</vt:lpstr>
      <vt:lpstr>Compte 21 –immobilisations corporelles</vt:lpstr>
      <vt:lpstr>Compte 21 –immobilisations corporelles</vt:lpstr>
      <vt:lpstr>Compte 23 – immobilisations en cours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6 –comptes de charges</vt:lpstr>
      <vt:lpstr>Classe 7 – comptes de produits</vt:lpstr>
      <vt:lpstr>Classe 7 – comptes de produits</vt:lpstr>
      <vt:lpstr>Classe 7 – comptes de produits</vt:lpstr>
      <vt:lpstr>Classe 7 – comptes de produits</vt:lpstr>
      <vt:lpstr>Classe 7 – comptes de produits</vt:lpstr>
      <vt:lpstr>Classe 7 – comptes de produits</vt:lpstr>
      <vt:lpstr>Classe 7 – comptes de produits</vt:lpstr>
      <vt:lpstr>Classe 7 – comptes de produits</vt:lpstr>
      <vt:lpstr>Classe 7 – comptes de produits</vt:lpstr>
      <vt:lpstr>Classe 7 – comptes de produits</vt:lpstr>
      <vt:lpstr>Classe 7 – comptes de produits</vt:lpstr>
      <vt:lpstr>PLAN COMPTABLE M14</vt:lpstr>
      <vt:lpstr>Les différents documents budgétaires</vt:lpstr>
      <vt:lpstr>Le budget primitif</vt:lpstr>
      <vt:lpstr>Le budget primitif</vt:lpstr>
      <vt:lpstr>Le budget supplémentaire – les décisions modificatives</vt:lpstr>
      <vt:lpstr>Le budget supplémentaire – les décisions modificatives</vt:lpstr>
      <vt:lpstr>Le budget supplémentaire – les décisions modificatives</vt:lpstr>
      <vt:lpstr>Le budget supplémentaire – les décisions modificatives</vt:lpstr>
      <vt:lpstr>LE COMPTE ADMINISTRATIF</vt:lpstr>
      <vt:lpstr>LE COMPTE DE GESTION</vt:lpstr>
      <vt:lpstr>LE COMPTE DE GESTION</vt:lpstr>
      <vt:lpstr>Les budgets annexes</vt:lpstr>
      <vt:lpstr>Gestion des engagements  juridiques et comptables</vt:lpstr>
      <vt:lpstr>Gestion des engagements  juridiques et comptables</vt:lpstr>
      <vt:lpstr>Pourquoi tenir une comptabilité d’engagement?</vt:lpstr>
      <vt:lpstr>Pourquoi tenir une comptabilité d’engagement?</vt:lpstr>
      <vt:lpstr>Pourquoi tenir une comptabilité d’engagement?</vt:lpstr>
      <vt:lpstr>Pourquoi tenir une comptabilité d’engagement?</vt:lpstr>
      <vt:lpstr>Pourquoi tenir une comptabilité d’engagement?</vt:lpstr>
      <vt:lpstr>Pourquoi tenir une comptabilité d’engagement?</vt:lpstr>
      <vt:lpstr>MISE EN PLACE ET SUIVI DES Dépenses engagées</vt:lpstr>
      <vt:lpstr>MISE EN PLACE ET SUIVI DES Dépenses engagées</vt:lpstr>
      <vt:lpstr>MISE EN PLACE ET SUIVI DES Dépenses engagées</vt:lpstr>
      <vt:lpstr>MISE EN PLACE ET SUIVI DES Dépenses engagées</vt:lpstr>
      <vt:lpstr>MISE EN PLACE ET SUIVI DES Dépenses engagées</vt:lpstr>
      <vt:lpstr>MISE EN PLACE ET SUIVI DES Dépenses engagées</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Les différentes phases de la comptabilité d’engagement</vt:lpstr>
      <vt:lpstr>Pièces à joindre à toutes écritures   transmission en trésorerie</vt:lpstr>
      <vt:lpstr>Le portail chorus – la dématérialisation des factures publiques</vt:lpstr>
      <vt:lpstr>Pièces à joindre à toutes écritures - transmission en trésorerie</vt:lpstr>
      <vt:lpstr>Mandatement et principe de séparation d’ordonnancement et de paiement</vt:lpstr>
      <vt:lpstr>Fonctionnement du mandatement</vt:lpstr>
      <vt:lpstr>Fonctionnement du mandatement</vt:lpstr>
      <vt:lpstr>Fonctionnement du mandatement</vt:lpstr>
      <vt:lpstr>Qu’est-ce qu’un titre de recettes</vt:lpstr>
      <vt:lpstr>Qu’est-ce qu’un titre de recettes</vt:lpstr>
      <vt:lpstr>À quoi ressemble un titre de recettes?</vt:lpstr>
      <vt:lpstr>Le titre de recette </vt:lpstr>
      <vt:lpstr>LE PES ASAP</vt:lpstr>
      <vt:lpstr>TRANSFERT DE TOUTES LES écritures comptable en trésorerie</vt:lpstr>
      <vt:lpstr>DGFIP – PORTAIL DE LA GESTION PUBLIQUE</vt:lpstr>
      <vt:lpstr>DGFIP – PORTAIL DE LA GESTION PUBLIQUE</vt:lpstr>
      <vt:lpstr>DGFIP – PORTAIL DE LA GESTION PUBLIQUE</vt:lpstr>
      <vt:lpstr>DGFIP – PORTAIL DE LA GESTION PUBLIQUE</vt:lpstr>
      <vt:lpstr>Chorus pro</vt:lpstr>
      <vt:lpstr>Chorus pro</vt:lpstr>
      <vt:lpstr>À qui s’adresse chorus pro</vt:lpstr>
      <vt:lpstr>CHORUS PRO</vt:lpstr>
      <vt:lpstr>CHORUS PRO – INTERFACE CHORUS ET LOGICIELS Comptabilité</vt:lpstr>
      <vt:lpstr>VISUALISATION ET Présentation des différents documents comptables</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FINANCES COMPTABILITÉ</dc:title>
  <dc:creator>Lina HEREL</dc:creator>
  <cp:lastModifiedBy>Lina HEREL</cp:lastModifiedBy>
  <cp:revision>12</cp:revision>
  <dcterms:created xsi:type="dcterms:W3CDTF">2020-07-10T08:56:23Z</dcterms:created>
  <dcterms:modified xsi:type="dcterms:W3CDTF">2020-07-10T13:01:21Z</dcterms:modified>
</cp:coreProperties>
</file>