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54"/>
  </p:notesMasterIdLst>
  <p:sldIdLst>
    <p:sldId id="398" r:id="rId6"/>
    <p:sldId id="502" r:id="rId7"/>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525" r:id="rId25"/>
    <p:sldId id="526" r:id="rId26"/>
    <p:sldId id="527" r:id="rId27"/>
    <p:sldId id="528" r:id="rId28"/>
    <p:sldId id="529" r:id="rId29"/>
    <p:sldId id="530" r:id="rId30"/>
    <p:sldId id="531" r:id="rId31"/>
    <p:sldId id="532" r:id="rId32"/>
    <p:sldId id="533" r:id="rId33"/>
    <p:sldId id="534" r:id="rId34"/>
    <p:sldId id="535" r:id="rId35"/>
    <p:sldId id="536" r:id="rId36"/>
    <p:sldId id="537" r:id="rId37"/>
    <p:sldId id="538" r:id="rId38"/>
    <p:sldId id="539" r:id="rId39"/>
    <p:sldId id="540" r:id="rId40"/>
    <p:sldId id="541" r:id="rId41"/>
    <p:sldId id="542" r:id="rId42"/>
    <p:sldId id="543" r:id="rId43"/>
    <p:sldId id="544" r:id="rId44"/>
    <p:sldId id="545" r:id="rId45"/>
    <p:sldId id="546" r:id="rId46"/>
    <p:sldId id="547" r:id="rId47"/>
    <p:sldId id="548" r:id="rId48"/>
    <p:sldId id="549" r:id="rId49"/>
    <p:sldId id="550" r:id="rId50"/>
    <p:sldId id="551" r:id="rId51"/>
    <p:sldId id="552" r:id="rId52"/>
    <p:sldId id="553" r:id="rId53"/>
    <p:sldId id="554" r:id="rId54"/>
    <p:sldId id="555" r:id="rId55"/>
    <p:sldId id="556" r:id="rId56"/>
    <p:sldId id="557" r:id="rId57"/>
    <p:sldId id="558" r:id="rId58"/>
    <p:sldId id="559" r:id="rId59"/>
    <p:sldId id="560" r:id="rId60"/>
    <p:sldId id="561" r:id="rId61"/>
    <p:sldId id="562" r:id="rId62"/>
    <p:sldId id="563" r:id="rId63"/>
    <p:sldId id="564" r:id="rId64"/>
    <p:sldId id="565" r:id="rId65"/>
    <p:sldId id="566" r:id="rId66"/>
    <p:sldId id="567" r:id="rId67"/>
    <p:sldId id="568" r:id="rId68"/>
    <p:sldId id="569" r:id="rId69"/>
    <p:sldId id="570" r:id="rId70"/>
    <p:sldId id="571" r:id="rId71"/>
    <p:sldId id="572" r:id="rId72"/>
    <p:sldId id="573" r:id="rId73"/>
    <p:sldId id="574" r:id="rId74"/>
    <p:sldId id="575" r:id="rId75"/>
    <p:sldId id="576" r:id="rId76"/>
    <p:sldId id="577" r:id="rId77"/>
    <p:sldId id="578" r:id="rId78"/>
    <p:sldId id="579" r:id="rId79"/>
    <p:sldId id="580" r:id="rId80"/>
    <p:sldId id="581" r:id="rId81"/>
    <p:sldId id="582" r:id="rId82"/>
    <p:sldId id="583" r:id="rId83"/>
    <p:sldId id="584" r:id="rId84"/>
    <p:sldId id="585" r:id="rId85"/>
    <p:sldId id="586" r:id="rId86"/>
    <p:sldId id="587" r:id="rId87"/>
    <p:sldId id="588" r:id="rId88"/>
    <p:sldId id="589" r:id="rId89"/>
    <p:sldId id="590" r:id="rId90"/>
    <p:sldId id="591" r:id="rId91"/>
    <p:sldId id="592" r:id="rId92"/>
    <p:sldId id="593" r:id="rId93"/>
    <p:sldId id="594" r:id="rId94"/>
    <p:sldId id="595" r:id="rId95"/>
    <p:sldId id="596" r:id="rId96"/>
    <p:sldId id="597" r:id="rId97"/>
    <p:sldId id="598" r:id="rId98"/>
    <p:sldId id="599" r:id="rId99"/>
    <p:sldId id="600" r:id="rId100"/>
    <p:sldId id="601" r:id="rId101"/>
    <p:sldId id="602" r:id="rId102"/>
    <p:sldId id="603" r:id="rId103"/>
    <p:sldId id="604" r:id="rId104"/>
    <p:sldId id="605" r:id="rId105"/>
    <p:sldId id="606" r:id="rId106"/>
    <p:sldId id="607" r:id="rId107"/>
    <p:sldId id="608" r:id="rId108"/>
    <p:sldId id="609" r:id="rId109"/>
    <p:sldId id="610" r:id="rId110"/>
    <p:sldId id="611" r:id="rId111"/>
    <p:sldId id="612" r:id="rId112"/>
    <p:sldId id="613" r:id="rId113"/>
    <p:sldId id="614" r:id="rId114"/>
    <p:sldId id="615" r:id="rId115"/>
    <p:sldId id="616" r:id="rId116"/>
    <p:sldId id="617" r:id="rId117"/>
    <p:sldId id="618" r:id="rId118"/>
    <p:sldId id="619" r:id="rId119"/>
    <p:sldId id="620" r:id="rId120"/>
    <p:sldId id="621" r:id="rId121"/>
    <p:sldId id="622" r:id="rId122"/>
    <p:sldId id="623" r:id="rId123"/>
    <p:sldId id="624" r:id="rId124"/>
    <p:sldId id="625" r:id="rId125"/>
    <p:sldId id="626" r:id="rId126"/>
    <p:sldId id="627" r:id="rId127"/>
    <p:sldId id="628" r:id="rId128"/>
    <p:sldId id="629" r:id="rId129"/>
    <p:sldId id="630" r:id="rId130"/>
    <p:sldId id="631" r:id="rId131"/>
    <p:sldId id="632" r:id="rId132"/>
    <p:sldId id="633" r:id="rId133"/>
    <p:sldId id="634" r:id="rId134"/>
    <p:sldId id="635" r:id="rId135"/>
    <p:sldId id="636" r:id="rId136"/>
    <p:sldId id="637" r:id="rId137"/>
    <p:sldId id="638" r:id="rId138"/>
    <p:sldId id="639" r:id="rId139"/>
    <p:sldId id="640" r:id="rId140"/>
    <p:sldId id="641" r:id="rId141"/>
    <p:sldId id="642" r:id="rId142"/>
    <p:sldId id="643" r:id="rId143"/>
    <p:sldId id="644" r:id="rId144"/>
    <p:sldId id="645" r:id="rId145"/>
    <p:sldId id="646" r:id="rId146"/>
    <p:sldId id="647" r:id="rId147"/>
    <p:sldId id="648" r:id="rId148"/>
    <p:sldId id="649" r:id="rId149"/>
    <p:sldId id="650" r:id="rId150"/>
    <p:sldId id="651" r:id="rId151"/>
    <p:sldId id="652" r:id="rId152"/>
    <p:sldId id="505" r:id="rId153"/>
  </p:sldIdLst>
  <p:sldSz cx="10693400" cy="7561263"/>
  <p:notesSz cx="6797675" cy="9926638"/>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Section sans titre" id="{C0343238-A025-49D5-888E-44B336B6D43B}">
          <p14:sldIdLst>
            <p14:sldId id="398"/>
            <p14:sldId id="502"/>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 id="646"/>
            <p14:sldId id="647"/>
            <p14:sldId id="648"/>
            <p14:sldId id="649"/>
            <p14:sldId id="650"/>
            <p14:sldId id="651"/>
            <p14:sldId id="652"/>
            <p14:sldId id="505"/>
          </p14:sldIdLst>
        </p14:section>
      </p14:sectionLst>
    </p:ex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a HEREL" initials="LH" lastIdx="1" clrIdx="0">
    <p:extLst>
      <p:ext uri="{19B8F6BF-5375-455C-9EA6-DF929625EA0E}">
        <p15:presenceInfo xmlns:p15="http://schemas.microsoft.com/office/powerpoint/2012/main" userId="S::lina.herel@adico.fr::c3743479-ffd5-4236-8bf3-705d243ddcd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75"/>
    <a:srgbClr val="262626"/>
    <a:srgbClr val="7F7F7F"/>
    <a:srgbClr val="801C76"/>
    <a:srgbClr val="3BA62B"/>
    <a:srgbClr val="A8821D"/>
    <a:srgbClr val="7E1C77"/>
    <a:srgbClr val="FFD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434" autoAdjust="0"/>
  </p:normalViewPr>
  <p:slideViewPr>
    <p:cSldViewPr snapToGrid="0">
      <p:cViewPr varScale="1">
        <p:scale>
          <a:sx n="94" d="100"/>
          <a:sy n="94" d="100"/>
        </p:scale>
        <p:origin x="1512" y="66"/>
      </p:cViewPr>
      <p:guideLst>
        <p:guide orient="horz" pos="2382"/>
        <p:guide pos="3368"/>
      </p:guideLst>
    </p:cSldViewPr>
  </p:slideViewPr>
  <p:notesTextViewPr>
    <p:cViewPr>
      <p:scale>
        <a:sx n="1" d="1"/>
        <a:sy n="1" d="1"/>
      </p:scale>
      <p:origin x="0" y="0"/>
    </p:cViewPr>
  </p:notesTextViewPr>
  <p:sorterViewPr>
    <p:cViewPr>
      <p:scale>
        <a:sx n="66" d="100"/>
        <a:sy n="66" d="100"/>
      </p:scale>
      <p:origin x="0" y="205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notesMaster" Target="notesMasters/notesMaster1.xml"/><Relationship Id="rId159" Type="http://schemas.openxmlformats.org/officeDocument/2006/relationships/tableStyles" Target="tableStyle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commentAuthors" Target="commentAuthors.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53" Type="http://schemas.openxmlformats.org/officeDocument/2006/relationships/slide" Target="slides/slide148.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slide" Target="slides/slide146.xml"/><Relationship Id="rId15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6T13:58:50.690" idx="1">
    <p:pos x="4512" y="2067"/>
    <p:text>« un idéogramme est un symbole graphique représentant un mot ou une idée »;
des idéogrammes sont utilisé dans certaines langues  vivantes (comme le chinois et le japonais) ; 
ou anciennes (comme les hiéroglyphes de l'Égypte antique);
le terme de logogramme est préféré pour sa plus grande clarté;
il faut les différencier des pictogrammes qui représentent une chose concrète par un dessin et des phonogrammes qui représentent un son.</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60" cy="496332"/>
          </a:xfrm>
          <a:prstGeom prst="rect">
            <a:avLst/>
          </a:prstGeom>
        </p:spPr>
        <p:txBody>
          <a:bodyPr vert="horz" lIns="92108" tIns="46054" rIns="92108" bIns="4605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2" y="0"/>
            <a:ext cx="2945660" cy="496332"/>
          </a:xfrm>
          <a:prstGeom prst="rect">
            <a:avLst/>
          </a:prstGeom>
        </p:spPr>
        <p:txBody>
          <a:bodyPr vert="horz" lIns="92108" tIns="46054" rIns="92108" bIns="46054" rtlCol="0"/>
          <a:lstStyle>
            <a:lvl1pPr algn="r" fontAlgn="auto">
              <a:spcBef>
                <a:spcPts val="0"/>
              </a:spcBef>
              <a:spcAft>
                <a:spcPts val="0"/>
              </a:spcAft>
              <a:defRPr sz="1200">
                <a:latin typeface="+mn-lt"/>
                <a:cs typeface="+mn-cs"/>
              </a:defRPr>
            </a:lvl1pPr>
          </a:lstStyle>
          <a:p>
            <a:pPr>
              <a:defRPr/>
            </a:pPr>
            <a:fld id="{E5D2539D-4D41-4155-A306-C3B15BBA4B72}" type="datetimeFigureOut">
              <a:rPr lang="fr-FR"/>
              <a:pPr>
                <a:defRPr/>
              </a:pPr>
              <a:t>07/09/2020</a:t>
            </a:fld>
            <a:endParaRPr lang="fr-FR"/>
          </a:p>
        </p:txBody>
      </p:sp>
      <p:sp>
        <p:nvSpPr>
          <p:cNvPr id="4" name="Espace réservé de l'image des diapositives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2108" tIns="46054" rIns="92108" bIns="46054" rtlCol="0" anchor="ctr"/>
          <a:lstStyle/>
          <a:p>
            <a:pPr lvl="0"/>
            <a:endParaRPr lang="fr-FR" noProof="0"/>
          </a:p>
        </p:txBody>
      </p:sp>
      <p:sp>
        <p:nvSpPr>
          <p:cNvPr id="5" name="Espace réservé des commentaires 4"/>
          <p:cNvSpPr>
            <a:spLocks noGrp="1"/>
          </p:cNvSpPr>
          <p:nvPr>
            <p:ph type="body" sz="quarter" idx="3"/>
          </p:nvPr>
        </p:nvSpPr>
        <p:spPr>
          <a:xfrm>
            <a:off x="679768" y="4715154"/>
            <a:ext cx="5438140" cy="4466987"/>
          </a:xfrm>
          <a:prstGeom prst="rect">
            <a:avLst/>
          </a:prstGeom>
        </p:spPr>
        <p:txBody>
          <a:bodyPr vert="horz" lIns="92108" tIns="46054" rIns="92108" bIns="46054"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8583"/>
            <a:ext cx="2945660" cy="496332"/>
          </a:xfrm>
          <a:prstGeom prst="rect">
            <a:avLst/>
          </a:prstGeom>
        </p:spPr>
        <p:txBody>
          <a:bodyPr vert="horz" lIns="92108" tIns="46054" rIns="92108" bIns="46054"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2" y="9428583"/>
            <a:ext cx="2945660" cy="496332"/>
          </a:xfrm>
          <a:prstGeom prst="rect">
            <a:avLst/>
          </a:prstGeom>
        </p:spPr>
        <p:txBody>
          <a:bodyPr vert="horz" lIns="92108" tIns="46054" rIns="92108" bIns="46054" rtlCol="0" anchor="b"/>
          <a:lstStyle>
            <a:lvl1pPr algn="r" fontAlgn="auto">
              <a:spcBef>
                <a:spcPts val="0"/>
              </a:spcBef>
              <a:spcAft>
                <a:spcPts val="0"/>
              </a:spcAft>
              <a:defRPr sz="1200">
                <a:latin typeface="+mn-lt"/>
                <a:cs typeface="+mn-cs"/>
              </a:defRPr>
            </a:lvl1pPr>
          </a:lstStyle>
          <a:p>
            <a:pPr>
              <a:defRPr/>
            </a:pPr>
            <a:fld id="{FA8A6AB9-E6D7-432C-A271-7D4DF8C73693}" type="slidenum">
              <a:rPr lang="fr-FR"/>
              <a:pPr>
                <a:defRPr/>
              </a:pPr>
              <a:t>‹N°›</a:t>
            </a:fld>
            <a:endParaRPr lang="fr-FR"/>
          </a:p>
        </p:txBody>
      </p:sp>
    </p:spTree>
    <p:extLst>
      <p:ext uri="{BB962C8B-B14F-4D97-AF65-F5344CB8AC3E}">
        <p14:creationId xmlns:p14="http://schemas.microsoft.com/office/powerpoint/2010/main" val="2885860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21483" algn="l" rtl="0" eaLnBrk="0" fontAlgn="base" hangingPunct="0">
      <a:spcBef>
        <a:spcPct val="30000"/>
      </a:spcBef>
      <a:spcAft>
        <a:spcPct val="0"/>
      </a:spcAft>
      <a:defRPr sz="1400" kern="1200">
        <a:solidFill>
          <a:schemeClr val="tx1"/>
        </a:solidFill>
        <a:latin typeface="+mn-lt"/>
        <a:ea typeface="+mn-ea"/>
        <a:cs typeface="+mn-cs"/>
      </a:defRPr>
    </a:lvl2pPr>
    <a:lvl3pPr marL="1042966" algn="l" rtl="0" eaLnBrk="0" fontAlgn="base" hangingPunct="0">
      <a:spcBef>
        <a:spcPct val="30000"/>
      </a:spcBef>
      <a:spcAft>
        <a:spcPct val="0"/>
      </a:spcAft>
      <a:defRPr sz="1400" kern="1200">
        <a:solidFill>
          <a:schemeClr val="tx1"/>
        </a:solidFill>
        <a:latin typeface="+mn-lt"/>
        <a:ea typeface="+mn-ea"/>
        <a:cs typeface="+mn-cs"/>
      </a:defRPr>
    </a:lvl3pPr>
    <a:lvl4pPr marL="1564449" algn="l" rtl="0" eaLnBrk="0" fontAlgn="base" hangingPunct="0">
      <a:spcBef>
        <a:spcPct val="30000"/>
      </a:spcBef>
      <a:spcAft>
        <a:spcPct val="0"/>
      </a:spcAft>
      <a:defRPr sz="1400" kern="1200">
        <a:solidFill>
          <a:schemeClr val="tx1"/>
        </a:solidFill>
        <a:latin typeface="+mn-lt"/>
        <a:ea typeface="+mn-ea"/>
        <a:cs typeface="+mn-cs"/>
      </a:defRPr>
    </a:lvl4pPr>
    <a:lvl5pPr marL="2085931" algn="l" rtl="0" eaLnBrk="0" fontAlgn="base" hangingPunct="0">
      <a:spcBef>
        <a:spcPct val="30000"/>
      </a:spcBef>
      <a:spcAft>
        <a:spcPct val="0"/>
      </a:spcAft>
      <a:defRPr sz="1400" kern="1200">
        <a:solidFill>
          <a:schemeClr val="tx1"/>
        </a:solidFill>
        <a:latin typeface="+mn-lt"/>
        <a:ea typeface="+mn-ea"/>
        <a:cs typeface="+mn-cs"/>
      </a:defRPr>
    </a:lvl5pPr>
    <a:lvl6pPr marL="2607414" algn="l" defTabSz="1042966" rtl="0" eaLnBrk="1" latinLnBrk="0" hangingPunct="1">
      <a:defRPr sz="1400" kern="1200">
        <a:solidFill>
          <a:schemeClr val="tx1"/>
        </a:solidFill>
        <a:latin typeface="+mn-lt"/>
        <a:ea typeface="+mn-ea"/>
        <a:cs typeface="+mn-cs"/>
      </a:defRPr>
    </a:lvl6pPr>
    <a:lvl7pPr marL="3128896" algn="l" defTabSz="1042966" rtl="0" eaLnBrk="1" latinLnBrk="0" hangingPunct="1">
      <a:defRPr sz="1400" kern="1200">
        <a:solidFill>
          <a:schemeClr val="tx1"/>
        </a:solidFill>
        <a:latin typeface="+mn-lt"/>
        <a:ea typeface="+mn-ea"/>
        <a:cs typeface="+mn-cs"/>
      </a:defRPr>
    </a:lvl7pPr>
    <a:lvl8pPr marL="3650379" algn="l" defTabSz="1042966" rtl="0" eaLnBrk="1" latinLnBrk="0" hangingPunct="1">
      <a:defRPr sz="1400" kern="1200">
        <a:solidFill>
          <a:schemeClr val="tx1"/>
        </a:solidFill>
        <a:latin typeface="+mn-lt"/>
        <a:ea typeface="+mn-ea"/>
        <a:cs typeface="+mn-cs"/>
      </a:defRPr>
    </a:lvl8pPr>
    <a:lvl9pPr marL="4171862" algn="l" defTabSz="1042966"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e de titre">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237544" y="1637045"/>
            <a:ext cx="7173031" cy="1486339"/>
          </a:xfrm>
        </p:spPr>
        <p:txBody>
          <a:bodyPr>
            <a:normAutofit/>
          </a:bodyPr>
          <a:lstStyle>
            <a:lvl1pPr algn="l">
              <a:defRPr sz="2400">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Sous-titre 2"/>
          <p:cNvSpPr>
            <a:spLocks noGrp="1"/>
          </p:cNvSpPr>
          <p:nvPr>
            <p:ph type="subTitle" idx="1"/>
          </p:nvPr>
        </p:nvSpPr>
        <p:spPr>
          <a:xfrm>
            <a:off x="1220444" y="3213536"/>
            <a:ext cx="4463094" cy="1134189"/>
          </a:xfrm>
          <a:prstGeom prst="rect">
            <a:avLst/>
          </a:prstGeom>
        </p:spPr>
        <p:txBody>
          <a:bodyPr/>
          <a:lstStyle>
            <a:lvl1pPr marL="0" indent="0" algn="l">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lgn="ctr">
              <a:buNone/>
              <a:defRPr>
                <a:solidFill>
                  <a:schemeClr val="tx1">
                    <a:tint val="75000"/>
                  </a:schemeClr>
                </a:solidFill>
              </a:defRPr>
            </a:lvl2pPr>
            <a:lvl3pPr marL="1042966" indent="0" algn="ctr">
              <a:buNone/>
              <a:defRPr>
                <a:solidFill>
                  <a:schemeClr val="tx1">
                    <a:tint val="75000"/>
                  </a:schemeClr>
                </a:solidFill>
              </a:defRPr>
            </a:lvl3pPr>
            <a:lvl4pPr marL="1564449" indent="0" algn="ctr">
              <a:buNone/>
              <a:defRPr>
                <a:solidFill>
                  <a:schemeClr val="tx1">
                    <a:tint val="75000"/>
                  </a:schemeClr>
                </a:solidFill>
              </a:defRPr>
            </a:lvl4pPr>
            <a:lvl5pPr marL="2085931" indent="0" algn="ctr">
              <a:buNone/>
              <a:defRPr>
                <a:solidFill>
                  <a:schemeClr val="tx1">
                    <a:tint val="75000"/>
                  </a:schemeClr>
                </a:solidFill>
              </a:defRPr>
            </a:lvl5pPr>
            <a:lvl6pPr marL="2607414" indent="0" algn="ctr">
              <a:buNone/>
              <a:defRPr>
                <a:solidFill>
                  <a:schemeClr val="tx1">
                    <a:tint val="75000"/>
                  </a:schemeClr>
                </a:solidFill>
              </a:defRPr>
            </a:lvl6pPr>
            <a:lvl7pPr marL="3128896" indent="0" algn="ctr">
              <a:buNone/>
              <a:defRPr>
                <a:solidFill>
                  <a:schemeClr val="tx1">
                    <a:tint val="75000"/>
                  </a:schemeClr>
                </a:solidFill>
              </a:defRPr>
            </a:lvl7pPr>
            <a:lvl8pPr marL="3650379" indent="0" algn="ctr">
              <a:buNone/>
              <a:defRPr>
                <a:solidFill>
                  <a:schemeClr val="tx1">
                    <a:tint val="75000"/>
                  </a:schemeClr>
                </a:solidFill>
              </a:defRPr>
            </a:lvl8pPr>
            <a:lvl9pPr marL="4171862" indent="0" algn="ctr">
              <a:buNone/>
              <a:defRPr>
                <a:solidFill>
                  <a:schemeClr val="tx1">
                    <a:tint val="75000"/>
                  </a:schemeClr>
                </a:solidFill>
              </a:defRPr>
            </a:lvl9pPr>
          </a:lstStyle>
          <a:p>
            <a:r>
              <a:rPr lang="fr-FR" dirty="0"/>
              <a:t>Modifiez le style des sous-titres du masque</a:t>
            </a:r>
          </a:p>
        </p:txBody>
      </p:sp>
      <p:sp>
        <p:nvSpPr>
          <p:cNvPr id="13" name="Espace réservé du texte 12"/>
          <p:cNvSpPr>
            <a:spLocks noGrp="1"/>
          </p:cNvSpPr>
          <p:nvPr>
            <p:ph type="body" sz="quarter" idx="10"/>
          </p:nvPr>
        </p:nvSpPr>
        <p:spPr>
          <a:xfrm>
            <a:off x="1226583" y="4437877"/>
            <a:ext cx="4470427" cy="872876"/>
          </a:xfrm>
          <a:prstGeom prst="rect">
            <a:avLst/>
          </a:prstGeom>
        </p:spPr>
        <p:txBody>
          <a:bodyPr/>
          <a:lstStyle>
            <a:lvl1pPr marL="325926" indent="-325926">
              <a:buClr>
                <a:schemeClr val="tx2"/>
              </a:buClr>
              <a:buFont typeface="Helvetica" pitchFamily="34" charset="0"/>
              <a:buChar char="#"/>
              <a:defRPr>
                <a:solidFill>
                  <a:schemeClr val="bg2">
                    <a:lumMod val="50000"/>
                  </a:schemeClr>
                </a:solidFill>
                <a:latin typeface="Helvetica" pitchFamily="34" charset="0"/>
                <a:cs typeface="Helvetica" pitchFamily="34" charset="0"/>
              </a:defRPr>
            </a:lvl1pPr>
            <a:lvl2pPr>
              <a:defRPr>
                <a:solidFill>
                  <a:schemeClr val="bg2">
                    <a:lumMod val="50000"/>
                  </a:schemeClr>
                </a:solidFill>
              </a:defRPr>
            </a:lvl2pPr>
            <a:lvl3pPr marL="1825189" indent="-260741" algn="l" defTabSz="1042966" rtl="0" eaLnBrk="1" latinLnBrk="0" hangingPunct="1">
              <a:spcBef>
                <a:spcPct val="20000"/>
              </a:spcBef>
              <a:buClr>
                <a:schemeClr val="bg2">
                  <a:lumMod val="75000"/>
                </a:schemeClr>
              </a:buClr>
              <a:buFont typeface="Arial" pitchFamily="34" charset="0"/>
              <a:buChar char="»"/>
              <a:defRPr sz="1400">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fr-FR"/>
              <a:t>Modifiez les styles du texte du masque</a:t>
            </a:r>
          </a:p>
        </p:txBody>
      </p:sp>
      <p:pic>
        <p:nvPicPr>
          <p:cNvPr id="12" name="Image 11">
            <a:extLst>
              <a:ext uri="{FF2B5EF4-FFF2-40B4-BE49-F238E27FC236}">
                <a16:creationId xmlns:a16="http://schemas.microsoft.com/office/drawing/2014/main" id="{52C84560-C7D5-474A-B3F9-16FACB7C41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63142" y="3123384"/>
            <a:ext cx="4463094" cy="3542581"/>
          </a:xfrm>
          <a:prstGeom prst="rect">
            <a:avLst/>
          </a:prstGeom>
        </p:spPr>
      </p:pic>
      <p:pic>
        <p:nvPicPr>
          <p:cNvPr id="15" name="Image 14">
            <a:extLst>
              <a:ext uri="{FF2B5EF4-FFF2-40B4-BE49-F238E27FC236}">
                <a16:creationId xmlns:a16="http://schemas.microsoft.com/office/drawing/2014/main" id="{E1EC947D-5110-484E-B48B-8DA348983C8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24371626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re de section">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687672A-5B25-480E-9BDD-E5B9B271AB3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768" t="50" r="44322" b="-50"/>
          <a:stretch/>
        </p:blipFill>
        <p:spPr>
          <a:xfrm>
            <a:off x="0" y="0"/>
            <a:ext cx="3905512" cy="7561262"/>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E8C9E25D-C566-42EE-B3EB-C04DC988F7C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77342865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B38AFF-EF33-4E5F-8A22-D06383EC9BA0}"/>
              </a:ext>
            </a:extLst>
          </p:cNvPr>
          <p:cNvSpPr>
            <a:spLocks noGrp="1"/>
          </p:cNvSpPr>
          <p:nvPr>
            <p:ph type="title"/>
          </p:nvPr>
        </p:nvSpPr>
        <p:spPr>
          <a:xfrm>
            <a:off x="534670" y="302801"/>
            <a:ext cx="9624060" cy="456151"/>
          </a:xfrm>
        </p:spPr>
        <p:txBody>
          <a:bodyPr/>
          <a:lstStyle/>
          <a:p>
            <a:r>
              <a:rPr lang="fr-FR"/>
              <a:t>Modifiez le style du titre</a:t>
            </a:r>
          </a:p>
        </p:txBody>
      </p:sp>
    </p:spTree>
    <p:extLst>
      <p:ext uri="{BB962C8B-B14F-4D97-AF65-F5344CB8AC3E}">
        <p14:creationId xmlns:p14="http://schemas.microsoft.com/office/powerpoint/2010/main" val="217734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02F6CA9-BA12-488D-B5B8-2CFAC2C0CD5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89736" cy="7561263"/>
          </a:xfrm>
          <a:prstGeom prst="rect">
            <a:avLst/>
          </a:prstGeom>
        </p:spPr>
      </p:pic>
      <p:grpSp>
        <p:nvGrpSpPr>
          <p:cNvPr id="26" name="Groupe 25">
            <a:extLst>
              <a:ext uri="{FF2B5EF4-FFF2-40B4-BE49-F238E27FC236}">
                <a16:creationId xmlns:a16="http://schemas.microsoft.com/office/drawing/2014/main" id="{0793D9E1-10D3-48BE-9F85-AA574F319A8C}"/>
              </a:ext>
            </a:extLst>
          </p:cNvPr>
          <p:cNvGrpSpPr/>
          <p:nvPr userDrawn="1"/>
        </p:nvGrpSpPr>
        <p:grpSpPr>
          <a:xfrm>
            <a:off x="6510528" y="-1"/>
            <a:ext cx="4179208" cy="7561263"/>
            <a:chOff x="3257096" y="0"/>
            <a:chExt cx="4179208" cy="7561263"/>
          </a:xfrm>
        </p:grpSpPr>
        <p:sp>
          <p:nvSpPr>
            <p:cNvPr id="6" name="Rectangle 5">
              <a:extLst>
                <a:ext uri="{FF2B5EF4-FFF2-40B4-BE49-F238E27FC236}">
                  <a16:creationId xmlns:a16="http://schemas.microsoft.com/office/drawing/2014/main" id="{D344A9B5-090C-40DE-B451-CB2971DE86E3}"/>
                </a:ext>
              </a:extLst>
            </p:cNvPr>
            <p:cNvSpPr/>
            <p:nvPr userDrawn="1"/>
          </p:nvSpPr>
          <p:spPr>
            <a:xfrm>
              <a:off x="3257096" y="0"/>
              <a:ext cx="4179208" cy="7561263"/>
            </a:xfrm>
            <a:prstGeom prst="rect">
              <a:avLst/>
            </a:prstGeom>
            <a:solidFill>
              <a:srgbClr val="262626">
                <a:alpha val="69804"/>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dirty="0"/>
            </a:p>
          </p:txBody>
        </p:sp>
        <p:sp>
          <p:nvSpPr>
            <p:cNvPr id="9" name="ZoneTexte 8">
              <a:extLst>
                <a:ext uri="{FF2B5EF4-FFF2-40B4-BE49-F238E27FC236}">
                  <a16:creationId xmlns:a16="http://schemas.microsoft.com/office/drawing/2014/main" id="{45D2675B-CC2B-4671-9E99-B1FFE824A7F2}"/>
                </a:ext>
              </a:extLst>
            </p:cNvPr>
            <p:cNvSpPr txBox="1"/>
            <p:nvPr userDrawn="1"/>
          </p:nvSpPr>
          <p:spPr>
            <a:xfrm>
              <a:off x="3694376" y="6521631"/>
              <a:ext cx="3300984" cy="646331"/>
            </a:xfrm>
            <a:prstGeom prst="rect">
              <a:avLst/>
            </a:prstGeom>
            <a:noFill/>
          </p:spPr>
          <p:txBody>
            <a:bodyPr wrap="square" rtlCol="0">
              <a:spAutoFit/>
            </a:bodyPr>
            <a:lstStyle/>
            <a:p>
              <a:pPr algn="ctr"/>
              <a:r>
                <a:rPr lang="fr-FR" sz="1200" dirty="0">
                  <a:solidFill>
                    <a:schemeClr val="bg1"/>
                  </a:solidFill>
                </a:rPr>
                <a:t>Pae du Tilloy - 5 rue Jean Monnet</a:t>
              </a:r>
            </a:p>
            <a:p>
              <a:pPr algn="ctr"/>
              <a:r>
                <a:rPr lang="fr-FR" sz="1200" dirty="0">
                  <a:solidFill>
                    <a:schemeClr val="bg1"/>
                  </a:solidFill>
                </a:rPr>
                <a:t>60006 Beauvais CEDEX</a:t>
              </a:r>
              <a:br>
                <a:rPr lang="fr-FR" sz="1200" dirty="0">
                  <a:solidFill>
                    <a:schemeClr val="bg1"/>
                  </a:solidFill>
                </a:rPr>
              </a:br>
              <a:r>
                <a:rPr lang="fr-FR" sz="1200" dirty="0">
                  <a:solidFill>
                    <a:schemeClr val="bg1"/>
                  </a:solidFill>
                </a:rPr>
                <a:t>03 44 08 40 40</a:t>
              </a:r>
            </a:p>
          </p:txBody>
        </p:sp>
        <p:pic>
          <p:nvPicPr>
            <p:cNvPr id="12" name="Image 11">
              <a:extLst>
                <a:ext uri="{FF2B5EF4-FFF2-40B4-BE49-F238E27FC236}">
                  <a16:creationId xmlns:a16="http://schemas.microsoft.com/office/drawing/2014/main" id="{ABD709CE-2388-4BD4-A6C9-A1FF1303F3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9896" y="562874"/>
              <a:ext cx="2373607" cy="1412230"/>
            </a:xfrm>
            <a:prstGeom prst="rect">
              <a:avLst/>
            </a:prstGeom>
          </p:spPr>
        </p:pic>
        <p:grpSp>
          <p:nvGrpSpPr>
            <p:cNvPr id="24" name="Groupe 23">
              <a:extLst>
                <a:ext uri="{FF2B5EF4-FFF2-40B4-BE49-F238E27FC236}">
                  <a16:creationId xmlns:a16="http://schemas.microsoft.com/office/drawing/2014/main" id="{80E4229B-E33F-435B-872B-60FD01DFA9CC}"/>
                </a:ext>
              </a:extLst>
            </p:cNvPr>
            <p:cNvGrpSpPr/>
            <p:nvPr userDrawn="1"/>
          </p:nvGrpSpPr>
          <p:grpSpPr>
            <a:xfrm>
              <a:off x="4348235" y="4512837"/>
              <a:ext cx="1996931" cy="360000"/>
              <a:chOff x="4273769" y="4512837"/>
              <a:chExt cx="1996931" cy="360000"/>
            </a:xfrm>
          </p:grpSpPr>
          <p:pic>
            <p:nvPicPr>
              <p:cNvPr id="16" name="Image 15">
                <a:extLst>
                  <a:ext uri="{FF2B5EF4-FFF2-40B4-BE49-F238E27FC236}">
                    <a16:creationId xmlns:a16="http://schemas.microsoft.com/office/drawing/2014/main" id="{444C90CD-F0B1-4F9B-9705-76F7781888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19413" y="4512837"/>
                <a:ext cx="360000" cy="360000"/>
              </a:xfrm>
              <a:prstGeom prst="rect">
                <a:avLst/>
              </a:prstGeom>
            </p:spPr>
          </p:pic>
          <p:pic>
            <p:nvPicPr>
              <p:cNvPr id="18" name="Image 17">
                <a:extLst>
                  <a:ext uri="{FF2B5EF4-FFF2-40B4-BE49-F238E27FC236}">
                    <a16:creationId xmlns:a16="http://schemas.microsoft.com/office/drawing/2014/main" id="{246DFF06-34DA-49E1-AD38-F7535343F5F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365057" y="4512837"/>
                <a:ext cx="360000" cy="360000"/>
              </a:xfrm>
              <a:prstGeom prst="rect">
                <a:avLst/>
              </a:prstGeom>
            </p:spPr>
          </p:pic>
          <p:pic>
            <p:nvPicPr>
              <p:cNvPr id="20" name="Image 19">
                <a:extLst>
                  <a:ext uri="{FF2B5EF4-FFF2-40B4-BE49-F238E27FC236}">
                    <a16:creationId xmlns:a16="http://schemas.microsoft.com/office/drawing/2014/main" id="{C5CF7FEF-2804-48F0-ABBE-4592C2CCEFC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273769" y="4512837"/>
                <a:ext cx="360000" cy="360000"/>
              </a:xfrm>
              <a:prstGeom prst="rect">
                <a:avLst/>
              </a:prstGeom>
            </p:spPr>
          </p:pic>
          <p:pic>
            <p:nvPicPr>
              <p:cNvPr id="22" name="Image 21">
                <a:extLst>
                  <a:ext uri="{FF2B5EF4-FFF2-40B4-BE49-F238E27FC236}">
                    <a16:creationId xmlns:a16="http://schemas.microsoft.com/office/drawing/2014/main" id="{EDB37930-A9F2-4ECA-940A-C6467C29025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910700" y="4512837"/>
                <a:ext cx="360000" cy="360000"/>
              </a:xfrm>
              <a:prstGeom prst="rect">
                <a:avLst/>
              </a:prstGeom>
            </p:spPr>
          </p:pic>
        </p:grpSp>
        <p:sp>
          <p:nvSpPr>
            <p:cNvPr id="23" name="ZoneTexte 22">
              <a:extLst>
                <a:ext uri="{FF2B5EF4-FFF2-40B4-BE49-F238E27FC236}">
                  <a16:creationId xmlns:a16="http://schemas.microsoft.com/office/drawing/2014/main" id="{A7E02697-B1AB-4A6E-A960-EAF754752982}"/>
                </a:ext>
              </a:extLst>
            </p:cNvPr>
            <p:cNvSpPr txBox="1"/>
            <p:nvPr userDrawn="1"/>
          </p:nvSpPr>
          <p:spPr>
            <a:xfrm>
              <a:off x="4209002" y="4094479"/>
              <a:ext cx="2275396" cy="307777"/>
            </a:xfrm>
            <a:prstGeom prst="rect">
              <a:avLst/>
            </a:prstGeom>
            <a:noFill/>
          </p:spPr>
          <p:txBody>
            <a:bodyPr wrap="square" rtlCol="0">
              <a:spAutoFit/>
            </a:bodyPr>
            <a:lstStyle/>
            <a:p>
              <a:pPr algn="ctr"/>
              <a:r>
                <a:rPr lang="fr-FR" sz="1400" dirty="0">
                  <a:solidFill>
                    <a:schemeClr val="bg1"/>
                  </a:solidFill>
                  <a:latin typeface="Lato" panose="020F0502020204030203" pitchFamily="34" charset="0"/>
                  <a:ea typeface="Lato" panose="020F0502020204030203" pitchFamily="34" charset="0"/>
                  <a:cs typeface="Lato" panose="020F0502020204030203" pitchFamily="34" charset="0"/>
                </a:rPr>
                <a:t>Suivez-nous !</a:t>
              </a:r>
            </a:p>
          </p:txBody>
        </p:sp>
        <p:sp>
          <p:nvSpPr>
            <p:cNvPr id="25" name="ZoneTexte 24">
              <a:extLst>
                <a:ext uri="{FF2B5EF4-FFF2-40B4-BE49-F238E27FC236}">
                  <a16:creationId xmlns:a16="http://schemas.microsoft.com/office/drawing/2014/main" id="{DA7B7C45-C41B-41FE-9EA7-A4511AEE3457}"/>
                </a:ext>
              </a:extLst>
            </p:cNvPr>
            <p:cNvSpPr txBox="1"/>
            <p:nvPr userDrawn="1"/>
          </p:nvSpPr>
          <p:spPr>
            <a:xfrm>
              <a:off x="4586487" y="3466783"/>
              <a:ext cx="1516762" cy="523220"/>
            </a:xfrm>
            <a:prstGeom prst="rect">
              <a:avLst/>
            </a:prstGeom>
            <a:noFill/>
          </p:spPr>
          <p:txBody>
            <a:bodyPr wrap="none" rtlCol="0">
              <a:spAutoFit/>
            </a:bodyPr>
            <a:lstStyle/>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contact@adico.fr</a:t>
              </a:r>
            </a:p>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www.adico.fr</a:t>
              </a:r>
            </a:p>
          </p:txBody>
        </p:sp>
      </p:grpSp>
      <p:pic>
        <p:nvPicPr>
          <p:cNvPr id="14" name="Image 13">
            <a:extLst>
              <a:ext uri="{FF2B5EF4-FFF2-40B4-BE49-F238E27FC236}">
                <a16:creationId xmlns:a16="http://schemas.microsoft.com/office/drawing/2014/main" id="{CC309E08-1D90-489A-8244-67D65D07D00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53982" y="5586160"/>
            <a:ext cx="1302699" cy="518474"/>
          </a:xfrm>
          <a:prstGeom prst="rect">
            <a:avLst/>
          </a:prstGeom>
        </p:spPr>
      </p:pic>
    </p:spTree>
    <p:extLst>
      <p:ext uri="{BB962C8B-B14F-4D97-AF65-F5344CB8AC3E}">
        <p14:creationId xmlns:p14="http://schemas.microsoft.com/office/powerpoint/2010/main" val="2985663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288F3C-BA57-47B0-AE85-5FAD0EB570B9}"/>
              </a:ext>
            </a:extLst>
          </p:cNvPr>
          <p:cNvSpPr>
            <a:spLocks noGrp="1"/>
          </p:cNvSpPr>
          <p:nvPr>
            <p:ph type="ctrTitle"/>
          </p:nvPr>
        </p:nvSpPr>
        <p:spPr>
          <a:xfrm>
            <a:off x="1336675" y="1238250"/>
            <a:ext cx="8020050" cy="2632075"/>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47F6FA8-6776-44F7-8E06-B8889CAA07D9}"/>
              </a:ext>
            </a:extLst>
          </p:cNvPr>
          <p:cNvSpPr>
            <a:spLocks noGrp="1"/>
          </p:cNvSpPr>
          <p:nvPr>
            <p:ph type="subTitle" idx="1"/>
          </p:nvPr>
        </p:nvSpPr>
        <p:spPr>
          <a:xfrm>
            <a:off x="1336675" y="3971925"/>
            <a:ext cx="8020050"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18E6258-6F31-4F20-A827-2E1362B9B6AF}"/>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2CB9AD72-8246-459D-8B87-F7F1503DA62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3A6ECD3-C99E-48BE-A177-B4A398618A3B}"/>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826066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7CF7FC-96FD-4557-975E-B91B6F08993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E311DCB-1D9D-4612-99AE-1180A25FC698}"/>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4CAFDB-9F58-4933-996D-F2A24D082D9E}"/>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32D39B3D-79F4-4E57-A4D9-4ED591BEF4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6613C0B-1D95-4F06-9A78-1484F858CB6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46451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DBC452-0ACE-4DCB-9B77-5BE107A07865}"/>
              </a:ext>
            </a:extLst>
          </p:cNvPr>
          <p:cNvSpPr>
            <a:spLocks noGrp="1"/>
          </p:cNvSpPr>
          <p:nvPr>
            <p:ph type="title"/>
          </p:nvPr>
        </p:nvSpPr>
        <p:spPr>
          <a:xfrm>
            <a:off x="730250" y="1884363"/>
            <a:ext cx="9221788" cy="3146425"/>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12309F-DF24-4983-8821-38A9BC64723F}"/>
              </a:ext>
            </a:extLst>
          </p:cNvPr>
          <p:cNvSpPr>
            <a:spLocks noGrp="1"/>
          </p:cNvSpPr>
          <p:nvPr>
            <p:ph type="body" idx="1"/>
          </p:nvPr>
        </p:nvSpPr>
        <p:spPr>
          <a:xfrm>
            <a:off x="730250" y="5059363"/>
            <a:ext cx="9221788" cy="165417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64DB0C06-9763-4AA9-ACEA-DEB3A42D1344}"/>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757167F9-5ACA-44E7-BB84-6ED72D88F2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06E847B-02AC-45CE-A550-FE9BD080971A}"/>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382117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BE03DF-2B00-4520-99F7-F9445D8162B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9F43EC3-2276-4FA5-B9F5-8B65DC6D138F}"/>
              </a:ext>
            </a:extLst>
          </p:cNvPr>
          <p:cNvSpPr>
            <a:spLocks noGrp="1"/>
          </p:cNvSpPr>
          <p:nvPr>
            <p:ph sz="half" idx="1"/>
          </p:nvPr>
        </p:nvSpPr>
        <p:spPr>
          <a:xfrm>
            <a:off x="735013" y="2012950"/>
            <a:ext cx="4535487"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BF4AA80-A79E-4F95-8037-4416852CE54A}"/>
              </a:ext>
            </a:extLst>
          </p:cNvPr>
          <p:cNvSpPr>
            <a:spLocks noGrp="1"/>
          </p:cNvSpPr>
          <p:nvPr>
            <p:ph sz="half" idx="2"/>
          </p:nvPr>
        </p:nvSpPr>
        <p:spPr>
          <a:xfrm>
            <a:off x="5422900" y="2012950"/>
            <a:ext cx="4535488"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78DD76-97F0-40FC-B38F-F090C1D129AD}"/>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6" name="Espace réservé du pied de page 5">
            <a:extLst>
              <a:ext uri="{FF2B5EF4-FFF2-40B4-BE49-F238E27FC236}">
                <a16:creationId xmlns:a16="http://schemas.microsoft.com/office/drawing/2014/main" id="{BDCD225A-58F2-4987-88C9-AF238491358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854A70C-BB5E-4DA2-AFB7-E55F1080B0E4}"/>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87300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E40FA9-4A80-4940-BF0C-82571FA67AC8}"/>
              </a:ext>
            </a:extLst>
          </p:cNvPr>
          <p:cNvSpPr>
            <a:spLocks noGrp="1"/>
          </p:cNvSpPr>
          <p:nvPr>
            <p:ph type="title"/>
          </p:nvPr>
        </p:nvSpPr>
        <p:spPr>
          <a:xfrm>
            <a:off x="736600" y="403225"/>
            <a:ext cx="9223375" cy="1460500"/>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4696FB8-16BD-4838-B730-8DCCB247252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A817171F-25AB-4155-8765-AD90924AC654}"/>
              </a:ext>
            </a:extLst>
          </p:cNvPr>
          <p:cNvSpPr>
            <a:spLocks noGrp="1"/>
          </p:cNvSpPr>
          <p:nvPr>
            <p:ph sz="half" idx="2"/>
          </p:nvPr>
        </p:nvSpPr>
        <p:spPr>
          <a:xfrm>
            <a:off x="736600" y="2762250"/>
            <a:ext cx="4524375"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18B153A-0EBE-4725-93E0-4272254C3E16}"/>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2FBF8CC1-FD4B-459D-974D-82926FC535A1}"/>
              </a:ext>
            </a:extLst>
          </p:cNvPr>
          <p:cNvSpPr>
            <a:spLocks noGrp="1"/>
          </p:cNvSpPr>
          <p:nvPr>
            <p:ph sz="quarter" idx="4"/>
          </p:nvPr>
        </p:nvSpPr>
        <p:spPr>
          <a:xfrm>
            <a:off x="5413375" y="2762250"/>
            <a:ext cx="4546600"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B8DAD86-55FE-4432-9F8B-8BE5437F3748}"/>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8" name="Espace réservé du pied de page 7">
            <a:extLst>
              <a:ext uri="{FF2B5EF4-FFF2-40B4-BE49-F238E27FC236}">
                <a16:creationId xmlns:a16="http://schemas.microsoft.com/office/drawing/2014/main" id="{6D1FE509-EEE3-4AE3-86D0-9138B870976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4687BE03-0E1F-4FF9-9EC7-471C0670791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1929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D6DCF-3272-45D6-B91A-0143F60C4C7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95E1C34-C96F-4895-BDAF-4C6367FFB108}"/>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4" name="Espace réservé du pied de page 3">
            <a:extLst>
              <a:ext uri="{FF2B5EF4-FFF2-40B4-BE49-F238E27FC236}">
                <a16:creationId xmlns:a16="http://schemas.microsoft.com/office/drawing/2014/main" id="{A92BF9DC-353C-4A30-84B6-7298839BF3A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67F8048-97A3-431B-99FD-982C92F9B40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01516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EE9855C-1B16-4E87-9FAE-474BBC0AFBB0}"/>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3" name="Espace réservé du pied de page 2">
            <a:extLst>
              <a:ext uri="{FF2B5EF4-FFF2-40B4-BE49-F238E27FC236}">
                <a16:creationId xmlns:a16="http://schemas.microsoft.com/office/drawing/2014/main" id="{A79D6A6D-B031-4C54-A4F6-93B1921E096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30EDA47-FC8D-41D6-ACD4-52C8177C8B7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696736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VEC BANDE GRISE">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DF81CB7D-6207-4C50-A592-01DF854CB18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857" b="47440"/>
          <a:stretch/>
        </p:blipFill>
        <p:spPr>
          <a:xfrm>
            <a:off x="0" y="2892"/>
            <a:ext cx="10693400" cy="802833"/>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08558"/>
            <a:ext cx="9598968" cy="5193080"/>
          </a:xfrm>
          <a:prstGeom prst="rect">
            <a:avLst/>
          </a:prstGeo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22838646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71B08A-CE57-43C1-825A-F52671FB13D2}"/>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E384D31-3A97-4FD7-A880-0E9521BBD655}"/>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EAB4856-6C69-4BFC-9917-D334721159EB}"/>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4A4BBD78-3E6B-414C-8FCF-93D8EE02930B}"/>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6" name="Espace réservé du pied de page 5">
            <a:extLst>
              <a:ext uri="{FF2B5EF4-FFF2-40B4-BE49-F238E27FC236}">
                <a16:creationId xmlns:a16="http://schemas.microsoft.com/office/drawing/2014/main" id="{B95386C0-379D-47AE-AA4F-8B608A1723D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3FB243-C6BE-4B81-BB88-2414BE1BEF1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791642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186C00-F4D9-4827-A431-7BFF3E15E70B}"/>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DCD4E89-9434-4FD7-AD32-B59869ECB536}"/>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333F272-A1A0-400C-BD11-4C7FF51E0D74}"/>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B2AA654-1C6C-46ED-80AC-DAC498EA5779}"/>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6" name="Espace réservé du pied de page 5">
            <a:extLst>
              <a:ext uri="{FF2B5EF4-FFF2-40B4-BE49-F238E27FC236}">
                <a16:creationId xmlns:a16="http://schemas.microsoft.com/office/drawing/2014/main" id="{2414A1C6-E3FF-46B7-8C74-A83F0BE297A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F42022F-1DF9-47D4-A1EF-B3C7ACA8D33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795691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D89945-4A2E-4C80-A14B-9E91114A464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B1B846D-A9D5-4EB0-A82A-EAE6F0F02BD1}"/>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210F4D-6F5C-47A1-83F1-FE0DD04BF12F}"/>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3828E009-3A1D-419E-BE0F-8EF4784DF9B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031D6F-BCBF-4695-9565-10FC1BB03ABD}"/>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743326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9CED60F-346B-479C-86C4-4415B8DD3203}"/>
              </a:ext>
            </a:extLst>
          </p:cNvPr>
          <p:cNvSpPr>
            <a:spLocks noGrp="1"/>
          </p:cNvSpPr>
          <p:nvPr>
            <p:ph type="title" orient="vert"/>
          </p:nvPr>
        </p:nvSpPr>
        <p:spPr>
          <a:xfrm>
            <a:off x="7653338" y="403225"/>
            <a:ext cx="2305050" cy="6407150"/>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2B5BB13-98C5-4EC7-88A1-9C328C2F522E}"/>
              </a:ext>
            </a:extLst>
          </p:cNvPr>
          <p:cNvSpPr>
            <a:spLocks noGrp="1"/>
          </p:cNvSpPr>
          <p:nvPr>
            <p:ph type="body" orient="vert" idx="1"/>
          </p:nvPr>
        </p:nvSpPr>
        <p:spPr>
          <a:xfrm>
            <a:off x="735013" y="403225"/>
            <a:ext cx="6765925" cy="6407150"/>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FC10527-B3AA-4310-8655-4C93AF819AD3}"/>
              </a:ext>
            </a:extLst>
          </p:cNvPr>
          <p:cNvSpPr>
            <a:spLocks noGrp="1"/>
          </p:cNvSpPr>
          <p:nvPr>
            <p:ph type="dt" sz="half" idx="10"/>
          </p:nvPr>
        </p:nvSpPr>
        <p:spPr/>
        <p:txBody>
          <a:body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6AC66B39-BEE8-407E-BD87-036F9E76A64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8315E60-3A29-4A44-9623-7EEECC0ED33E}"/>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4273259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C51E2D7-0948-4AF9-A930-6868F2B7E8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1294" b="37401"/>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151219524"/>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VEC BANDE GRIS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E41E3BA-4F20-4C45-8D14-598F6B6157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 t="81528" r="-4" b="7213"/>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938138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815D6EB-745B-4EF3-AE40-F3296C1B365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0000" b="36106"/>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264354441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NS BANDE GRISE">
    <p:spTree>
      <p:nvGrpSpPr>
        <p:cNvPr id="1" name=""/>
        <p:cNvGrpSpPr/>
        <p:nvPr/>
      </p:nvGrpSpPr>
      <p:grpSpPr>
        <a:xfrm>
          <a:off x="0" y="0"/>
          <a:ext cx="0" cy="0"/>
          <a:chOff x="0" y="0"/>
          <a:chExt cx="0" cy="0"/>
        </a:xfrm>
      </p:grpSpPr>
      <p:sp>
        <p:nvSpPr>
          <p:cNvPr id="2" name="Titre 1"/>
          <p:cNvSpPr>
            <a:spLocks noGrp="1"/>
          </p:cNvSpPr>
          <p:nvPr>
            <p:ph type="title"/>
          </p:nvPr>
        </p:nvSpPr>
        <p:spPr>
          <a:xfrm>
            <a:off x="546767" y="302801"/>
            <a:ext cx="9908189" cy="460928"/>
          </a:xfrm>
        </p:spPr>
        <p:txBody>
          <a:bodyPr>
            <a:noAutofit/>
          </a:bodyPr>
          <a:lstStyle>
            <a:lvl1pPr>
              <a:defRPr sz="2400">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4" name="Espace réservé du texte 3"/>
          <p:cNvSpPr>
            <a:spLocks noGrp="1"/>
          </p:cNvSpPr>
          <p:nvPr>
            <p:ph type="body" sz="quarter" idx="10"/>
          </p:nvPr>
        </p:nvSpPr>
        <p:spPr>
          <a:xfrm>
            <a:off x="546767" y="1637043"/>
            <a:ext cx="9851365" cy="5398667"/>
          </a:xfr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contenu 19"/>
          <p:cNvSpPr>
            <a:spLocks noGrp="1"/>
          </p:cNvSpPr>
          <p:nvPr>
            <p:ph sz="quarter" idx="13"/>
          </p:nvPr>
        </p:nvSpPr>
        <p:spPr>
          <a:xfrm>
            <a:off x="546768" y="763729"/>
            <a:ext cx="9873368" cy="397316"/>
          </a:xfrm>
          <a:prstGeom prst="rect">
            <a:avLst/>
          </a:prstGeom>
        </p:spPr>
        <p:txBody>
          <a:bodyPr/>
          <a:lstStyle>
            <a:lvl1pPr marL="0" indent="0" algn="r">
              <a:buFontTx/>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0" name="Image 9">
            <a:extLst>
              <a:ext uri="{FF2B5EF4-FFF2-40B4-BE49-F238E27FC236}">
                <a16:creationId xmlns:a16="http://schemas.microsoft.com/office/drawing/2014/main" id="{E4454618-A880-4F83-8527-F600C293AE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1216620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6" name="Image 5">
            <a:extLst>
              <a:ext uri="{FF2B5EF4-FFF2-40B4-BE49-F238E27FC236}">
                <a16:creationId xmlns:a16="http://schemas.microsoft.com/office/drawing/2014/main" id="{B5EC5B2A-27CD-4405-B791-8DDB7DFE3AD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962" r="59512"/>
          <a:stretch/>
        </p:blipFill>
        <p:spPr>
          <a:xfrm>
            <a:off x="0" y="0"/>
            <a:ext cx="3905513" cy="7561263"/>
          </a:xfrm>
          <a:prstGeom prst="rect">
            <a:avLst/>
          </a:prstGeom>
        </p:spPr>
      </p:pic>
      <p:pic>
        <p:nvPicPr>
          <p:cNvPr id="12" name="Image 11">
            <a:extLst>
              <a:ext uri="{FF2B5EF4-FFF2-40B4-BE49-F238E27FC236}">
                <a16:creationId xmlns:a16="http://schemas.microsoft.com/office/drawing/2014/main" id="{87D84F60-2C6B-40CA-BBFD-E0443BE7982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0265348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8" name="Image 17">
            <a:extLst>
              <a:ext uri="{FF2B5EF4-FFF2-40B4-BE49-F238E27FC236}">
                <a16:creationId xmlns:a16="http://schemas.microsoft.com/office/drawing/2014/main" id="{37C87FD8-5A9D-42C9-BD3A-4A6463F747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1484" r="44214"/>
          <a:stretch/>
        </p:blipFill>
        <p:spPr>
          <a:xfrm>
            <a:off x="0" y="1"/>
            <a:ext cx="3905512" cy="7561262"/>
          </a:xfrm>
          <a:prstGeom prst="rect">
            <a:avLst/>
          </a:prstGeom>
        </p:spPr>
      </p:pic>
      <p:pic>
        <p:nvPicPr>
          <p:cNvPr id="19" name="Image 18">
            <a:extLst>
              <a:ext uri="{FF2B5EF4-FFF2-40B4-BE49-F238E27FC236}">
                <a16:creationId xmlns:a16="http://schemas.microsoft.com/office/drawing/2014/main" id="{A4053D85-0D3A-4D80-8B00-80B32394F72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3633141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8FC56DE2-5F57-481D-BC23-2F90EFEF872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248059464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670" y="302801"/>
            <a:ext cx="9624060" cy="1260211"/>
          </a:xfrm>
          <a:prstGeom prst="rect">
            <a:avLst/>
          </a:prstGeom>
        </p:spPr>
        <p:txBody>
          <a:bodyPr vert="horz" lIns="104297" tIns="52149" rIns="104297" bIns="52149" rtlCol="0" anchor="ctr">
            <a:normAutofit/>
          </a:bodyPr>
          <a:lstStyle/>
          <a:p>
            <a:r>
              <a:rPr lang="fr-FR" dirty="0"/>
              <a:t>Modifiez le style du titre</a:t>
            </a:r>
          </a:p>
        </p:txBody>
      </p:sp>
      <p:sp>
        <p:nvSpPr>
          <p:cNvPr id="1027" name="Espace réservé du texte 3"/>
          <p:cNvSpPr>
            <a:spLocks noGrp="1"/>
          </p:cNvSpPr>
          <p:nvPr>
            <p:ph type="body" idx="1"/>
          </p:nvPr>
        </p:nvSpPr>
        <p:spPr bwMode="auto">
          <a:xfrm>
            <a:off x="534670" y="1764296"/>
            <a:ext cx="9624060" cy="499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97" tIns="52149" rIns="104297" bIns="52149" numCol="1" anchor="t" anchorCtr="0" compatLnSpc="1">
            <a:prstTxWarp prst="textNoShape">
              <a:avLst/>
            </a:prstTxWarp>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5" name="Image 4">
            <a:extLst>
              <a:ext uri="{FF2B5EF4-FFF2-40B4-BE49-F238E27FC236}">
                <a16:creationId xmlns:a16="http://schemas.microsoft.com/office/drawing/2014/main" id="{8E0FF475-7AC5-4886-88B8-E9970339243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980708" y="6495125"/>
            <a:ext cx="1548100" cy="921077"/>
          </a:xfrm>
          <a:prstGeom prst="rect">
            <a:avLst/>
          </a:prstGeom>
        </p:spPr>
      </p:pic>
      <p:pic>
        <p:nvPicPr>
          <p:cNvPr id="6" name="Image 5">
            <a:extLst>
              <a:ext uri="{FF2B5EF4-FFF2-40B4-BE49-F238E27FC236}">
                <a16:creationId xmlns:a16="http://schemas.microsoft.com/office/drawing/2014/main" id="{4560D555-988C-413F-BE09-61438C678CE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519034" y="6897728"/>
            <a:ext cx="1302699" cy="518474"/>
          </a:xfrm>
          <a:prstGeom prst="rect">
            <a:avLst/>
          </a:prstGeom>
        </p:spPr>
      </p:pic>
    </p:spTree>
  </p:cSld>
  <p:clrMap bg1="lt1" tx1="dk1" bg2="lt2" tx2="dk2" accent1="accent1" accent2="accent2" accent3="accent3" accent4="accent4" accent5="accent5" accent6="accent6" hlink="hlink" folHlink="folHlink"/>
  <p:sldLayoutIdLst>
    <p:sldLayoutId id="2147483724" r:id="rId1"/>
    <p:sldLayoutId id="2147483726" r:id="rId2"/>
    <p:sldLayoutId id="2147483744" r:id="rId3"/>
    <p:sldLayoutId id="2147483745" r:id="rId4"/>
    <p:sldLayoutId id="2147483746" r:id="rId5"/>
    <p:sldLayoutId id="2147483740" r:id="rId6"/>
    <p:sldLayoutId id="2147483731" r:id="rId7"/>
    <p:sldLayoutId id="2147483741" r:id="rId8"/>
    <p:sldLayoutId id="2147483742" r:id="rId9"/>
    <p:sldLayoutId id="2147483743" r:id="rId10"/>
    <p:sldLayoutId id="2147483747" r:id="rId11"/>
    <p:sldLayoutId id="2147483748" r:id="rId12"/>
  </p:sldLayoutIdLst>
  <p:txStyles>
    <p:titleStyle>
      <a:lvl1pPr algn="r" rtl="0" eaLnBrk="1" fontAlgn="base" hangingPunct="1">
        <a:spcBef>
          <a:spcPct val="0"/>
        </a:spcBef>
        <a:spcAft>
          <a:spcPct val="0"/>
        </a:spcAft>
        <a:defRPr lang="fr-FR" sz="2400" b="1" kern="1200" cap="all" dirty="0">
          <a:solidFill>
            <a:schemeClr val="accent2"/>
          </a:solidFill>
          <a:latin typeface="Cambria" pitchFamily="18" charset="0"/>
          <a:ea typeface="ヒラギノ角ゴ Pro W3" pitchFamily="28" charset="-128"/>
          <a:cs typeface="ヒラギノ角ゴ Pro W3"/>
        </a:defRPr>
      </a:lvl1pPr>
      <a:lvl2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2pPr>
      <a:lvl3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3pPr>
      <a:lvl4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4pPr>
      <a:lvl5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5pPr>
      <a:lvl6pPr marL="521483"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6pPr>
      <a:lvl7pPr marL="1042966"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7pPr>
      <a:lvl8pPr marL="1564449"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8pPr>
      <a:lvl9pPr marL="2085931"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9pPr>
    </p:titleStyle>
    <p:bodyStyle>
      <a:lvl1pPr marL="391112" indent="-391112" algn="l" rtl="0" eaLnBrk="1" fontAlgn="base" hangingPunct="1">
        <a:spcBef>
          <a:spcPct val="20000"/>
        </a:spcBef>
        <a:spcAft>
          <a:spcPct val="0"/>
        </a:spcAft>
        <a:buClr>
          <a:schemeClr val="accent2"/>
        </a:buClr>
        <a:buFont typeface="Wingdings 3" pitchFamily="18" charset="2"/>
        <a:buChar char="u"/>
        <a:defRPr lang="fr-FR" sz="1400" b="1" kern="1200" dirty="0">
          <a:solidFill>
            <a:srgbClr val="3F3F3F"/>
          </a:solidFill>
          <a:latin typeface="Helvetica" pitchFamily="34" charset="0"/>
          <a:ea typeface="ヒラギノ角ゴ Pro W3" pitchFamily="28" charset="-128"/>
          <a:cs typeface="Helvetica" pitchFamily="34" charset="0"/>
        </a:defRPr>
      </a:lvl1pPr>
      <a:lvl2pPr marL="698048" indent="-325926" algn="l" rtl="0" eaLnBrk="1" fontAlgn="base" hangingPunct="1">
        <a:spcBef>
          <a:spcPct val="20000"/>
        </a:spcBef>
        <a:spcAft>
          <a:spcPct val="0"/>
        </a:spcAft>
        <a:buClr>
          <a:srgbClr val="3F3F3F"/>
        </a:buClr>
        <a:buSzPct val="120000"/>
        <a:buFont typeface="Helvetica" pitchFamily="34" charset="0"/>
        <a:buChar char="&gt;"/>
        <a:defRPr lang="fr-FR" sz="1200" kern="1200" dirty="0">
          <a:solidFill>
            <a:srgbClr val="3F3F3F"/>
          </a:solidFill>
          <a:latin typeface="Helvetica" pitchFamily="34" charset="0"/>
          <a:ea typeface="ヒラギノ角ゴ Pro W3" pitchFamily="28" charset="-128"/>
          <a:cs typeface="ヒラギノ角ゴ Pro W3"/>
        </a:defRPr>
      </a:lvl2pPr>
      <a:lvl3pPr marL="944417" indent="-260741" algn="l" rtl="0" eaLnBrk="1" fontAlgn="base" hangingPunct="1">
        <a:spcBef>
          <a:spcPct val="20000"/>
        </a:spcBef>
        <a:spcAft>
          <a:spcPct val="0"/>
        </a:spcAft>
        <a:buClr>
          <a:schemeClr val="bg2"/>
        </a:buClr>
        <a:buBlip>
          <a:blip r:embed="rId16"/>
        </a:buBlip>
        <a:defRPr lang="fr-FR" sz="1100" kern="1200" dirty="0">
          <a:solidFill>
            <a:srgbClr val="3F3F3F"/>
          </a:solidFill>
          <a:latin typeface="Helvetica" pitchFamily="34" charset="0"/>
          <a:ea typeface="ヒラギノ角ゴ Pro W3" pitchFamily="28" charset="-128"/>
          <a:cs typeface="ヒラギノ角ゴ Pro W3"/>
        </a:defRPr>
      </a:lvl3pPr>
      <a:lvl4pPr marL="1231849" indent="-260741" algn="l" rtl="0" eaLnBrk="1" fontAlgn="base" hangingPunct="1">
        <a:spcBef>
          <a:spcPct val="20000"/>
        </a:spcBef>
        <a:spcAft>
          <a:spcPct val="0"/>
        </a:spcAft>
        <a:buClr>
          <a:srgbClr val="5F5F5F"/>
        </a:buClr>
        <a:buFont typeface="Arial" pitchFamily="34" charset="0"/>
        <a:buChar char="»"/>
        <a:defRPr lang="fr-FR" sz="1100" kern="1200" dirty="0">
          <a:solidFill>
            <a:srgbClr val="5F5F5F"/>
          </a:solidFill>
          <a:latin typeface="Helvetica" pitchFamily="34" charset="0"/>
          <a:ea typeface="ヒラギノ角ゴ Pro W3" pitchFamily="28" charset="-128"/>
          <a:cs typeface="ヒラギノ角ゴ Pro W3"/>
        </a:defRPr>
      </a:lvl4pPr>
      <a:lvl5pPr marL="1519280" indent="-260741" algn="l" rtl="0" eaLnBrk="1" fontAlgn="base" hangingPunct="1">
        <a:spcBef>
          <a:spcPct val="20000"/>
        </a:spcBef>
        <a:spcAft>
          <a:spcPct val="0"/>
        </a:spcAft>
        <a:buFont typeface="Arial" pitchFamily="34" charset="0"/>
        <a:buChar char="­"/>
        <a:defRPr lang="fr-FR" sz="1100" kern="1200" dirty="0">
          <a:solidFill>
            <a:srgbClr val="3F3F3F"/>
          </a:solidFill>
          <a:latin typeface="Helvetica" pitchFamily="34" charset="0"/>
          <a:ea typeface="ヒラギノ角ゴ Pro W3" pitchFamily="28" charset="-128"/>
          <a:cs typeface="ヒラギノ角ゴ Pro W3"/>
        </a:defRPr>
      </a:lvl5pPr>
      <a:lvl6pPr marL="2868155"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638"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121"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604"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42966" rtl="0" eaLnBrk="1" latinLnBrk="0" hangingPunct="1">
        <a:defRPr sz="2100" kern="1200">
          <a:solidFill>
            <a:schemeClr val="tx1"/>
          </a:solidFill>
          <a:latin typeface="+mn-lt"/>
          <a:ea typeface="+mn-ea"/>
          <a:cs typeface="+mn-cs"/>
        </a:defRPr>
      </a:lvl1pPr>
      <a:lvl2pPr marL="521483" algn="l" defTabSz="1042966" rtl="0" eaLnBrk="1" latinLnBrk="0" hangingPunct="1">
        <a:defRPr sz="2100" kern="1200">
          <a:solidFill>
            <a:schemeClr val="tx1"/>
          </a:solidFill>
          <a:latin typeface="+mn-lt"/>
          <a:ea typeface="+mn-ea"/>
          <a:cs typeface="+mn-cs"/>
        </a:defRPr>
      </a:lvl2pPr>
      <a:lvl3pPr marL="1042966" algn="l" defTabSz="1042966" rtl="0" eaLnBrk="1" latinLnBrk="0" hangingPunct="1">
        <a:defRPr sz="2100" kern="1200">
          <a:solidFill>
            <a:schemeClr val="tx1"/>
          </a:solidFill>
          <a:latin typeface="+mn-lt"/>
          <a:ea typeface="+mn-ea"/>
          <a:cs typeface="+mn-cs"/>
        </a:defRPr>
      </a:lvl3pPr>
      <a:lvl4pPr marL="1564449" algn="l" defTabSz="1042966" rtl="0" eaLnBrk="1" latinLnBrk="0" hangingPunct="1">
        <a:defRPr sz="2100" kern="1200">
          <a:solidFill>
            <a:schemeClr val="tx1"/>
          </a:solidFill>
          <a:latin typeface="+mn-lt"/>
          <a:ea typeface="+mn-ea"/>
          <a:cs typeface="+mn-cs"/>
        </a:defRPr>
      </a:lvl4pPr>
      <a:lvl5pPr marL="2085931" algn="l" defTabSz="1042966" rtl="0" eaLnBrk="1" latinLnBrk="0" hangingPunct="1">
        <a:defRPr sz="2100" kern="1200">
          <a:solidFill>
            <a:schemeClr val="tx1"/>
          </a:solidFill>
          <a:latin typeface="+mn-lt"/>
          <a:ea typeface="+mn-ea"/>
          <a:cs typeface="+mn-cs"/>
        </a:defRPr>
      </a:lvl5pPr>
      <a:lvl6pPr marL="2607414" algn="l" defTabSz="1042966" rtl="0" eaLnBrk="1" latinLnBrk="0" hangingPunct="1">
        <a:defRPr sz="2100" kern="1200">
          <a:solidFill>
            <a:schemeClr val="tx1"/>
          </a:solidFill>
          <a:latin typeface="+mn-lt"/>
          <a:ea typeface="+mn-ea"/>
          <a:cs typeface="+mn-cs"/>
        </a:defRPr>
      </a:lvl6pPr>
      <a:lvl7pPr marL="3128896" algn="l" defTabSz="1042966" rtl="0" eaLnBrk="1" latinLnBrk="0" hangingPunct="1">
        <a:defRPr sz="2100" kern="1200">
          <a:solidFill>
            <a:schemeClr val="tx1"/>
          </a:solidFill>
          <a:latin typeface="+mn-lt"/>
          <a:ea typeface="+mn-ea"/>
          <a:cs typeface="+mn-cs"/>
        </a:defRPr>
      </a:lvl7pPr>
      <a:lvl8pPr marL="3650379" algn="l" defTabSz="1042966" rtl="0" eaLnBrk="1" latinLnBrk="0" hangingPunct="1">
        <a:defRPr sz="2100" kern="1200">
          <a:solidFill>
            <a:schemeClr val="tx1"/>
          </a:solidFill>
          <a:latin typeface="+mn-lt"/>
          <a:ea typeface="+mn-ea"/>
          <a:cs typeface="+mn-cs"/>
        </a:defRPr>
      </a:lvl8pPr>
      <a:lvl9pPr marL="4171862" algn="l" defTabSz="104296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603B447-2231-4DBE-8C77-E30E5DDD4B9A}"/>
              </a:ext>
            </a:extLst>
          </p:cNvPr>
          <p:cNvSpPr>
            <a:spLocks noGrp="1"/>
          </p:cNvSpPr>
          <p:nvPr>
            <p:ph type="title"/>
          </p:nvPr>
        </p:nvSpPr>
        <p:spPr>
          <a:xfrm>
            <a:off x="735013" y="403225"/>
            <a:ext cx="9223375" cy="14605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2D9769C-6289-4480-8CAF-16F734E20EC7}"/>
              </a:ext>
            </a:extLst>
          </p:cNvPr>
          <p:cNvSpPr>
            <a:spLocks noGrp="1"/>
          </p:cNvSpPr>
          <p:nvPr>
            <p:ph type="body" idx="1"/>
          </p:nvPr>
        </p:nvSpPr>
        <p:spPr>
          <a:xfrm>
            <a:off x="735013" y="2012950"/>
            <a:ext cx="9223375" cy="4797425"/>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75323E1-36CC-4FDE-A1DE-9A451A93B6A9}"/>
              </a:ext>
            </a:extLst>
          </p:cNvPr>
          <p:cNvSpPr>
            <a:spLocks noGrp="1"/>
          </p:cNvSpPr>
          <p:nvPr>
            <p:ph type="dt" sz="half" idx="2"/>
          </p:nvPr>
        </p:nvSpPr>
        <p:spPr>
          <a:xfrm>
            <a:off x="735013" y="7008813"/>
            <a:ext cx="2406650" cy="401637"/>
          </a:xfrm>
          <a:prstGeom prst="rect">
            <a:avLst/>
          </a:prstGeom>
        </p:spPr>
        <p:txBody>
          <a:bodyPr vert="horz" lIns="91440" tIns="45720" rIns="91440" bIns="45720" rtlCol="0" anchor="ctr"/>
          <a:lstStyle>
            <a:lvl1pPr algn="l">
              <a:defRPr sz="1200">
                <a:solidFill>
                  <a:schemeClr val="tx1">
                    <a:tint val="75000"/>
                  </a:schemeClr>
                </a:solidFill>
              </a:defRPr>
            </a:lvl1pPr>
          </a:lstStyle>
          <a:p>
            <a:fld id="{56ED5532-FBD3-41CD-8BED-557F230F5F7B}" type="datetimeFigureOut">
              <a:rPr lang="fr-FR" smtClean="0"/>
              <a:t>07/09/2020</a:t>
            </a:fld>
            <a:endParaRPr lang="fr-FR"/>
          </a:p>
        </p:txBody>
      </p:sp>
      <p:sp>
        <p:nvSpPr>
          <p:cNvPr id="5" name="Espace réservé du pied de page 4">
            <a:extLst>
              <a:ext uri="{FF2B5EF4-FFF2-40B4-BE49-F238E27FC236}">
                <a16:creationId xmlns:a16="http://schemas.microsoft.com/office/drawing/2014/main" id="{DE45A10F-0BA8-45AD-9C33-4CF0D8C29E9C}"/>
              </a:ext>
            </a:extLst>
          </p:cNvPr>
          <p:cNvSpPr>
            <a:spLocks noGrp="1"/>
          </p:cNvSpPr>
          <p:nvPr>
            <p:ph type="ftr" sz="quarter" idx="3"/>
          </p:nvPr>
        </p:nvSpPr>
        <p:spPr>
          <a:xfrm>
            <a:off x="3541713" y="7008813"/>
            <a:ext cx="3609975" cy="401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1B3D4BD-0740-4C3C-AC31-16D180214302}"/>
              </a:ext>
            </a:extLst>
          </p:cNvPr>
          <p:cNvSpPr>
            <a:spLocks noGrp="1"/>
          </p:cNvSpPr>
          <p:nvPr>
            <p:ph type="sldNum" sz="quarter" idx="4"/>
          </p:nvPr>
        </p:nvSpPr>
        <p:spPr>
          <a:xfrm>
            <a:off x="7551738" y="7008813"/>
            <a:ext cx="2406650" cy="401637"/>
          </a:xfrm>
          <a:prstGeom prst="rect">
            <a:avLst/>
          </a:prstGeom>
        </p:spPr>
        <p:txBody>
          <a:bodyPr vert="horz" lIns="91440" tIns="45720" rIns="91440" bIns="45720" rtlCol="0" anchor="ctr"/>
          <a:lstStyle>
            <a:lvl1pPr algn="r">
              <a:defRPr sz="1200">
                <a:solidFill>
                  <a:schemeClr val="tx1">
                    <a:tint val="75000"/>
                  </a:schemeClr>
                </a:solidFill>
              </a:defRPr>
            </a:lvl1pPr>
          </a:lstStyle>
          <a:p>
            <a:fld id="{595BBE5C-86FE-487D-B31C-64EA357E2733}" type="slidenum">
              <a:rPr lang="fr-FR" smtClean="0"/>
              <a:t>‹N°›</a:t>
            </a:fld>
            <a:endParaRPr lang="fr-FR"/>
          </a:p>
        </p:txBody>
      </p:sp>
    </p:spTree>
    <p:extLst>
      <p:ext uri="{BB962C8B-B14F-4D97-AF65-F5344CB8AC3E}">
        <p14:creationId xmlns:p14="http://schemas.microsoft.com/office/powerpoint/2010/main" val="271468527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hyperlink" Target="PJ_etat_civil_P3/10_Tableau%20r&#233;cap%20d&#233;livrance%20copies%20et%20extraits.pdf" TargetMode="Externa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hyperlink" Target="PJ_etat_civil_P3/11_transcription_deces.pdf" TargetMode="Externa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hyperlink" Target="PJ_etat_civil_P3/12_Transcription_deces_avec_recepisse.pdf" TargetMode="Externa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PJ_etat_civil_P3/2_cir_31390_du_5_juillet_2010.pdf" TargetMode="Externa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hyperlink" Target="PJ_etat_civil_P3/13_Avis_mention_deces.pdf" TargetMode="Externa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hyperlink" Target="PJ_etat_civil_P3/14_Circulaire%2006-04-2012%20Mentions%20marginales.pdf" TargetMode="Externa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hyperlink" Target="PJ_etat_civil_P3/3_acte_de_deces.pdf" TargetMode="Externa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hyperlink" Target="PJ_etat_civil_P3/4_rectification_acte.pdf" TargetMode="Externa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hyperlink" Target="PJ_etat_civil_P3/6_bulletin%20_INSEE_2.pdf" TargetMode="External"/><Relationship Id="rId2" Type="http://schemas.openxmlformats.org/officeDocument/2006/relationships/hyperlink" Target="PJ_etat_civil_P3/5_bulletin_INSEE_7_bis.pdf" TargetMode="Externa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hyperlink" Target="PJ_etat_civil_P3/7_Formulaire_%20demande_%20acte_EC.pdf"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hyperlink" Target="PJ_etat_civil_P3/1_cir_31534_du_29_juillet_2010.pdf" TargetMode="Externa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hyperlink" Target="PJ_etat_civil_P3/9_Extrait_acte_mariage_sans_filiation.pdf" TargetMode="External"/><Relationship Id="rId2" Type="http://schemas.openxmlformats.org/officeDocument/2006/relationships/hyperlink" Target="PJ_etat_civil_P3/8_Extrait_naissance_sans_filiation.pdf"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CBD582-35A7-4559-B9E1-DEB7A48EBF43}"/>
              </a:ext>
            </a:extLst>
          </p:cNvPr>
          <p:cNvSpPr>
            <a:spLocks noGrp="1"/>
          </p:cNvSpPr>
          <p:nvPr>
            <p:ph type="ctrTitle"/>
          </p:nvPr>
        </p:nvSpPr>
        <p:spPr>
          <a:xfrm>
            <a:off x="1481384" y="1302087"/>
            <a:ext cx="7134296" cy="1370315"/>
          </a:xfrm>
        </p:spPr>
        <p:txBody>
          <a:bodyPr/>
          <a:lstStyle/>
          <a:p>
            <a:pPr algn="ctr"/>
            <a:r>
              <a:rPr lang="fr-FR" dirty="0"/>
              <a:t>Les services de l’état civil</a:t>
            </a:r>
          </a:p>
        </p:txBody>
      </p:sp>
      <p:sp>
        <p:nvSpPr>
          <p:cNvPr id="3" name="Sous-titre 2"/>
          <p:cNvSpPr>
            <a:spLocks noGrp="1"/>
          </p:cNvSpPr>
          <p:nvPr>
            <p:ph type="subTitle" idx="1"/>
          </p:nvPr>
        </p:nvSpPr>
        <p:spPr>
          <a:xfrm>
            <a:off x="1362684" y="3522091"/>
            <a:ext cx="4664790" cy="1712067"/>
          </a:xfrm>
        </p:spPr>
        <p:txBody>
          <a:bodyPr>
            <a:normAutofit/>
          </a:bodyPr>
          <a:lstStyle/>
          <a:p>
            <a:pPr algn="ctr"/>
            <a:r>
              <a:rPr lang="fr-FR" sz="2800" baseline="30000" dirty="0"/>
              <a:t>3ème PARTIE</a:t>
            </a:r>
            <a:endParaRPr lang="fr-FR" sz="2800" dirty="0"/>
          </a:p>
        </p:txBody>
      </p:sp>
      <p:sp>
        <p:nvSpPr>
          <p:cNvPr id="4" name="Espace réservé du texte 3"/>
          <p:cNvSpPr>
            <a:spLocks noGrp="1"/>
          </p:cNvSpPr>
          <p:nvPr>
            <p:ph type="body" sz="quarter" idx="10"/>
          </p:nvPr>
        </p:nvSpPr>
        <p:spPr>
          <a:xfrm>
            <a:off x="1220444" y="5202567"/>
            <a:ext cx="4126256" cy="872876"/>
          </a:xfrm>
        </p:spPr>
        <p:txBody>
          <a:bodyPr>
            <a:normAutofit/>
          </a:bodyPr>
          <a:lstStyle/>
          <a:p>
            <a:pPr marL="144463" indent="-144463"/>
            <a:r>
              <a:rPr lang="fr-FR" sz="1200" dirty="0"/>
              <a:t>2020</a:t>
            </a:r>
          </a:p>
        </p:txBody>
      </p:sp>
    </p:spTree>
    <p:extLst>
      <p:ext uri="{BB962C8B-B14F-4D97-AF65-F5344CB8AC3E}">
        <p14:creationId xmlns:p14="http://schemas.microsoft.com/office/powerpoint/2010/main" val="80776806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1048BD-9D84-493B-9308-AA1BBAA1D81A}"/>
              </a:ext>
            </a:extLst>
          </p:cNvPr>
          <p:cNvSpPr>
            <a:spLocks noGrp="1"/>
          </p:cNvSpPr>
          <p:nvPr>
            <p:ph type="title"/>
          </p:nvPr>
        </p:nvSpPr>
        <p:spPr/>
        <p:txBody>
          <a:bodyPr/>
          <a:lstStyle/>
          <a:p>
            <a:pPr algn="ctr"/>
            <a:r>
              <a:rPr lang="fr-FR" dirty="0"/>
              <a:t>Procédure à suivre</a:t>
            </a:r>
          </a:p>
        </p:txBody>
      </p:sp>
      <p:sp>
        <p:nvSpPr>
          <p:cNvPr id="3" name="Espace réservé du texte 2">
            <a:extLst>
              <a:ext uri="{FF2B5EF4-FFF2-40B4-BE49-F238E27FC236}">
                <a16:creationId xmlns:a16="http://schemas.microsoft.com/office/drawing/2014/main" id="{69FDF785-F802-46EB-98BA-8466E23571FF}"/>
              </a:ext>
            </a:extLst>
          </p:cNvPr>
          <p:cNvSpPr>
            <a:spLocks noGrp="1"/>
          </p:cNvSpPr>
          <p:nvPr>
            <p:ph type="body" sz="quarter" idx="10"/>
          </p:nvPr>
        </p:nvSpPr>
        <p:spPr>
          <a:xfrm>
            <a:off x="546767" y="1381761"/>
            <a:ext cx="9851365" cy="5653950"/>
          </a:xfrm>
        </p:spPr>
        <p:txBody>
          <a:bodyPr/>
          <a:lstStyle/>
          <a:p>
            <a:pPr algn="just"/>
            <a:r>
              <a:rPr lang="fr-FR" sz="2800" b="0" dirty="0"/>
              <a:t>Enregistrement de la demande par le service d’archives public (service instructeur) ;</a:t>
            </a:r>
          </a:p>
          <a:p>
            <a:pPr algn="just"/>
            <a:r>
              <a:rPr lang="fr-FR" sz="2800" b="0" dirty="0"/>
              <a:t>saisine par celui-ci du service versant pour avis (commune qui détient le registre) ; </a:t>
            </a:r>
          </a:p>
          <a:p>
            <a:pPr algn="just"/>
            <a:r>
              <a:rPr lang="fr-FR" sz="2800" b="0" dirty="0"/>
              <a:t>retour du dossier complété par le service versant au service d’archives instructeur ; </a:t>
            </a:r>
          </a:p>
          <a:p>
            <a:pPr algn="just"/>
            <a:r>
              <a:rPr lang="fr-FR" sz="2800" b="0" dirty="0"/>
              <a:t>transmission du dossier complet au service interministériel des archives de France (SIAF) pour examen et rédaction de la réponse ; </a:t>
            </a:r>
          </a:p>
          <a:p>
            <a:pPr algn="just"/>
            <a:r>
              <a:rPr lang="fr-FR" sz="2800" b="0" dirty="0"/>
              <a:t>envoi au demandeur de la réponse du directeur chargé des archives de France, avec copie au service d’archives instructeur. </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FB9EC660-F14A-4080-9162-767DD96B14B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40036758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F0C0DD-7603-4342-A16C-BF6D94FDF4D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114551C-72BC-4B71-B972-3FC733277AAF}"/>
              </a:ext>
            </a:extLst>
          </p:cNvPr>
          <p:cNvSpPr>
            <a:spLocks noGrp="1"/>
          </p:cNvSpPr>
          <p:nvPr>
            <p:ph type="body" sz="quarter" idx="10"/>
          </p:nvPr>
        </p:nvSpPr>
        <p:spPr>
          <a:xfrm>
            <a:off x="546767" y="2034359"/>
            <a:ext cx="9851365" cy="2040877"/>
          </a:xfrm>
        </p:spPr>
        <p:txBody>
          <a:bodyPr/>
          <a:lstStyle/>
          <a:p>
            <a:pPr algn="just"/>
            <a:r>
              <a:rPr lang="fr-FR" sz="2800" b="0" dirty="0"/>
              <a:t>Les extraits avec filiation contiennent les mêmes indications que les extraits sans filiation avec en plus les informations relatives à la filiation de la personne concernée. </a:t>
            </a:r>
          </a:p>
          <a:p>
            <a:endParaRPr lang="fr-FR" dirty="0"/>
          </a:p>
        </p:txBody>
      </p:sp>
      <p:sp>
        <p:nvSpPr>
          <p:cNvPr id="4" name="Espace réservé du contenu 3">
            <a:extLst>
              <a:ext uri="{FF2B5EF4-FFF2-40B4-BE49-F238E27FC236}">
                <a16:creationId xmlns:a16="http://schemas.microsoft.com/office/drawing/2014/main" id="{522F34B3-5475-4B6C-A0A8-D372F6B30A38}"/>
              </a:ext>
            </a:extLst>
          </p:cNvPr>
          <p:cNvSpPr>
            <a:spLocks noGrp="1"/>
          </p:cNvSpPr>
          <p:nvPr>
            <p:ph sz="quarter" idx="13"/>
          </p:nvPr>
        </p:nvSpPr>
        <p:spPr/>
        <p:txBody>
          <a:bodyPr/>
          <a:lstStyle/>
          <a:p>
            <a:pPr algn="ctr"/>
            <a:r>
              <a:rPr lang="fr-FR" dirty="0">
                <a:solidFill>
                  <a:srgbClr val="004175"/>
                </a:solidFill>
              </a:rPr>
              <a:t>LES EXTRAITS AVEC FILIATION</a:t>
            </a:r>
          </a:p>
        </p:txBody>
      </p:sp>
    </p:spTree>
    <p:extLst>
      <p:ext uri="{BB962C8B-B14F-4D97-AF65-F5344CB8AC3E}">
        <p14:creationId xmlns:p14="http://schemas.microsoft.com/office/powerpoint/2010/main" val="15908141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271A84-15F9-41EC-8424-03F7DAD4F6C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7EC1E611-4C31-4261-928E-BEF633414FDE}"/>
              </a:ext>
            </a:extLst>
          </p:cNvPr>
          <p:cNvSpPr>
            <a:spLocks noGrp="1"/>
          </p:cNvSpPr>
          <p:nvPr>
            <p:ph type="body" sz="quarter" idx="10"/>
          </p:nvPr>
        </p:nvSpPr>
        <p:spPr>
          <a:xfrm>
            <a:off x="546767" y="1637043"/>
            <a:ext cx="9851365" cy="4022077"/>
          </a:xfrm>
        </p:spPr>
        <p:txBody>
          <a:bodyPr/>
          <a:lstStyle/>
          <a:p>
            <a:pPr algn="just"/>
            <a:r>
              <a:rPr lang="fr-FR" sz="2800" b="0" dirty="0"/>
              <a:t>Ces extraits peuvent être demandés par :</a:t>
            </a:r>
          </a:p>
          <a:p>
            <a:pPr lvl="1" algn="just"/>
            <a:r>
              <a:rPr lang="fr-FR" sz="2800" b="0" dirty="0"/>
              <a:t>la personne concernée par l'acte (majeure ou émancipée), son représentant légal, son époux(se) ; </a:t>
            </a:r>
          </a:p>
          <a:p>
            <a:pPr lvl="1" algn="just"/>
            <a:r>
              <a:rPr lang="fr-FR" sz="2800" b="0" dirty="0"/>
              <a:t>un ascendant, un descendant de la personne concernée (parent, grand-parent / enfant, petit-enfant) ou un héritier ;</a:t>
            </a:r>
          </a:p>
          <a:p>
            <a:pPr lvl="1" algn="just"/>
            <a:r>
              <a:rPr lang="fr-FR" sz="2800" b="0" dirty="0"/>
              <a:t>un professionnel autorisé par la loi (avocat pour le compte d'un client par exemple).</a:t>
            </a:r>
          </a:p>
          <a:p>
            <a:endParaRPr lang="fr-FR" dirty="0"/>
          </a:p>
        </p:txBody>
      </p:sp>
      <p:sp>
        <p:nvSpPr>
          <p:cNvPr id="4" name="Espace réservé du contenu 3">
            <a:extLst>
              <a:ext uri="{FF2B5EF4-FFF2-40B4-BE49-F238E27FC236}">
                <a16:creationId xmlns:a16="http://schemas.microsoft.com/office/drawing/2014/main" id="{2EC69374-2C09-4CD3-B994-3C80541A1FB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32021098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C6E7FE-0E77-4224-8689-B1795F39C80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D7DF61C-14EE-47F3-BFC2-3CDE3769F868}"/>
              </a:ext>
            </a:extLst>
          </p:cNvPr>
          <p:cNvSpPr>
            <a:spLocks noGrp="1"/>
          </p:cNvSpPr>
          <p:nvPr>
            <p:ph type="body" sz="quarter" idx="10"/>
          </p:nvPr>
        </p:nvSpPr>
        <p:spPr>
          <a:xfrm>
            <a:off x="546767" y="1901203"/>
            <a:ext cx="9851365" cy="3381997"/>
          </a:xfrm>
        </p:spPr>
        <p:txBody>
          <a:bodyPr/>
          <a:lstStyle/>
          <a:p>
            <a:pPr algn="just"/>
            <a:r>
              <a:rPr lang="fr-FR" sz="2800" b="0" dirty="0"/>
              <a:t>Ici encore, l’officier d’état civil doit s’assurer par tous moyens de l’exactitude des indications fournies par le requérant pour éviter de délivrer des extraits avec filiation à des personnes mal intentionnées. </a:t>
            </a:r>
          </a:p>
          <a:p>
            <a:pPr algn="ctr"/>
            <a:r>
              <a:rPr lang="fr-FR" sz="2800" b="0" dirty="0">
                <a:solidFill>
                  <a:srgbClr val="004175"/>
                </a:solidFill>
                <a:hlinkClick r:id="rId2" action="ppaction://hlinkfile">
                  <a:extLst>
                    <a:ext uri="{A12FA001-AC4F-418D-AE19-62706E023703}">
                      <ahyp:hlinkClr xmlns:ahyp="http://schemas.microsoft.com/office/drawing/2018/hyperlinkcolor" val="tx"/>
                    </a:ext>
                  </a:extLst>
                </a:hlinkClick>
              </a:rPr>
              <a:t>PJ_etat_civil_P3\10_Tableau récap délivrance copies et extraits.pdf</a:t>
            </a:r>
            <a:endParaRPr lang="fr-FR" sz="2800" b="0" dirty="0">
              <a:solidFill>
                <a:srgbClr val="004175"/>
              </a:solidFill>
            </a:endParaRPr>
          </a:p>
          <a:p>
            <a:endParaRPr lang="fr-FR" dirty="0"/>
          </a:p>
        </p:txBody>
      </p:sp>
      <p:sp>
        <p:nvSpPr>
          <p:cNvPr id="4" name="Espace réservé du contenu 3">
            <a:extLst>
              <a:ext uri="{FF2B5EF4-FFF2-40B4-BE49-F238E27FC236}">
                <a16:creationId xmlns:a16="http://schemas.microsoft.com/office/drawing/2014/main" id="{61C3A82F-5232-4FCD-8CE4-86E975ADF10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04299520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B883D6-7E8E-4D1B-96C2-8357CB1E1762}"/>
              </a:ext>
            </a:extLst>
          </p:cNvPr>
          <p:cNvSpPr>
            <a:spLocks noGrp="1"/>
          </p:cNvSpPr>
          <p:nvPr>
            <p:ph type="title"/>
          </p:nvPr>
        </p:nvSpPr>
        <p:spPr/>
        <p:txBody>
          <a:bodyPr/>
          <a:lstStyle/>
          <a:p>
            <a:pPr algn="ctr"/>
            <a:r>
              <a:rPr lang="fr-FR" dirty="0"/>
              <a:t>LES TRANSCRIPTIONS</a:t>
            </a:r>
          </a:p>
        </p:txBody>
      </p:sp>
      <p:sp>
        <p:nvSpPr>
          <p:cNvPr id="3" name="Espace réservé du texte 2">
            <a:extLst>
              <a:ext uri="{FF2B5EF4-FFF2-40B4-BE49-F238E27FC236}">
                <a16:creationId xmlns:a16="http://schemas.microsoft.com/office/drawing/2014/main" id="{F88126FC-6536-4344-942F-0AAEA45C6FE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70833721"/>
      </p:ext>
    </p:extLst>
  </p:cSld>
  <p:clrMapOvr>
    <a:masterClrMapping/>
  </p:clrMapOvr>
  <p:transition spd="slow"/>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E0E9E1-FE51-48DE-B51B-B83417AFDD9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3488B1B-0C69-4E87-B41E-CC6F0DF33C56}"/>
              </a:ext>
            </a:extLst>
          </p:cNvPr>
          <p:cNvSpPr>
            <a:spLocks noGrp="1"/>
          </p:cNvSpPr>
          <p:nvPr>
            <p:ph type="body" sz="quarter" idx="10"/>
          </p:nvPr>
        </p:nvSpPr>
        <p:spPr>
          <a:xfrm>
            <a:off x="568770" y="2034359"/>
            <a:ext cx="9851365" cy="2325357"/>
          </a:xfrm>
        </p:spPr>
        <p:txBody>
          <a:bodyPr/>
          <a:lstStyle/>
          <a:p>
            <a:pPr algn="just"/>
            <a:r>
              <a:rPr lang="fr-FR" sz="2800" b="0" dirty="0"/>
              <a:t>La transcription est l’opération par laquelle un officier de l’état civil reporte sur ses registres un acte de l’état civil reçu ailleurs que dans sa circonscription (ou une décision judiciaire relative à l’état civil).</a:t>
            </a:r>
          </a:p>
          <a:p>
            <a:endParaRPr lang="fr-FR" dirty="0"/>
          </a:p>
        </p:txBody>
      </p:sp>
      <p:sp>
        <p:nvSpPr>
          <p:cNvPr id="4" name="Espace réservé du contenu 3">
            <a:extLst>
              <a:ext uri="{FF2B5EF4-FFF2-40B4-BE49-F238E27FC236}">
                <a16:creationId xmlns:a16="http://schemas.microsoft.com/office/drawing/2014/main" id="{FF41B889-607D-49AD-BDB9-E869F72980F3}"/>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7759725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DE798D-7C4D-4375-B8EA-837189741722}"/>
              </a:ext>
            </a:extLst>
          </p:cNvPr>
          <p:cNvSpPr>
            <a:spLocks noGrp="1"/>
          </p:cNvSpPr>
          <p:nvPr>
            <p:ph type="title"/>
          </p:nvPr>
        </p:nvSpPr>
        <p:spPr/>
        <p:txBody>
          <a:bodyPr/>
          <a:lstStyle/>
          <a:p>
            <a:pPr algn="ctr"/>
            <a:r>
              <a:rPr lang="fr-FR" dirty="0"/>
              <a:t>ACTES ET JUGEMENTS SOUMIS A TRANSCRIPTIONS</a:t>
            </a:r>
          </a:p>
        </p:txBody>
      </p:sp>
      <p:sp>
        <p:nvSpPr>
          <p:cNvPr id="3" name="Espace réservé du texte 2">
            <a:extLst>
              <a:ext uri="{FF2B5EF4-FFF2-40B4-BE49-F238E27FC236}">
                <a16:creationId xmlns:a16="http://schemas.microsoft.com/office/drawing/2014/main" id="{25CEE52C-97F8-4E4C-898F-8FAC914F393B}"/>
              </a:ext>
            </a:extLst>
          </p:cNvPr>
          <p:cNvSpPr>
            <a:spLocks noGrp="1"/>
          </p:cNvSpPr>
          <p:nvPr>
            <p:ph type="body" sz="quarter" idx="10"/>
          </p:nvPr>
        </p:nvSpPr>
        <p:spPr>
          <a:xfrm>
            <a:off x="676835" y="1728483"/>
            <a:ext cx="9613233" cy="2640317"/>
          </a:xfrm>
        </p:spPr>
        <p:txBody>
          <a:bodyPr/>
          <a:lstStyle/>
          <a:p>
            <a:pPr algn="just"/>
            <a:r>
              <a:rPr lang="fr-FR" sz="2800" b="0" dirty="0"/>
              <a:t>Pour certains d’entre eux, la transcription a essentiellement pour but d’assurer une meilleure publicité.</a:t>
            </a:r>
          </a:p>
          <a:p>
            <a:pPr algn="just"/>
            <a:r>
              <a:rPr lang="fr-FR" sz="2800" b="0" dirty="0"/>
              <a:t>Pour les autres, elle vise à remplacer un acte manquant ou à constituer un acte de naissance. </a:t>
            </a:r>
          </a:p>
          <a:p>
            <a:endParaRPr lang="fr-FR" dirty="0"/>
          </a:p>
        </p:txBody>
      </p:sp>
      <p:sp>
        <p:nvSpPr>
          <p:cNvPr id="4" name="Espace réservé du contenu 3">
            <a:extLst>
              <a:ext uri="{FF2B5EF4-FFF2-40B4-BE49-F238E27FC236}">
                <a16:creationId xmlns:a16="http://schemas.microsoft.com/office/drawing/2014/main" id="{65FBCDEC-A69A-4E86-8347-981BF313A98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6591301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3D2B58-81A2-4324-8E1C-F07F791677F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EFEE82D-5319-4307-AF15-EDA53FA56FE0}"/>
              </a:ext>
            </a:extLst>
          </p:cNvPr>
          <p:cNvSpPr>
            <a:spLocks noGrp="1"/>
          </p:cNvSpPr>
          <p:nvPr>
            <p:ph type="body" sz="quarter" idx="10"/>
          </p:nvPr>
        </p:nvSpPr>
        <p:spPr>
          <a:xfrm>
            <a:off x="524764" y="2034359"/>
            <a:ext cx="9851365" cy="2599677"/>
          </a:xfrm>
        </p:spPr>
        <p:txBody>
          <a:bodyPr/>
          <a:lstStyle/>
          <a:p>
            <a:pPr algn="just"/>
            <a:r>
              <a:rPr lang="fr-FR" sz="2800" b="0" dirty="0"/>
              <a:t>L’acte de décès dressé dans une commune autre que celle où le défunt était domicilié doit être transcrit sur les registres de la commune du dernier domicile du défunt. </a:t>
            </a:r>
          </a:p>
          <a:p>
            <a:pPr algn="ctr"/>
            <a:r>
              <a:rPr lang="fr-FR" sz="2800" b="0" dirty="0">
                <a:solidFill>
                  <a:srgbClr val="004175"/>
                </a:solidFill>
                <a:hlinkClick r:id="rId2" action="ppaction://hlinkfile">
                  <a:extLst>
                    <a:ext uri="{A12FA001-AC4F-418D-AE19-62706E023703}">
                      <ahyp:hlinkClr xmlns:ahyp="http://schemas.microsoft.com/office/drawing/2018/hyperlinkcolor" val="tx"/>
                    </a:ext>
                  </a:extLst>
                </a:hlinkClick>
              </a:rPr>
              <a:t>PJ_etat_civil_P3\11_transcription_deces.pdf</a:t>
            </a:r>
            <a:endParaRPr lang="fr-FR" sz="2800" b="0" dirty="0">
              <a:solidFill>
                <a:srgbClr val="004175"/>
              </a:solidFill>
            </a:endParaRPr>
          </a:p>
        </p:txBody>
      </p:sp>
      <p:sp>
        <p:nvSpPr>
          <p:cNvPr id="4" name="Espace réservé du contenu 3">
            <a:extLst>
              <a:ext uri="{FF2B5EF4-FFF2-40B4-BE49-F238E27FC236}">
                <a16:creationId xmlns:a16="http://schemas.microsoft.com/office/drawing/2014/main" id="{FDB2039D-B299-4DED-AE88-24B184129FF7}"/>
              </a:ext>
            </a:extLst>
          </p:cNvPr>
          <p:cNvSpPr>
            <a:spLocks noGrp="1"/>
          </p:cNvSpPr>
          <p:nvPr>
            <p:ph sz="quarter" idx="13"/>
          </p:nvPr>
        </p:nvSpPr>
        <p:spPr/>
        <p:txBody>
          <a:bodyPr/>
          <a:lstStyle/>
          <a:p>
            <a:pPr algn="ctr"/>
            <a:r>
              <a:rPr lang="fr-FR" dirty="0">
                <a:solidFill>
                  <a:srgbClr val="004175"/>
                </a:solidFill>
              </a:rPr>
              <a:t>TRANSCRIPTION DANS UN INTÉRÊT DE PUBLICITÉ</a:t>
            </a:r>
          </a:p>
        </p:txBody>
      </p:sp>
    </p:spTree>
    <p:extLst>
      <p:ext uri="{BB962C8B-B14F-4D97-AF65-F5344CB8AC3E}">
        <p14:creationId xmlns:p14="http://schemas.microsoft.com/office/powerpoint/2010/main" val="191439088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1B826A-37C2-4237-8A7C-6A834D80105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0C64569-82A1-44B0-9A4D-54D6BC2F0A09}"/>
              </a:ext>
            </a:extLst>
          </p:cNvPr>
          <p:cNvSpPr>
            <a:spLocks noGrp="1"/>
          </p:cNvSpPr>
          <p:nvPr>
            <p:ph type="body" sz="quarter" idx="10"/>
          </p:nvPr>
        </p:nvSpPr>
        <p:spPr>
          <a:xfrm>
            <a:off x="546767" y="1637043"/>
            <a:ext cx="9851365" cy="2538717"/>
          </a:xfrm>
        </p:spPr>
        <p:txBody>
          <a:bodyPr/>
          <a:lstStyle/>
          <a:p>
            <a:pPr algn="just"/>
            <a:r>
              <a:rPr lang="fr-FR" sz="2800" b="0" u="sng" dirty="0"/>
              <a:t>À NOTER: </a:t>
            </a:r>
          </a:p>
          <a:p>
            <a:pPr lvl="1" algn="just"/>
            <a:r>
              <a:rPr lang="fr-FR" sz="2600" b="0" dirty="0"/>
              <a:t>le dispositif du jugement déclaratif d’absence doit également être transcrit sur les registres des décès du lieu du domicile de l’absent ou de sa dernière résidence à la requête du procureur de la République. </a:t>
            </a:r>
          </a:p>
          <a:p>
            <a:endParaRPr lang="fr-FR" dirty="0"/>
          </a:p>
        </p:txBody>
      </p:sp>
      <p:sp>
        <p:nvSpPr>
          <p:cNvPr id="4" name="Espace réservé du contenu 3">
            <a:extLst>
              <a:ext uri="{FF2B5EF4-FFF2-40B4-BE49-F238E27FC236}">
                <a16:creationId xmlns:a16="http://schemas.microsoft.com/office/drawing/2014/main" id="{B25A2C46-5F51-4DFC-941C-DEB119EFB813}"/>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23720320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1247C2-3A0F-4AD8-ADC6-2A4D24C1582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28BB910F-9101-4319-9A94-65611AD1C0EA}"/>
              </a:ext>
            </a:extLst>
          </p:cNvPr>
          <p:cNvSpPr>
            <a:spLocks noGrp="1"/>
          </p:cNvSpPr>
          <p:nvPr>
            <p:ph type="body" sz="quarter" idx="10"/>
          </p:nvPr>
        </p:nvSpPr>
        <p:spPr>
          <a:xfrm>
            <a:off x="546767" y="2034359"/>
            <a:ext cx="9851365" cy="2355837"/>
          </a:xfrm>
        </p:spPr>
        <p:txBody>
          <a:bodyPr/>
          <a:lstStyle/>
          <a:p>
            <a:pPr algn="just"/>
            <a:r>
              <a:rPr lang="fr-FR" sz="2800" b="0" dirty="0"/>
              <a:t>Sont transcrits sur les registres de la commune où l’acte a été dressé ou aurait dû l’être :</a:t>
            </a:r>
          </a:p>
          <a:p>
            <a:pPr algn="just"/>
            <a:r>
              <a:rPr lang="fr-FR" sz="2800" b="0" dirty="0"/>
              <a:t>les jugements ou arrêts déclaratifs de naissance (art. 55 C. civ.) ;</a:t>
            </a:r>
          </a:p>
          <a:p>
            <a:endParaRPr lang="fr-FR" dirty="0"/>
          </a:p>
        </p:txBody>
      </p:sp>
      <p:sp>
        <p:nvSpPr>
          <p:cNvPr id="4" name="Espace réservé du contenu 3">
            <a:extLst>
              <a:ext uri="{FF2B5EF4-FFF2-40B4-BE49-F238E27FC236}">
                <a16:creationId xmlns:a16="http://schemas.microsoft.com/office/drawing/2014/main" id="{9385C490-4A5F-4055-B048-9DFC2A1BC4DE}"/>
              </a:ext>
            </a:extLst>
          </p:cNvPr>
          <p:cNvSpPr>
            <a:spLocks noGrp="1"/>
          </p:cNvSpPr>
          <p:nvPr>
            <p:ph sz="quarter" idx="13"/>
          </p:nvPr>
        </p:nvSpPr>
        <p:spPr/>
        <p:txBody>
          <a:bodyPr/>
          <a:lstStyle/>
          <a:p>
            <a:pPr algn="ctr"/>
            <a:r>
              <a:rPr lang="fr-FR" dirty="0">
                <a:solidFill>
                  <a:srgbClr val="004175"/>
                </a:solidFill>
              </a:rPr>
              <a:t>TRANSCRIPTION EN VUE DE REMPLACER UN ACTE MANQUANT</a:t>
            </a:r>
          </a:p>
        </p:txBody>
      </p:sp>
    </p:spTree>
    <p:extLst>
      <p:ext uri="{BB962C8B-B14F-4D97-AF65-F5344CB8AC3E}">
        <p14:creationId xmlns:p14="http://schemas.microsoft.com/office/powerpoint/2010/main" val="315523300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46ADEB-A981-4C46-B141-05D6779A33D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2C5671E3-7345-4483-B165-7F5F89CFD29D}"/>
              </a:ext>
            </a:extLst>
          </p:cNvPr>
          <p:cNvSpPr>
            <a:spLocks noGrp="1"/>
          </p:cNvSpPr>
          <p:nvPr>
            <p:ph type="body" sz="quarter" idx="10"/>
          </p:nvPr>
        </p:nvSpPr>
        <p:spPr>
          <a:xfrm>
            <a:off x="546767" y="1921523"/>
            <a:ext cx="9851365" cy="2873997"/>
          </a:xfrm>
        </p:spPr>
        <p:txBody>
          <a:bodyPr/>
          <a:lstStyle/>
          <a:p>
            <a:pPr algn="just"/>
            <a:r>
              <a:rPr lang="fr-FR" sz="2800" b="0" dirty="0"/>
              <a:t>Le service central d’état civil du ministère des affaires étrangères est compétent lorsque les actes de l’état civil ont été ou auraient dû être dressés à l’étranger quelles que soient la forme de l’acte et la nationalité de l’intéressé à condition que ce dernier soit domicilié en France.</a:t>
            </a:r>
          </a:p>
          <a:p>
            <a:endParaRPr lang="fr-FR" dirty="0"/>
          </a:p>
        </p:txBody>
      </p:sp>
      <p:sp>
        <p:nvSpPr>
          <p:cNvPr id="4" name="Espace réservé du contenu 3">
            <a:extLst>
              <a:ext uri="{FF2B5EF4-FFF2-40B4-BE49-F238E27FC236}">
                <a16:creationId xmlns:a16="http://schemas.microsoft.com/office/drawing/2014/main" id="{46AA4B55-0E13-4636-A811-C833A32580B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567732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7D789C-F6E7-47F8-9358-9517FCAD263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2DB0092-F2D6-41B7-AE98-42D098703DA5}"/>
              </a:ext>
            </a:extLst>
          </p:cNvPr>
          <p:cNvSpPr>
            <a:spLocks noGrp="1"/>
          </p:cNvSpPr>
          <p:nvPr>
            <p:ph type="body" sz="quarter" idx="10"/>
          </p:nvPr>
        </p:nvSpPr>
        <p:spPr>
          <a:xfrm>
            <a:off x="546767" y="1880883"/>
            <a:ext cx="9851365" cy="3635997"/>
          </a:xfrm>
        </p:spPr>
        <p:txBody>
          <a:bodyPr/>
          <a:lstStyle/>
          <a:p>
            <a:pPr algn="just"/>
            <a:r>
              <a:rPr lang="fr-FR" sz="2800" b="0" dirty="0"/>
              <a:t>L’autorisation de consulter directement les registres en mairie ne doit pas conduire les personnes autorisées à se faire délivrer des copies des actes de naissance, de reconnaissance et de mariage. </a:t>
            </a:r>
          </a:p>
          <a:p>
            <a:pPr algn="just"/>
            <a:r>
              <a:rPr lang="fr-FR" sz="2800" b="0" dirty="0"/>
              <a:t>En effet, les règles de délivrance de ces actes, définies par les articles 9 à 11 du décret du 3 août 1962, leur sont également opposables.</a:t>
            </a:r>
          </a:p>
          <a:p>
            <a:endParaRPr lang="fr-FR" dirty="0"/>
          </a:p>
        </p:txBody>
      </p:sp>
      <p:sp>
        <p:nvSpPr>
          <p:cNvPr id="4" name="Espace réservé du contenu 3">
            <a:extLst>
              <a:ext uri="{FF2B5EF4-FFF2-40B4-BE49-F238E27FC236}">
                <a16:creationId xmlns:a16="http://schemas.microsoft.com/office/drawing/2014/main" id="{3950E8A9-760D-41C9-9F2F-C950DAE7057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8703631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CDC122-56EE-4D7C-B56F-84976CB4F0E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7BC2A64-407C-496D-A778-0E934568ADAC}"/>
              </a:ext>
            </a:extLst>
          </p:cNvPr>
          <p:cNvSpPr>
            <a:spLocks noGrp="1"/>
          </p:cNvSpPr>
          <p:nvPr>
            <p:ph type="body" sz="quarter" idx="10"/>
          </p:nvPr>
        </p:nvSpPr>
        <p:spPr>
          <a:xfrm>
            <a:off x="546767" y="1789443"/>
            <a:ext cx="9851365" cy="4225277"/>
          </a:xfrm>
        </p:spPr>
        <p:txBody>
          <a:bodyPr/>
          <a:lstStyle/>
          <a:p>
            <a:pPr algn="just"/>
            <a:r>
              <a:rPr lang="fr-FR" sz="2800" b="0" dirty="0"/>
              <a:t>La transcription est demandée à l’officier de l’état civil détenteur des registres sur lesquels elle doit être effectuée. </a:t>
            </a:r>
          </a:p>
          <a:p>
            <a:pPr algn="just"/>
            <a:r>
              <a:rPr lang="fr-FR" sz="2800" b="0" dirty="0"/>
              <a:t>Pour les actes de décès reçus dans une commune autre que celle où était domicilié le défunt, la transcription est effectuée dans le plus bref délai par l’officier d’état civil du dernier domicile du défunt à la demande de l’officier qui a dressé l’acte de décès (art. 80 du Code civil). </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95DF6596-B020-48CD-9D0A-C3D347F8AA30}"/>
              </a:ext>
            </a:extLst>
          </p:cNvPr>
          <p:cNvSpPr>
            <a:spLocks noGrp="1"/>
          </p:cNvSpPr>
          <p:nvPr>
            <p:ph sz="quarter" idx="13"/>
          </p:nvPr>
        </p:nvSpPr>
        <p:spPr/>
        <p:txBody>
          <a:bodyPr/>
          <a:lstStyle/>
          <a:p>
            <a:endParaRPr lang="fr-FR" dirty="0"/>
          </a:p>
        </p:txBody>
      </p:sp>
    </p:spTree>
    <p:extLst>
      <p:ext uri="{BB962C8B-B14F-4D97-AF65-F5344CB8AC3E}">
        <p14:creationId xmlns:p14="http://schemas.microsoft.com/office/powerpoint/2010/main" val="31887880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6DCEF-0B46-4F96-AC9E-8893893D1E6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A08EFD2-216C-4831-9463-18D285C84F9A}"/>
              </a:ext>
            </a:extLst>
          </p:cNvPr>
          <p:cNvSpPr>
            <a:spLocks noGrp="1"/>
          </p:cNvSpPr>
          <p:nvPr>
            <p:ph type="body" sz="quarter" idx="10"/>
          </p:nvPr>
        </p:nvSpPr>
        <p:spPr>
          <a:xfrm>
            <a:off x="546767" y="2034359"/>
            <a:ext cx="9851365" cy="2447277"/>
          </a:xfrm>
        </p:spPr>
        <p:txBody>
          <a:bodyPr/>
          <a:lstStyle/>
          <a:p>
            <a:pPr algn="just"/>
            <a:r>
              <a:rPr lang="fr-FR" sz="2800" b="0" dirty="0"/>
              <a:t>La demande de transcription est effectuée par le procureur de le République, les parties ou leurs avocats, pour les décisions de justice dont la transcription est ordonnée par la loi ou le juge. </a:t>
            </a:r>
          </a:p>
          <a:p>
            <a:endParaRPr lang="fr-FR" dirty="0"/>
          </a:p>
        </p:txBody>
      </p:sp>
      <p:sp>
        <p:nvSpPr>
          <p:cNvPr id="4" name="Espace réservé du contenu 3">
            <a:extLst>
              <a:ext uri="{FF2B5EF4-FFF2-40B4-BE49-F238E27FC236}">
                <a16:creationId xmlns:a16="http://schemas.microsoft.com/office/drawing/2014/main" id="{0F633A53-2050-42D1-82A0-C8786E72819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8030229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4D9035-DD37-4132-A9AC-3E219E68E21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09A46DB-09C3-413B-9E60-9ADACEA4678D}"/>
              </a:ext>
            </a:extLst>
          </p:cNvPr>
          <p:cNvSpPr>
            <a:spLocks noGrp="1"/>
          </p:cNvSpPr>
          <p:nvPr>
            <p:ph type="body" sz="quarter" idx="10"/>
          </p:nvPr>
        </p:nvSpPr>
        <p:spPr>
          <a:xfrm>
            <a:off x="546767" y="1637043"/>
            <a:ext cx="9851365" cy="2619997"/>
          </a:xfrm>
        </p:spPr>
        <p:txBody>
          <a:bodyPr/>
          <a:lstStyle/>
          <a:p>
            <a:pPr algn="just"/>
            <a:r>
              <a:rPr lang="fr-FR" sz="2800" b="0" dirty="0"/>
              <a:t>Pour les demandes de transcription d’un acte de l’état civil, il suffit d’adresser à l’officier de l’état civil une copie de l’acte à transcrire, avec le motif de l’envoi.</a:t>
            </a:r>
          </a:p>
          <a:p>
            <a:pPr algn="just"/>
            <a:endParaRPr lang="fr-FR" sz="2800" b="0" dirty="0"/>
          </a:p>
          <a:p>
            <a:r>
              <a:rPr lang="fr-FR" sz="2600" b="0" dirty="0">
                <a:solidFill>
                  <a:srgbClr val="004175"/>
                </a:solidFill>
                <a:hlinkClick r:id="rId2" action="ppaction://hlinkfile">
                  <a:extLst>
                    <a:ext uri="{A12FA001-AC4F-418D-AE19-62706E023703}">
                      <ahyp:hlinkClr xmlns:ahyp="http://schemas.microsoft.com/office/drawing/2018/hyperlinkcolor" val="tx"/>
                    </a:ext>
                  </a:extLst>
                </a:hlinkClick>
              </a:rPr>
              <a:t>PJ_etat_civil_P3\12_Transcription_deces_avec_recepisse.pdf</a:t>
            </a:r>
            <a:endParaRPr lang="fr-FR" sz="2600" b="0" dirty="0">
              <a:solidFill>
                <a:srgbClr val="004175"/>
              </a:solidFill>
            </a:endParaRPr>
          </a:p>
        </p:txBody>
      </p:sp>
      <p:sp>
        <p:nvSpPr>
          <p:cNvPr id="4" name="Espace réservé du contenu 3">
            <a:extLst>
              <a:ext uri="{FF2B5EF4-FFF2-40B4-BE49-F238E27FC236}">
                <a16:creationId xmlns:a16="http://schemas.microsoft.com/office/drawing/2014/main" id="{FC7B68B6-5D88-47D6-A0E8-AA99319AA35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2305417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43A77F-3875-4D49-B449-5E7F7C9629F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58A7171-669F-45F5-A645-DC797E62709A}"/>
              </a:ext>
            </a:extLst>
          </p:cNvPr>
          <p:cNvSpPr>
            <a:spLocks noGrp="1"/>
          </p:cNvSpPr>
          <p:nvPr>
            <p:ph type="body" sz="quarter" idx="10"/>
          </p:nvPr>
        </p:nvSpPr>
        <p:spPr>
          <a:xfrm>
            <a:off x="568770" y="2097971"/>
            <a:ext cx="9851365" cy="2741917"/>
          </a:xfrm>
        </p:spPr>
        <p:txBody>
          <a:bodyPr/>
          <a:lstStyle/>
          <a:p>
            <a:pPr algn="just"/>
            <a:r>
              <a:rPr lang="fr-FR" sz="2800" b="0" dirty="0"/>
              <a:t>De son côté, seul le parquet peut demander la transcription des décisions rendues en matière d’adoption plénière, d’adoption simple et en matière d’absence. </a:t>
            </a:r>
          </a:p>
          <a:p>
            <a:pPr algn="just"/>
            <a:r>
              <a:rPr lang="fr-FR" sz="2800" b="0" dirty="0"/>
              <a:t>En général, c’est également le parquet qui demande la transcription des jugements déclaratifs de décès. </a:t>
            </a:r>
          </a:p>
          <a:p>
            <a:endParaRPr lang="fr-FR" dirty="0"/>
          </a:p>
        </p:txBody>
      </p:sp>
      <p:sp>
        <p:nvSpPr>
          <p:cNvPr id="4" name="Espace réservé du contenu 3">
            <a:extLst>
              <a:ext uri="{FF2B5EF4-FFF2-40B4-BE49-F238E27FC236}">
                <a16:creationId xmlns:a16="http://schemas.microsoft.com/office/drawing/2014/main" id="{8B190B00-FFE0-4B59-91EE-C5304B01AE6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05768534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A96007-75CC-4BB3-B4E0-EEC3A7F7938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0BD5336-6201-4962-8E75-ADEB787BB20E}"/>
              </a:ext>
            </a:extLst>
          </p:cNvPr>
          <p:cNvSpPr>
            <a:spLocks noGrp="1"/>
          </p:cNvSpPr>
          <p:nvPr>
            <p:ph type="body" sz="quarter" idx="10"/>
          </p:nvPr>
        </p:nvSpPr>
        <p:spPr>
          <a:xfrm>
            <a:off x="546767" y="1637043"/>
            <a:ext cx="9851365" cy="3981437"/>
          </a:xfrm>
        </p:spPr>
        <p:txBody>
          <a:bodyPr/>
          <a:lstStyle/>
          <a:p>
            <a:pPr algn="just"/>
            <a:r>
              <a:rPr lang="fr-FR" sz="2800" b="0" dirty="0"/>
              <a:t>La transcription doit être effectuée dès que l’officier de l’état civil est en possession des documents nécessaires.</a:t>
            </a:r>
          </a:p>
          <a:p>
            <a:pPr algn="just"/>
            <a:r>
              <a:rPr lang="fr-FR" sz="2800" b="0" dirty="0"/>
              <a:t>La transcription d’un acte ou d’une décision doit être datée et signée par l’officier d’état civil. </a:t>
            </a:r>
          </a:p>
          <a:p>
            <a:pPr algn="just"/>
            <a:r>
              <a:rPr lang="fr-FR" sz="2800" b="0" dirty="0"/>
              <a:t>En ce qui concerne la présentation matérielle, les règles sont identiques à celles applicables aux actes eux-mêmes (ratures et renvois approuvés et signés, désignation de l’officier d’état civil…). </a:t>
            </a:r>
          </a:p>
          <a:p>
            <a:endParaRPr lang="fr-FR" dirty="0"/>
          </a:p>
        </p:txBody>
      </p:sp>
      <p:sp>
        <p:nvSpPr>
          <p:cNvPr id="4" name="Espace réservé du contenu 3">
            <a:extLst>
              <a:ext uri="{FF2B5EF4-FFF2-40B4-BE49-F238E27FC236}">
                <a16:creationId xmlns:a16="http://schemas.microsoft.com/office/drawing/2014/main" id="{7529B905-0FC3-462E-A704-7EA47F967536}"/>
              </a:ext>
            </a:extLst>
          </p:cNvPr>
          <p:cNvSpPr>
            <a:spLocks noGrp="1"/>
          </p:cNvSpPr>
          <p:nvPr>
            <p:ph sz="quarter" idx="13"/>
          </p:nvPr>
        </p:nvSpPr>
        <p:spPr/>
        <p:txBody>
          <a:bodyPr/>
          <a:lstStyle/>
          <a:p>
            <a:pPr algn="ctr"/>
            <a:r>
              <a:rPr lang="fr-FR" dirty="0">
                <a:solidFill>
                  <a:srgbClr val="004175"/>
                </a:solidFill>
              </a:rPr>
              <a:t>MODALITÉS DE TRANSCRIPTION</a:t>
            </a:r>
          </a:p>
          <a:p>
            <a:endParaRPr lang="fr-FR" dirty="0"/>
          </a:p>
        </p:txBody>
      </p:sp>
    </p:spTree>
    <p:extLst>
      <p:ext uri="{BB962C8B-B14F-4D97-AF65-F5344CB8AC3E}">
        <p14:creationId xmlns:p14="http://schemas.microsoft.com/office/powerpoint/2010/main" val="163615542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9072ED-F381-432C-BA5D-11F2013C0CB2}"/>
              </a:ext>
            </a:extLst>
          </p:cNvPr>
          <p:cNvSpPr>
            <a:spLocks noGrp="1"/>
          </p:cNvSpPr>
          <p:nvPr>
            <p:ph type="title"/>
          </p:nvPr>
        </p:nvSpPr>
        <p:spPr/>
        <p:txBody>
          <a:bodyPr/>
          <a:lstStyle/>
          <a:p>
            <a:pPr algn="ctr"/>
            <a:r>
              <a:rPr lang="fr-FR" dirty="0"/>
              <a:t>LES MENTIONS MARGINALES</a:t>
            </a:r>
          </a:p>
        </p:txBody>
      </p:sp>
      <p:sp>
        <p:nvSpPr>
          <p:cNvPr id="3" name="Espace réservé du texte 2">
            <a:extLst>
              <a:ext uri="{FF2B5EF4-FFF2-40B4-BE49-F238E27FC236}">
                <a16:creationId xmlns:a16="http://schemas.microsoft.com/office/drawing/2014/main" id="{32A83F7A-CE76-4FFF-AA90-0147DCCBE6F2}"/>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2014428214"/>
      </p:ext>
    </p:extLst>
  </p:cSld>
  <p:clrMapOvr>
    <a:masterClrMapping/>
  </p:clrMapOvr>
  <p:transition spd="slow"/>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23AFC5-A4A2-4974-BD9F-CB38A337F251}"/>
              </a:ext>
            </a:extLst>
          </p:cNvPr>
          <p:cNvSpPr>
            <a:spLocks noGrp="1"/>
          </p:cNvSpPr>
          <p:nvPr>
            <p:ph type="title"/>
          </p:nvPr>
        </p:nvSpPr>
        <p:spPr/>
        <p:txBody>
          <a:bodyPr/>
          <a:lstStyle/>
          <a:p>
            <a:pPr algn="ctr"/>
            <a:r>
              <a:rPr lang="fr-FR" dirty="0"/>
              <a:t>définition</a:t>
            </a:r>
          </a:p>
        </p:txBody>
      </p:sp>
      <p:sp>
        <p:nvSpPr>
          <p:cNvPr id="3" name="Espace réservé du texte 2">
            <a:extLst>
              <a:ext uri="{FF2B5EF4-FFF2-40B4-BE49-F238E27FC236}">
                <a16:creationId xmlns:a16="http://schemas.microsoft.com/office/drawing/2014/main" id="{BCCD54A5-2C90-4C4D-A165-25C726067B14}"/>
              </a:ext>
            </a:extLst>
          </p:cNvPr>
          <p:cNvSpPr>
            <a:spLocks noGrp="1"/>
          </p:cNvSpPr>
          <p:nvPr>
            <p:ph type="body" sz="quarter" idx="10"/>
          </p:nvPr>
        </p:nvSpPr>
        <p:spPr>
          <a:xfrm>
            <a:off x="524764" y="1952004"/>
            <a:ext cx="9851365" cy="2143588"/>
          </a:xfrm>
        </p:spPr>
        <p:txBody>
          <a:bodyPr/>
          <a:lstStyle/>
          <a:p>
            <a:pPr algn="just"/>
            <a:r>
              <a:rPr lang="fr-FR" sz="2800" b="0" dirty="0"/>
              <a:t>La mention marginale est une mesure de publicité destinée à établir une relation entre deux actes de l’état civil ou entre un acte et une décision judiciaire ou administrative.</a:t>
            </a:r>
          </a:p>
          <a:p>
            <a:endParaRPr lang="fr-FR" dirty="0"/>
          </a:p>
        </p:txBody>
      </p:sp>
      <p:sp>
        <p:nvSpPr>
          <p:cNvPr id="4" name="Espace réservé du contenu 3">
            <a:extLst>
              <a:ext uri="{FF2B5EF4-FFF2-40B4-BE49-F238E27FC236}">
                <a16:creationId xmlns:a16="http://schemas.microsoft.com/office/drawing/2014/main" id="{B8ED2C0C-1364-464D-B065-0EF2DF23FAC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4673725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D9521F-86C6-4816-9676-67A77281162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406C5DC-D358-4AF0-901B-777AB83B824C}"/>
              </a:ext>
            </a:extLst>
          </p:cNvPr>
          <p:cNvSpPr>
            <a:spLocks noGrp="1"/>
          </p:cNvSpPr>
          <p:nvPr>
            <p:ph type="body" sz="quarter" idx="10"/>
          </p:nvPr>
        </p:nvSpPr>
        <p:spPr>
          <a:xfrm>
            <a:off x="524764" y="1911363"/>
            <a:ext cx="9851365" cy="3077197"/>
          </a:xfrm>
        </p:spPr>
        <p:txBody>
          <a:bodyPr/>
          <a:lstStyle/>
          <a:p>
            <a:pPr algn="just"/>
            <a:r>
              <a:rPr lang="fr-FR" sz="2800" b="0" dirty="0"/>
              <a:t>Elle consiste en une référence sommaire, en marge de l’acte antérieurement dressé ou transcrit, au nouvel acte (ou décision judiciaire ou administrative) qui vient modifier ou compléter l’état civil de l’intéressé.</a:t>
            </a:r>
          </a:p>
          <a:p>
            <a:pPr algn="just"/>
            <a:r>
              <a:rPr lang="fr-FR" sz="2800" b="0" dirty="0"/>
              <a:t>Seules doivent être portées les mentions prévues par la loi ou ordonnées par décision de justice.</a:t>
            </a:r>
          </a:p>
          <a:p>
            <a:endParaRPr lang="fr-FR" dirty="0"/>
          </a:p>
        </p:txBody>
      </p:sp>
      <p:sp>
        <p:nvSpPr>
          <p:cNvPr id="4" name="Espace réservé du contenu 3">
            <a:extLst>
              <a:ext uri="{FF2B5EF4-FFF2-40B4-BE49-F238E27FC236}">
                <a16:creationId xmlns:a16="http://schemas.microsoft.com/office/drawing/2014/main" id="{CD4CF5EB-F134-4326-827D-7A8C2C330BC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39679802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582F0E-723F-4BED-B054-1120792064D6}"/>
              </a:ext>
            </a:extLst>
          </p:cNvPr>
          <p:cNvSpPr>
            <a:spLocks noGrp="1"/>
          </p:cNvSpPr>
          <p:nvPr>
            <p:ph type="title"/>
          </p:nvPr>
        </p:nvSpPr>
        <p:spPr/>
        <p:txBody>
          <a:bodyPr/>
          <a:lstStyle/>
          <a:p>
            <a:pPr algn="ctr"/>
            <a:r>
              <a:rPr lang="fr-FR" dirty="0"/>
              <a:t>TYPES DE MENTION EN FONCTION DES ACTES</a:t>
            </a:r>
          </a:p>
        </p:txBody>
      </p:sp>
      <p:sp>
        <p:nvSpPr>
          <p:cNvPr id="3" name="Espace réservé du texte 2">
            <a:extLst>
              <a:ext uri="{FF2B5EF4-FFF2-40B4-BE49-F238E27FC236}">
                <a16:creationId xmlns:a16="http://schemas.microsoft.com/office/drawing/2014/main" id="{EB62552D-29B6-48C5-ABC7-3490495966FF}"/>
              </a:ext>
            </a:extLst>
          </p:cNvPr>
          <p:cNvSpPr>
            <a:spLocks noGrp="1"/>
          </p:cNvSpPr>
          <p:nvPr>
            <p:ph type="body" sz="quarter" idx="10"/>
          </p:nvPr>
        </p:nvSpPr>
        <p:spPr>
          <a:xfrm>
            <a:off x="524764" y="1901203"/>
            <a:ext cx="9851365" cy="3117837"/>
          </a:xfrm>
        </p:spPr>
        <p:txBody>
          <a:bodyPr/>
          <a:lstStyle/>
          <a:p>
            <a:pPr algn="just"/>
            <a:r>
              <a:rPr lang="fr-FR" sz="2800" b="0" dirty="0"/>
              <a:t>Diverses mentions peuvent être apposées en fonction de l’acte de base :</a:t>
            </a:r>
          </a:p>
          <a:p>
            <a:pPr lvl="1" algn="just"/>
            <a:r>
              <a:rPr lang="fr-FR" sz="2600" b="0" dirty="0"/>
              <a:t>naissance, </a:t>
            </a:r>
          </a:p>
          <a:p>
            <a:pPr lvl="1" algn="just"/>
            <a:r>
              <a:rPr lang="fr-FR" sz="2600" b="0" dirty="0"/>
              <a:t>Mariage</a:t>
            </a:r>
          </a:p>
          <a:p>
            <a:pPr lvl="1" algn="just"/>
            <a:r>
              <a:rPr lang="fr-FR" sz="2600" b="0" dirty="0"/>
              <a:t>décès. </a:t>
            </a:r>
          </a:p>
          <a:p>
            <a:endParaRPr lang="fr-FR" dirty="0"/>
          </a:p>
        </p:txBody>
      </p:sp>
      <p:sp>
        <p:nvSpPr>
          <p:cNvPr id="4" name="Espace réservé du contenu 3">
            <a:extLst>
              <a:ext uri="{FF2B5EF4-FFF2-40B4-BE49-F238E27FC236}">
                <a16:creationId xmlns:a16="http://schemas.microsoft.com/office/drawing/2014/main" id="{4E007B5B-FAF7-4406-8F21-B4B03AFB0AB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01201824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6B5AD4-693C-4343-8784-8787DC0F8B8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03620D1-618B-4301-AD52-46803AF5C0C4}"/>
              </a:ext>
            </a:extLst>
          </p:cNvPr>
          <p:cNvSpPr>
            <a:spLocks noGrp="1"/>
          </p:cNvSpPr>
          <p:nvPr>
            <p:ph type="body" sz="quarter" idx="10"/>
          </p:nvPr>
        </p:nvSpPr>
        <p:spPr>
          <a:xfrm>
            <a:off x="524764" y="1911363"/>
            <a:ext cx="9851365" cy="3138157"/>
          </a:xfrm>
        </p:spPr>
        <p:txBody>
          <a:bodyPr/>
          <a:lstStyle/>
          <a:p>
            <a:pPr lvl="1" algn="just"/>
            <a:r>
              <a:rPr lang="fr-FR" sz="2600" b="0" dirty="0"/>
              <a:t>Mariage, divorce, séparation de corps, annulation du mariage, reprise de la vie commune ;</a:t>
            </a:r>
          </a:p>
          <a:p>
            <a:pPr lvl="1" algn="just"/>
            <a:r>
              <a:rPr lang="fr-FR" sz="2600" b="0" dirty="0"/>
              <a:t>PACS : conclusion, modification, dissolution, annulation du PACS ; </a:t>
            </a:r>
          </a:p>
          <a:p>
            <a:pPr lvl="1" algn="just"/>
            <a:r>
              <a:rPr lang="fr-FR" sz="2600" b="0" dirty="0"/>
              <a:t>Décès, rectification de l’acte de décès et mention « mort </a:t>
            </a:r>
            <a:r>
              <a:rPr lang="fr-FR" sz="2600" dirty="0"/>
              <a:t>pour la France</a:t>
            </a:r>
            <a:r>
              <a:rPr lang="fr-FR" sz="2600" b="0" dirty="0"/>
              <a:t>», absence.</a:t>
            </a:r>
          </a:p>
        </p:txBody>
      </p:sp>
      <p:sp>
        <p:nvSpPr>
          <p:cNvPr id="4" name="Espace réservé du contenu 3">
            <a:extLst>
              <a:ext uri="{FF2B5EF4-FFF2-40B4-BE49-F238E27FC236}">
                <a16:creationId xmlns:a16="http://schemas.microsoft.com/office/drawing/2014/main" id="{AB9F8124-FFF8-470A-AB80-A4AE4D808301}"/>
              </a:ext>
            </a:extLst>
          </p:cNvPr>
          <p:cNvSpPr>
            <a:spLocks noGrp="1"/>
          </p:cNvSpPr>
          <p:nvPr>
            <p:ph sz="quarter" idx="13"/>
          </p:nvPr>
        </p:nvSpPr>
        <p:spPr/>
        <p:txBody>
          <a:bodyPr/>
          <a:lstStyle/>
          <a:p>
            <a:pPr algn="ctr"/>
            <a:r>
              <a:rPr lang="fr-FR" dirty="0">
                <a:solidFill>
                  <a:srgbClr val="004175"/>
                </a:solidFill>
              </a:rPr>
              <a:t>MENTIONS EN MARGE DES ACTES DE NAISSANCE</a:t>
            </a:r>
          </a:p>
        </p:txBody>
      </p:sp>
    </p:spTree>
    <p:extLst>
      <p:ext uri="{BB962C8B-B14F-4D97-AF65-F5344CB8AC3E}">
        <p14:creationId xmlns:p14="http://schemas.microsoft.com/office/powerpoint/2010/main" val="2073765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C01D04-269B-4F44-979D-8A687A948FE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EAC4669C-4BC6-4448-90DF-3EDE72D8EE1E}"/>
              </a:ext>
            </a:extLst>
          </p:cNvPr>
          <p:cNvSpPr>
            <a:spLocks noGrp="1"/>
          </p:cNvSpPr>
          <p:nvPr>
            <p:ph type="body" sz="quarter" idx="10"/>
          </p:nvPr>
        </p:nvSpPr>
        <p:spPr>
          <a:xfrm>
            <a:off x="546767" y="1637043"/>
            <a:ext cx="9851365" cy="4286237"/>
          </a:xfrm>
        </p:spPr>
        <p:txBody>
          <a:bodyPr/>
          <a:lstStyle/>
          <a:p>
            <a:pPr algn="just"/>
            <a:r>
              <a:rPr lang="fr-FR" sz="2800" b="0" dirty="0"/>
              <a:t>Les demandes de consultation émanant de généalogistes professionnels, successoraux et familiaux sont gérées par le service interministériel des archives de France (SIAF) qui délivre des autorisations de consultation simples, valables pour une durée de deux ans, sur l’ensemble du territoire national. </a:t>
            </a:r>
          </a:p>
          <a:p>
            <a:pPr algn="ctr"/>
            <a:endParaRPr lang="fr-FR" sz="2800" b="0" dirty="0">
              <a:solidFill>
                <a:srgbClr val="002060"/>
              </a:solidFill>
            </a:endParaRPr>
          </a:p>
          <a:p>
            <a:pPr algn="ctr"/>
            <a:r>
              <a:rPr lang="fr-FR" sz="2800" b="0" dirty="0">
                <a:solidFill>
                  <a:srgbClr val="002060"/>
                </a:solidFill>
                <a:hlinkClick r:id="rId2" action="ppaction://hlinkfile">
                  <a:extLst>
                    <a:ext uri="{A12FA001-AC4F-418D-AE19-62706E023703}">
                      <ahyp:hlinkClr xmlns:ahyp="http://schemas.microsoft.com/office/drawing/2018/hyperlinkcolor" val="tx"/>
                    </a:ext>
                  </a:extLst>
                </a:hlinkClick>
              </a:rPr>
              <a:t>PJ_etat_civil_P3\2_cir_31390_du_5_juillet_2010.pdf</a:t>
            </a:r>
            <a:endParaRPr lang="fr-FR" sz="2800" b="0" dirty="0">
              <a:solidFill>
                <a:srgbClr val="002060"/>
              </a:solidFill>
            </a:endParaRPr>
          </a:p>
          <a:p>
            <a:endParaRPr lang="fr-FR" dirty="0"/>
          </a:p>
        </p:txBody>
      </p:sp>
      <p:sp>
        <p:nvSpPr>
          <p:cNvPr id="4" name="Espace réservé du contenu 3">
            <a:extLst>
              <a:ext uri="{FF2B5EF4-FFF2-40B4-BE49-F238E27FC236}">
                <a16:creationId xmlns:a16="http://schemas.microsoft.com/office/drawing/2014/main" id="{99B70531-63FA-4DAA-AC50-D347C7641114}"/>
              </a:ext>
            </a:extLst>
          </p:cNvPr>
          <p:cNvSpPr>
            <a:spLocks noGrp="1"/>
          </p:cNvSpPr>
          <p:nvPr>
            <p:ph sz="quarter" idx="13"/>
          </p:nvPr>
        </p:nvSpPr>
        <p:spPr/>
        <p:txBody>
          <a:bodyPr/>
          <a:lstStyle/>
          <a:p>
            <a:pPr algn="ctr"/>
            <a:r>
              <a:rPr lang="fr-FR" dirty="0">
                <a:solidFill>
                  <a:srgbClr val="002060"/>
                </a:solidFill>
              </a:rPr>
              <a:t>LES DEMANDES DES GÉNÉALOGISTES</a:t>
            </a:r>
          </a:p>
        </p:txBody>
      </p:sp>
    </p:spTree>
    <p:extLst>
      <p:ext uri="{BB962C8B-B14F-4D97-AF65-F5344CB8AC3E}">
        <p14:creationId xmlns:p14="http://schemas.microsoft.com/office/powerpoint/2010/main" val="6721191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8F0CDF-E08B-4268-A0DD-90D32A9D392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19B348FA-F691-4AAF-8B0B-CC4CB50A1862}"/>
              </a:ext>
            </a:extLst>
          </p:cNvPr>
          <p:cNvSpPr>
            <a:spLocks noGrp="1"/>
          </p:cNvSpPr>
          <p:nvPr>
            <p:ph type="body" sz="quarter" idx="10"/>
          </p:nvPr>
        </p:nvSpPr>
        <p:spPr>
          <a:xfrm>
            <a:off x="546767" y="2034359"/>
            <a:ext cx="9851365" cy="3016237"/>
          </a:xfrm>
        </p:spPr>
        <p:txBody>
          <a:bodyPr/>
          <a:lstStyle/>
          <a:p>
            <a:pPr lvl="1" algn="just"/>
            <a:r>
              <a:rPr lang="fr-FR" sz="2600" b="0" dirty="0"/>
              <a:t>reconnaissance, </a:t>
            </a:r>
          </a:p>
          <a:p>
            <a:pPr lvl="1" algn="just"/>
            <a:r>
              <a:rPr lang="fr-FR" sz="2600" b="0" dirty="0"/>
              <a:t>acte de notoriété constatant la possession d’état d’enfant,</a:t>
            </a:r>
          </a:p>
          <a:p>
            <a:pPr lvl="1" algn="just"/>
            <a:r>
              <a:rPr lang="fr-FR" sz="2600" b="0" dirty="0"/>
              <a:t>décisions judiciaires en matière de filiation, </a:t>
            </a:r>
          </a:p>
          <a:p>
            <a:pPr lvl="1" algn="just"/>
            <a:r>
              <a:rPr lang="fr-FR" sz="2600" b="0" dirty="0"/>
              <a:t>adoption plénière (annulation de l’acte d’origine, et mention relative au nom de famille en cas d’adoption étrangère), adoption simple … ;</a:t>
            </a:r>
          </a:p>
          <a:p>
            <a:endParaRPr lang="fr-FR" dirty="0"/>
          </a:p>
        </p:txBody>
      </p:sp>
      <p:sp>
        <p:nvSpPr>
          <p:cNvPr id="4" name="Espace réservé du contenu 3">
            <a:extLst>
              <a:ext uri="{FF2B5EF4-FFF2-40B4-BE49-F238E27FC236}">
                <a16:creationId xmlns:a16="http://schemas.microsoft.com/office/drawing/2014/main" id="{8F496336-E087-480E-9BCA-2227A3F07E26}"/>
              </a:ext>
            </a:extLst>
          </p:cNvPr>
          <p:cNvSpPr>
            <a:spLocks noGrp="1"/>
          </p:cNvSpPr>
          <p:nvPr>
            <p:ph sz="quarter" idx="13"/>
          </p:nvPr>
        </p:nvSpPr>
        <p:spPr/>
        <p:txBody>
          <a:bodyPr/>
          <a:lstStyle/>
          <a:p>
            <a:pPr algn="ctr"/>
            <a:r>
              <a:rPr lang="fr-FR" dirty="0">
                <a:solidFill>
                  <a:srgbClr val="004175"/>
                </a:solidFill>
              </a:rPr>
              <a:t>FILIATION</a:t>
            </a:r>
          </a:p>
        </p:txBody>
      </p:sp>
    </p:spTree>
    <p:extLst>
      <p:ext uri="{BB962C8B-B14F-4D97-AF65-F5344CB8AC3E}">
        <p14:creationId xmlns:p14="http://schemas.microsoft.com/office/powerpoint/2010/main" val="229249355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A3BCD1-81A3-4FD9-97F8-73095FB6EA7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E72B8F1-6C34-47AF-9EBA-656A280705AE}"/>
              </a:ext>
            </a:extLst>
          </p:cNvPr>
          <p:cNvSpPr>
            <a:spLocks noGrp="1"/>
          </p:cNvSpPr>
          <p:nvPr>
            <p:ph type="body" sz="quarter" idx="10"/>
          </p:nvPr>
        </p:nvSpPr>
        <p:spPr>
          <a:xfrm>
            <a:off x="546767" y="1891043"/>
            <a:ext cx="9851365" cy="3930637"/>
          </a:xfrm>
        </p:spPr>
        <p:txBody>
          <a:bodyPr/>
          <a:lstStyle/>
          <a:p>
            <a:pPr lvl="1" algn="just"/>
            <a:r>
              <a:rPr lang="fr-FR" sz="2600" b="0" dirty="0"/>
              <a:t>changement de nom à la suite d’un décret,</a:t>
            </a:r>
          </a:p>
          <a:p>
            <a:pPr lvl="1" algn="just"/>
            <a:r>
              <a:rPr lang="fr-FR" sz="2600" b="0" dirty="0"/>
              <a:t>déclaration conjointe de changement de nom, </a:t>
            </a:r>
          </a:p>
          <a:p>
            <a:pPr lvl="1" algn="just"/>
            <a:r>
              <a:rPr lang="fr-FR" sz="2600" b="0" dirty="0"/>
              <a:t>déclaration conjointe de choix de nom, </a:t>
            </a:r>
          </a:p>
          <a:p>
            <a:pPr lvl="1" algn="just"/>
            <a:r>
              <a:rPr lang="fr-FR" sz="2600" b="0" dirty="0"/>
              <a:t>effet de la déclaration conjointe d’adjonction de nom,</a:t>
            </a:r>
          </a:p>
          <a:p>
            <a:pPr lvl="1" algn="just"/>
            <a:r>
              <a:rPr lang="fr-FR" sz="2600" b="0" dirty="0"/>
              <a:t> changement de prénom,</a:t>
            </a:r>
          </a:p>
          <a:p>
            <a:pPr lvl="1" algn="just"/>
            <a:r>
              <a:rPr lang="fr-FR" sz="2600" b="0" dirty="0"/>
              <a:t>contestation du prénom, </a:t>
            </a:r>
          </a:p>
          <a:p>
            <a:pPr lvl="1" algn="just"/>
            <a:r>
              <a:rPr lang="fr-FR" sz="2600" b="0" dirty="0"/>
              <a:t>francisation des nom et/ou prénom(s).</a:t>
            </a:r>
          </a:p>
          <a:p>
            <a:pPr algn="just"/>
            <a:endParaRPr lang="fr-FR" sz="2800" b="0" dirty="0"/>
          </a:p>
        </p:txBody>
      </p:sp>
      <p:sp>
        <p:nvSpPr>
          <p:cNvPr id="4" name="Espace réservé du contenu 3">
            <a:extLst>
              <a:ext uri="{FF2B5EF4-FFF2-40B4-BE49-F238E27FC236}">
                <a16:creationId xmlns:a16="http://schemas.microsoft.com/office/drawing/2014/main" id="{45C7288E-FB9C-47D2-80CA-C6417494736F}"/>
              </a:ext>
            </a:extLst>
          </p:cNvPr>
          <p:cNvSpPr>
            <a:spLocks noGrp="1"/>
          </p:cNvSpPr>
          <p:nvPr>
            <p:ph sz="quarter" idx="13"/>
          </p:nvPr>
        </p:nvSpPr>
        <p:spPr/>
        <p:txBody>
          <a:bodyPr/>
          <a:lstStyle/>
          <a:p>
            <a:pPr algn="ctr"/>
            <a:r>
              <a:rPr lang="fr-FR" dirty="0">
                <a:solidFill>
                  <a:srgbClr val="004175"/>
                </a:solidFill>
              </a:rPr>
              <a:t>NOM ET PRÉNOMS</a:t>
            </a:r>
          </a:p>
        </p:txBody>
      </p:sp>
    </p:spTree>
    <p:extLst>
      <p:ext uri="{BB962C8B-B14F-4D97-AF65-F5344CB8AC3E}">
        <p14:creationId xmlns:p14="http://schemas.microsoft.com/office/powerpoint/2010/main" val="390060312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AB57B2-AD06-4B5E-A579-3C28CD1FA63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2EE5789-5142-4D18-BF0C-50AC375004EF}"/>
              </a:ext>
            </a:extLst>
          </p:cNvPr>
          <p:cNvSpPr>
            <a:spLocks noGrp="1"/>
          </p:cNvSpPr>
          <p:nvPr>
            <p:ph type="body" sz="quarter" idx="10"/>
          </p:nvPr>
        </p:nvSpPr>
        <p:spPr>
          <a:xfrm>
            <a:off x="546767" y="2034359"/>
            <a:ext cx="9851365" cy="3260077"/>
          </a:xfrm>
        </p:spPr>
        <p:txBody>
          <a:bodyPr/>
          <a:lstStyle/>
          <a:p>
            <a:pPr lvl="1" algn="just"/>
            <a:r>
              <a:rPr lang="fr-FR" sz="2600" b="0" dirty="0"/>
              <a:t>rectification administrative d’un acte, </a:t>
            </a:r>
          </a:p>
          <a:p>
            <a:pPr lvl="1" algn="just"/>
            <a:r>
              <a:rPr lang="fr-FR" sz="2600" b="0" dirty="0"/>
              <a:t>rectification judiciaire d’un acte, </a:t>
            </a:r>
          </a:p>
          <a:p>
            <a:pPr lvl="1" algn="just"/>
            <a:r>
              <a:rPr lang="fr-FR" sz="2600" b="0" dirty="0"/>
              <a:t>annulation de l’acte, </a:t>
            </a:r>
          </a:p>
          <a:p>
            <a:pPr lvl="1" algn="just"/>
            <a:r>
              <a:rPr lang="fr-FR" sz="2600" b="0" dirty="0"/>
              <a:t>annulation d’une mention, </a:t>
            </a:r>
          </a:p>
          <a:p>
            <a:pPr lvl="1" algn="just"/>
            <a:r>
              <a:rPr lang="fr-FR" sz="2600" b="0" dirty="0"/>
              <a:t>décision judiciaire conférant caractère authentique à l’acte,</a:t>
            </a:r>
          </a:p>
          <a:p>
            <a:pPr lvl="1" algn="just"/>
            <a:r>
              <a:rPr lang="fr-FR" sz="2600" b="0" dirty="0"/>
              <a:t> validation d’un acte non signé.</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186AE8F0-7403-467A-8893-EE3A9A7A653D}"/>
              </a:ext>
            </a:extLst>
          </p:cNvPr>
          <p:cNvSpPr>
            <a:spLocks noGrp="1"/>
          </p:cNvSpPr>
          <p:nvPr>
            <p:ph sz="quarter" idx="13"/>
          </p:nvPr>
        </p:nvSpPr>
        <p:spPr/>
        <p:txBody>
          <a:bodyPr/>
          <a:lstStyle/>
          <a:p>
            <a:pPr algn="ctr"/>
            <a:r>
              <a:rPr lang="fr-FR" dirty="0">
                <a:solidFill>
                  <a:srgbClr val="004175"/>
                </a:solidFill>
              </a:rPr>
              <a:t>RECTIFICATION - ANNULATION</a:t>
            </a:r>
          </a:p>
        </p:txBody>
      </p:sp>
    </p:spTree>
    <p:extLst>
      <p:ext uri="{BB962C8B-B14F-4D97-AF65-F5344CB8AC3E}">
        <p14:creationId xmlns:p14="http://schemas.microsoft.com/office/powerpoint/2010/main" val="30574344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A8F284-A0C6-4EB1-A06F-922595DACD6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AA7C5B0-880B-42AE-A216-396F8FC5EF8C}"/>
              </a:ext>
            </a:extLst>
          </p:cNvPr>
          <p:cNvSpPr>
            <a:spLocks noGrp="1"/>
          </p:cNvSpPr>
          <p:nvPr>
            <p:ph type="body" sz="quarter" idx="10"/>
          </p:nvPr>
        </p:nvSpPr>
        <p:spPr>
          <a:xfrm>
            <a:off x="568770" y="2097971"/>
            <a:ext cx="9851365" cy="2985757"/>
          </a:xfrm>
        </p:spPr>
        <p:txBody>
          <a:bodyPr/>
          <a:lstStyle/>
          <a:p>
            <a:pPr lvl="1" algn="just"/>
            <a:r>
              <a:rPr lang="fr-FR" sz="2600" b="0" dirty="0"/>
              <a:t>naturalisation,</a:t>
            </a:r>
          </a:p>
          <a:p>
            <a:pPr lvl="1" algn="just"/>
            <a:r>
              <a:rPr lang="fr-FR" sz="2600" b="0" dirty="0"/>
              <a:t>déclaration d’acquisition, déclaration de perte de la nationalité française, </a:t>
            </a:r>
          </a:p>
          <a:p>
            <a:pPr lvl="1" algn="just"/>
            <a:r>
              <a:rPr lang="fr-FR" sz="2600" b="0" dirty="0"/>
              <a:t>décisions juridictionnelles, </a:t>
            </a:r>
          </a:p>
          <a:p>
            <a:pPr lvl="1" algn="just"/>
            <a:r>
              <a:rPr lang="fr-FR" sz="2600" b="0" dirty="0"/>
              <a:t>certificat de nationalité française ;</a:t>
            </a:r>
          </a:p>
          <a:p>
            <a:endParaRPr lang="fr-FR" dirty="0"/>
          </a:p>
        </p:txBody>
      </p:sp>
      <p:sp>
        <p:nvSpPr>
          <p:cNvPr id="4" name="Espace réservé du contenu 3">
            <a:extLst>
              <a:ext uri="{FF2B5EF4-FFF2-40B4-BE49-F238E27FC236}">
                <a16:creationId xmlns:a16="http://schemas.microsoft.com/office/drawing/2014/main" id="{5533102F-A620-49B7-9C28-E2066C5BF6B2}"/>
              </a:ext>
            </a:extLst>
          </p:cNvPr>
          <p:cNvSpPr>
            <a:spLocks noGrp="1"/>
          </p:cNvSpPr>
          <p:nvPr>
            <p:ph sz="quarter" idx="13"/>
          </p:nvPr>
        </p:nvSpPr>
        <p:spPr/>
        <p:txBody>
          <a:bodyPr/>
          <a:lstStyle/>
          <a:p>
            <a:pPr algn="ctr"/>
            <a:r>
              <a:rPr lang="fr-FR" dirty="0">
                <a:solidFill>
                  <a:srgbClr val="004175"/>
                </a:solidFill>
              </a:rPr>
              <a:t>MENTIONS RELATIVES Â LA NATIONALITÉ</a:t>
            </a:r>
          </a:p>
        </p:txBody>
      </p:sp>
    </p:spTree>
    <p:extLst>
      <p:ext uri="{BB962C8B-B14F-4D97-AF65-F5344CB8AC3E}">
        <p14:creationId xmlns:p14="http://schemas.microsoft.com/office/powerpoint/2010/main" val="50908002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4DC511-5383-4A31-A66F-D443ADB7F1A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17F19000-9B2F-4FBF-85D3-ACB39ACB0C20}"/>
              </a:ext>
            </a:extLst>
          </p:cNvPr>
          <p:cNvSpPr>
            <a:spLocks noGrp="1"/>
          </p:cNvSpPr>
          <p:nvPr>
            <p:ph type="body" sz="quarter" idx="10"/>
          </p:nvPr>
        </p:nvSpPr>
        <p:spPr>
          <a:xfrm>
            <a:off x="568770" y="2034360"/>
            <a:ext cx="9851365" cy="2143588"/>
          </a:xfrm>
        </p:spPr>
        <p:txBody>
          <a:bodyPr/>
          <a:lstStyle/>
          <a:p>
            <a:pPr lvl="1" algn="just"/>
            <a:r>
              <a:rPr lang="fr-FR" sz="2600" b="0" dirty="0"/>
              <a:t>répertoire civil (RC), </a:t>
            </a:r>
          </a:p>
          <a:p>
            <a:pPr lvl="1" algn="just"/>
            <a:r>
              <a:rPr lang="fr-FR" sz="2600" b="0" dirty="0"/>
              <a:t>acte de naissance provisoire, </a:t>
            </a:r>
          </a:p>
          <a:p>
            <a:pPr lvl="1" algn="just"/>
            <a:r>
              <a:rPr lang="fr-FR" sz="2600" b="0" dirty="0"/>
              <a:t>pupille de la nation, </a:t>
            </a:r>
          </a:p>
          <a:p>
            <a:pPr lvl="1" algn="just"/>
            <a:r>
              <a:rPr lang="fr-FR" sz="2600" b="0" dirty="0"/>
              <a:t>changement de sexe…</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7F3AC5B9-D6EC-4688-B4D3-BC91294B0F1A}"/>
              </a:ext>
            </a:extLst>
          </p:cNvPr>
          <p:cNvSpPr>
            <a:spLocks noGrp="1"/>
          </p:cNvSpPr>
          <p:nvPr>
            <p:ph sz="quarter" idx="13"/>
          </p:nvPr>
        </p:nvSpPr>
        <p:spPr/>
        <p:txBody>
          <a:bodyPr/>
          <a:lstStyle/>
          <a:p>
            <a:pPr algn="ctr"/>
            <a:r>
              <a:rPr lang="fr-FR" dirty="0">
                <a:solidFill>
                  <a:srgbClr val="004175"/>
                </a:solidFill>
              </a:rPr>
              <a:t>DIVERS</a:t>
            </a:r>
          </a:p>
        </p:txBody>
      </p:sp>
    </p:spTree>
    <p:extLst>
      <p:ext uri="{BB962C8B-B14F-4D97-AF65-F5344CB8AC3E}">
        <p14:creationId xmlns:p14="http://schemas.microsoft.com/office/powerpoint/2010/main" val="387337473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396D2-D955-4EF6-8D87-68A256E8192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7918402-D7C2-433B-BAB0-01EFBE2228F5}"/>
              </a:ext>
            </a:extLst>
          </p:cNvPr>
          <p:cNvSpPr>
            <a:spLocks noGrp="1"/>
          </p:cNvSpPr>
          <p:nvPr>
            <p:ph type="body" sz="quarter" idx="10"/>
          </p:nvPr>
        </p:nvSpPr>
        <p:spPr>
          <a:xfrm>
            <a:off x="546767" y="1637043"/>
            <a:ext cx="9851365" cy="3950957"/>
          </a:xfrm>
        </p:spPr>
        <p:txBody>
          <a:bodyPr/>
          <a:lstStyle/>
          <a:p>
            <a:pPr algn="just"/>
            <a:r>
              <a:rPr lang="fr-FR" sz="2800" b="0" u="sng" dirty="0"/>
              <a:t>Lien matrimonial </a:t>
            </a:r>
            <a:r>
              <a:rPr lang="fr-FR" sz="2800" b="0" dirty="0"/>
              <a:t>: </a:t>
            </a:r>
          </a:p>
          <a:p>
            <a:pPr lvl="1" algn="just"/>
            <a:r>
              <a:rPr lang="fr-FR" sz="2600" b="0" dirty="0"/>
              <a:t>divorce, </a:t>
            </a:r>
          </a:p>
          <a:p>
            <a:pPr lvl="1" algn="just"/>
            <a:r>
              <a:rPr lang="fr-FR" sz="2600" b="0" dirty="0"/>
              <a:t>séparation de corps, </a:t>
            </a:r>
          </a:p>
          <a:p>
            <a:pPr lvl="1" algn="just"/>
            <a:r>
              <a:rPr lang="fr-FR" sz="2600" b="0" dirty="0"/>
              <a:t>annulation de mariage, </a:t>
            </a:r>
          </a:p>
          <a:p>
            <a:pPr lvl="1" algn="just"/>
            <a:r>
              <a:rPr lang="fr-FR" sz="2600" b="0" dirty="0"/>
              <a:t>reprise de la vie commune. </a:t>
            </a:r>
          </a:p>
          <a:p>
            <a:pPr algn="just"/>
            <a:r>
              <a:rPr lang="fr-FR" sz="2800" b="0" u="sng" dirty="0"/>
              <a:t>Régime matrimonial :</a:t>
            </a:r>
          </a:p>
          <a:p>
            <a:pPr lvl="1" algn="just"/>
            <a:r>
              <a:rPr lang="fr-FR" sz="2600" b="0" dirty="0"/>
              <a:t>changement de régime.</a:t>
            </a:r>
          </a:p>
          <a:p>
            <a:endParaRPr lang="fr-FR" dirty="0"/>
          </a:p>
        </p:txBody>
      </p:sp>
      <p:sp>
        <p:nvSpPr>
          <p:cNvPr id="4" name="Espace réservé du contenu 3">
            <a:extLst>
              <a:ext uri="{FF2B5EF4-FFF2-40B4-BE49-F238E27FC236}">
                <a16:creationId xmlns:a16="http://schemas.microsoft.com/office/drawing/2014/main" id="{619450B3-8209-4A86-B3D7-E134FAEEBC7D}"/>
              </a:ext>
            </a:extLst>
          </p:cNvPr>
          <p:cNvSpPr>
            <a:spLocks noGrp="1"/>
          </p:cNvSpPr>
          <p:nvPr>
            <p:ph sz="quarter" idx="13"/>
          </p:nvPr>
        </p:nvSpPr>
        <p:spPr/>
        <p:txBody>
          <a:bodyPr/>
          <a:lstStyle/>
          <a:p>
            <a:pPr algn="ctr"/>
            <a:r>
              <a:rPr lang="fr-FR" dirty="0">
                <a:solidFill>
                  <a:srgbClr val="004175"/>
                </a:solidFill>
              </a:rPr>
              <a:t>MENTIONS EN MARGE DES ACTES DE MARIAGE</a:t>
            </a:r>
          </a:p>
        </p:txBody>
      </p:sp>
    </p:spTree>
    <p:extLst>
      <p:ext uri="{BB962C8B-B14F-4D97-AF65-F5344CB8AC3E}">
        <p14:creationId xmlns:p14="http://schemas.microsoft.com/office/powerpoint/2010/main" val="155655748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1B99A5-9A15-498D-A129-91C6C4AF73D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86BB76D-4D8E-4B8A-9384-A4C1ACEBBE96}"/>
              </a:ext>
            </a:extLst>
          </p:cNvPr>
          <p:cNvSpPr>
            <a:spLocks noGrp="1"/>
          </p:cNvSpPr>
          <p:nvPr>
            <p:ph type="body" sz="quarter" idx="10"/>
          </p:nvPr>
        </p:nvSpPr>
        <p:spPr>
          <a:xfrm>
            <a:off x="489943" y="2034359"/>
            <a:ext cx="9851365" cy="2294877"/>
          </a:xfrm>
        </p:spPr>
        <p:txBody>
          <a:bodyPr/>
          <a:lstStyle/>
          <a:p>
            <a:pPr lvl="1" algn="just"/>
            <a:r>
              <a:rPr lang="fr-FR" sz="2600" b="0" dirty="0"/>
              <a:t>Changement de prénom de l’un des époux, </a:t>
            </a:r>
          </a:p>
          <a:p>
            <a:pPr lvl="1" algn="just"/>
            <a:r>
              <a:rPr lang="fr-FR" sz="2600" b="0" dirty="0"/>
              <a:t>changement de nom au profit d’un des époux suite à un décret, francisation des nom ou prénom(s) après acquisition de la nationalité française du bénéficiaire marié ; </a:t>
            </a:r>
          </a:p>
          <a:p>
            <a:endParaRPr lang="fr-FR" dirty="0"/>
          </a:p>
        </p:txBody>
      </p:sp>
      <p:sp>
        <p:nvSpPr>
          <p:cNvPr id="4" name="Espace réservé du contenu 3">
            <a:extLst>
              <a:ext uri="{FF2B5EF4-FFF2-40B4-BE49-F238E27FC236}">
                <a16:creationId xmlns:a16="http://schemas.microsoft.com/office/drawing/2014/main" id="{97593C85-1B7E-4D3E-89CA-17FEE0986EA4}"/>
              </a:ext>
            </a:extLst>
          </p:cNvPr>
          <p:cNvSpPr>
            <a:spLocks noGrp="1"/>
          </p:cNvSpPr>
          <p:nvPr>
            <p:ph sz="quarter" idx="13"/>
          </p:nvPr>
        </p:nvSpPr>
        <p:spPr/>
        <p:txBody>
          <a:bodyPr/>
          <a:lstStyle/>
          <a:p>
            <a:pPr algn="ctr"/>
            <a:r>
              <a:rPr lang="fr-FR" dirty="0">
                <a:solidFill>
                  <a:srgbClr val="004175"/>
                </a:solidFill>
              </a:rPr>
              <a:t>LIENS DE FILIATION – ÉTABLISSEMENT D’UN LIEN</a:t>
            </a:r>
          </a:p>
        </p:txBody>
      </p:sp>
    </p:spTree>
    <p:extLst>
      <p:ext uri="{BB962C8B-B14F-4D97-AF65-F5344CB8AC3E}">
        <p14:creationId xmlns:p14="http://schemas.microsoft.com/office/powerpoint/2010/main" val="286609438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559AB5-A1B4-4EF3-A9C9-B8B9C66DED99}"/>
              </a:ext>
            </a:extLst>
          </p:cNvPr>
          <p:cNvSpPr>
            <a:spLocks noGrp="1"/>
          </p:cNvSpPr>
          <p:nvPr>
            <p:ph type="title"/>
          </p:nvPr>
        </p:nvSpPr>
        <p:spPr/>
        <p:txBody>
          <a:bodyPr/>
          <a:lstStyle/>
          <a:p>
            <a:pPr algn="ctr"/>
            <a:r>
              <a:rPr lang="fr-FR" dirty="0"/>
              <a:t>QUI REQUIERT L’INSCRIPTION D’UNE MENTION</a:t>
            </a:r>
          </a:p>
        </p:txBody>
      </p:sp>
      <p:sp>
        <p:nvSpPr>
          <p:cNvPr id="3" name="Espace réservé du texte 2">
            <a:extLst>
              <a:ext uri="{FF2B5EF4-FFF2-40B4-BE49-F238E27FC236}">
                <a16:creationId xmlns:a16="http://schemas.microsoft.com/office/drawing/2014/main" id="{6697BC32-D12D-4273-919B-D488FA45090D}"/>
              </a:ext>
            </a:extLst>
          </p:cNvPr>
          <p:cNvSpPr>
            <a:spLocks noGrp="1"/>
          </p:cNvSpPr>
          <p:nvPr>
            <p:ph type="body" sz="quarter" idx="10"/>
          </p:nvPr>
        </p:nvSpPr>
        <p:spPr>
          <a:xfrm>
            <a:off x="546767" y="1637043"/>
            <a:ext cx="9851365" cy="3656317"/>
          </a:xfrm>
        </p:spPr>
        <p:txBody>
          <a:bodyPr/>
          <a:lstStyle/>
          <a:p>
            <a:pPr algn="just"/>
            <a:r>
              <a:rPr lang="fr-FR" sz="2800" b="0" dirty="0"/>
              <a:t>La demande d’apposition d’une mention peut avoir différentes sources : </a:t>
            </a:r>
          </a:p>
          <a:p>
            <a:pPr lvl="1" algn="just"/>
            <a:r>
              <a:rPr lang="fr-FR" sz="2600" b="0" dirty="0"/>
              <a:t>p</a:t>
            </a:r>
            <a:r>
              <a:rPr lang="fr-FR" sz="2300" b="0" dirty="0"/>
              <a:t>rocureur de la République,</a:t>
            </a:r>
          </a:p>
          <a:p>
            <a:pPr lvl="1" algn="just"/>
            <a:r>
              <a:rPr lang="fr-FR" sz="2600" b="0" dirty="0"/>
              <a:t>administration,</a:t>
            </a:r>
          </a:p>
          <a:p>
            <a:pPr lvl="1" algn="just"/>
            <a:r>
              <a:rPr lang="fr-FR" sz="2600" b="0" dirty="0"/>
              <a:t>juge d’instance ou greffier en chef,</a:t>
            </a:r>
          </a:p>
          <a:p>
            <a:pPr lvl="1" algn="just"/>
            <a:r>
              <a:rPr lang="fr-FR" sz="2600" dirty="0"/>
              <a:t>a</a:t>
            </a:r>
            <a:r>
              <a:rPr lang="fr-FR" sz="2600" b="0" dirty="0"/>
              <a:t>vocat, notaire ou leur client,</a:t>
            </a:r>
          </a:p>
          <a:p>
            <a:pPr lvl="1" algn="just"/>
            <a:r>
              <a:rPr lang="fr-FR" sz="2600" dirty="0"/>
              <a:t>o</a:t>
            </a:r>
            <a:r>
              <a:rPr lang="fr-FR" sz="2600" b="0" dirty="0"/>
              <a:t>fficier d’État civil. </a:t>
            </a:r>
          </a:p>
          <a:p>
            <a:endParaRPr lang="fr-FR" dirty="0"/>
          </a:p>
        </p:txBody>
      </p:sp>
      <p:sp>
        <p:nvSpPr>
          <p:cNvPr id="4" name="Espace réservé du contenu 3">
            <a:extLst>
              <a:ext uri="{FF2B5EF4-FFF2-40B4-BE49-F238E27FC236}">
                <a16:creationId xmlns:a16="http://schemas.microsoft.com/office/drawing/2014/main" id="{69D0D3E1-8484-47E5-B9C4-3116A84BAEA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9310716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A9E46F-7D4C-4A56-8634-1D69E3264D3A}"/>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6C6A3F8-475A-4AE2-8DC7-11955FD11CC9}"/>
              </a:ext>
            </a:extLst>
          </p:cNvPr>
          <p:cNvPicPr>
            <a:picLocks noChangeAspect="1"/>
          </p:cNvPicPr>
          <p:nvPr/>
        </p:nvPicPr>
        <p:blipFill>
          <a:blip r:embed="rId2"/>
          <a:stretch>
            <a:fillRect/>
          </a:stretch>
        </p:blipFill>
        <p:spPr>
          <a:xfrm>
            <a:off x="1154917" y="1795178"/>
            <a:ext cx="8657070" cy="4377307"/>
          </a:xfrm>
          <a:prstGeom prst="rect">
            <a:avLst/>
          </a:prstGeom>
        </p:spPr>
      </p:pic>
      <p:sp>
        <p:nvSpPr>
          <p:cNvPr id="4" name="Espace réservé du contenu 3">
            <a:extLst>
              <a:ext uri="{FF2B5EF4-FFF2-40B4-BE49-F238E27FC236}">
                <a16:creationId xmlns:a16="http://schemas.microsoft.com/office/drawing/2014/main" id="{51241842-5AFB-43E1-8BAE-0E0AFD272522}"/>
              </a:ext>
            </a:extLst>
          </p:cNvPr>
          <p:cNvSpPr>
            <a:spLocks noGrp="1"/>
          </p:cNvSpPr>
          <p:nvPr>
            <p:ph sz="quarter" idx="13"/>
          </p:nvPr>
        </p:nvSpPr>
        <p:spPr/>
        <p:txBody>
          <a:bodyPr/>
          <a:lstStyle/>
          <a:p>
            <a:pPr algn="ctr"/>
            <a:r>
              <a:rPr lang="fr-FR" dirty="0">
                <a:solidFill>
                  <a:srgbClr val="004175"/>
                </a:solidFill>
              </a:rPr>
              <a:t>ARTICULATION</a:t>
            </a:r>
          </a:p>
        </p:txBody>
      </p:sp>
    </p:spTree>
    <p:extLst>
      <p:ext uri="{BB962C8B-B14F-4D97-AF65-F5344CB8AC3E}">
        <p14:creationId xmlns:p14="http://schemas.microsoft.com/office/powerpoint/2010/main" val="9155771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B5FA54-53B2-4EB7-A139-F8B3AF8DBA53}"/>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D6A79EA-156E-4763-9633-5450490862E4}"/>
              </a:ext>
            </a:extLst>
          </p:cNvPr>
          <p:cNvPicPr>
            <a:picLocks noChangeAspect="1"/>
          </p:cNvPicPr>
          <p:nvPr/>
        </p:nvPicPr>
        <p:blipFill>
          <a:blip r:embed="rId2"/>
          <a:stretch>
            <a:fillRect/>
          </a:stretch>
        </p:blipFill>
        <p:spPr>
          <a:xfrm>
            <a:off x="910175" y="1989251"/>
            <a:ext cx="9181372" cy="3968840"/>
          </a:xfrm>
          <a:prstGeom prst="rect">
            <a:avLst/>
          </a:prstGeom>
        </p:spPr>
      </p:pic>
      <p:sp>
        <p:nvSpPr>
          <p:cNvPr id="4" name="Espace réservé du contenu 3">
            <a:extLst>
              <a:ext uri="{FF2B5EF4-FFF2-40B4-BE49-F238E27FC236}">
                <a16:creationId xmlns:a16="http://schemas.microsoft.com/office/drawing/2014/main" id="{53E73943-10CA-4DC6-989E-1035C31FFB7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456652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500297-0253-47D1-9539-E28B2E871F0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783E5D7-19D2-41EE-A305-2FB43630D5FB}"/>
              </a:ext>
            </a:extLst>
          </p:cNvPr>
          <p:cNvSpPr>
            <a:spLocks noGrp="1"/>
          </p:cNvSpPr>
          <p:nvPr>
            <p:ph type="body" sz="quarter" idx="10"/>
          </p:nvPr>
        </p:nvSpPr>
        <p:spPr>
          <a:xfrm>
            <a:off x="524764" y="2195843"/>
            <a:ext cx="9851365" cy="2792717"/>
          </a:xfrm>
        </p:spPr>
        <p:txBody>
          <a:bodyPr/>
          <a:lstStyle/>
          <a:p>
            <a:pPr algn="just"/>
            <a:r>
              <a:rPr lang="fr-FR" sz="2800" b="0" dirty="0"/>
              <a:t>Ces autorisations sont délivrées par cabinet ou étude généalogique, pour un nombre de collaborateurs nommément désignés, ayant fourni les justificatifs requis (pièce d’identité, carte de membre d’un organisme professionnel ou syndical). </a:t>
            </a:r>
          </a:p>
          <a:p>
            <a:endParaRPr lang="fr-FR" dirty="0"/>
          </a:p>
        </p:txBody>
      </p:sp>
      <p:sp>
        <p:nvSpPr>
          <p:cNvPr id="4" name="Espace réservé du contenu 3">
            <a:extLst>
              <a:ext uri="{FF2B5EF4-FFF2-40B4-BE49-F238E27FC236}">
                <a16:creationId xmlns:a16="http://schemas.microsoft.com/office/drawing/2014/main" id="{65B0B37C-ABD7-4313-A406-9B23B71AD61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02246223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A4EBE9-003B-4B99-A88C-69FE2131B72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097EB2C-C911-41FD-ABA3-935F0B723895}"/>
              </a:ext>
            </a:extLst>
          </p:cNvPr>
          <p:cNvSpPr>
            <a:spLocks noGrp="1"/>
          </p:cNvSpPr>
          <p:nvPr>
            <p:ph type="body" sz="quarter" idx="10"/>
          </p:nvPr>
        </p:nvSpPr>
        <p:spPr>
          <a:xfrm>
            <a:off x="603591" y="2190832"/>
            <a:ext cx="9851365" cy="1014717"/>
          </a:xfrm>
        </p:spPr>
        <p:txBody>
          <a:bodyPr/>
          <a:lstStyle/>
          <a:p>
            <a:pPr algn="ctr"/>
            <a:r>
              <a:rPr lang="fr-FR" sz="2600" b="0" dirty="0">
                <a:solidFill>
                  <a:srgbClr val="004175"/>
                </a:solidFill>
                <a:hlinkClick r:id="rId2" action="ppaction://hlinkfile">
                  <a:extLst>
                    <a:ext uri="{A12FA001-AC4F-418D-AE19-62706E023703}">
                      <ahyp:hlinkClr xmlns:ahyp="http://schemas.microsoft.com/office/drawing/2018/hyperlinkcolor" val="tx"/>
                    </a:ext>
                  </a:extLst>
                </a:hlinkClick>
              </a:rPr>
              <a:t>PJ_etat_civil_P3\13_Avis_mention_deces.pdf</a:t>
            </a:r>
            <a:endParaRPr lang="fr-FR" sz="2600" b="0" dirty="0">
              <a:solidFill>
                <a:srgbClr val="004175"/>
              </a:solidFill>
            </a:endParaRPr>
          </a:p>
        </p:txBody>
      </p:sp>
      <p:sp>
        <p:nvSpPr>
          <p:cNvPr id="4" name="Espace réservé du contenu 3">
            <a:extLst>
              <a:ext uri="{FF2B5EF4-FFF2-40B4-BE49-F238E27FC236}">
                <a16:creationId xmlns:a16="http://schemas.microsoft.com/office/drawing/2014/main" id="{7BA8FA27-C032-41CE-BB51-98FE5C08D04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91115945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E98384-3629-4835-B1EC-79DA5E42B76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9E239D2-E4EC-4D4B-BB13-89DDC824B54B}"/>
              </a:ext>
            </a:extLst>
          </p:cNvPr>
          <p:cNvSpPr>
            <a:spLocks noGrp="1"/>
          </p:cNvSpPr>
          <p:nvPr>
            <p:ph type="body" sz="quarter" idx="10"/>
          </p:nvPr>
        </p:nvSpPr>
        <p:spPr>
          <a:xfrm>
            <a:off x="546767" y="1637043"/>
            <a:ext cx="9851365" cy="3371837"/>
          </a:xfrm>
        </p:spPr>
        <p:txBody>
          <a:bodyPr/>
          <a:lstStyle/>
          <a:p>
            <a:pPr algn="just"/>
            <a:r>
              <a:rPr lang="fr-FR" sz="2800" b="0" dirty="0"/>
              <a:t>L’officier d’état civil doit conserver une trace des récépissés d’avis de mention pendant au moins </a:t>
            </a:r>
            <a:r>
              <a:rPr lang="fr-FR" sz="2800" b="0" u="sng" dirty="0"/>
              <a:t>dix ans </a:t>
            </a:r>
            <a:r>
              <a:rPr lang="fr-FR" sz="2800" b="0" dirty="0"/>
              <a:t>et doit vérifier périodiquement que tous les récépissés lui ont bien été renvoyés (dans le cas contraire, il doit faire des rappels). </a:t>
            </a:r>
          </a:p>
          <a:p>
            <a:pPr algn="just"/>
            <a:r>
              <a:rPr lang="fr-FR" sz="2800" b="0" dirty="0"/>
              <a:t>De même que pour les récépissés, il est conseillé de conserver les avis de mention pendant au moins dix ans. </a:t>
            </a:r>
          </a:p>
          <a:p>
            <a:endParaRPr lang="fr-FR" dirty="0"/>
          </a:p>
        </p:txBody>
      </p:sp>
      <p:sp>
        <p:nvSpPr>
          <p:cNvPr id="4" name="Espace réservé du contenu 3">
            <a:extLst>
              <a:ext uri="{FF2B5EF4-FFF2-40B4-BE49-F238E27FC236}">
                <a16:creationId xmlns:a16="http://schemas.microsoft.com/office/drawing/2014/main" id="{5B22331D-F7B1-485D-AB60-B17F63B5568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8127328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02F436-203B-4628-ACA5-7E1B584FC18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196E2D3C-C664-4F34-AF16-A02A428BB99D}"/>
              </a:ext>
            </a:extLst>
          </p:cNvPr>
          <p:cNvSpPr>
            <a:spLocks noGrp="1"/>
          </p:cNvSpPr>
          <p:nvPr>
            <p:ph type="body" sz="quarter" idx="10"/>
          </p:nvPr>
        </p:nvSpPr>
        <p:spPr>
          <a:xfrm>
            <a:off x="603591" y="1931683"/>
            <a:ext cx="9851365" cy="3341357"/>
          </a:xfrm>
        </p:spPr>
        <p:txBody>
          <a:bodyPr/>
          <a:lstStyle/>
          <a:p>
            <a:pPr algn="just"/>
            <a:r>
              <a:rPr lang="fr-FR" sz="2800" b="0" dirty="0"/>
              <a:t>Les mentions des actes de l'état civil apposées en marge d'autres actes énoncent : </a:t>
            </a:r>
          </a:p>
          <a:p>
            <a:pPr lvl="1" algn="just"/>
            <a:r>
              <a:rPr lang="fr-FR" sz="2600" b="0" dirty="0"/>
              <a:t>la nature, </a:t>
            </a:r>
          </a:p>
          <a:p>
            <a:pPr lvl="1" algn="just"/>
            <a:r>
              <a:rPr lang="fr-FR" sz="2600" b="0" dirty="0"/>
              <a:t>la date et le lieu de l’évènement qui a fait l'objet de l'acte mentionné,</a:t>
            </a:r>
          </a:p>
          <a:p>
            <a:pPr lvl="1" algn="just"/>
            <a:r>
              <a:rPr lang="fr-FR" sz="2600" b="0" dirty="0"/>
              <a:t>ainsi que les principales énonciations de celui-ci,</a:t>
            </a:r>
          </a:p>
          <a:p>
            <a:endParaRPr lang="fr-FR" dirty="0"/>
          </a:p>
        </p:txBody>
      </p:sp>
      <p:sp>
        <p:nvSpPr>
          <p:cNvPr id="4" name="Espace réservé du contenu 3">
            <a:extLst>
              <a:ext uri="{FF2B5EF4-FFF2-40B4-BE49-F238E27FC236}">
                <a16:creationId xmlns:a16="http://schemas.microsoft.com/office/drawing/2014/main" id="{EE743830-7690-4B61-B1AF-233E5BE8D11C}"/>
              </a:ext>
            </a:extLst>
          </p:cNvPr>
          <p:cNvSpPr>
            <a:spLocks noGrp="1"/>
          </p:cNvSpPr>
          <p:nvPr>
            <p:ph sz="quarter" idx="13"/>
          </p:nvPr>
        </p:nvSpPr>
        <p:spPr/>
        <p:txBody>
          <a:bodyPr/>
          <a:lstStyle/>
          <a:p>
            <a:pPr algn="ctr"/>
            <a:r>
              <a:rPr lang="fr-FR" dirty="0">
                <a:solidFill>
                  <a:srgbClr val="004175"/>
                </a:solidFill>
              </a:rPr>
              <a:t>COMMENT SONT APPOSÉES LES MENTIONS</a:t>
            </a:r>
          </a:p>
          <a:p>
            <a:endParaRPr lang="fr-FR" dirty="0"/>
          </a:p>
        </p:txBody>
      </p:sp>
    </p:spTree>
    <p:extLst>
      <p:ext uri="{BB962C8B-B14F-4D97-AF65-F5344CB8AC3E}">
        <p14:creationId xmlns:p14="http://schemas.microsoft.com/office/powerpoint/2010/main" val="289755944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E361DB-22FA-4743-80D4-6028F472D6F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1A6BF1C-086C-49C3-9DC1-B00075573C55}"/>
              </a:ext>
            </a:extLst>
          </p:cNvPr>
          <p:cNvSpPr>
            <a:spLocks noGrp="1"/>
          </p:cNvSpPr>
          <p:nvPr>
            <p:ph type="body" sz="quarter" idx="10"/>
          </p:nvPr>
        </p:nvSpPr>
        <p:spPr>
          <a:xfrm>
            <a:off x="546767" y="1941843"/>
            <a:ext cx="9851365" cy="3188957"/>
          </a:xfrm>
        </p:spPr>
        <p:txBody>
          <a:bodyPr/>
          <a:lstStyle/>
          <a:p>
            <a:pPr lvl="1" algn="just"/>
            <a:r>
              <a:rPr lang="fr-FR" sz="2600" b="0" dirty="0"/>
              <a:t>la date, </a:t>
            </a:r>
          </a:p>
          <a:p>
            <a:pPr lvl="1" algn="just"/>
            <a:r>
              <a:rPr lang="fr-FR" sz="2600" b="0" dirty="0"/>
              <a:t>le lieu de transcription, </a:t>
            </a:r>
          </a:p>
          <a:p>
            <a:pPr lvl="1" algn="just"/>
            <a:r>
              <a:rPr lang="fr-FR" sz="2600" b="0" dirty="0"/>
              <a:t>la qualité de l’officier d’état civil qui a procédé à la mise à jour ou qui a signé la mention si elle est manuscrite,</a:t>
            </a:r>
          </a:p>
          <a:p>
            <a:pPr lvl="1" algn="just"/>
            <a:r>
              <a:rPr lang="fr-FR" sz="2600" b="0" dirty="0"/>
              <a:t>les références de l'acte si celui-ci est détenu par le service central d'état civil.</a:t>
            </a:r>
          </a:p>
          <a:p>
            <a:endParaRPr lang="fr-FR" dirty="0"/>
          </a:p>
        </p:txBody>
      </p:sp>
      <p:sp>
        <p:nvSpPr>
          <p:cNvPr id="4" name="Espace réservé du contenu 3">
            <a:extLst>
              <a:ext uri="{FF2B5EF4-FFF2-40B4-BE49-F238E27FC236}">
                <a16:creationId xmlns:a16="http://schemas.microsoft.com/office/drawing/2014/main" id="{AB489D2A-2D4F-4A1B-909B-EEA7CF1C3F9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36657486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F7D616-C1A1-472F-BD71-1ED9B2C8E6A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893FB0F-C47B-4A1F-8334-6249F1DBB45D}"/>
              </a:ext>
            </a:extLst>
          </p:cNvPr>
          <p:cNvSpPr>
            <a:spLocks noGrp="1"/>
          </p:cNvSpPr>
          <p:nvPr>
            <p:ph type="body" sz="quarter" idx="10"/>
          </p:nvPr>
        </p:nvSpPr>
        <p:spPr>
          <a:xfrm>
            <a:off x="524764" y="1931683"/>
            <a:ext cx="9851365" cy="2406637"/>
          </a:xfrm>
        </p:spPr>
        <p:txBody>
          <a:bodyPr/>
          <a:lstStyle/>
          <a:p>
            <a:pPr algn="just"/>
            <a:r>
              <a:rPr lang="fr-FR" sz="2800" b="0" dirty="0"/>
              <a:t>Les mentions marginales doivent être rédigées avec concision (peu de mots). </a:t>
            </a:r>
          </a:p>
          <a:p>
            <a:pPr algn="just"/>
            <a:r>
              <a:rPr lang="fr-FR" sz="2800" b="0" dirty="0"/>
              <a:t>Il est recommandé de les inscrire en écriture fine et serrée, de manière à laisser la place nécessaire pour l'insertion d'autres mentions.</a:t>
            </a:r>
          </a:p>
          <a:p>
            <a:endParaRPr lang="fr-FR" dirty="0"/>
          </a:p>
        </p:txBody>
      </p:sp>
      <p:sp>
        <p:nvSpPr>
          <p:cNvPr id="4" name="Espace réservé du contenu 3">
            <a:extLst>
              <a:ext uri="{FF2B5EF4-FFF2-40B4-BE49-F238E27FC236}">
                <a16:creationId xmlns:a16="http://schemas.microsoft.com/office/drawing/2014/main" id="{2A2C091D-0E44-46B4-80FD-4113C5A5C13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7075561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A45CDF-ECBF-4A65-BBB5-199C95D41DD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A6C179F-A2F8-45B3-9B30-B95BB98C60D2}"/>
              </a:ext>
            </a:extLst>
          </p:cNvPr>
          <p:cNvSpPr>
            <a:spLocks noGrp="1"/>
          </p:cNvSpPr>
          <p:nvPr>
            <p:ph type="body" sz="quarter" idx="10"/>
          </p:nvPr>
        </p:nvSpPr>
        <p:spPr>
          <a:xfrm>
            <a:off x="546767" y="1637043"/>
            <a:ext cx="9851365" cy="2731757"/>
          </a:xfrm>
        </p:spPr>
        <p:txBody>
          <a:bodyPr/>
          <a:lstStyle/>
          <a:p>
            <a:pPr algn="just"/>
            <a:r>
              <a:rPr lang="fr-FR" sz="2800" b="0" u="sng" dirty="0"/>
              <a:t>Les dates : </a:t>
            </a:r>
          </a:p>
          <a:p>
            <a:pPr lvl="1" algn="just"/>
            <a:r>
              <a:rPr lang="fr-FR" sz="2600" b="0" dirty="0"/>
              <a:t>les jour et année doivent être écrits en chiffres, </a:t>
            </a:r>
          </a:p>
          <a:p>
            <a:pPr lvl="1" algn="just"/>
            <a:r>
              <a:rPr lang="fr-FR" sz="2600" b="0" dirty="0"/>
              <a:t>les mois des dates doivent être indiqués en toutes lettres puisque leur inscription en chiffres est considérée comme une abréviation (les abréviations étant en principe interdites). </a:t>
            </a:r>
          </a:p>
          <a:p>
            <a:endParaRPr lang="fr-FR" dirty="0"/>
          </a:p>
        </p:txBody>
      </p:sp>
      <p:sp>
        <p:nvSpPr>
          <p:cNvPr id="4" name="Espace réservé du contenu 3">
            <a:extLst>
              <a:ext uri="{FF2B5EF4-FFF2-40B4-BE49-F238E27FC236}">
                <a16:creationId xmlns:a16="http://schemas.microsoft.com/office/drawing/2014/main" id="{7C7188CB-BD2B-497A-87F6-2F0E92CB878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05193102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2F6BDC-AA37-4FCC-A19D-9D1DE65811C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11713F8-83A1-415A-A3F0-19D4A20F6DED}"/>
              </a:ext>
            </a:extLst>
          </p:cNvPr>
          <p:cNvSpPr>
            <a:spLocks noGrp="1"/>
          </p:cNvSpPr>
          <p:nvPr>
            <p:ph type="body" sz="quarter" idx="10"/>
          </p:nvPr>
        </p:nvSpPr>
        <p:spPr>
          <a:xfrm>
            <a:off x="546767" y="1637043"/>
            <a:ext cx="9851365" cy="4113517"/>
          </a:xfrm>
        </p:spPr>
        <p:txBody>
          <a:bodyPr/>
          <a:lstStyle/>
          <a:p>
            <a:pPr algn="just"/>
            <a:r>
              <a:rPr lang="fr-FR" sz="2800" b="0" u="sng" dirty="0"/>
              <a:t>Les lieux :</a:t>
            </a:r>
          </a:p>
          <a:p>
            <a:pPr algn="just"/>
            <a:r>
              <a:rPr lang="fr-FR" sz="2800" b="0" dirty="0"/>
              <a:t>Pour les noms des communes, première lettre en majuscule et les autres en minuscules :</a:t>
            </a:r>
          </a:p>
          <a:p>
            <a:pPr lvl="1" algn="just"/>
            <a:r>
              <a:rPr lang="fr-FR" sz="2600" b="0" dirty="0"/>
              <a:t>exemple : Beauvais.</a:t>
            </a:r>
          </a:p>
          <a:p>
            <a:pPr algn="just"/>
            <a:r>
              <a:rPr lang="fr-FR" sz="2800" b="0" dirty="0"/>
              <a:t>Pour les pays, département, district, État, première lettre en majuscule et les autres en minuscules, le tout entre parenthèses : </a:t>
            </a:r>
          </a:p>
          <a:p>
            <a:pPr lvl="1" algn="just"/>
            <a:r>
              <a:rPr lang="fr-FR" sz="2600" b="0" dirty="0"/>
              <a:t>exemple : (France).</a:t>
            </a:r>
          </a:p>
          <a:p>
            <a:endParaRPr lang="fr-FR" dirty="0"/>
          </a:p>
        </p:txBody>
      </p:sp>
      <p:sp>
        <p:nvSpPr>
          <p:cNvPr id="4" name="Espace réservé du contenu 3">
            <a:extLst>
              <a:ext uri="{FF2B5EF4-FFF2-40B4-BE49-F238E27FC236}">
                <a16:creationId xmlns:a16="http://schemas.microsoft.com/office/drawing/2014/main" id="{D434CC1E-3146-42ED-A4CE-81B67D5FFDC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08465222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B46DCE-4065-4D8A-8B02-57DBF611C52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79CF04C6-60FA-4464-8581-369978005354}"/>
              </a:ext>
            </a:extLst>
          </p:cNvPr>
          <p:cNvSpPr>
            <a:spLocks noGrp="1"/>
          </p:cNvSpPr>
          <p:nvPr>
            <p:ph type="body" sz="quarter" idx="10"/>
          </p:nvPr>
        </p:nvSpPr>
        <p:spPr>
          <a:xfrm>
            <a:off x="524764" y="2034359"/>
            <a:ext cx="9851365" cy="1715757"/>
          </a:xfrm>
        </p:spPr>
        <p:txBody>
          <a:bodyPr/>
          <a:lstStyle/>
          <a:p>
            <a:pPr algn="just"/>
            <a:r>
              <a:rPr lang="fr-FR" sz="2800" b="0" dirty="0"/>
              <a:t>Les mentions doivent être apposées suffisamment en retrait de manière à éviter qu'elles ne soient prises dans la reliure.</a:t>
            </a:r>
          </a:p>
          <a:p>
            <a:endParaRPr lang="fr-FR" dirty="0"/>
          </a:p>
        </p:txBody>
      </p:sp>
      <p:sp>
        <p:nvSpPr>
          <p:cNvPr id="4" name="Espace réservé du contenu 3">
            <a:extLst>
              <a:ext uri="{FF2B5EF4-FFF2-40B4-BE49-F238E27FC236}">
                <a16:creationId xmlns:a16="http://schemas.microsoft.com/office/drawing/2014/main" id="{A13AE26A-04F7-4E24-837C-FA14CFA5E0B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1054419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F37108-D405-4234-AD47-33B40C6ECF0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4A85D6C-6EA4-49FC-8CC2-AACF2D3B6E2A}"/>
              </a:ext>
            </a:extLst>
          </p:cNvPr>
          <p:cNvSpPr>
            <a:spLocks noGrp="1"/>
          </p:cNvSpPr>
          <p:nvPr>
            <p:ph type="body" sz="quarter" idx="10"/>
          </p:nvPr>
        </p:nvSpPr>
        <p:spPr>
          <a:xfrm>
            <a:off x="568770" y="1723872"/>
            <a:ext cx="9851365" cy="4113517"/>
          </a:xfrm>
        </p:spPr>
        <p:txBody>
          <a:bodyPr/>
          <a:lstStyle/>
          <a:p>
            <a:pPr algn="just"/>
            <a:r>
              <a:rPr lang="fr-FR" sz="2800" b="0" dirty="0"/>
              <a:t>Exemple de mention de décès sur un acte de naissance : </a:t>
            </a:r>
          </a:p>
          <a:p>
            <a:pPr algn="just"/>
            <a:endParaRPr lang="fr-FR" sz="2800" b="0" dirty="0"/>
          </a:p>
          <a:p>
            <a:pPr algn="just"/>
            <a:r>
              <a:rPr lang="fr-FR" sz="2800" b="0" dirty="0"/>
              <a:t>Décédé à _____________ le __________. </a:t>
            </a:r>
          </a:p>
          <a:p>
            <a:pPr algn="just"/>
            <a:r>
              <a:rPr lang="fr-FR" sz="2800" b="0" dirty="0"/>
              <a:t>______________________________(lieu et date d’apposition de la mention). </a:t>
            </a:r>
          </a:p>
          <a:p>
            <a:pPr algn="just"/>
            <a:r>
              <a:rPr lang="fr-FR" sz="2800" b="0" dirty="0"/>
              <a:t>______________________ (qualité et signature de l’officier d’état civil). </a:t>
            </a:r>
          </a:p>
          <a:p>
            <a:endParaRPr lang="fr-FR" dirty="0"/>
          </a:p>
        </p:txBody>
      </p:sp>
      <p:sp>
        <p:nvSpPr>
          <p:cNvPr id="4" name="Espace réservé du contenu 3">
            <a:extLst>
              <a:ext uri="{FF2B5EF4-FFF2-40B4-BE49-F238E27FC236}">
                <a16:creationId xmlns:a16="http://schemas.microsoft.com/office/drawing/2014/main" id="{BC0A8F05-19F0-405E-8E1C-FE3D6DFD9654}"/>
              </a:ext>
            </a:extLst>
          </p:cNvPr>
          <p:cNvSpPr>
            <a:spLocks noGrp="1"/>
          </p:cNvSpPr>
          <p:nvPr>
            <p:ph sz="quarter" idx="13"/>
          </p:nvPr>
        </p:nvSpPr>
        <p:spPr/>
        <p:txBody>
          <a:bodyPr/>
          <a:lstStyle/>
          <a:p>
            <a:pPr algn="ctr"/>
            <a:r>
              <a:rPr lang="fr-FR" dirty="0"/>
              <a:t>Exemple de mention de décès sur un acte de naissance : </a:t>
            </a:r>
          </a:p>
          <a:p>
            <a:endParaRPr lang="fr-FR" dirty="0"/>
          </a:p>
        </p:txBody>
      </p:sp>
    </p:spTree>
    <p:extLst>
      <p:ext uri="{BB962C8B-B14F-4D97-AF65-F5344CB8AC3E}">
        <p14:creationId xmlns:p14="http://schemas.microsoft.com/office/powerpoint/2010/main" val="420288111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CB4C58-ECEA-4CD7-8D13-EEF44F435C0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455B47C-7E97-4074-B478-AED5792918FD}"/>
              </a:ext>
            </a:extLst>
          </p:cNvPr>
          <p:cNvSpPr>
            <a:spLocks noGrp="1"/>
          </p:cNvSpPr>
          <p:nvPr>
            <p:ph type="body" sz="quarter" idx="10"/>
          </p:nvPr>
        </p:nvSpPr>
        <p:spPr>
          <a:xfrm>
            <a:off x="546767" y="1637043"/>
            <a:ext cx="9851365" cy="4276077"/>
          </a:xfrm>
        </p:spPr>
        <p:txBody>
          <a:bodyPr/>
          <a:lstStyle/>
          <a:p>
            <a:pPr algn="just"/>
            <a:r>
              <a:rPr lang="fr-FR" sz="2800" b="0" dirty="0"/>
              <a:t>Mariage dissous. </a:t>
            </a:r>
          </a:p>
          <a:p>
            <a:pPr algn="just"/>
            <a:r>
              <a:rPr lang="fr-FR" sz="2800" b="0" dirty="0"/>
              <a:t>Jugement de divorce du juge aux affaires familiales du Tribunal de grande instance de ___________ rendu le ____________. </a:t>
            </a:r>
          </a:p>
          <a:p>
            <a:pPr algn="just"/>
            <a:r>
              <a:rPr lang="fr-FR" sz="2800" b="0" dirty="0"/>
              <a:t>______________________________(lieu et date d’apposition de la mention). </a:t>
            </a:r>
          </a:p>
          <a:p>
            <a:pPr algn="just"/>
            <a:r>
              <a:rPr lang="fr-FR" sz="2800" b="0" dirty="0"/>
              <a:t>______________________ (qualité et signature de l’officier d’état civil). </a:t>
            </a:r>
          </a:p>
          <a:p>
            <a:endParaRPr lang="fr-FR" dirty="0"/>
          </a:p>
        </p:txBody>
      </p:sp>
      <p:sp>
        <p:nvSpPr>
          <p:cNvPr id="4" name="Espace réservé du contenu 3">
            <a:extLst>
              <a:ext uri="{FF2B5EF4-FFF2-40B4-BE49-F238E27FC236}">
                <a16:creationId xmlns:a16="http://schemas.microsoft.com/office/drawing/2014/main" id="{EB4D3B66-7B01-45E5-ADE4-278308D97FA8}"/>
              </a:ext>
            </a:extLst>
          </p:cNvPr>
          <p:cNvSpPr>
            <a:spLocks noGrp="1"/>
          </p:cNvSpPr>
          <p:nvPr>
            <p:ph sz="quarter" idx="13"/>
          </p:nvPr>
        </p:nvSpPr>
        <p:spPr/>
        <p:txBody>
          <a:bodyPr/>
          <a:lstStyle/>
          <a:p>
            <a:pPr algn="ctr"/>
            <a:r>
              <a:rPr lang="fr-FR" dirty="0"/>
              <a:t>Exemple de mention de divorce sur un acte de mariage : </a:t>
            </a:r>
          </a:p>
          <a:p>
            <a:pPr algn="ctr"/>
            <a:endParaRPr lang="fr-FR" dirty="0"/>
          </a:p>
        </p:txBody>
      </p:sp>
    </p:spTree>
    <p:extLst>
      <p:ext uri="{BB962C8B-B14F-4D97-AF65-F5344CB8AC3E}">
        <p14:creationId xmlns:p14="http://schemas.microsoft.com/office/powerpoint/2010/main" val="1187861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F01C8D-9B5A-4A58-8AFF-C8FDE14ABC76}"/>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D77F07F-7FE7-4E6B-98B4-C2A0F3676F3D}"/>
              </a:ext>
            </a:extLst>
          </p:cNvPr>
          <p:cNvSpPr>
            <a:spLocks noGrp="1"/>
          </p:cNvSpPr>
          <p:nvPr>
            <p:ph type="body" sz="quarter" idx="10"/>
          </p:nvPr>
        </p:nvSpPr>
        <p:spPr>
          <a:xfrm>
            <a:off x="489943" y="2034359"/>
            <a:ext cx="9851365" cy="3199117"/>
          </a:xfrm>
        </p:spPr>
        <p:txBody>
          <a:bodyPr/>
          <a:lstStyle/>
          <a:p>
            <a:pPr algn="just"/>
            <a:r>
              <a:rPr lang="fr-FR" sz="2800" b="0" dirty="0"/>
              <a:t>Certains agents de l’Etat sont habilités à consulter directement les registres de l’état civil, sans déplacement de ces registres : </a:t>
            </a:r>
          </a:p>
          <a:p>
            <a:pPr lvl="1" algn="just"/>
            <a:r>
              <a:rPr lang="fr-FR" sz="2800" b="0" dirty="0"/>
              <a:t>les procureurs de la République, leurs substituts ;</a:t>
            </a:r>
          </a:p>
          <a:p>
            <a:pPr lvl="1" algn="just"/>
            <a:r>
              <a:rPr lang="fr-FR" sz="2800" b="0" dirty="0"/>
              <a:t>les juges des tribunaux d’instance, notamment pour le contentieux électoral ;</a:t>
            </a:r>
          </a:p>
          <a:p>
            <a:endParaRPr lang="fr-FR" dirty="0"/>
          </a:p>
        </p:txBody>
      </p:sp>
      <p:sp>
        <p:nvSpPr>
          <p:cNvPr id="4" name="Espace réservé du contenu 3">
            <a:extLst>
              <a:ext uri="{FF2B5EF4-FFF2-40B4-BE49-F238E27FC236}">
                <a16:creationId xmlns:a16="http://schemas.microsoft.com/office/drawing/2014/main" id="{8EE0B731-1D19-477C-A593-FF98A11A4D63}"/>
              </a:ext>
            </a:extLst>
          </p:cNvPr>
          <p:cNvSpPr>
            <a:spLocks noGrp="1"/>
          </p:cNvSpPr>
          <p:nvPr>
            <p:ph sz="quarter" idx="13"/>
          </p:nvPr>
        </p:nvSpPr>
        <p:spPr>
          <a:xfrm>
            <a:off x="546768" y="763729"/>
            <a:ext cx="9851364" cy="397316"/>
          </a:xfrm>
        </p:spPr>
        <p:txBody>
          <a:bodyPr/>
          <a:lstStyle/>
          <a:p>
            <a:pPr algn="ctr"/>
            <a:r>
              <a:rPr lang="fr-FR" dirty="0">
                <a:solidFill>
                  <a:srgbClr val="002060"/>
                </a:solidFill>
              </a:rPr>
              <a:t>LES AGENTS DE L’ÉTAT HABILITÉS </a:t>
            </a:r>
          </a:p>
          <a:p>
            <a:endParaRPr lang="fr-FR" dirty="0"/>
          </a:p>
        </p:txBody>
      </p:sp>
    </p:spTree>
    <p:extLst>
      <p:ext uri="{BB962C8B-B14F-4D97-AF65-F5344CB8AC3E}">
        <p14:creationId xmlns:p14="http://schemas.microsoft.com/office/powerpoint/2010/main" val="118843444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63AFE6-D48D-4C93-8097-4F2CAF4BF31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C2E302A-2EA9-493A-A015-B13AF50AF495}"/>
              </a:ext>
            </a:extLst>
          </p:cNvPr>
          <p:cNvSpPr>
            <a:spLocks noGrp="1"/>
          </p:cNvSpPr>
          <p:nvPr>
            <p:ph type="body" sz="quarter" idx="10"/>
          </p:nvPr>
        </p:nvSpPr>
        <p:spPr>
          <a:xfrm>
            <a:off x="546767" y="2034359"/>
            <a:ext cx="9851365" cy="1502397"/>
          </a:xfrm>
        </p:spPr>
        <p:txBody>
          <a:bodyPr/>
          <a:lstStyle/>
          <a:p>
            <a:pPr algn="ctr"/>
            <a:r>
              <a:rPr lang="fr-FR" sz="2600" b="0" dirty="0">
                <a:solidFill>
                  <a:srgbClr val="004175"/>
                </a:solidFill>
                <a:hlinkClick r:id="rId2" action="ppaction://hlinkfile">
                  <a:extLst>
                    <a:ext uri="{A12FA001-AC4F-418D-AE19-62706E023703}">
                      <ahyp:hlinkClr xmlns:ahyp="http://schemas.microsoft.com/office/drawing/2018/hyperlinkcolor" val="tx"/>
                    </a:ext>
                  </a:extLst>
                </a:hlinkClick>
              </a:rPr>
              <a:t>PJ_etat_civil_P3\14_Circulaire 06-04-2012 Mentions marginales.pdf</a:t>
            </a:r>
            <a:endParaRPr lang="fr-FR" sz="2600" b="0" dirty="0">
              <a:solidFill>
                <a:srgbClr val="004175"/>
              </a:solidFill>
            </a:endParaRPr>
          </a:p>
        </p:txBody>
      </p:sp>
      <p:sp>
        <p:nvSpPr>
          <p:cNvPr id="4" name="Espace réservé du contenu 3">
            <a:extLst>
              <a:ext uri="{FF2B5EF4-FFF2-40B4-BE49-F238E27FC236}">
                <a16:creationId xmlns:a16="http://schemas.microsoft.com/office/drawing/2014/main" id="{A004C472-E55F-4413-A6A5-D6D02BBA01B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57089398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06339C-4A8B-4934-A4AF-E491E3D36318}"/>
              </a:ext>
            </a:extLst>
          </p:cNvPr>
          <p:cNvSpPr>
            <a:spLocks noGrp="1"/>
          </p:cNvSpPr>
          <p:nvPr>
            <p:ph type="title"/>
          </p:nvPr>
        </p:nvSpPr>
        <p:spPr/>
        <p:txBody>
          <a:bodyPr/>
          <a:lstStyle/>
          <a:p>
            <a:pPr algn="ctr"/>
            <a:r>
              <a:rPr lang="fr-FR" dirty="0"/>
              <a:t>LE Répertoire civil</a:t>
            </a:r>
          </a:p>
        </p:txBody>
      </p:sp>
      <p:sp>
        <p:nvSpPr>
          <p:cNvPr id="3" name="Espace réservé du texte 2">
            <a:extLst>
              <a:ext uri="{FF2B5EF4-FFF2-40B4-BE49-F238E27FC236}">
                <a16:creationId xmlns:a16="http://schemas.microsoft.com/office/drawing/2014/main" id="{12F83271-A2A5-4B7D-9E3B-77420D61D4B4}"/>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752511772"/>
      </p:ext>
    </p:extLst>
  </p:cSld>
  <p:clrMapOvr>
    <a:masterClrMapping/>
  </p:clrMapOvr>
  <p:transition spd="slow"/>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6313F6-312B-47A9-83A7-3A7119C52D7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6D54F48-D190-4794-AFFE-598464278798}"/>
              </a:ext>
            </a:extLst>
          </p:cNvPr>
          <p:cNvSpPr>
            <a:spLocks noGrp="1"/>
          </p:cNvSpPr>
          <p:nvPr>
            <p:ph type="body" sz="quarter" idx="10"/>
          </p:nvPr>
        </p:nvSpPr>
        <p:spPr>
          <a:xfrm>
            <a:off x="546767" y="1637043"/>
            <a:ext cx="9851365" cy="4154157"/>
          </a:xfrm>
        </p:spPr>
        <p:txBody>
          <a:bodyPr/>
          <a:lstStyle/>
          <a:p>
            <a:pPr algn="just"/>
            <a:r>
              <a:rPr lang="fr-FR" sz="2800" b="0" dirty="0"/>
              <a:t>Le répertoire civil a été créé avant tout pour assurer la publicité des décisions judiciaires portant ouverture, modification ou mainlevée des tutelles et des curatelles des incapables majeurs dont le régime juridique a été modifié.</a:t>
            </a:r>
          </a:p>
          <a:p>
            <a:pPr lvl="1" algn="just"/>
            <a:r>
              <a:rPr lang="fr-FR" sz="2600" b="0" dirty="0"/>
              <a:t>loi n°68-5 du 3 janvier 1968,</a:t>
            </a:r>
          </a:p>
          <a:p>
            <a:pPr lvl="1" algn="just"/>
            <a:r>
              <a:rPr lang="fr-FR" sz="2600" b="0" dirty="0"/>
              <a:t>loi 2007-308 du 5 mars 2007,</a:t>
            </a:r>
          </a:p>
          <a:p>
            <a:pPr lvl="1" algn="just"/>
            <a:r>
              <a:rPr lang="fr-FR" sz="2600" b="0" dirty="0"/>
              <a:t>décret d’application du 5 décembre 2008.</a:t>
            </a:r>
          </a:p>
          <a:p>
            <a:endParaRPr lang="fr-FR" dirty="0"/>
          </a:p>
        </p:txBody>
      </p:sp>
      <p:sp>
        <p:nvSpPr>
          <p:cNvPr id="4" name="Espace réservé du contenu 3">
            <a:extLst>
              <a:ext uri="{FF2B5EF4-FFF2-40B4-BE49-F238E27FC236}">
                <a16:creationId xmlns:a16="http://schemas.microsoft.com/office/drawing/2014/main" id="{900F181B-264C-414B-BFDB-257EED92AC1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9187140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95ED40-3E7E-473C-B86F-02A1A4B23C9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171A950-31F9-4BD0-B227-7F7020453015}"/>
              </a:ext>
            </a:extLst>
          </p:cNvPr>
          <p:cNvSpPr>
            <a:spLocks noGrp="1"/>
          </p:cNvSpPr>
          <p:nvPr>
            <p:ph type="body" sz="quarter" idx="10"/>
          </p:nvPr>
        </p:nvSpPr>
        <p:spPr>
          <a:xfrm>
            <a:off x="546767" y="2034359"/>
            <a:ext cx="9851365" cy="3402317"/>
          </a:xfrm>
        </p:spPr>
        <p:txBody>
          <a:bodyPr/>
          <a:lstStyle/>
          <a:p>
            <a:pPr algn="just"/>
            <a:r>
              <a:rPr lang="fr-FR" sz="2800" b="0" dirty="0"/>
              <a:t>Les décisions judiciaires (mention sommaire en marge de l'acte de naissance de l'intéressé conservé en mairie):</a:t>
            </a:r>
          </a:p>
          <a:p>
            <a:pPr lvl="1" algn="just"/>
            <a:r>
              <a:rPr lang="fr-FR" sz="2600" b="0" dirty="0"/>
              <a:t> d’ouverture, </a:t>
            </a:r>
          </a:p>
          <a:p>
            <a:pPr lvl="1" algn="just"/>
            <a:r>
              <a:rPr lang="fr-FR" sz="2600" b="0" dirty="0"/>
              <a:t>de modification,</a:t>
            </a:r>
          </a:p>
          <a:p>
            <a:pPr lvl="1" algn="just"/>
            <a:r>
              <a:rPr lang="fr-FR" sz="2600" b="0" dirty="0"/>
              <a:t>de mainlevée des tutelles et des curatelles. </a:t>
            </a:r>
            <a:endParaRPr lang="fr-FR" dirty="0"/>
          </a:p>
        </p:txBody>
      </p:sp>
      <p:sp>
        <p:nvSpPr>
          <p:cNvPr id="4" name="Espace réservé du contenu 3">
            <a:extLst>
              <a:ext uri="{FF2B5EF4-FFF2-40B4-BE49-F238E27FC236}">
                <a16:creationId xmlns:a16="http://schemas.microsoft.com/office/drawing/2014/main" id="{59DFCFEC-61A5-4C4E-9574-8C35D57AC84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31519070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5514C3-C4B1-4343-8568-D07CB8FD489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2C25962D-B7A0-42C8-BDC5-0152CA303898}"/>
              </a:ext>
            </a:extLst>
          </p:cNvPr>
          <p:cNvSpPr>
            <a:spLocks noGrp="1"/>
          </p:cNvSpPr>
          <p:nvPr>
            <p:ph type="body" sz="quarter" idx="10"/>
          </p:nvPr>
        </p:nvSpPr>
        <p:spPr>
          <a:xfrm>
            <a:off x="603591" y="2297443"/>
            <a:ext cx="9851365" cy="2437117"/>
          </a:xfrm>
        </p:spPr>
        <p:txBody>
          <a:bodyPr/>
          <a:lstStyle/>
          <a:p>
            <a:pPr algn="just"/>
            <a:r>
              <a:rPr lang="fr-FR" sz="2800" b="0" dirty="0"/>
              <a:t>Le système du répertoire civil a été étendu à certaines demandes en justice relatives aux régimes matrimoniaux.  </a:t>
            </a:r>
          </a:p>
          <a:p>
            <a:pPr lvl="1" algn="just"/>
            <a:r>
              <a:rPr lang="fr-FR" sz="2600" b="0" dirty="0"/>
              <a:t>demandes en séparation de biens, </a:t>
            </a:r>
          </a:p>
          <a:p>
            <a:pPr lvl="1" algn="just"/>
            <a:r>
              <a:rPr lang="fr-FR" sz="2600" b="0" dirty="0"/>
              <a:t>en changement de régime matrimonial.</a:t>
            </a:r>
          </a:p>
          <a:p>
            <a:pPr marL="372122" lvl="1" indent="0" algn="just">
              <a:buNone/>
            </a:pPr>
            <a:endParaRPr lang="fr-FR" sz="2600" b="0" dirty="0"/>
          </a:p>
          <a:p>
            <a:endParaRPr lang="fr-FR" dirty="0"/>
          </a:p>
        </p:txBody>
      </p:sp>
      <p:sp>
        <p:nvSpPr>
          <p:cNvPr id="4" name="Espace réservé du contenu 3">
            <a:extLst>
              <a:ext uri="{FF2B5EF4-FFF2-40B4-BE49-F238E27FC236}">
                <a16:creationId xmlns:a16="http://schemas.microsoft.com/office/drawing/2014/main" id="{0EB2199B-8783-41B5-9A01-737397A093F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27369342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B73010-751D-4583-85C6-A141B51E88B9}"/>
              </a:ext>
            </a:extLst>
          </p:cNvPr>
          <p:cNvSpPr>
            <a:spLocks noGrp="1"/>
          </p:cNvSpPr>
          <p:nvPr>
            <p:ph type="title"/>
          </p:nvPr>
        </p:nvSpPr>
        <p:spPr/>
        <p:txBody>
          <a:bodyPr/>
          <a:lstStyle/>
          <a:p>
            <a:pPr algn="ctr"/>
            <a:br>
              <a:rPr lang="fr-FR" dirty="0"/>
            </a:br>
            <a:r>
              <a:rPr lang="fr-FR" dirty="0"/>
              <a:t>COMMENT EST APPOSÉE LA MENTION AU RC?</a:t>
            </a:r>
            <a:br>
              <a:rPr lang="fr-FR" dirty="0"/>
            </a:br>
            <a:endParaRPr lang="fr-FR" dirty="0"/>
          </a:p>
        </p:txBody>
      </p:sp>
      <p:sp>
        <p:nvSpPr>
          <p:cNvPr id="3" name="Espace réservé du texte 2">
            <a:extLst>
              <a:ext uri="{FF2B5EF4-FFF2-40B4-BE49-F238E27FC236}">
                <a16:creationId xmlns:a16="http://schemas.microsoft.com/office/drawing/2014/main" id="{55F2FF58-0CC5-45BA-94FA-04908B9CF194}"/>
              </a:ext>
            </a:extLst>
          </p:cNvPr>
          <p:cNvSpPr>
            <a:spLocks noGrp="1"/>
          </p:cNvSpPr>
          <p:nvPr>
            <p:ph type="body" sz="quarter" idx="10"/>
          </p:nvPr>
        </p:nvSpPr>
        <p:spPr>
          <a:xfrm>
            <a:off x="546767" y="1809763"/>
            <a:ext cx="9851365" cy="3310877"/>
          </a:xfrm>
        </p:spPr>
        <p:txBody>
          <a:bodyPr/>
          <a:lstStyle/>
          <a:p>
            <a:pPr algn="just"/>
            <a:r>
              <a:rPr lang="fr-FR" sz="2800" b="0" dirty="0"/>
              <a:t>La publicité des demandes, actes et jugements est faite par une mention en marge de l’acte de naissance de l’intéressé. </a:t>
            </a:r>
          </a:p>
          <a:p>
            <a:pPr algn="just"/>
            <a:r>
              <a:rPr lang="fr-FR" sz="2800" b="0" dirty="0"/>
              <a:t>C’est donc le greffier qui envoie un avis de mention à l’officier d’état civil du lieu de naissance afin que celle-ci soit apposée sur l’acte de naissance. </a:t>
            </a:r>
          </a:p>
          <a:p>
            <a:endParaRPr lang="fr-FR" dirty="0"/>
          </a:p>
        </p:txBody>
      </p:sp>
      <p:sp>
        <p:nvSpPr>
          <p:cNvPr id="4" name="Espace réservé du contenu 3">
            <a:extLst>
              <a:ext uri="{FF2B5EF4-FFF2-40B4-BE49-F238E27FC236}">
                <a16:creationId xmlns:a16="http://schemas.microsoft.com/office/drawing/2014/main" id="{AA798D24-0027-4CC0-8EB8-924B72764DF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22529940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597D29-007F-49F6-ADC6-294E7C9FB90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10799C9-BDBD-42AE-A60E-DC14F5B37C3E}"/>
              </a:ext>
            </a:extLst>
          </p:cNvPr>
          <p:cNvSpPr>
            <a:spLocks noGrp="1"/>
          </p:cNvSpPr>
          <p:nvPr>
            <p:ph type="body" sz="quarter" idx="10"/>
          </p:nvPr>
        </p:nvSpPr>
        <p:spPr>
          <a:xfrm>
            <a:off x="546767" y="1637043"/>
            <a:ext cx="9851365" cy="4184637"/>
          </a:xfrm>
        </p:spPr>
        <p:txBody>
          <a:bodyPr/>
          <a:lstStyle/>
          <a:p>
            <a:pPr algn="just"/>
            <a:r>
              <a:rPr lang="fr-FR" sz="2800" b="0" dirty="0"/>
              <a:t>La mention manuscrite est datée et signée. </a:t>
            </a:r>
          </a:p>
          <a:p>
            <a:pPr algn="just"/>
            <a:r>
              <a:rPr lang="fr-FR" sz="2800" b="0" dirty="0"/>
              <a:t>Elle est constituée par l’indication « RC » suivie de la référence sous laquelle la demande, l’acte ou le jugement a été conservé. </a:t>
            </a:r>
          </a:p>
          <a:p>
            <a:pPr algn="just"/>
            <a:endParaRPr lang="fr-FR" sz="2800" b="0" dirty="0"/>
          </a:p>
          <a:p>
            <a:pPr algn="just"/>
            <a:r>
              <a:rPr lang="fr-FR" sz="2800" b="0" u="sng" dirty="0"/>
              <a:t>Exemple</a:t>
            </a:r>
            <a:r>
              <a:rPr lang="fr-FR" sz="2800" b="0" dirty="0"/>
              <a:t> : RC n°__, à __________, le ________, _______________ (qualité et signature de l’OEC)</a:t>
            </a:r>
          </a:p>
          <a:p>
            <a:endParaRPr lang="fr-FR" dirty="0"/>
          </a:p>
        </p:txBody>
      </p:sp>
      <p:sp>
        <p:nvSpPr>
          <p:cNvPr id="4" name="Espace réservé du contenu 3">
            <a:extLst>
              <a:ext uri="{FF2B5EF4-FFF2-40B4-BE49-F238E27FC236}">
                <a16:creationId xmlns:a16="http://schemas.microsoft.com/office/drawing/2014/main" id="{5BE7CF81-3AAA-4B82-B899-62B09A59C55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7006657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71D036-BFCB-47E8-9B14-7EC3A7CA808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ED2279CB-B5B7-41BB-9DFF-AA80B2E86895}"/>
              </a:ext>
            </a:extLst>
          </p:cNvPr>
          <p:cNvSpPr>
            <a:spLocks noGrp="1"/>
          </p:cNvSpPr>
          <p:nvPr>
            <p:ph type="body" sz="quarter" idx="10"/>
          </p:nvPr>
        </p:nvSpPr>
        <p:spPr>
          <a:xfrm>
            <a:off x="546767" y="2097971"/>
            <a:ext cx="9851365" cy="2396477"/>
          </a:xfrm>
        </p:spPr>
        <p:txBody>
          <a:bodyPr/>
          <a:lstStyle/>
          <a:p>
            <a:pPr algn="just"/>
            <a:r>
              <a:rPr lang="fr-FR" sz="2800" b="0" u="sng" dirty="0"/>
              <a:t>Attention toute particulière:</a:t>
            </a:r>
          </a:p>
          <a:p>
            <a:pPr algn="just"/>
            <a:r>
              <a:rPr lang="fr-FR" sz="2800" b="0" dirty="0"/>
              <a:t>En aucun cas les officiers de l'état civil ne doivent porter d'inscriptions relatives au répertoire civil sans avoir reçu d'avis du greffier.</a:t>
            </a:r>
          </a:p>
          <a:p>
            <a:endParaRPr lang="fr-FR" dirty="0"/>
          </a:p>
        </p:txBody>
      </p:sp>
      <p:sp>
        <p:nvSpPr>
          <p:cNvPr id="4" name="Espace réservé du contenu 3">
            <a:extLst>
              <a:ext uri="{FF2B5EF4-FFF2-40B4-BE49-F238E27FC236}">
                <a16:creationId xmlns:a16="http://schemas.microsoft.com/office/drawing/2014/main" id="{CDF02227-9E3C-48AF-AC87-CF36462C2C0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23715612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BDD9480-79EF-4D2F-B4C1-D164C7CADBF8}"/>
              </a:ext>
            </a:extLst>
          </p:cNvPr>
          <p:cNvSpPr txBox="1"/>
          <p:nvPr/>
        </p:nvSpPr>
        <p:spPr>
          <a:xfrm>
            <a:off x="7559040" y="2397760"/>
            <a:ext cx="2042160" cy="646331"/>
          </a:xfrm>
          <a:prstGeom prst="rect">
            <a:avLst/>
          </a:prstGeom>
          <a:noFill/>
        </p:spPr>
        <p:txBody>
          <a:bodyPr wrap="square" rtlCol="0">
            <a:spAutoFit/>
          </a:bodyPr>
          <a:lstStyle/>
          <a:p>
            <a:pPr algn="ctr"/>
            <a:r>
              <a:rPr lang="fr-FR" dirty="0"/>
              <a:t>Lina HÉREL,</a:t>
            </a:r>
          </a:p>
          <a:p>
            <a:pPr algn="ctr"/>
            <a:r>
              <a:rPr lang="fr-FR" dirty="0"/>
              <a:t>Chargée de cours</a:t>
            </a:r>
          </a:p>
        </p:txBody>
      </p:sp>
    </p:spTree>
    <p:extLst>
      <p:ext uri="{BB962C8B-B14F-4D97-AF65-F5344CB8AC3E}">
        <p14:creationId xmlns:p14="http://schemas.microsoft.com/office/powerpoint/2010/main" val="1754681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1F69E3-7CD1-4F52-AB81-44AF09BBE5D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E4E3A7AE-4E8E-443C-A658-5AB2AB69394D}"/>
              </a:ext>
            </a:extLst>
          </p:cNvPr>
          <p:cNvSpPr>
            <a:spLocks noGrp="1"/>
          </p:cNvSpPr>
          <p:nvPr>
            <p:ph type="body" sz="quarter" idx="10"/>
          </p:nvPr>
        </p:nvSpPr>
        <p:spPr>
          <a:xfrm>
            <a:off x="546767" y="1637043"/>
            <a:ext cx="9851365" cy="4296397"/>
          </a:xfrm>
        </p:spPr>
        <p:txBody>
          <a:bodyPr/>
          <a:lstStyle/>
          <a:p>
            <a:pPr lvl="1" algn="just"/>
            <a:endParaRPr lang="fr-FR" sz="2800" dirty="0"/>
          </a:p>
          <a:p>
            <a:pPr lvl="1" algn="just"/>
            <a:r>
              <a:rPr lang="fr-FR" sz="2800" dirty="0"/>
              <a:t>les préfets et sous-préfets, pour leur permettre de procéder à certaines opérations administratives comme le recrutement militaire et le recensement ; </a:t>
            </a:r>
          </a:p>
          <a:p>
            <a:pPr lvl="1" algn="just"/>
            <a:r>
              <a:rPr lang="fr-FR" sz="2800" dirty="0"/>
              <a:t>les gendarmes dans le cadre des opérations militaires ;</a:t>
            </a:r>
          </a:p>
          <a:p>
            <a:pPr lvl="1" algn="just"/>
            <a:r>
              <a:rPr lang="fr-FR" sz="2800" dirty="0"/>
              <a:t>les préposés de diverses administrations, notamment les agents de l’administration des impôts (art. L. 81 et L. 92, livre des procédures fiscales).</a:t>
            </a:r>
          </a:p>
          <a:p>
            <a:endParaRPr lang="fr-FR" dirty="0"/>
          </a:p>
        </p:txBody>
      </p:sp>
      <p:sp>
        <p:nvSpPr>
          <p:cNvPr id="4" name="Espace réservé du contenu 3">
            <a:extLst>
              <a:ext uri="{FF2B5EF4-FFF2-40B4-BE49-F238E27FC236}">
                <a16:creationId xmlns:a16="http://schemas.microsoft.com/office/drawing/2014/main" id="{66FF493D-8B07-4230-8C15-855FFACF8C8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137196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4D1E14-F7C7-462A-989F-4E03BDF6DD2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F01B9D-5351-4CD1-A7ED-4F938C87ED9F}"/>
              </a:ext>
            </a:extLst>
          </p:cNvPr>
          <p:cNvSpPr>
            <a:spLocks noGrp="1"/>
          </p:cNvSpPr>
          <p:nvPr>
            <p:ph type="body" sz="quarter" idx="10"/>
          </p:nvPr>
        </p:nvSpPr>
        <p:spPr>
          <a:xfrm>
            <a:off x="546767" y="1769123"/>
            <a:ext cx="9851365" cy="3595357"/>
          </a:xfrm>
        </p:spPr>
        <p:txBody>
          <a:bodyPr/>
          <a:lstStyle/>
          <a:p>
            <a:pPr algn="just"/>
            <a:r>
              <a:rPr lang="fr-FR" sz="2800" b="0" dirty="0"/>
              <a:t>L’autorisation de consulter directement les registres en mairie ne doit pas conduire les agents de l’État habilités, à se faire délivrer des copies des actes de naissance, de reconnaissance et de mariage. </a:t>
            </a:r>
          </a:p>
          <a:p>
            <a:pPr algn="just"/>
            <a:r>
              <a:rPr lang="fr-FR" sz="2800" b="0" dirty="0"/>
              <a:t>En effet, les règles de délivrance de ces actes, définies par les articles 9 à 11 du décret n°62-921 du 3 août 1962, leur sont également opposables.</a:t>
            </a:r>
          </a:p>
          <a:p>
            <a:endParaRPr lang="fr-FR" dirty="0"/>
          </a:p>
        </p:txBody>
      </p:sp>
      <p:sp>
        <p:nvSpPr>
          <p:cNvPr id="4" name="Espace réservé du contenu 3">
            <a:extLst>
              <a:ext uri="{FF2B5EF4-FFF2-40B4-BE49-F238E27FC236}">
                <a16:creationId xmlns:a16="http://schemas.microsoft.com/office/drawing/2014/main" id="{88BA6C0E-78DB-491B-9AF1-A5BAF64625D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235751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8FB5D2-CBD2-4612-B7BB-866E4C0C001E}"/>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EE485B43-EE58-44F4-BD2E-4CB73001CC08}"/>
              </a:ext>
            </a:extLst>
          </p:cNvPr>
          <p:cNvSpPr>
            <a:spLocks noGrp="1"/>
          </p:cNvSpPr>
          <p:nvPr>
            <p:ph type="body" sz="quarter" idx="10"/>
          </p:nvPr>
        </p:nvSpPr>
        <p:spPr>
          <a:xfrm>
            <a:off x="546767" y="1942954"/>
            <a:ext cx="9851365" cy="1837677"/>
          </a:xfrm>
        </p:spPr>
        <p:txBody>
          <a:bodyPr/>
          <a:lstStyle/>
          <a:p>
            <a:pPr algn="just"/>
            <a:r>
              <a:rPr lang="fr-FR" sz="2800" b="0" u="sng" dirty="0"/>
              <a:t>En principe</a:t>
            </a:r>
            <a:r>
              <a:rPr lang="fr-FR" sz="2800" b="0" dirty="0"/>
              <a:t>, la communication du contenu des actes par téléphone ou e-mail entre l’officier d’état civil et un agent habilité de l’État n’a pas lieu d’être. </a:t>
            </a:r>
          </a:p>
          <a:p>
            <a:endParaRPr lang="fr-FR" dirty="0"/>
          </a:p>
        </p:txBody>
      </p:sp>
      <p:sp>
        <p:nvSpPr>
          <p:cNvPr id="4" name="Espace réservé du contenu 3">
            <a:extLst>
              <a:ext uri="{FF2B5EF4-FFF2-40B4-BE49-F238E27FC236}">
                <a16:creationId xmlns:a16="http://schemas.microsoft.com/office/drawing/2014/main" id="{64284DC4-6DEA-4123-9C0C-F2FACCD1C70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928892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55FB39-3583-4BC8-B2EF-A9DB861554DF}"/>
              </a:ext>
            </a:extLst>
          </p:cNvPr>
          <p:cNvSpPr>
            <a:spLocks noGrp="1"/>
          </p:cNvSpPr>
          <p:nvPr>
            <p:ph type="title"/>
          </p:nvPr>
        </p:nvSpPr>
        <p:spPr/>
        <p:txBody>
          <a:bodyPr/>
          <a:lstStyle/>
          <a:p>
            <a:pPr algn="ctr"/>
            <a:r>
              <a:rPr lang="fr-FR" dirty="0"/>
              <a:t>ÉTABLISSEMENT DES ACTES DE L’état civil</a:t>
            </a:r>
          </a:p>
        </p:txBody>
      </p:sp>
      <p:sp>
        <p:nvSpPr>
          <p:cNvPr id="3" name="Espace réservé du texte 2">
            <a:extLst>
              <a:ext uri="{FF2B5EF4-FFF2-40B4-BE49-F238E27FC236}">
                <a16:creationId xmlns:a16="http://schemas.microsoft.com/office/drawing/2014/main" id="{4F99C44C-E8B6-47B9-BEFC-5B33B3602177}"/>
              </a:ext>
            </a:extLst>
          </p:cNvPr>
          <p:cNvSpPr>
            <a:spLocks noGrp="1"/>
          </p:cNvSpPr>
          <p:nvPr>
            <p:ph type="body" idx="1"/>
          </p:nvPr>
        </p:nvSpPr>
        <p:spPr/>
        <p:txBody>
          <a:bodyPr/>
          <a:lstStyle/>
          <a:p>
            <a:pPr algn="ctr"/>
            <a:r>
              <a:rPr lang="fr-FR" dirty="0"/>
              <a:t>les modèles d’actes présentés sont issus de mon travail et du fruit de mon imagination en grande majorité</a:t>
            </a:r>
          </a:p>
        </p:txBody>
      </p:sp>
    </p:spTree>
    <p:extLst>
      <p:ext uri="{BB962C8B-B14F-4D97-AF65-F5344CB8AC3E}">
        <p14:creationId xmlns:p14="http://schemas.microsoft.com/office/powerpoint/2010/main" val="9642296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FCCA66-4C37-4617-9BDE-02EBDCB7EC11}"/>
              </a:ext>
            </a:extLst>
          </p:cNvPr>
          <p:cNvSpPr>
            <a:spLocks noGrp="1"/>
          </p:cNvSpPr>
          <p:nvPr>
            <p:ph type="title"/>
          </p:nvPr>
        </p:nvSpPr>
        <p:spPr/>
        <p:txBody>
          <a:bodyPr/>
          <a:lstStyle/>
          <a:p>
            <a:pPr algn="ctr"/>
            <a:r>
              <a:rPr lang="fr-FR" dirty="0"/>
              <a:t>LES intervenants à l’établissement de l’acte</a:t>
            </a:r>
          </a:p>
        </p:txBody>
      </p:sp>
      <p:sp>
        <p:nvSpPr>
          <p:cNvPr id="3" name="Espace réservé du texte 2">
            <a:extLst>
              <a:ext uri="{FF2B5EF4-FFF2-40B4-BE49-F238E27FC236}">
                <a16:creationId xmlns:a16="http://schemas.microsoft.com/office/drawing/2014/main" id="{ACB0E7C7-5D13-4B0F-8A1E-04AF8BCC2BFD}"/>
              </a:ext>
            </a:extLst>
          </p:cNvPr>
          <p:cNvSpPr>
            <a:spLocks noGrp="1"/>
          </p:cNvSpPr>
          <p:nvPr>
            <p:ph type="body" sz="quarter" idx="10"/>
          </p:nvPr>
        </p:nvSpPr>
        <p:spPr>
          <a:xfrm>
            <a:off x="546767" y="2097971"/>
            <a:ext cx="9851365" cy="2965437"/>
          </a:xfrm>
        </p:spPr>
        <p:txBody>
          <a:bodyPr/>
          <a:lstStyle/>
          <a:p>
            <a:pPr algn="just"/>
            <a:r>
              <a:rPr lang="fr-FR" sz="2800" b="0" dirty="0"/>
              <a:t>Plusieurs types de personnes concourent à l’établissement de l’acte : </a:t>
            </a:r>
          </a:p>
          <a:p>
            <a:pPr lvl="1" algn="just"/>
            <a:r>
              <a:rPr lang="fr-FR" sz="2800" b="0" dirty="0"/>
              <a:t>les comparants;</a:t>
            </a:r>
          </a:p>
          <a:p>
            <a:pPr lvl="1" algn="just"/>
            <a:r>
              <a:rPr lang="fr-FR" sz="2800" b="0" dirty="0"/>
              <a:t>les témoins;</a:t>
            </a:r>
          </a:p>
          <a:p>
            <a:pPr lvl="1" algn="just"/>
            <a:r>
              <a:rPr lang="fr-FR" sz="2800" b="0" dirty="0"/>
              <a:t>l’officier d’état civil. </a:t>
            </a:r>
          </a:p>
          <a:p>
            <a:endParaRPr lang="fr-FR" dirty="0"/>
          </a:p>
        </p:txBody>
      </p:sp>
      <p:sp>
        <p:nvSpPr>
          <p:cNvPr id="4" name="Espace réservé du contenu 3">
            <a:extLst>
              <a:ext uri="{FF2B5EF4-FFF2-40B4-BE49-F238E27FC236}">
                <a16:creationId xmlns:a16="http://schemas.microsoft.com/office/drawing/2014/main" id="{8C658F09-0C12-4F46-A647-90382E0063A3}"/>
              </a:ext>
            </a:extLst>
          </p:cNvPr>
          <p:cNvSpPr>
            <a:spLocks noGrp="1"/>
          </p:cNvSpPr>
          <p:nvPr>
            <p:ph sz="quarter" idx="13"/>
          </p:nvPr>
        </p:nvSpPr>
        <p:spPr/>
        <p:txBody>
          <a:bodyPr/>
          <a:lstStyle/>
          <a:p>
            <a:pPr algn="ctr"/>
            <a:endParaRPr lang="fr-FR" dirty="0">
              <a:solidFill>
                <a:srgbClr val="002060"/>
              </a:solidFill>
            </a:endParaRPr>
          </a:p>
        </p:txBody>
      </p:sp>
    </p:spTree>
    <p:extLst>
      <p:ext uri="{BB962C8B-B14F-4D97-AF65-F5344CB8AC3E}">
        <p14:creationId xmlns:p14="http://schemas.microsoft.com/office/powerpoint/2010/main" val="1265536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B4681A-6EFE-44C9-8C4D-3F0B9A911875}"/>
              </a:ext>
            </a:extLst>
          </p:cNvPr>
          <p:cNvSpPr>
            <a:spLocks noGrp="1"/>
          </p:cNvSpPr>
          <p:nvPr>
            <p:ph type="title"/>
          </p:nvPr>
        </p:nvSpPr>
        <p:spPr>
          <a:xfrm>
            <a:off x="5082355" y="557390"/>
            <a:ext cx="5367205" cy="1501751"/>
          </a:xfrm>
        </p:spPr>
        <p:txBody>
          <a:bodyPr/>
          <a:lstStyle/>
          <a:p>
            <a:pPr algn="ctr"/>
            <a:r>
              <a:rPr lang="fr-FR" dirty="0"/>
              <a:t>LES REGISTRES DE L’ÉTAT CIVIL</a:t>
            </a:r>
          </a:p>
        </p:txBody>
      </p:sp>
      <p:sp>
        <p:nvSpPr>
          <p:cNvPr id="7" name="Espace réservé du texte 6">
            <a:extLst>
              <a:ext uri="{FF2B5EF4-FFF2-40B4-BE49-F238E27FC236}">
                <a16:creationId xmlns:a16="http://schemas.microsoft.com/office/drawing/2014/main" id="{D318F58F-69EF-4536-8ED5-211967BB59D0}"/>
              </a:ext>
            </a:extLst>
          </p:cNvPr>
          <p:cNvSpPr>
            <a:spLocks noGrp="1"/>
          </p:cNvSpPr>
          <p:nvPr>
            <p:ph type="body" idx="1"/>
          </p:nvPr>
        </p:nvSpPr>
        <p:spPr>
          <a:xfrm>
            <a:off x="4318001" y="2733040"/>
            <a:ext cx="6131560" cy="2367280"/>
          </a:xfrm>
        </p:spPr>
        <p:txBody>
          <a:bodyPr>
            <a:noAutofit/>
          </a:bodyPr>
          <a:lstStyle/>
          <a:p>
            <a:r>
              <a:rPr lang="fr-FR" sz="1400" dirty="0"/>
              <a:t>Chapitre 1 : consultation des registres</a:t>
            </a:r>
          </a:p>
          <a:p>
            <a:r>
              <a:rPr lang="fr-FR" sz="1400" dirty="0"/>
              <a:t>Chapitre 2 : établissement des actes de l’état civil</a:t>
            </a:r>
          </a:p>
          <a:p>
            <a:r>
              <a:rPr lang="fr-FR" sz="1400" dirty="0"/>
              <a:t>Chapitre 3 : rédaction et délivrance des copies et extrait des actes de l’état civil</a:t>
            </a:r>
          </a:p>
          <a:p>
            <a:r>
              <a:rPr lang="fr-FR" sz="1400" dirty="0"/>
              <a:t>Chapitre 4 : les transcriptions</a:t>
            </a:r>
          </a:p>
          <a:p>
            <a:r>
              <a:rPr lang="fr-FR" sz="1400" dirty="0"/>
              <a:t>Chapitre 5 : les mentions marginales</a:t>
            </a:r>
          </a:p>
          <a:p>
            <a:r>
              <a:rPr lang="fr-FR" sz="1400" dirty="0"/>
              <a:t>Chapitre 6 : le répertoire civil</a:t>
            </a:r>
          </a:p>
          <a:p>
            <a:r>
              <a:rPr lang="fr-FR" sz="1400" dirty="0"/>
              <a:t>…</a:t>
            </a:r>
          </a:p>
        </p:txBody>
      </p:sp>
    </p:spTree>
    <p:extLst>
      <p:ext uri="{BB962C8B-B14F-4D97-AF65-F5344CB8AC3E}">
        <p14:creationId xmlns:p14="http://schemas.microsoft.com/office/powerpoint/2010/main" val="407772421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1504CD-8E44-4437-9FCC-5A9B6F59546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14264E0-3C14-4EC6-A3DA-6B15927123C6}"/>
              </a:ext>
            </a:extLst>
          </p:cNvPr>
          <p:cNvSpPr>
            <a:spLocks noGrp="1"/>
          </p:cNvSpPr>
          <p:nvPr>
            <p:ph type="body" sz="quarter" idx="10"/>
          </p:nvPr>
        </p:nvSpPr>
        <p:spPr>
          <a:xfrm>
            <a:off x="546767" y="1937232"/>
            <a:ext cx="9851365" cy="3686797"/>
          </a:xfrm>
        </p:spPr>
        <p:txBody>
          <a:bodyPr/>
          <a:lstStyle/>
          <a:p>
            <a:pPr algn="just"/>
            <a:r>
              <a:rPr lang="fr-FR" sz="2800" b="0" dirty="0"/>
              <a:t>Ils interviennent à l’acte en qualité de parties ou de déclarants. </a:t>
            </a:r>
          </a:p>
          <a:p>
            <a:pPr algn="just"/>
            <a:r>
              <a:rPr lang="fr-FR" sz="2800" b="0" dirty="0"/>
              <a:t>Les parties sont les personnes directement intéressées à l'acte dont l'expression de volonté est nécessaire pour créer l'état nouveau que l'acte a pour objet de constater.</a:t>
            </a:r>
          </a:p>
          <a:p>
            <a:pPr algn="just"/>
            <a:r>
              <a:rPr lang="fr-FR" sz="2800" b="0" u="sng" dirty="0"/>
              <a:t>À titre d’exemple </a:t>
            </a:r>
            <a:r>
              <a:rPr lang="fr-FR" sz="2800" b="0" dirty="0"/>
              <a:t>: les futurs époux dans l’acte de mariage. </a:t>
            </a:r>
          </a:p>
          <a:p>
            <a:endParaRPr lang="fr-FR" dirty="0"/>
          </a:p>
        </p:txBody>
      </p:sp>
      <p:sp>
        <p:nvSpPr>
          <p:cNvPr id="4" name="Espace réservé du contenu 3">
            <a:extLst>
              <a:ext uri="{FF2B5EF4-FFF2-40B4-BE49-F238E27FC236}">
                <a16:creationId xmlns:a16="http://schemas.microsoft.com/office/drawing/2014/main" id="{ABFB525B-9197-4CA2-9F5F-81C59F216FDF}"/>
              </a:ext>
            </a:extLst>
          </p:cNvPr>
          <p:cNvSpPr>
            <a:spLocks noGrp="1"/>
          </p:cNvSpPr>
          <p:nvPr>
            <p:ph sz="quarter" idx="13"/>
          </p:nvPr>
        </p:nvSpPr>
        <p:spPr/>
        <p:txBody>
          <a:bodyPr/>
          <a:lstStyle/>
          <a:p>
            <a:pPr algn="ctr"/>
            <a:r>
              <a:rPr lang="fr-FR" dirty="0">
                <a:solidFill>
                  <a:srgbClr val="002060"/>
                </a:solidFill>
              </a:rPr>
              <a:t>LES COMPARANTS</a:t>
            </a:r>
          </a:p>
          <a:p>
            <a:endParaRPr lang="fr-FR" dirty="0"/>
          </a:p>
        </p:txBody>
      </p:sp>
    </p:spTree>
    <p:extLst>
      <p:ext uri="{BB962C8B-B14F-4D97-AF65-F5344CB8AC3E}">
        <p14:creationId xmlns:p14="http://schemas.microsoft.com/office/powerpoint/2010/main" val="225684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0936D1-EBAB-461C-95E3-53AB8BA90F2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D47F8B7-743D-42D2-80DB-F3D304927CFC}"/>
              </a:ext>
            </a:extLst>
          </p:cNvPr>
          <p:cNvSpPr>
            <a:spLocks noGrp="1"/>
          </p:cNvSpPr>
          <p:nvPr>
            <p:ph type="body" sz="quarter" idx="10"/>
          </p:nvPr>
        </p:nvSpPr>
        <p:spPr>
          <a:xfrm>
            <a:off x="568770" y="1952003"/>
            <a:ext cx="9851365" cy="2813037"/>
          </a:xfrm>
        </p:spPr>
        <p:txBody>
          <a:bodyPr/>
          <a:lstStyle/>
          <a:p>
            <a:pPr algn="just"/>
            <a:r>
              <a:rPr lang="fr-FR" sz="2800" b="0" dirty="0"/>
              <a:t>Ce sont les personnes que la loi oblige ou autorise à faire connaître à l’officier de l’état civil les faits dont il doit être dressé acte.</a:t>
            </a:r>
          </a:p>
          <a:p>
            <a:pPr algn="just"/>
            <a:r>
              <a:rPr lang="fr-FR" sz="2800" b="0" u="sng" dirty="0"/>
              <a:t>Exemple</a:t>
            </a:r>
            <a:r>
              <a:rPr lang="fr-FR" sz="2800" b="0" dirty="0"/>
              <a:t> : la sage-femme dans l’acte de naissance.</a:t>
            </a:r>
          </a:p>
        </p:txBody>
      </p:sp>
      <p:sp>
        <p:nvSpPr>
          <p:cNvPr id="4" name="Espace réservé du contenu 3">
            <a:extLst>
              <a:ext uri="{FF2B5EF4-FFF2-40B4-BE49-F238E27FC236}">
                <a16:creationId xmlns:a16="http://schemas.microsoft.com/office/drawing/2014/main" id="{C007149C-D1B7-40DB-BCDC-78606BAF383D}"/>
              </a:ext>
            </a:extLst>
          </p:cNvPr>
          <p:cNvSpPr>
            <a:spLocks noGrp="1"/>
          </p:cNvSpPr>
          <p:nvPr>
            <p:ph sz="quarter" idx="13"/>
          </p:nvPr>
        </p:nvSpPr>
        <p:spPr/>
        <p:txBody>
          <a:bodyPr/>
          <a:lstStyle/>
          <a:p>
            <a:pPr algn="ctr"/>
            <a:r>
              <a:rPr lang="fr-FR" dirty="0">
                <a:solidFill>
                  <a:srgbClr val="002060"/>
                </a:solidFill>
              </a:rPr>
              <a:t>LES DÉCLARANTS</a:t>
            </a:r>
          </a:p>
        </p:txBody>
      </p:sp>
    </p:spTree>
    <p:extLst>
      <p:ext uri="{BB962C8B-B14F-4D97-AF65-F5344CB8AC3E}">
        <p14:creationId xmlns:p14="http://schemas.microsoft.com/office/powerpoint/2010/main" val="3981843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852EF9-0223-4C36-A39C-776CE2EA1C5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16B538B-DE57-4582-A0EA-BA79523019A3}"/>
              </a:ext>
            </a:extLst>
          </p:cNvPr>
          <p:cNvSpPr>
            <a:spLocks noGrp="1"/>
          </p:cNvSpPr>
          <p:nvPr>
            <p:ph type="body" sz="quarter" idx="10"/>
          </p:nvPr>
        </p:nvSpPr>
        <p:spPr>
          <a:xfrm>
            <a:off x="546767" y="1870723"/>
            <a:ext cx="9851365" cy="3249917"/>
          </a:xfrm>
        </p:spPr>
        <p:txBody>
          <a:bodyPr/>
          <a:lstStyle/>
          <a:p>
            <a:pPr algn="just"/>
            <a:r>
              <a:rPr lang="fr-FR" sz="2800" b="0" dirty="0"/>
              <a:t>Leur présence a pour objet de certifier l'identité des comparants et la conformité de l'acte avec leurs déclarations.</a:t>
            </a:r>
          </a:p>
          <a:p>
            <a:pPr algn="just"/>
            <a:r>
              <a:rPr lang="fr-FR" sz="2800" b="0" dirty="0"/>
              <a:t>Depuis la loi du 7 février 1924, seuls les actes de mariage comportent obligatoirement la présence de témoins (au minimum deux et au maximum quatre). </a:t>
            </a:r>
          </a:p>
          <a:p>
            <a:endParaRPr lang="fr-FR" dirty="0"/>
          </a:p>
        </p:txBody>
      </p:sp>
      <p:sp>
        <p:nvSpPr>
          <p:cNvPr id="4" name="Espace réservé du contenu 3">
            <a:extLst>
              <a:ext uri="{FF2B5EF4-FFF2-40B4-BE49-F238E27FC236}">
                <a16:creationId xmlns:a16="http://schemas.microsoft.com/office/drawing/2014/main" id="{CBD36786-B7B0-4CE7-9A0E-C579D3041717}"/>
              </a:ext>
            </a:extLst>
          </p:cNvPr>
          <p:cNvSpPr>
            <a:spLocks noGrp="1"/>
          </p:cNvSpPr>
          <p:nvPr>
            <p:ph sz="quarter" idx="13"/>
          </p:nvPr>
        </p:nvSpPr>
        <p:spPr/>
        <p:txBody>
          <a:bodyPr/>
          <a:lstStyle/>
          <a:p>
            <a:pPr algn="ctr"/>
            <a:r>
              <a:rPr lang="fr-FR" dirty="0">
                <a:solidFill>
                  <a:srgbClr val="002060"/>
                </a:solidFill>
              </a:rPr>
              <a:t>LES TÉMOINS</a:t>
            </a:r>
          </a:p>
        </p:txBody>
      </p:sp>
    </p:spTree>
    <p:extLst>
      <p:ext uri="{BB962C8B-B14F-4D97-AF65-F5344CB8AC3E}">
        <p14:creationId xmlns:p14="http://schemas.microsoft.com/office/powerpoint/2010/main" val="1864488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366CF8-0137-479C-971D-1B5D7C08F50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418ABAC-95A3-47F9-ACFB-802637E6F9F3}"/>
              </a:ext>
            </a:extLst>
          </p:cNvPr>
          <p:cNvSpPr>
            <a:spLocks noGrp="1"/>
          </p:cNvSpPr>
          <p:nvPr>
            <p:ph type="body" sz="quarter" idx="10"/>
          </p:nvPr>
        </p:nvSpPr>
        <p:spPr>
          <a:xfrm>
            <a:off x="568770" y="2034359"/>
            <a:ext cx="9851365" cy="2325357"/>
          </a:xfrm>
        </p:spPr>
        <p:txBody>
          <a:bodyPr/>
          <a:lstStyle/>
          <a:p>
            <a:pPr algn="just"/>
            <a:r>
              <a:rPr lang="fr-FR" sz="2800" b="0" dirty="0"/>
              <a:t>Sa présence est indispensable pour conférer à l'acte sa force probante authentique. </a:t>
            </a:r>
          </a:p>
          <a:p>
            <a:pPr algn="just"/>
            <a:r>
              <a:rPr lang="fr-FR" sz="2800" b="0" dirty="0"/>
              <a:t>Il doit recevoir en personne les déclarations des comparants.</a:t>
            </a:r>
          </a:p>
          <a:p>
            <a:endParaRPr lang="fr-FR" dirty="0"/>
          </a:p>
        </p:txBody>
      </p:sp>
      <p:sp>
        <p:nvSpPr>
          <p:cNvPr id="4" name="Espace réservé du contenu 3">
            <a:extLst>
              <a:ext uri="{FF2B5EF4-FFF2-40B4-BE49-F238E27FC236}">
                <a16:creationId xmlns:a16="http://schemas.microsoft.com/office/drawing/2014/main" id="{E1E4E7B6-EB7C-497B-8A32-EDEF7C27C33B}"/>
              </a:ext>
            </a:extLst>
          </p:cNvPr>
          <p:cNvSpPr>
            <a:spLocks noGrp="1"/>
          </p:cNvSpPr>
          <p:nvPr>
            <p:ph sz="quarter" idx="13"/>
          </p:nvPr>
        </p:nvSpPr>
        <p:spPr/>
        <p:txBody>
          <a:bodyPr/>
          <a:lstStyle/>
          <a:p>
            <a:pPr algn="ctr"/>
            <a:r>
              <a:rPr lang="fr-FR" dirty="0">
                <a:solidFill>
                  <a:srgbClr val="002060"/>
                </a:solidFill>
              </a:rPr>
              <a:t>L’OFFICIER D’ÉTAT CIVIL</a:t>
            </a:r>
          </a:p>
        </p:txBody>
      </p:sp>
    </p:spTree>
    <p:extLst>
      <p:ext uri="{BB962C8B-B14F-4D97-AF65-F5344CB8AC3E}">
        <p14:creationId xmlns:p14="http://schemas.microsoft.com/office/powerpoint/2010/main" val="2325422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751C3E-E5FB-407E-ABAB-D16FDC9B255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1C96B399-1411-4F45-B45E-96684A01E878}"/>
              </a:ext>
            </a:extLst>
          </p:cNvPr>
          <p:cNvSpPr>
            <a:spLocks noGrp="1"/>
          </p:cNvSpPr>
          <p:nvPr>
            <p:ph type="body" sz="quarter" idx="10"/>
          </p:nvPr>
        </p:nvSpPr>
        <p:spPr>
          <a:xfrm>
            <a:off x="546767" y="2034359"/>
            <a:ext cx="9851365" cy="2365997"/>
          </a:xfrm>
        </p:spPr>
        <p:txBody>
          <a:bodyPr/>
          <a:lstStyle/>
          <a:p>
            <a:pPr algn="just"/>
            <a:r>
              <a:rPr lang="fr-FR" sz="2800" b="0" u="sng" dirty="0"/>
              <a:t>Point de vigilance </a:t>
            </a:r>
            <a:r>
              <a:rPr lang="fr-FR" sz="2800" b="0" dirty="0"/>
              <a:t>: </a:t>
            </a:r>
          </a:p>
          <a:p>
            <a:pPr lvl="1" algn="just"/>
            <a:r>
              <a:rPr lang="fr-FR" sz="2800" b="0" dirty="0"/>
              <a:t>« le fait de faire recevoir les déclarations de naissance, de reconnaissance et de décès par un </a:t>
            </a:r>
            <a:r>
              <a:rPr lang="fr-FR" sz="2800" dirty="0"/>
              <a:t>agent</a:t>
            </a:r>
            <a:r>
              <a:rPr lang="fr-FR" sz="2800" b="0" dirty="0"/>
              <a:t> non régulièrement délégué et de faire signer l'acte ultérieurement par l'officier de l'état civil est illégal ».</a:t>
            </a:r>
          </a:p>
          <a:p>
            <a:endParaRPr lang="fr-FR" dirty="0"/>
          </a:p>
        </p:txBody>
      </p:sp>
      <p:sp>
        <p:nvSpPr>
          <p:cNvPr id="4" name="Espace réservé du contenu 3">
            <a:extLst>
              <a:ext uri="{FF2B5EF4-FFF2-40B4-BE49-F238E27FC236}">
                <a16:creationId xmlns:a16="http://schemas.microsoft.com/office/drawing/2014/main" id="{9FD2D876-3033-4A91-882A-9CF42B0B29E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917470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1CB2C2-969B-4F6F-B99C-FD85989717B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3B18BA6-3DFE-40B9-9C00-5130934C673B}"/>
              </a:ext>
            </a:extLst>
          </p:cNvPr>
          <p:cNvSpPr>
            <a:spLocks noGrp="1"/>
          </p:cNvSpPr>
          <p:nvPr>
            <p:ph type="body" sz="quarter" idx="10"/>
          </p:nvPr>
        </p:nvSpPr>
        <p:spPr>
          <a:xfrm>
            <a:off x="546767" y="1850403"/>
            <a:ext cx="9851365" cy="4083037"/>
          </a:xfrm>
        </p:spPr>
        <p:txBody>
          <a:bodyPr/>
          <a:lstStyle/>
          <a:p>
            <a:pPr algn="just"/>
            <a:r>
              <a:rPr lang="fr-FR" sz="2800" b="0" dirty="0"/>
              <a:t>L’officier d’état civil doit recevoir l’acte « à la maison commune » à savoir en mairie. </a:t>
            </a:r>
          </a:p>
          <a:p>
            <a:pPr algn="just"/>
            <a:r>
              <a:rPr lang="fr-FR" sz="2800" b="0" u="sng" dirty="0"/>
              <a:t>À tout principe, ses exceptions </a:t>
            </a:r>
            <a:r>
              <a:rPr lang="fr-FR" sz="2800" b="0" dirty="0"/>
              <a:t>: </a:t>
            </a:r>
          </a:p>
          <a:p>
            <a:pPr lvl="1" algn="just"/>
            <a:r>
              <a:rPr lang="fr-FR" sz="2800" b="0" dirty="0"/>
              <a:t>empêchement grave ou péril imminent;</a:t>
            </a:r>
          </a:p>
          <a:p>
            <a:pPr lvl="1" algn="just"/>
            <a:r>
              <a:rPr lang="fr-FR" sz="2800" b="0" dirty="0"/>
              <a:t>mariage de détenus en établissement pénitentiaire sur autorisation du procureur;</a:t>
            </a:r>
          </a:p>
          <a:p>
            <a:pPr lvl="1" algn="just"/>
            <a:r>
              <a:rPr lang="fr-FR" sz="2800" b="0" dirty="0"/>
              <a:t>enregistrement sur place pour les naissances survenues dans les maternités ou cliniques… </a:t>
            </a:r>
          </a:p>
          <a:p>
            <a:pPr algn="just"/>
            <a:endParaRPr lang="fr-FR" sz="2800" b="0" dirty="0"/>
          </a:p>
        </p:txBody>
      </p:sp>
      <p:sp>
        <p:nvSpPr>
          <p:cNvPr id="4" name="Espace réservé du contenu 3">
            <a:extLst>
              <a:ext uri="{FF2B5EF4-FFF2-40B4-BE49-F238E27FC236}">
                <a16:creationId xmlns:a16="http://schemas.microsoft.com/office/drawing/2014/main" id="{A8B34487-FB2B-4450-8EEA-1F5B697B8C9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594067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911FF-F54E-4DFB-8F38-B27BF534ACA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5B708A2-2C5D-49E2-AB26-EC7F81CA035F}"/>
              </a:ext>
            </a:extLst>
          </p:cNvPr>
          <p:cNvSpPr>
            <a:spLocks noGrp="1"/>
          </p:cNvSpPr>
          <p:nvPr>
            <p:ph type="body" sz="quarter" idx="10"/>
          </p:nvPr>
        </p:nvSpPr>
        <p:spPr>
          <a:xfrm>
            <a:off x="603591" y="1891043"/>
            <a:ext cx="9851365" cy="2701277"/>
          </a:xfrm>
        </p:spPr>
        <p:txBody>
          <a:bodyPr/>
          <a:lstStyle/>
          <a:p>
            <a:pPr algn="just"/>
            <a:r>
              <a:rPr lang="fr-FR" sz="2800" b="0" dirty="0"/>
              <a:t>L'identité des parties, des déclarants et des témoins étant destinée à figurer parmi les énonciations de l'acte d'état civil, l'officier de l'état civil doit inviter les personnes concernées à justifier de leur identité afin d'éviter une erreur dans la rédaction de celui-ci.</a:t>
            </a:r>
          </a:p>
          <a:p>
            <a:endParaRPr lang="fr-FR" dirty="0"/>
          </a:p>
        </p:txBody>
      </p:sp>
      <p:sp>
        <p:nvSpPr>
          <p:cNvPr id="4" name="Espace réservé du contenu 3">
            <a:extLst>
              <a:ext uri="{FF2B5EF4-FFF2-40B4-BE49-F238E27FC236}">
                <a16:creationId xmlns:a16="http://schemas.microsoft.com/office/drawing/2014/main" id="{2802087F-EAE0-44BD-99A3-C2BFCDFC054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8765964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C2AFC0-C6BE-40C7-93B0-A53C19B48DA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A7D55F7-2D4F-465A-80D5-668D00F08EAB}"/>
              </a:ext>
            </a:extLst>
          </p:cNvPr>
          <p:cNvSpPr>
            <a:spLocks noGrp="1"/>
          </p:cNvSpPr>
          <p:nvPr>
            <p:ph type="body" sz="quarter" idx="10"/>
          </p:nvPr>
        </p:nvSpPr>
        <p:spPr>
          <a:xfrm>
            <a:off x="546767" y="1891043"/>
            <a:ext cx="9851365" cy="3331197"/>
          </a:xfrm>
        </p:spPr>
        <p:txBody>
          <a:bodyPr/>
          <a:lstStyle/>
          <a:p>
            <a:pPr algn="just"/>
            <a:r>
              <a:rPr lang="fr-FR" sz="2800" b="0" dirty="0"/>
              <a:t>L’officier d’état civil doit donner lecture des actes aux parties comparantes ou à leur fondé de procuration ainsi qu’ aux témoins, et les inviter à en prendre directement connaissance avant de les signer (article 38 du code civil). </a:t>
            </a:r>
          </a:p>
          <a:p>
            <a:pPr algn="just"/>
            <a:r>
              <a:rPr lang="fr-FR" sz="2800" b="0" dirty="0"/>
              <a:t>Cela permet de réduire les risques d'erreur, notamment dans </a:t>
            </a:r>
            <a:r>
              <a:rPr lang="fr-FR" sz="2800" b="0" u="sng" dirty="0"/>
              <a:t>l'orthographe</a:t>
            </a:r>
            <a:r>
              <a:rPr lang="fr-FR" sz="2800" b="0" dirty="0"/>
              <a:t> des noms propres.</a:t>
            </a:r>
          </a:p>
          <a:p>
            <a:endParaRPr lang="fr-FR" dirty="0"/>
          </a:p>
        </p:txBody>
      </p:sp>
      <p:sp>
        <p:nvSpPr>
          <p:cNvPr id="4" name="Espace réservé du contenu 3">
            <a:extLst>
              <a:ext uri="{FF2B5EF4-FFF2-40B4-BE49-F238E27FC236}">
                <a16:creationId xmlns:a16="http://schemas.microsoft.com/office/drawing/2014/main" id="{E9BCF74F-0B81-498B-B65B-06F9B832C46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319513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3FD514-0528-4388-859A-DD353BA3EAE6}"/>
              </a:ext>
            </a:extLst>
          </p:cNvPr>
          <p:cNvSpPr>
            <a:spLocks noGrp="1"/>
          </p:cNvSpPr>
          <p:nvPr>
            <p:ph type="title"/>
          </p:nvPr>
        </p:nvSpPr>
        <p:spPr/>
        <p:txBody>
          <a:bodyPr/>
          <a:lstStyle/>
          <a:p>
            <a:pPr algn="ctr"/>
            <a:r>
              <a:rPr lang="fr-FR" dirty="0"/>
              <a:t>Le formalisme </a:t>
            </a:r>
            <a:r>
              <a:rPr lang="fr-FR" dirty="0" err="1"/>
              <a:t>deS</a:t>
            </a:r>
            <a:r>
              <a:rPr lang="fr-FR" dirty="0"/>
              <a:t> </a:t>
            </a:r>
            <a:r>
              <a:rPr lang="fr-FR" dirty="0" err="1"/>
              <a:t>l’acteS</a:t>
            </a:r>
            <a:endParaRPr lang="fr-FR" dirty="0"/>
          </a:p>
        </p:txBody>
      </p:sp>
      <p:sp>
        <p:nvSpPr>
          <p:cNvPr id="3" name="Espace réservé du texte 2">
            <a:extLst>
              <a:ext uri="{FF2B5EF4-FFF2-40B4-BE49-F238E27FC236}">
                <a16:creationId xmlns:a16="http://schemas.microsoft.com/office/drawing/2014/main" id="{575B4C4D-B5FE-4547-A3B8-9B18E94B34D4}"/>
              </a:ext>
            </a:extLst>
          </p:cNvPr>
          <p:cNvSpPr>
            <a:spLocks noGrp="1"/>
          </p:cNvSpPr>
          <p:nvPr>
            <p:ph type="body" sz="quarter" idx="10"/>
          </p:nvPr>
        </p:nvSpPr>
        <p:spPr>
          <a:xfrm>
            <a:off x="568770" y="2175524"/>
            <a:ext cx="9851365" cy="2143588"/>
          </a:xfrm>
        </p:spPr>
        <p:txBody>
          <a:bodyPr/>
          <a:lstStyle/>
          <a:p>
            <a:pPr algn="just"/>
            <a:r>
              <a:rPr lang="fr-FR" sz="2800" b="0" dirty="0"/>
              <a:t>Les actes sont dressés sur-le-champ, à la suite les uns des autres.</a:t>
            </a:r>
          </a:p>
          <a:p>
            <a:pPr algn="just"/>
            <a:r>
              <a:rPr lang="fr-FR" sz="2800" b="0" dirty="0"/>
              <a:t>Des espaces suffisants doivent être réservés pour l'apposition ultérieure des mentions.</a:t>
            </a:r>
          </a:p>
          <a:p>
            <a:endParaRPr lang="fr-FR" dirty="0"/>
          </a:p>
        </p:txBody>
      </p:sp>
      <p:sp>
        <p:nvSpPr>
          <p:cNvPr id="4" name="Espace réservé du contenu 3">
            <a:extLst>
              <a:ext uri="{FF2B5EF4-FFF2-40B4-BE49-F238E27FC236}">
                <a16:creationId xmlns:a16="http://schemas.microsoft.com/office/drawing/2014/main" id="{6298758B-309D-4371-BEE3-6EBA3891ED6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752625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2B2118-89A3-4CF9-8387-9CCCBA910F6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7F837F21-AB13-43F7-B145-5072A8598448}"/>
              </a:ext>
            </a:extLst>
          </p:cNvPr>
          <p:cNvSpPr>
            <a:spLocks noGrp="1"/>
          </p:cNvSpPr>
          <p:nvPr>
            <p:ph type="body" sz="quarter" idx="10"/>
          </p:nvPr>
        </p:nvSpPr>
        <p:spPr>
          <a:xfrm>
            <a:off x="546767" y="1850403"/>
            <a:ext cx="9851365" cy="2934957"/>
          </a:xfrm>
        </p:spPr>
        <p:txBody>
          <a:bodyPr/>
          <a:lstStyle/>
          <a:p>
            <a:pPr algn="just"/>
            <a:r>
              <a:rPr lang="fr-FR" sz="2800" b="0" dirty="0"/>
              <a:t>L’acte doit être dressé au moment même où la déclaration est faite. </a:t>
            </a:r>
          </a:p>
          <a:p>
            <a:pPr algn="just"/>
            <a:r>
              <a:rPr lang="fr-FR" sz="2800" b="0" dirty="0"/>
              <a:t>Cela signifie qu’il est interdit d’inscrire les déclarations des comparants sur un registre provisoire, de faire signer en blanc les registres de l’état civil puis de recopier l’acte ultérieurement. </a:t>
            </a:r>
          </a:p>
          <a:p>
            <a:endParaRPr lang="fr-FR" dirty="0"/>
          </a:p>
        </p:txBody>
      </p:sp>
      <p:sp>
        <p:nvSpPr>
          <p:cNvPr id="4" name="Espace réservé du contenu 3">
            <a:extLst>
              <a:ext uri="{FF2B5EF4-FFF2-40B4-BE49-F238E27FC236}">
                <a16:creationId xmlns:a16="http://schemas.microsoft.com/office/drawing/2014/main" id="{F02378E8-8A4C-4415-922D-1BB23B471C5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162881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BA7D39-E29F-49A1-9C1B-637896D39E7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7436783-9CF2-40EE-BC00-394B55E79C0C}"/>
              </a:ext>
            </a:extLst>
          </p:cNvPr>
          <p:cNvSpPr>
            <a:spLocks noGrp="1"/>
          </p:cNvSpPr>
          <p:nvPr>
            <p:ph type="body" sz="quarter" idx="10"/>
          </p:nvPr>
        </p:nvSpPr>
        <p:spPr>
          <a:xfrm>
            <a:off x="524764" y="2097971"/>
            <a:ext cx="9851365" cy="1746237"/>
          </a:xfrm>
        </p:spPr>
        <p:txBody>
          <a:bodyPr/>
          <a:lstStyle/>
          <a:p>
            <a:pPr algn="just"/>
            <a:r>
              <a:rPr lang="fr-FR" sz="2800" b="0" dirty="0"/>
              <a:t>Il existe des règles sur la communication des registres d’état civil et elles ont été redéfinies par la loi du 15 juillet 2008 relative aux archives. </a:t>
            </a:r>
          </a:p>
          <a:p>
            <a:endParaRPr lang="fr-FR" dirty="0"/>
          </a:p>
        </p:txBody>
      </p:sp>
      <p:sp>
        <p:nvSpPr>
          <p:cNvPr id="4" name="Espace réservé du contenu 3">
            <a:extLst>
              <a:ext uri="{FF2B5EF4-FFF2-40B4-BE49-F238E27FC236}">
                <a16:creationId xmlns:a16="http://schemas.microsoft.com/office/drawing/2014/main" id="{C51C6E89-ED8C-4F11-B581-C62C0B6CAAD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40788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BD13DC-EE57-4541-B0BC-9D45E22C035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3CA213B-334C-4855-8EAC-7F8F26A8F262}"/>
              </a:ext>
            </a:extLst>
          </p:cNvPr>
          <p:cNvSpPr>
            <a:spLocks noGrp="1"/>
          </p:cNvSpPr>
          <p:nvPr>
            <p:ph type="body" sz="quarter" idx="10"/>
          </p:nvPr>
        </p:nvSpPr>
        <p:spPr>
          <a:xfrm>
            <a:off x="546767" y="1637043"/>
            <a:ext cx="9851365" cy="5007597"/>
          </a:xfrm>
        </p:spPr>
        <p:txBody>
          <a:bodyPr/>
          <a:lstStyle/>
          <a:p>
            <a:pPr algn="just"/>
            <a:r>
              <a:rPr lang="fr-FR" sz="2800" b="0" dirty="0"/>
              <a:t>Des espaces suffisants doivent être réservés pour l'apposition ultérieure des mentions. </a:t>
            </a:r>
          </a:p>
          <a:p>
            <a:pPr algn="just"/>
            <a:r>
              <a:rPr lang="fr-FR" sz="2800" b="0" dirty="0"/>
              <a:t>Cet emplacement peut être laissé à la suite de l’acte lorsqu’il n’y en a qu’un par page. </a:t>
            </a:r>
          </a:p>
          <a:p>
            <a:pPr algn="just"/>
            <a:r>
              <a:rPr lang="fr-FR" sz="2800" b="0" dirty="0"/>
              <a:t>Sinon, l’emplacement réservé aux mentions sera situé soit:</a:t>
            </a:r>
          </a:p>
          <a:p>
            <a:pPr lvl="1" algn="just"/>
            <a:r>
              <a:rPr lang="fr-FR" sz="2800" b="0" dirty="0"/>
              <a:t>en marge de l’acte, </a:t>
            </a:r>
            <a:endParaRPr lang="fr-FR" sz="2800" dirty="0"/>
          </a:p>
          <a:p>
            <a:pPr lvl="1" algn="just"/>
            <a:r>
              <a:rPr lang="fr-FR" sz="2800" b="0" dirty="0"/>
              <a:t>au verso de la page où il est dressé, </a:t>
            </a:r>
            <a:endParaRPr lang="fr-FR" sz="2800" dirty="0"/>
          </a:p>
          <a:p>
            <a:pPr lvl="1" algn="just"/>
            <a:r>
              <a:rPr lang="fr-FR" sz="2800" b="0" dirty="0"/>
              <a:t>au verso de la page précédente. </a:t>
            </a:r>
          </a:p>
          <a:p>
            <a:endParaRPr lang="fr-FR" dirty="0"/>
          </a:p>
        </p:txBody>
      </p:sp>
      <p:sp>
        <p:nvSpPr>
          <p:cNvPr id="4" name="Espace réservé du contenu 3">
            <a:extLst>
              <a:ext uri="{FF2B5EF4-FFF2-40B4-BE49-F238E27FC236}">
                <a16:creationId xmlns:a16="http://schemas.microsoft.com/office/drawing/2014/main" id="{D43B43F9-D6A6-4EF5-9601-A4386AC91FE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25690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262B3C-3EF0-452E-9FA2-F5A1A957484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C3BBB40-D775-4183-97B3-5730005FE56E}"/>
              </a:ext>
            </a:extLst>
          </p:cNvPr>
          <p:cNvSpPr>
            <a:spLocks noGrp="1"/>
          </p:cNvSpPr>
          <p:nvPr>
            <p:ph type="body" sz="quarter" idx="10"/>
          </p:nvPr>
        </p:nvSpPr>
        <p:spPr>
          <a:xfrm>
            <a:off x="546767" y="1870723"/>
            <a:ext cx="9851365" cy="3412477"/>
          </a:xfrm>
        </p:spPr>
        <p:txBody>
          <a:bodyPr/>
          <a:lstStyle/>
          <a:p>
            <a:pPr algn="just"/>
            <a:r>
              <a:rPr lang="fr-FR" sz="2800" b="0" dirty="0"/>
              <a:t>En cas d'espace insuffisant pour l'apposition des mentions, l'officier de l'état civil ne peut utiliser que les procédés de nature à éviter les risques de fraude, perte ou erreur. </a:t>
            </a:r>
          </a:p>
          <a:p>
            <a:pPr algn="just"/>
            <a:r>
              <a:rPr lang="fr-FR" sz="2800" b="0" dirty="0"/>
              <a:t>Il peut utiliser des feuillets intercalaires qui seront intégrés de manière indissociable au registre, après avoir été authentifiés par l'officier de l'état civil. </a:t>
            </a:r>
          </a:p>
          <a:p>
            <a:endParaRPr lang="fr-FR" dirty="0"/>
          </a:p>
        </p:txBody>
      </p:sp>
      <p:sp>
        <p:nvSpPr>
          <p:cNvPr id="4" name="Espace réservé du contenu 3">
            <a:extLst>
              <a:ext uri="{FF2B5EF4-FFF2-40B4-BE49-F238E27FC236}">
                <a16:creationId xmlns:a16="http://schemas.microsoft.com/office/drawing/2014/main" id="{90F6D371-13D4-4C8E-940C-38BD4D7A512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078665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F95C29-1FD0-4DF3-BF67-D916CAF608D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6D2B5D4-4C1E-483C-8F35-5834E035C7F2}"/>
              </a:ext>
            </a:extLst>
          </p:cNvPr>
          <p:cNvSpPr>
            <a:spLocks noGrp="1"/>
          </p:cNvSpPr>
          <p:nvPr>
            <p:ph type="body" sz="quarter" idx="10"/>
          </p:nvPr>
        </p:nvSpPr>
        <p:spPr>
          <a:xfrm>
            <a:off x="603591" y="2439683"/>
            <a:ext cx="9851365" cy="2040877"/>
          </a:xfrm>
        </p:spPr>
        <p:txBody>
          <a:bodyPr/>
          <a:lstStyle/>
          <a:p>
            <a:pPr algn="just"/>
            <a:r>
              <a:rPr lang="fr-FR" sz="2800" b="0" dirty="0"/>
              <a:t>Il peut aussi apposer la mention en fin de registre.</a:t>
            </a:r>
          </a:p>
          <a:p>
            <a:pPr algn="just"/>
            <a:r>
              <a:rPr lang="fr-FR" sz="2800" b="0" dirty="0"/>
              <a:t>Cette pratique devra être portée à la suite du procès-verbal de clôture du registre.</a:t>
            </a:r>
          </a:p>
          <a:p>
            <a:endParaRPr lang="fr-FR" dirty="0"/>
          </a:p>
        </p:txBody>
      </p:sp>
      <p:sp>
        <p:nvSpPr>
          <p:cNvPr id="4" name="Espace réservé du contenu 3">
            <a:extLst>
              <a:ext uri="{FF2B5EF4-FFF2-40B4-BE49-F238E27FC236}">
                <a16:creationId xmlns:a16="http://schemas.microsoft.com/office/drawing/2014/main" id="{B60E8D74-066D-4B90-8878-2BD8E0D46B0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484408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17F35C-AEF8-4F17-ADC0-3723D6C05B4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C466A6B-FBA7-43D3-9EAD-3E9785DA9F0C}"/>
              </a:ext>
            </a:extLst>
          </p:cNvPr>
          <p:cNvSpPr>
            <a:spLocks noGrp="1"/>
          </p:cNvSpPr>
          <p:nvPr>
            <p:ph type="body" sz="quarter" idx="10"/>
          </p:nvPr>
        </p:nvSpPr>
        <p:spPr>
          <a:xfrm>
            <a:off x="546767" y="1637043"/>
            <a:ext cx="9851365" cy="3422637"/>
          </a:xfrm>
        </p:spPr>
        <p:txBody>
          <a:bodyPr/>
          <a:lstStyle/>
          <a:p>
            <a:pPr algn="just"/>
            <a:r>
              <a:rPr lang="fr-FR" sz="2800" b="0" u="sng" dirty="0"/>
              <a:t>Important : </a:t>
            </a:r>
          </a:p>
          <a:p>
            <a:pPr algn="just"/>
            <a:r>
              <a:rPr lang="fr-FR" sz="2800" b="0" dirty="0"/>
              <a:t>à l'intérieur de chaque acte, les interlignes sont prohibés et les parties non inscrites des lignes doivent être rayées ou complétées par des astérisques.</a:t>
            </a:r>
          </a:p>
          <a:p>
            <a:pPr algn="ctr"/>
            <a:r>
              <a:rPr lang="fr-FR" sz="2800" b="0" dirty="0">
                <a:solidFill>
                  <a:srgbClr val="002060"/>
                </a:solidFill>
                <a:hlinkClick r:id="rId2" action="ppaction://hlinkfile">
                  <a:extLst>
                    <a:ext uri="{A12FA001-AC4F-418D-AE19-62706E023703}">
                      <ahyp:hlinkClr xmlns:ahyp="http://schemas.microsoft.com/office/drawing/2018/hyperlinkcolor" val="tx"/>
                    </a:ext>
                  </a:extLst>
                </a:hlinkClick>
              </a:rPr>
              <a:t>PJ_etat_civil_P3\3_acte_de_deces.pdf</a:t>
            </a:r>
            <a:endParaRPr lang="fr-FR" sz="2800" b="0" dirty="0">
              <a:solidFill>
                <a:srgbClr val="002060"/>
              </a:solidFill>
            </a:endParaRPr>
          </a:p>
        </p:txBody>
      </p:sp>
      <p:sp>
        <p:nvSpPr>
          <p:cNvPr id="4" name="Espace réservé du contenu 3">
            <a:extLst>
              <a:ext uri="{FF2B5EF4-FFF2-40B4-BE49-F238E27FC236}">
                <a16:creationId xmlns:a16="http://schemas.microsoft.com/office/drawing/2014/main" id="{CFA3C616-55D8-45AF-8110-31DDCE9C534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828637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C2CAE8-E8E7-44DD-AF3C-BDC47CA65C7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875A80C-A54E-4639-B6FB-E880CD97F5B3}"/>
              </a:ext>
            </a:extLst>
          </p:cNvPr>
          <p:cNvSpPr>
            <a:spLocks noGrp="1"/>
          </p:cNvSpPr>
          <p:nvPr>
            <p:ph type="body" sz="quarter" idx="10"/>
          </p:nvPr>
        </p:nvSpPr>
        <p:spPr>
          <a:xfrm>
            <a:off x="568770" y="2034359"/>
            <a:ext cx="9851365" cy="3280397"/>
          </a:xfrm>
        </p:spPr>
        <p:txBody>
          <a:bodyPr/>
          <a:lstStyle/>
          <a:p>
            <a:pPr algn="just"/>
            <a:r>
              <a:rPr lang="fr-FR" sz="2800" b="0" dirty="0"/>
              <a:t>Aujourd’hui, l’utilisation de systèmes informatisés est très largement répandu pour la tenue de l’état civil.</a:t>
            </a:r>
          </a:p>
          <a:p>
            <a:pPr algn="just"/>
            <a:r>
              <a:rPr lang="fr-FR" sz="2800" b="0" dirty="0"/>
              <a:t>Si les actes sont manuscrits, l’officier d’état civil doit utiliser des stylos à bille contenant une encre noire  indélébile dont l’emploi a été agréé par les arrêtés du Garde des Sceaux des 22 mai 1954 et 5 décembre 1994. </a:t>
            </a:r>
          </a:p>
          <a:p>
            <a:endParaRPr lang="fr-FR" dirty="0"/>
          </a:p>
        </p:txBody>
      </p:sp>
      <p:sp>
        <p:nvSpPr>
          <p:cNvPr id="4" name="Espace réservé du contenu 3">
            <a:extLst>
              <a:ext uri="{FF2B5EF4-FFF2-40B4-BE49-F238E27FC236}">
                <a16:creationId xmlns:a16="http://schemas.microsoft.com/office/drawing/2014/main" id="{F41A7930-C77F-4E68-818F-3E66769212B4}"/>
              </a:ext>
            </a:extLst>
          </p:cNvPr>
          <p:cNvSpPr>
            <a:spLocks noGrp="1"/>
          </p:cNvSpPr>
          <p:nvPr>
            <p:ph sz="quarter" idx="13"/>
          </p:nvPr>
        </p:nvSpPr>
        <p:spPr/>
        <p:txBody>
          <a:bodyPr/>
          <a:lstStyle/>
          <a:p>
            <a:pPr algn="ctr"/>
            <a:r>
              <a:rPr lang="fr-FR" dirty="0">
                <a:solidFill>
                  <a:srgbClr val="002060"/>
                </a:solidFill>
              </a:rPr>
              <a:t>ÉCRITURE</a:t>
            </a:r>
          </a:p>
        </p:txBody>
      </p:sp>
    </p:spTree>
    <p:extLst>
      <p:ext uri="{BB962C8B-B14F-4D97-AF65-F5344CB8AC3E}">
        <p14:creationId xmlns:p14="http://schemas.microsoft.com/office/powerpoint/2010/main" val="1774814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085AE7-F35D-4597-8DD4-5D5FA4FF3F6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F813348-54B6-4905-97D6-B4602A2321C9}"/>
              </a:ext>
            </a:extLst>
          </p:cNvPr>
          <p:cNvSpPr>
            <a:spLocks noGrp="1"/>
          </p:cNvSpPr>
          <p:nvPr>
            <p:ph type="body" sz="quarter" idx="10"/>
          </p:nvPr>
        </p:nvSpPr>
        <p:spPr>
          <a:xfrm>
            <a:off x="568770" y="2034359"/>
            <a:ext cx="9851365" cy="2985757"/>
          </a:xfrm>
        </p:spPr>
        <p:txBody>
          <a:bodyPr/>
          <a:lstStyle/>
          <a:p>
            <a:pPr algn="just"/>
            <a:r>
              <a:rPr lang="fr-FR" sz="2800" b="0" dirty="0"/>
              <a:t>Quel que soit le procédé utilisé, l’officier d’état civil doit prendre </a:t>
            </a:r>
            <a:r>
              <a:rPr lang="fr-FR" sz="2800" b="0" u="sng" dirty="0"/>
              <a:t>les précautions nécessaires</a:t>
            </a:r>
            <a:r>
              <a:rPr lang="fr-FR" sz="2800" b="0" dirty="0"/>
              <a:t> pour assurer la bonne conservation des registres. </a:t>
            </a:r>
          </a:p>
          <a:p>
            <a:pPr algn="just"/>
            <a:r>
              <a:rPr lang="fr-FR" sz="2800" b="0" dirty="0"/>
              <a:t>Les imprimantes, encre, papier utilisés doivent permettre une conservation de plus de soixante quinze ans des registres d’état civil. </a:t>
            </a:r>
          </a:p>
          <a:p>
            <a:endParaRPr lang="fr-FR" dirty="0"/>
          </a:p>
        </p:txBody>
      </p:sp>
      <p:sp>
        <p:nvSpPr>
          <p:cNvPr id="4" name="Espace réservé du contenu 3">
            <a:extLst>
              <a:ext uri="{FF2B5EF4-FFF2-40B4-BE49-F238E27FC236}">
                <a16:creationId xmlns:a16="http://schemas.microsoft.com/office/drawing/2014/main" id="{2C38ED01-1170-438A-8D46-5DE45F20424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145889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D12426-FC81-47C6-A95B-17B515D275AC}"/>
              </a:ext>
            </a:extLst>
          </p:cNvPr>
          <p:cNvSpPr>
            <a:spLocks noGrp="1"/>
          </p:cNvSpPr>
          <p:nvPr>
            <p:ph type="title"/>
          </p:nvPr>
        </p:nvSpPr>
        <p:spPr/>
        <p:txBody>
          <a:bodyPr/>
          <a:lstStyle/>
          <a:p>
            <a:pPr algn="ctr"/>
            <a:r>
              <a:rPr lang="fr-FR" dirty="0"/>
              <a:t>Ratures et renvois</a:t>
            </a:r>
          </a:p>
        </p:txBody>
      </p:sp>
      <p:sp>
        <p:nvSpPr>
          <p:cNvPr id="3" name="Espace réservé du texte 2">
            <a:extLst>
              <a:ext uri="{FF2B5EF4-FFF2-40B4-BE49-F238E27FC236}">
                <a16:creationId xmlns:a16="http://schemas.microsoft.com/office/drawing/2014/main" id="{B82B9934-593B-49C7-8978-87F239890111}"/>
              </a:ext>
            </a:extLst>
          </p:cNvPr>
          <p:cNvSpPr>
            <a:spLocks noGrp="1"/>
          </p:cNvSpPr>
          <p:nvPr>
            <p:ph type="body" sz="quarter" idx="10"/>
          </p:nvPr>
        </p:nvSpPr>
        <p:spPr>
          <a:xfrm>
            <a:off x="546767" y="1906752"/>
            <a:ext cx="9851365" cy="3747757"/>
          </a:xfrm>
        </p:spPr>
        <p:txBody>
          <a:bodyPr/>
          <a:lstStyle/>
          <a:p>
            <a:pPr algn="just"/>
            <a:r>
              <a:rPr lang="fr-FR" sz="2800" b="0" dirty="0"/>
              <a:t>Les erreurs </a:t>
            </a:r>
            <a:r>
              <a:rPr lang="fr-FR" sz="2800" b="0" u="sng" dirty="0"/>
              <a:t>ne doivent pas être réparées </a:t>
            </a:r>
            <a:r>
              <a:rPr lang="fr-FR" sz="2800" b="0" dirty="0"/>
              <a:t>au moyen de grattage, lavage, surcharge ou liquide correcteur. </a:t>
            </a:r>
          </a:p>
          <a:p>
            <a:pPr algn="just"/>
            <a:r>
              <a:rPr lang="fr-FR" sz="2800" b="0" dirty="0"/>
              <a:t>Il convient de numéroter chaque mot à supprimer, de le rayer et de mentionner en regard, dans la marge ou à la fin de l'acte, le nombre de mots rayés nuls.</a:t>
            </a:r>
          </a:p>
          <a:p>
            <a:pPr algn="just"/>
            <a:r>
              <a:rPr lang="fr-FR" sz="2800" b="0" dirty="0"/>
              <a:t>La mention doit être approuvée et signée par toutes les personnes qui ont concouru à l'acte.</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6192939D-597C-42DB-9C2D-F7F4278FB19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146297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96ABF4-CB89-4C97-BA2F-D45C48439F7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F4CC49C-93D2-44DA-AEA9-F9AF9C078BB8}"/>
              </a:ext>
            </a:extLst>
          </p:cNvPr>
          <p:cNvSpPr>
            <a:spLocks noGrp="1"/>
          </p:cNvSpPr>
          <p:nvPr>
            <p:ph type="body" sz="quarter" idx="10"/>
          </p:nvPr>
        </p:nvSpPr>
        <p:spPr>
          <a:xfrm>
            <a:off x="546767" y="1637043"/>
            <a:ext cx="9851365" cy="4855197"/>
          </a:xfrm>
        </p:spPr>
        <p:txBody>
          <a:bodyPr/>
          <a:lstStyle/>
          <a:p>
            <a:pPr algn="just"/>
            <a:r>
              <a:rPr lang="fr-FR" sz="2800" b="0" dirty="0"/>
              <a:t>S’il faut remplacer des mots raturés par un ou plusieurs mots ou ajouter un ou plusieurs mots omis, il faut insérer un signe de renvoi, à la place des mots raturés ou entre les mots à compléter. </a:t>
            </a:r>
          </a:p>
          <a:p>
            <a:pPr algn="just"/>
            <a:r>
              <a:rPr lang="fr-FR" sz="2800" b="0" dirty="0"/>
              <a:t>Le texte du renvoi est inscrit dans la marge ou à la fin de l'acte et doit être approuvé et signé comme l'acte lui-même.</a:t>
            </a:r>
          </a:p>
          <a:p>
            <a:pPr algn="ctr"/>
            <a:r>
              <a:rPr lang="fr-FR" sz="2800" b="0" dirty="0">
                <a:solidFill>
                  <a:srgbClr val="002060"/>
                </a:solidFill>
                <a:hlinkClick r:id="rId2" action="ppaction://hlinkfile">
                  <a:extLst>
                    <a:ext uri="{A12FA001-AC4F-418D-AE19-62706E023703}">
                      <ahyp:hlinkClr xmlns:ahyp="http://schemas.microsoft.com/office/drawing/2018/hyperlinkcolor" val="tx"/>
                    </a:ext>
                  </a:extLst>
                </a:hlinkClick>
              </a:rPr>
              <a:t>PJ_etat_civil_P3\4_rectification_acte.pdf</a:t>
            </a:r>
            <a:endParaRPr lang="fr-FR" sz="2800" b="0" dirty="0">
              <a:solidFill>
                <a:srgbClr val="002060"/>
              </a:solidFill>
            </a:endParaRPr>
          </a:p>
        </p:txBody>
      </p:sp>
      <p:sp>
        <p:nvSpPr>
          <p:cNvPr id="4" name="Espace réservé du contenu 3">
            <a:extLst>
              <a:ext uri="{FF2B5EF4-FFF2-40B4-BE49-F238E27FC236}">
                <a16:creationId xmlns:a16="http://schemas.microsoft.com/office/drawing/2014/main" id="{5A4EDA9F-FFDD-47DF-B0C4-E16C145BC54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502211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875096-7A11-455B-AA72-CC0E6E88C2BC}"/>
              </a:ext>
            </a:extLst>
          </p:cNvPr>
          <p:cNvSpPr>
            <a:spLocks noGrp="1"/>
          </p:cNvSpPr>
          <p:nvPr>
            <p:ph type="title"/>
          </p:nvPr>
        </p:nvSpPr>
        <p:spPr/>
        <p:txBody>
          <a:bodyPr/>
          <a:lstStyle/>
          <a:p>
            <a:pPr algn="ctr"/>
            <a:br>
              <a:rPr lang="fr-FR" dirty="0"/>
            </a:br>
            <a:r>
              <a:rPr lang="fr-FR" dirty="0"/>
              <a:t>ABRÉVIATIONS ET ACRONYMES</a:t>
            </a:r>
            <a:br>
              <a:rPr lang="fr-FR" dirty="0"/>
            </a:br>
            <a:endParaRPr lang="fr-FR" dirty="0"/>
          </a:p>
        </p:txBody>
      </p:sp>
      <p:sp>
        <p:nvSpPr>
          <p:cNvPr id="3" name="Espace réservé du texte 2">
            <a:extLst>
              <a:ext uri="{FF2B5EF4-FFF2-40B4-BE49-F238E27FC236}">
                <a16:creationId xmlns:a16="http://schemas.microsoft.com/office/drawing/2014/main" id="{215BFEDC-6917-42F8-A963-CC78B8BF0F8E}"/>
              </a:ext>
            </a:extLst>
          </p:cNvPr>
          <p:cNvSpPr>
            <a:spLocks noGrp="1"/>
          </p:cNvSpPr>
          <p:nvPr>
            <p:ph type="body" sz="quarter" idx="10"/>
          </p:nvPr>
        </p:nvSpPr>
        <p:spPr>
          <a:xfrm>
            <a:off x="546767" y="1637043"/>
            <a:ext cx="9851365" cy="4001757"/>
          </a:xfrm>
        </p:spPr>
        <p:txBody>
          <a:bodyPr/>
          <a:lstStyle/>
          <a:p>
            <a:pPr algn="just"/>
            <a:r>
              <a:rPr lang="fr-FR" sz="2800" b="0" dirty="0"/>
              <a:t>Par principe, les actes ne doivent pas comporter d’abréviations.</a:t>
            </a:r>
          </a:p>
          <a:p>
            <a:pPr algn="just"/>
            <a:r>
              <a:rPr lang="fr-FR" sz="2800" b="0" dirty="0"/>
              <a:t>Mais il peut arriver que la réglementation en dispose autrement :</a:t>
            </a:r>
          </a:p>
          <a:p>
            <a:pPr lvl="1" algn="just"/>
            <a:r>
              <a:rPr lang="fr-FR" sz="2600" u="sng" dirty="0"/>
              <a:t>e</a:t>
            </a:r>
            <a:r>
              <a:rPr lang="fr-FR" sz="2600" b="0" u="sng" dirty="0"/>
              <a:t>xemple</a:t>
            </a:r>
            <a:r>
              <a:rPr lang="fr-FR" sz="2600" b="0" dirty="0"/>
              <a:t> : circulaire concernant les PACS autorise l’utilisation de l’acronyme « PACS » pour l’apposition des mentions marginales. </a:t>
            </a:r>
          </a:p>
          <a:p>
            <a:endParaRPr lang="fr-FR" dirty="0"/>
          </a:p>
        </p:txBody>
      </p:sp>
      <p:sp>
        <p:nvSpPr>
          <p:cNvPr id="4" name="Espace réservé du contenu 3">
            <a:extLst>
              <a:ext uri="{FF2B5EF4-FFF2-40B4-BE49-F238E27FC236}">
                <a16:creationId xmlns:a16="http://schemas.microsoft.com/office/drawing/2014/main" id="{C4B86C94-508D-4B46-A811-0AD2988B0CD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2879014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DD44D1-A7D4-4105-A9E1-384A98C0E3ED}"/>
              </a:ext>
            </a:extLst>
          </p:cNvPr>
          <p:cNvSpPr>
            <a:spLocks noGrp="1"/>
          </p:cNvSpPr>
          <p:nvPr>
            <p:ph type="title"/>
          </p:nvPr>
        </p:nvSpPr>
        <p:spPr/>
        <p:txBody>
          <a:bodyPr/>
          <a:lstStyle/>
          <a:p>
            <a:pPr algn="ctr"/>
            <a:r>
              <a:rPr lang="fr-FR" dirty="0"/>
              <a:t>dates</a:t>
            </a:r>
          </a:p>
        </p:txBody>
      </p:sp>
      <p:sp>
        <p:nvSpPr>
          <p:cNvPr id="3" name="Espace réservé du texte 2">
            <a:extLst>
              <a:ext uri="{FF2B5EF4-FFF2-40B4-BE49-F238E27FC236}">
                <a16:creationId xmlns:a16="http://schemas.microsoft.com/office/drawing/2014/main" id="{E8AB2C9F-5702-4C5A-AAFF-37710962DEDA}"/>
              </a:ext>
            </a:extLst>
          </p:cNvPr>
          <p:cNvSpPr>
            <a:spLocks noGrp="1"/>
          </p:cNvSpPr>
          <p:nvPr>
            <p:ph type="body" sz="quarter" idx="10"/>
          </p:nvPr>
        </p:nvSpPr>
        <p:spPr/>
        <p:txBody>
          <a:bodyPr/>
          <a:lstStyle/>
          <a:p>
            <a:pPr algn="just"/>
            <a:r>
              <a:rPr lang="fr-FR" sz="2800" b="0" dirty="0"/>
              <a:t>La date de la naissance, du mariage, du décès ou de la reconnaissance que l'acte constate doit être écrite en lettres.</a:t>
            </a:r>
          </a:p>
          <a:p>
            <a:endParaRPr lang="fr-FR" dirty="0"/>
          </a:p>
        </p:txBody>
      </p:sp>
      <p:sp>
        <p:nvSpPr>
          <p:cNvPr id="4" name="Espace réservé du contenu 3">
            <a:extLst>
              <a:ext uri="{FF2B5EF4-FFF2-40B4-BE49-F238E27FC236}">
                <a16:creationId xmlns:a16="http://schemas.microsoft.com/office/drawing/2014/main" id="{CB71A43A-3F29-4A3F-BBB6-36534070ED63}"/>
              </a:ext>
            </a:extLst>
          </p:cNvPr>
          <p:cNvSpPr>
            <a:spLocks noGrp="1"/>
          </p:cNvSpPr>
          <p:nvPr>
            <p:ph sz="quarter" idx="13"/>
          </p:nvPr>
        </p:nvSpPr>
        <p:spPr/>
        <p:txBody>
          <a:bodyPr/>
          <a:lstStyle/>
          <a:p>
            <a:endParaRPr lang="fr-FR"/>
          </a:p>
        </p:txBody>
      </p:sp>
      <p:pic>
        <p:nvPicPr>
          <p:cNvPr id="5" name="Image 4">
            <a:extLst>
              <a:ext uri="{FF2B5EF4-FFF2-40B4-BE49-F238E27FC236}">
                <a16:creationId xmlns:a16="http://schemas.microsoft.com/office/drawing/2014/main" id="{2366770D-7891-415F-8C2C-89C3630A3D4D}"/>
              </a:ext>
            </a:extLst>
          </p:cNvPr>
          <p:cNvPicPr>
            <a:picLocks noChangeAspect="1"/>
          </p:cNvPicPr>
          <p:nvPr/>
        </p:nvPicPr>
        <p:blipFill>
          <a:blip r:embed="rId2"/>
          <a:stretch>
            <a:fillRect/>
          </a:stretch>
        </p:blipFill>
        <p:spPr>
          <a:xfrm>
            <a:off x="1807401" y="2930574"/>
            <a:ext cx="7736495" cy="3017782"/>
          </a:xfrm>
          <a:prstGeom prst="rect">
            <a:avLst/>
          </a:prstGeom>
        </p:spPr>
      </p:pic>
      <p:pic>
        <p:nvPicPr>
          <p:cNvPr id="7" name="Image 6">
            <a:extLst>
              <a:ext uri="{FF2B5EF4-FFF2-40B4-BE49-F238E27FC236}">
                <a16:creationId xmlns:a16="http://schemas.microsoft.com/office/drawing/2014/main" id="{D11EC966-A861-4DFE-B2C9-A6DC4A74CE97}"/>
              </a:ext>
            </a:extLst>
          </p:cNvPr>
          <p:cNvPicPr>
            <a:picLocks noChangeAspect="1"/>
          </p:cNvPicPr>
          <p:nvPr/>
        </p:nvPicPr>
        <p:blipFill>
          <a:blip r:embed="rId3"/>
          <a:stretch>
            <a:fillRect/>
          </a:stretch>
        </p:blipFill>
        <p:spPr>
          <a:xfrm>
            <a:off x="3103138" y="5993289"/>
            <a:ext cx="5401524" cy="774259"/>
          </a:xfrm>
          <a:prstGeom prst="rect">
            <a:avLst/>
          </a:prstGeom>
        </p:spPr>
      </p:pic>
    </p:spTree>
    <p:extLst>
      <p:ext uri="{BB962C8B-B14F-4D97-AF65-F5344CB8AC3E}">
        <p14:creationId xmlns:p14="http://schemas.microsoft.com/office/powerpoint/2010/main" val="3621167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D681D1-4A0E-4621-8B88-D1B5DD0C0A0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186F6E3-FAAF-4F9D-AF66-447A330F2468}"/>
              </a:ext>
            </a:extLst>
          </p:cNvPr>
          <p:cNvSpPr>
            <a:spLocks noGrp="1"/>
          </p:cNvSpPr>
          <p:nvPr>
            <p:ph type="body" sz="quarter" idx="10"/>
          </p:nvPr>
        </p:nvSpPr>
        <p:spPr>
          <a:xfrm>
            <a:off x="546767" y="1637043"/>
            <a:ext cx="9851365" cy="3442957"/>
          </a:xfrm>
        </p:spPr>
        <p:txBody>
          <a:bodyPr/>
          <a:lstStyle/>
          <a:p>
            <a:pPr algn="just"/>
            <a:r>
              <a:rPr lang="fr-FR" sz="2800" b="0" dirty="0"/>
              <a:t>Depuis cette loi, les registres de décès sont communicables sans délai. </a:t>
            </a:r>
          </a:p>
          <a:p>
            <a:pPr algn="just"/>
            <a:r>
              <a:rPr lang="fr-FR" sz="2800" b="0" dirty="0"/>
              <a:t>Les registres de naissance et de mariage sont quant à eux communicables à l’expiration d’un délai de </a:t>
            </a:r>
            <a:r>
              <a:rPr lang="fr-FR" sz="2800" b="0" u="sng" dirty="0"/>
              <a:t>75 ans à compter de leur clôture</a:t>
            </a:r>
            <a:r>
              <a:rPr lang="fr-FR" sz="2800" b="0" dirty="0"/>
              <a:t> (art. L. 213-2 du Code du patrimoine). </a:t>
            </a:r>
          </a:p>
          <a:p>
            <a:endParaRPr lang="fr-FR" dirty="0"/>
          </a:p>
        </p:txBody>
      </p:sp>
      <p:sp>
        <p:nvSpPr>
          <p:cNvPr id="4" name="Espace réservé du contenu 3">
            <a:extLst>
              <a:ext uri="{FF2B5EF4-FFF2-40B4-BE49-F238E27FC236}">
                <a16:creationId xmlns:a16="http://schemas.microsoft.com/office/drawing/2014/main" id="{2504FBF3-8D8D-4915-A464-180D4A5ADC1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12107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2CCC2B-2DC9-4F1E-8672-B82F3473E461}"/>
              </a:ext>
            </a:extLst>
          </p:cNvPr>
          <p:cNvSpPr>
            <a:spLocks noGrp="1"/>
          </p:cNvSpPr>
          <p:nvPr>
            <p:ph type="title"/>
          </p:nvPr>
        </p:nvSpPr>
        <p:spPr/>
        <p:txBody>
          <a:bodyPr/>
          <a:lstStyle/>
          <a:p>
            <a:pPr algn="ctr"/>
            <a:br>
              <a:rPr lang="fr-FR" dirty="0"/>
            </a:br>
            <a:r>
              <a:rPr lang="fr-FR" dirty="0"/>
              <a:t>NUMÉRO</a:t>
            </a:r>
            <a:br>
              <a:rPr lang="fr-FR" dirty="0"/>
            </a:br>
            <a:endParaRPr lang="fr-FR" dirty="0"/>
          </a:p>
        </p:txBody>
      </p:sp>
      <p:sp>
        <p:nvSpPr>
          <p:cNvPr id="3" name="Espace réservé du texte 2">
            <a:extLst>
              <a:ext uri="{FF2B5EF4-FFF2-40B4-BE49-F238E27FC236}">
                <a16:creationId xmlns:a16="http://schemas.microsoft.com/office/drawing/2014/main" id="{A8993423-B5E1-4DE4-B42F-11081599828D}"/>
              </a:ext>
            </a:extLst>
          </p:cNvPr>
          <p:cNvSpPr>
            <a:spLocks noGrp="1"/>
          </p:cNvSpPr>
          <p:nvPr>
            <p:ph type="body" sz="quarter" idx="10"/>
          </p:nvPr>
        </p:nvSpPr>
        <p:spPr>
          <a:xfrm>
            <a:off x="546767" y="2097971"/>
            <a:ext cx="9851365" cy="2863837"/>
          </a:xfrm>
        </p:spPr>
        <p:txBody>
          <a:bodyPr/>
          <a:lstStyle/>
          <a:p>
            <a:pPr algn="just"/>
            <a:r>
              <a:rPr lang="fr-FR" sz="2800" b="0" dirty="0"/>
              <a:t>Chaque acte doit comporter un numéro d'ordre. </a:t>
            </a:r>
          </a:p>
          <a:p>
            <a:pPr algn="just"/>
            <a:r>
              <a:rPr lang="fr-FR" sz="2800" b="0" dirty="0"/>
              <a:t>Les numéros se suivent, dans chaque registre, du commencement à la fin de l'année (si un registre supplémentaire est ouvert en cours d’année, on poursuit la numérotation du registre précédent). </a:t>
            </a:r>
          </a:p>
          <a:p>
            <a:endParaRPr lang="fr-FR" dirty="0"/>
          </a:p>
        </p:txBody>
      </p:sp>
      <p:sp>
        <p:nvSpPr>
          <p:cNvPr id="4" name="Espace réservé du contenu 3">
            <a:extLst>
              <a:ext uri="{FF2B5EF4-FFF2-40B4-BE49-F238E27FC236}">
                <a16:creationId xmlns:a16="http://schemas.microsoft.com/office/drawing/2014/main" id="{C20ABF6D-8D54-4EC8-96AC-55318F31FF9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9648572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DFBBBA-EBBE-49BB-B977-2D77ED694B2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B40ADD1-E42E-41DA-A584-DB44E3C66D06}"/>
              </a:ext>
            </a:extLst>
          </p:cNvPr>
          <p:cNvSpPr>
            <a:spLocks noGrp="1"/>
          </p:cNvSpPr>
          <p:nvPr>
            <p:ph type="body" sz="quarter" idx="10"/>
          </p:nvPr>
        </p:nvSpPr>
        <p:spPr>
          <a:xfrm>
            <a:off x="603591" y="2216163"/>
            <a:ext cx="9851365" cy="2315197"/>
          </a:xfrm>
        </p:spPr>
        <p:txBody>
          <a:bodyPr/>
          <a:lstStyle/>
          <a:p>
            <a:pPr algn="just"/>
            <a:r>
              <a:rPr lang="fr-FR" sz="2800" b="0" dirty="0"/>
              <a:t>Généralement, à la hauteur du numéro d’ordre et avant le texte même de l'acte d'état civil, figure le nom et éventuellement le(s) prénom(s) de la personne ou des personnes concernées par l'acte. </a:t>
            </a:r>
          </a:p>
          <a:p>
            <a:endParaRPr lang="fr-FR" dirty="0"/>
          </a:p>
        </p:txBody>
      </p:sp>
      <p:sp>
        <p:nvSpPr>
          <p:cNvPr id="4" name="Espace réservé du contenu 3">
            <a:extLst>
              <a:ext uri="{FF2B5EF4-FFF2-40B4-BE49-F238E27FC236}">
                <a16:creationId xmlns:a16="http://schemas.microsoft.com/office/drawing/2014/main" id="{33BDB6ED-FE75-446D-BF1B-D4CA9FAC106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0883362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20187D-251A-43D4-AE59-9BD4A2BB9B81}"/>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B2CBF8FA-00A5-4F4A-BE5B-8BB7B51B2ED1}"/>
              </a:ext>
            </a:extLst>
          </p:cNvPr>
          <p:cNvPicPr>
            <a:picLocks noChangeAspect="1"/>
          </p:cNvPicPr>
          <p:nvPr/>
        </p:nvPicPr>
        <p:blipFill>
          <a:blip r:embed="rId2"/>
          <a:stretch>
            <a:fillRect/>
          </a:stretch>
        </p:blipFill>
        <p:spPr>
          <a:xfrm>
            <a:off x="420705" y="1668184"/>
            <a:ext cx="9851990" cy="4224894"/>
          </a:xfrm>
          <a:prstGeom prst="rect">
            <a:avLst/>
          </a:prstGeom>
        </p:spPr>
      </p:pic>
      <p:pic>
        <p:nvPicPr>
          <p:cNvPr id="6" name="Image 5">
            <a:extLst>
              <a:ext uri="{FF2B5EF4-FFF2-40B4-BE49-F238E27FC236}">
                <a16:creationId xmlns:a16="http://schemas.microsoft.com/office/drawing/2014/main" id="{0E9B8BDC-3507-4F89-A710-670C795763B2}"/>
              </a:ext>
            </a:extLst>
          </p:cNvPr>
          <p:cNvPicPr>
            <a:picLocks noChangeAspect="1"/>
          </p:cNvPicPr>
          <p:nvPr/>
        </p:nvPicPr>
        <p:blipFill>
          <a:blip r:embed="rId3"/>
          <a:stretch>
            <a:fillRect/>
          </a:stretch>
        </p:blipFill>
        <p:spPr>
          <a:xfrm>
            <a:off x="899917" y="1621973"/>
            <a:ext cx="9201888" cy="3596640"/>
          </a:xfrm>
          <a:prstGeom prst="rect">
            <a:avLst/>
          </a:prstGeom>
        </p:spPr>
      </p:pic>
      <p:sp>
        <p:nvSpPr>
          <p:cNvPr id="4" name="Espace réservé du contenu 3">
            <a:extLst>
              <a:ext uri="{FF2B5EF4-FFF2-40B4-BE49-F238E27FC236}">
                <a16:creationId xmlns:a16="http://schemas.microsoft.com/office/drawing/2014/main" id="{A54EADAC-9EE5-4CAB-9F37-D098690D847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6716494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08B206-6735-41E5-9B1A-2BB9CA4652EA}"/>
              </a:ext>
            </a:extLst>
          </p:cNvPr>
          <p:cNvSpPr>
            <a:spLocks noGrp="1"/>
          </p:cNvSpPr>
          <p:nvPr>
            <p:ph type="title"/>
          </p:nvPr>
        </p:nvSpPr>
        <p:spPr/>
        <p:txBody>
          <a:bodyPr/>
          <a:lstStyle/>
          <a:p>
            <a:pPr algn="ctr"/>
            <a:br>
              <a:rPr lang="fr-FR" dirty="0"/>
            </a:br>
            <a:r>
              <a:rPr lang="fr-FR" dirty="0"/>
              <a:t>LANGUE</a:t>
            </a:r>
            <a:br>
              <a:rPr lang="fr-FR" dirty="0"/>
            </a:br>
            <a:endParaRPr lang="fr-FR" dirty="0"/>
          </a:p>
        </p:txBody>
      </p:sp>
      <p:sp>
        <p:nvSpPr>
          <p:cNvPr id="3" name="Espace réservé du texte 2">
            <a:extLst>
              <a:ext uri="{FF2B5EF4-FFF2-40B4-BE49-F238E27FC236}">
                <a16:creationId xmlns:a16="http://schemas.microsoft.com/office/drawing/2014/main" id="{93874A4E-1EF8-4E08-BA67-8C7166669EC1}"/>
              </a:ext>
            </a:extLst>
          </p:cNvPr>
          <p:cNvSpPr>
            <a:spLocks noGrp="1"/>
          </p:cNvSpPr>
          <p:nvPr>
            <p:ph type="body" sz="quarter" idx="10"/>
          </p:nvPr>
        </p:nvSpPr>
        <p:spPr>
          <a:xfrm>
            <a:off x="546767" y="2265245"/>
            <a:ext cx="9851365" cy="2051037"/>
          </a:xfrm>
        </p:spPr>
        <p:txBody>
          <a:bodyPr/>
          <a:lstStyle/>
          <a:p>
            <a:pPr algn="just"/>
            <a:r>
              <a:rPr lang="fr-FR" sz="2800" b="0" dirty="0"/>
              <a:t>Les actes doivent être rédigés en langue française. </a:t>
            </a:r>
          </a:p>
          <a:p>
            <a:pPr algn="just"/>
            <a:r>
              <a:rPr lang="fr-FR" sz="2800" b="0" dirty="0"/>
              <a:t>L'alphabet utilisé doit être celui servant à l'écriture du français couramment dénommé alphabet romain.</a:t>
            </a:r>
          </a:p>
          <a:p>
            <a:endParaRPr lang="fr-FR" dirty="0"/>
          </a:p>
        </p:txBody>
      </p:sp>
      <p:sp>
        <p:nvSpPr>
          <p:cNvPr id="4" name="Espace réservé du contenu 3">
            <a:extLst>
              <a:ext uri="{FF2B5EF4-FFF2-40B4-BE49-F238E27FC236}">
                <a16:creationId xmlns:a16="http://schemas.microsoft.com/office/drawing/2014/main" id="{495A51C2-EBFC-4D4D-8281-41FF9F56E68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5386039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E2AD2-1353-464D-97CB-33F790485AF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79967F38-4799-404B-B758-C1F4D2F672FA}"/>
              </a:ext>
            </a:extLst>
          </p:cNvPr>
          <p:cNvSpPr>
            <a:spLocks noGrp="1"/>
          </p:cNvSpPr>
          <p:nvPr>
            <p:ph type="body" sz="quarter" idx="10"/>
          </p:nvPr>
        </p:nvSpPr>
        <p:spPr>
          <a:xfrm>
            <a:off x="421017" y="2097971"/>
            <a:ext cx="9851365" cy="3188957"/>
          </a:xfrm>
        </p:spPr>
        <p:txBody>
          <a:bodyPr/>
          <a:lstStyle/>
          <a:p>
            <a:pPr algn="just"/>
            <a:r>
              <a:rPr lang="fr-FR" sz="2800" b="0" dirty="0"/>
              <a:t>Les signes diacritiques (points, accents et cédilles) modifiant la prononciation ou le sens des lettres ou des mots doivent être reproduits.</a:t>
            </a:r>
          </a:p>
          <a:p>
            <a:pPr algn="just"/>
            <a:r>
              <a:rPr lang="fr-FR" sz="2800" b="0" dirty="0"/>
              <a:t>Ainsi, même lorsqu'ils s'appliquent à des noms propres (patronymes, prénoms, noms de lieu), ils doivent apparaître. </a:t>
            </a:r>
          </a:p>
          <a:p>
            <a:endParaRPr lang="fr-FR" dirty="0"/>
          </a:p>
        </p:txBody>
      </p:sp>
      <p:sp>
        <p:nvSpPr>
          <p:cNvPr id="4" name="Espace réservé du contenu 3">
            <a:extLst>
              <a:ext uri="{FF2B5EF4-FFF2-40B4-BE49-F238E27FC236}">
                <a16:creationId xmlns:a16="http://schemas.microsoft.com/office/drawing/2014/main" id="{D246313E-6CDC-49CB-93CF-9BC095B2E37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817954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B97DE7-C36E-4F95-94CD-9AC8E7D9C16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89A2B845-66C7-4757-A85B-AEC409950405}"/>
              </a:ext>
            </a:extLst>
          </p:cNvPr>
          <p:cNvSpPr>
            <a:spLocks noGrp="1"/>
          </p:cNvSpPr>
          <p:nvPr>
            <p:ph type="body" sz="quarter" idx="10"/>
          </p:nvPr>
        </p:nvSpPr>
        <p:spPr>
          <a:xfrm>
            <a:off x="603591" y="1870723"/>
            <a:ext cx="9851365" cy="3270237"/>
          </a:xfrm>
        </p:spPr>
        <p:txBody>
          <a:bodyPr/>
          <a:lstStyle/>
          <a:p>
            <a:pPr algn="just"/>
            <a:r>
              <a:rPr lang="fr-FR" sz="2800" b="0" dirty="0"/>
              <a:t>Les noms propres doivent donc être inscrits en lettres majuscules et les accents doivent être présents. </a:t>
            </a:r>
          </a:p>
          <a:p>
            <a:pPr algn="just"/>
            <a:r>
              <a:rPr lang="fr-FR" sz="2800" b="0" dirty="0"/>
              <a:t>Si le procédé de mise en forme utilisé ne permet pas l'accentuation des majuscules, la lettre accentuée doit être inscrite en minuscule (</a:t>
            </a:r>
            <a:r>
              <a:rPr lang="fr-FR" sz="2800" b="0" u="sng" dirty="0"/>
              <a:t>même si elle constitue la première lettre du nom patronymique</a:t>
            </a:r>
            <a:r>
              <a:rPr lang="fr-FR" sz="2800" b="0" dirty="0"/>
              <a:t>).</a:t>
            </a:r>
          </a:p>
          <a:p>
            <a:endParaRPr lang="fr-FR" dirty="0"/>
          </a:p>
        </p:txBody>
      </p:sp>
      <p:sp>
        <p:nvSpPr>
          <p:cNvPr id="4" name="Espace réservé du contenu 3">
            <a:extLst>
              <a:ext uri="{FF2B5EF4-FFF2-40B4-BE49-F238E27FC236}">
                <a16:creationId xmlns:a16="http://schemas.microsoft.com/office/drawing/2014/main" id="{D8D71E43-9B0D-4967-9240-53D20995DE0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746838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CF580D-C930-4D17-B9CD-5D6A67D4975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B09D957-4B45-4E6F-9348-BA41F52810DB}"/>
              </a:ext>
            </a:extLst>
          </p:cNvPr>
          <p:cNvSpPr>
            <a:spLocks noGrp="1"/>
          </p:cNvSpPr>
          <p:nvPr>
            <p:ph type="body" sz="quarter" idx="10"/>
          </p:nvPr>
        </p:nvSpPr>
        <p:spPr>
          <a:xfrm>
            <a:off x="603591" y="1869440"/>
            <a:ext cx="9851365" cy="2600960"/>
          </a:xfrm>
        </p:spPr>
        <p:txBody>
          <a:bodyPr/>
          <a:lstStyle/>
          <a:p>
            <a:pPr algn="just"/>
            <a:r>
              <a:rPr lang="fr-FR" sz="2800" b="0" u="sng" dirty="0"/>
              <a:t>À NOTER : </a:t>
            </a:r>
          </a:p>
          <a:p>
            <a:pPr algn="just"/>
            <a:r>
              <a:rPr lang="fr-FR" sz="2800" b="0" dirty="0"/>
              <a:t>Les signes de certains alphabets romains qui n’ont pas d’équivalent en français ne doivent pas apparaitre (ex : Luis PEÑA sera écrit « Luis PENA »). </a:t>
            </a:r>
          </a:p>
          <a:p>
            <a:endParaRPr lang="fr-FR" dirty="0"/>
          </a:p>
        </p:txBody>
      </p:sp>
      <p:sp>
        <p:nvSpPr>
          <p:cNvPr id="4" name="Espace réservé du contenu 3">
            <a:extLst>
              <a:ext uri="{FF2B5EF4-FFF2-40B4-BE49-F238E27FC236}">
                <a16:creationId xmlns:a16="http://schemas.microsoft.com/office/drawing/2014/main" id="{FF872F61-75DD-4CE4-9E85-F3BED1D1060D}"/>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3147553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CFFBD9-629A-434B-960F-7909ACA0528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838552F-1E50-4F0D-A0AD-051722936441}"/>
              </a:ext>
            </a:extLst>
          </p:cNvPr>
          <p:cNvSpPr>
            <a:spLocks noGrp="1"/>
          </p:cNvSpPr>
          <p:nvPr>
            <p:ph type="body" sz="quarter" idx="10"/>
          </p:nvPr>
        </p:nvSpPr>
        <p:spPr>
          <a:xfrm>
            <a:off x="568770" y="1744192"/>
            <a:ext cx="9851365" cy="4072877"/>
          </a:xfrm>
        </p:spPr>
        <p:txBody>
          <a:bodyPr/>
          <a:lstStyle/>
          <a:p>
            <a:pPr algn="just"/>
            <a:r>
              <a:rPr lang="fr-FR" sz="2800" b="0" dirty="0"/>
              <a:t>Voyelles et consonne avec signe diacritique connues de la langue française :</a:t>
            </a:r>
          </a:p>
          <a:p>
            <a:pPr lvl="1" algn="just"/>
            <a:r>
              <a:rPr lang="fr-FR" sz="2800" b="0" dirty="0"/>
              <a:t>à - â - ä - é - è - ê - ë - ï - î - ô - ö - ù - û - ü - ÿ - ç</a:t>
            </a:r>
          </a:p>
          <a:p>
            <a:pPr algn="just"/>
            <a:r>
              <a:rPr lang="fr-FR" sz="2800" b="0" dirty="0"/>
              <a:t>Ces signes peuvent être portés aussi bien sur les lettres minuscules que sur les majuscules:</a:t>
            </a:r>
          </a:p>
          <a:p>
            <a:pPr lvl="1" algn="just"/>
            <a:r>
              <a:rPr lang="fr-FR" sz="2800" dirty="0"/>
              <a:t>l</a:t>
            </a:r>
            <a:r>
              <a:rPr lang="fr-FR" sz="2800" b="0" dirty="0"/>
              <a:t>es ligatures « æ » ou « Æ » et « œ » ou « Œ », équivalents de « </a:t>
            </a:r>
            <a:r>
              <a:rPr lang="fr-FR" sz="2800" b="0" dirty="0" err="1"/>
              <a:t>ae</a:t>
            </a:r>
            <a:r>
              <a:rPr lang="fr-FR" sz="2800" b="0" dirty="0"/>
              <a:t> » ou « AE » et « </a:t>
            </a:r>
            <a:r>
              <a:rPr lang="fr-FR" sz="2800" b="0" dirty="0" err="1"/>
              <a:t>oe</a:t>
            </a:r>
            <a:r>
              <a:rPr lang="fr-FR" sz="2800" b="0" dirty="0"/>
              <a:t> » ou « OE », sont admises par la langue française.</a:t>
            </a:r>
          </a:p>
          <a:p>
            <a:endParaRPr lang="fr-FR" dirty="0"/>
          </a:p>
        </p:txBody>
      </p:sp>
      <p:sp>
        <p:nvSpPr>
          <p:cNvPr id="4" name="Espace réservé du contenu 3">
            <a:extLst>
              <a:ext uri="{FF2B5EF4-FFF2-40B4-BE49-F238E27FC236}">
                <a16:creationId xmlns:a16="http://schemas.microsoft.com/office/drawing/2014/main" id="{79ADD3B1-D4F5-48ED-9BE6-3D1E3D8D26F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971373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7EA025-EC20-4E31-851B-2E774FC2F5A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01303AC-B160-410A-ACB0-6E86CE9B3977}"/>
              </a:ext>
            </a:extLst>
          </p:cNvPr>
          <p:cNvSpPr>
            <a:spLocks noGrp="1"/>
          </p:cNvSpPr>
          <p:nvPr>
            <p:ph type="body" sz="quarter" idx="10"/>
          </p:nvPr>
        </p:nvSpPr>
        <p:spPr>
          <a:xfrm>
            <a:off x="546767" y="1637043"/>
            <a:ext cx="9851365" cy="4743437"/>
          </a:xfrm>
        </p:spPr>
        <p:txBody>
          <a:bodyPr/>
          <a:lstStyle/>
          <a:p>
            <a:pPr algn="just"/>
            <a:r>
              <a:rPr lang="fr-FR" sz="2800" b="0" dirty="0"/>
              <a:t>Ces règles s’appliquent à toutes les indications contenues dans les actes d’état civil : </a:t>
            </a:r>
          </a:p>
          <a:p>
            <a:pPr lvl="1" algn="just"/>
            <a:r>
              <a:rPr lang="fr-FR" sz="2800" b="0" dirty="0"/>
              <a:t>nom de famille, nom de villes …  </a:t>
            </a:r>
          </a:p>
          <a:p>
            <a:pPr algn="just"/>
            <a:r>
              <a:rPr lang="fr-FR" sz="2800" b="0" u="sng" dirty="0"/>
              <a:t>Exemple</a:t>
            </a:r>
            <a:r>
              <a:rPr lang="fr-FR" sz="2800" b="0" dirty="0"/>
              <a:t> : </a:t>
            </a:r>
          </a:p>
          <a:p>
            <a:pPr lvl="1" algn="just"/>
            <a:r>
              <a:rPr lang="fr-FR" sz="2800" b="0" dirty="0"/>
              <a:t>le nom d’une personne ou l’adresse d’un domicile à l’étranger devront être indiqués avec les voyelles et consonne connues de la langue française sans reproduire les éventuels signes diacritiques d’une langue étrangère non reconnus dans la langue française. </a:t>
            </a:r>
          </a:p>
          <a:p>
            <a:endParaRPr lang="fr-FR" dirty="0"/>
          </a:p>
        </p:txBody>
      </p:sp>
      <p:sp>
        <p:nvSpPr>
          <p:cNvPr id="4" name="Espace réservé du contenu 3">
            <a:extLst>
              <a:ext uri="{FF2B5EF4-FFF2-40B4-BE49-F238E27FC236}">
                <a16:creationId xmlns:a16="http://schemas.microsoft.com/office/drawing/2014/main" id="{95325C20-0C37-4808-8068-3314824EDEF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6937304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9A6EA-762D-4B0A-9C34-23CD86B0B7AB}"/>
              </a:ext>
            </a:extLst>
          </p:cNvPr>
          <p:cNvSpPr>
            <a:spLocks noGrp="1"/>
          </p:cNvSpPr>
          <p:nvPr>
            <p:ph type="title"/>
          </p:nvPr>
        </p:nvSpPr>
        <p:spPr/>
        <p:txBody>
          <a:bodyPr/>
          <a:lstStyle/>
          <a:p>
            <a:pPr algn="ctr"/>
            <a:r>
              <a:rPr lang="fr-FR" dirty="0"/>
              <a:t>Accès à l’état civil</a:t>
            </a:r>
          </a:p>
        </p:txBody>
      </p:sp>
      <p:sp>
        <p:nvSpPr>
          <p:cNvPr id="3" name="Espace réservé du texte 2">
            <a:extLst>
              <a:ext uri="{FF2B5EF4-FFF2-40B4-BE49-F238E27FC236}">
                <a16:creationId xmlns:a16="http://schemas.microsoft.com/office/drawing/2014/main" id="{A7FB70EC-C71C-42F0-83CA-BF1D7161B69E}"/>
              </a:ext>
            </a:extLst>
          </p:cNvPr>
          <p:cNvSpPr>
            <a:spLocks noGrp="1"/>
          </p:cNvSpPr>
          <p:nvPr>
            <p:ph type="body" sz="quarter" idx="10"/>
          </p:nvPr>
        </p:nvSpPr>
        <p:spPr>
          <a:xfrm>
            <a:off x="489943" y="2097971"/>
            <a:ext cx="9851365" cy="2325357"/>
          </a:xfrm>
        </p:spPr>
        <p:txBody>
          <a:bodyPr/>
          <a:lstStyle/>
          <a:p>
            <a:pPr algn="just"/>
            <a:r>
              <a:rPr lang="fr-FR" sz="2800" b="0" dirty="0"/>
              <a:t>Seuls le maire, ses adjoints et les agents habilités à établir ou exploiter les actes doivent avoir accès à ces fichiers. </a:t>
            </a:r>
          </a:p>
          <a:p>
            <a:pPr algn="just"/>
            <a:r>
              <a:rPr lang="fr-FR" sz="2800" b="0" dirty="0"/>
              <a:t>Cela implique de prendre des mesures de sécurité : </a:t>
            </a:r>
          </a:p>
          <a:p>
            <a:pPr lvl="1" algn="just"/>
            <a:r>
              <a:rPr lang="fr-FR" sz="2800" b="0" dirty="0"/>
              <a:t>mot de passe, code d'accès ...</a:t>
            </a:r>
          </a:p>
          <a:p>
            <a:endParaRPr lang="fr-FR" dirty="0"/>
          </a:p>
        </p:txBody>
      </p:sp>
      <p:sp>
        <p:nvSpPr>
          <p:cNvPr id="4" name="Espace réservé du contenu 3">
            <a:extLst>
              <a:ext uri="{FF2B5EF4-FFF2-40B4-BE49-F238E27FC236}">
                <a16:creationId xmlns:a16="http://schemas.microsoft.com/office/drawing/2014/main" id="{1548B9AE-7C69-4200-BEE2-3EF6FA770C2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074521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10C287-F769-480D-8205-663ED5F9E94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86508C07-9157-4E4B-BA31-C50E174517BB}"/>
              </a:ext>
            </a:extLst>
          </p:cNvPr>
          <p:cNvSpPr>
            <a:spLocks noGrp="1"/>
          </p:cNvSpPr>
          <p:nvPr>
            <p:ph type="body" sz="quarter" idx="10"/>
          </p:nvPr>
        </p:nvSpPr>
        <p:spPr>
          <a:xfrm>
            <a:off x="524764" y="2097971"/>
            <a:ext cx="9851365" cy="2748349"/>
          </a:xfrm>
        </p:spPr>
        <p:txBody>
          <a:bodyPr/>
          <a:lstStyle/>
          <a:p>
            <a:pPr algn="just"/>
            <a:r>
              <a:rPr lang="fr-FR" sz="2800" b="0" dirty="0"/>
              <a:t>Concrètement :</a:t>
            </a:r>
          </a:p>
          <a:p>
            <a:pPr algn="just"/>
            <a:r>
              <a:rPr lang="fr-FR" sz="2800" b="0" dirty="0"/>
              <a:t>un registre des naissances établi pour la seule année 1942 est communicable depuis 2017;</a:t>
            </a:r>
          </a:p>
          <a:p>
            <a:pPr algn="just"/>
            <a:r>
              <a:rPr lang="fr-FR" sz="2800" b="0" dirty="0"/>
              <a:t>un registre des naissances établis pour les années 1942-1952 ne sera communicable qu’en 2027. </a:t>
            </a:r>
          </a:p>
          <a:p>
            <a:endParaRPr lang="fr-FR" dirty="0"/>
          </a:p>
        </p:txBody>
      </p:sp>
      <p:sp>
        <p:nvSpPr>
          <p:cNvPr id="4" name="Espace réservé du contenu 3">
            <a:extLst>
              <a:ext uri="{FF2B5EF4-FFF2-40B4-BE49-F238E27FC236}">
                <a16:creationId xmlns:a16="http://schemas.microsoft.com/office/drawing/2014/main" id="{917DEEC0-4D9E-4792-A492-FF000C6700A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44625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44A877-2AFF-4DD8-9689-D15CF8B54441}"/>
              </a:ext>
            </a:extLst>
          </p:cNvPr>
          <p:cNvSpPr>
            <a:spLocks noGrp="1"/>
          </p:cNvSpPr>
          <p:nvPr>
            <p:ph type="title"/>
          </p:nvPr>
        </p:nvSpPr>
        <p:spPr/>
        <p:txBody>
          <a:bodyPr/>
          <a:lstStyle/>
          <a:p>
            <a:pPr algn="ctr"/>
            <a:br>
              <a:rPr lang="fr-FR" dirty="0"/>
            </a:br>
            <a:r>
              <a:rPr lang="fr-FR" dirty="0"/>
              <a:t>SÉCURISATION DU SYSTHÈME INFORMATIQUE</a:t>
            </a:r>
            <a:br>
              <a:rPr lang="fr-FR" dirty="0"/>
            </a:br>
            <a:endParaRPr lang="fr-FR" dirty="0"/>
          </a:p>
        </p:txBody>
      </p:sp>
      <p:sp>
        <p:nvSpPr>
          <p:cNvPr id="3" name="Espace réservé du texte 2">
            <a:extLst>
              <a:ext uri="{FF2B5EF4-FFF2-40B4-BE49-F238E27FC236}">
                <a16:creationId xmlns:a16="http://schemas.microsoft.com/office/drawing/2014/main" id="{DE52E32B-55D1-4A89-8350-473D228C008C}"/>
              </a:ext>
            </a:extLst>
          </p:cNvPr>
          <p:cNvSpPr>
            <a:spLocks noGrp="1"/>
          </p:cNvSpPr>
          <p:nvPr>
            <p:ph type="body" sz="quarter" idx="10"/>
          </p:nvPr>
        </p:nvSpPr>
        <p:spPr>
          <a:xfrm>
            <a:off x="603591" y="1931683"/>
            <a:ext cx="9851365" cy="2945117"/>
          </a:xfrm>
        </p:spPr>
        <p:txBody>
          <a:bodyPr/>
          <a:lstStyle/>
          <a:p>
            <a:pPr algn="just"/>
            <a:r>
              <a:rPr lang="fr-FR" sz="2800" b="0" dirty="0"/>
              <a:t>Il est impératif de prendre toute garantie pour prévenir l'altération accidentelle ou volontaire des données mémorisées. </a:t>
            </a:r>
          </a:p>
          <a:p>
            <a:pPr algn="just"/>
            <a:r>
              <a:rPr lang="fr-FR" sz="2800" b="0" dirty="0"/>
              <a:t>Cela passe notamment par la sécurisation des locaux et par la sauvegarde informatique. </a:t>
            </a:r>
          </a:p>
          <a:p>
            <a:endParaRPr lang="fr-FR" dirty="0"/>
          </a:p>
        </p:txBody>
      </p:sp>
      <p:sp>
        <p:nvSpPr>
          <p:cNvPr id="4" name="Espace réservé du contenu 3">
            <a:extLst>
              <a:ext uri="{FF2B5EF4-FFF2-40B4-BE49-F238E27FC236}">
                <a16:creationId xmlns:a16="http://schemas.microsoft.com/office/drawing/2014/main" id="{63762A88-0168-44DA-80E0-1E44B7664D1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784149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0E485E-1EC9-4420-A9D5-C012A6BD9834}"/>
              </a:ext>
            </a:extLst>
          </p:cNvPr>
          <p:cNvSpPr>
            <a:spLocks noGrp="1"/>
          </p:cNvSpPr>
          <p:nvPr>
            <p:ph type="title"/>
          </p:nvPr>
        </p:nvSpPr>
        <p:spPr/>
        <p:txBody>
          <a:bodyPr/>
          <a:lstStyle/>
          <a:p>
            <a:pPr algn="ctr"/>
            <a:br>
              <a:rPr lang="fr-FR" dirty="0"/>
            </a:br>
            <a:r>
              <a:rPr lang="fr-FR" dirty="0"/>
              <a:t>ÉNONCIATION DES ACTES D’ÉTAT CIVIL</a:t>
            </a:r>
            <a:br>
              <a:rPr lang="fr-FR" dirty="0"/>
            </a:br>
            <a:endParaRPr lang="fr-FR" dirty="0"/>
          </a:p>
        </p:txBody>
      </p:sp>
      <p:sp>
        <p:nvSpPr>
          <p:cNvPr id="3" name="Espace réservé du texte 2">
            <a:extLst>
              <a:ext uri="{FF2B5EF4-FFF2-40B4-BE49-F238E27FC236}">
                <a16:creationId xmlns:a16="http://schemas.microsoft.com/office/drawing/2014/main" id="{7167E437-BD70-4604-9E5E-6A77802C0386}"/>
              </a:ext>
            </a:extLst>
          </p:cNvPr>
          <p:cNvSpPr>
            <a:spLocks noGrp="1"/>
          </p:cNvSpPr>
          <p:nvPr>
            <p:ph type="body" sz="quarter" idx="10"/>
          </p:nvPr>
        </p:nvSpPr>
        <p:spPr>
          <a:xfrm>
            <a:off x="546767" y="1637043"/>
            <a:ext cx="9851365" cy="4489437"/>
          </a:xfrm>
        </p:spPr>
        <p:txBody>
          <a:bodyPr/>
          <a:lstStyle/>
          <a:p>
            <a:pPr algn="just"/>
            <a:r>
              <a:rPr lang="fr-FR" sz="2800" b="0" dirty="0"/>
              <a:t>Les actes de l'état civil énonceront :</a:t>
            </a:r>
          </a:p>
          <a:p>
            <a:pPr lvl="1" algn="just"/>
            <a:r>
              <a:rPr lang="fr-FR" sz="2800" b="0" dirty="0"/>
              <a:t>l'année, le jour et l'heure où ils seront reçus</a:t>
            </a:r>
            <a:r>
              <a:rPr lang="fr-FR" sz="2800" dirty="0"/>
              <a:t>;</a:t>
            </a:r>
          </a:p>
          <a:p>
            <a:pPr lvl="1" algn="just"/>
            <a:r>
              <a:rPr lang="fr-FR" sz="2800" b="0" dirty="0"/>
              <a:t>les prénoms et nom de l'officier de l'état civil</a:t>
            </a:r>
            <a:r>
              <a:rPr lang="fr-FR" sz="2800" dirty="0"/>
              <a:t>;</a:t>
            </a:r>
            <a:endParaRPr lang="fr-FR" sz="2800" b="0" dirty="0"/>
          </a:p>
          <a:p>
            <a:pPr lvl="1" algn="just"/>
            <a:r>
              <a:rPr lang="fr-FR" sz="2800" b="0" dirty="0"/>
              <a:t>les prénoms, noms, professions et domiciles de tous ceux qui y seront dénommés;</a:t>
            </a:r>
          </a:p>
          <a:p>
            <a:pPr lvl="1"/>
            <a:r>
              <a:rPr lang="fr-FR" sz="2800" dirty="0"/>
              <a:t>les dates et lieux de naissance de ces personnes seront indiqués lorsqu'ils seront connus;</a:t>
            </a:r>
          </a:p>
          <a:p>
            <a:pPr lvl="1"/>
            <a:r>
              <a:rPr lang="fr-FR" sz="2800" dirty="0"/>
              <a:t>des père et mère dans les actes de naissance et de reconnaissance ;</a:t>
            </a:r>
          </a:p>
          <a:p>
            <a:pPr lvl="1" algn="just"/>
            <a:endParaRPr lang="fr-FR" sz="2800" b="0" dirty="0"/>
          </a:p>
          <a:p>
            <a:endParaRPr lang="fr-FR" dirty="0"/>
          </a:p>
        </p:txBody>
      </p:sp>
      <p:sp>
        <p:nvSpPr>
          <p:cNvPr id="4" name="Espace réservé du contenu 3">
            <a:extLst>
              <a:ext uri="{FF2B5EF4-FFF2-40B4-BE49-F238E27FC236}">
                <a16:creationId xmlns:a16="http://schemas.microsoft.com/office/drawing/2014/main" id="{82FC2C06-D2F9-404E-908E-B8E20E6C662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4605976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69EE37-7780-46BC-AD6D-557112A56B2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26BACA95-260E-44DC-A937-880CD1079D11}"/>
              </a:ext>
            </a:extLst>
          </p:cNvPr>
          <p:cNvSpPr>
            <a:spLocks noGrp="1"/>
          </p:cNvSpPr>
          <p:nvPr>
            <p:ph type="body" sz="quarter" idx="10"/>
          </p:nvPr>
        </p:nvSpPr>
        <p:spPr>
          <a:xfrm>
            <a:off x="603591" y="2260165"/>
            <a:ext cx="9851365" cy="2040877"/>
          </a:xfrm>
        </p:spPr>
        <p:txBody>
          <a:bodyPr/>
          <a:lstStyle/>
          <a:p>
            <a:pPr lvl="1" algn="just"/>
            <a:r>
              <a:rPr lang="fr-FR" sz="2600" dirty="0"/>
              <a:t>d</a:t>
            </a:r>
            <a:r>
              <a:rPr lang="fr-FR" sz="2600" b="0" dirty="0"/>
              <a:t>e l'enfant dans les actes de reconnaissance ;</a:t>
            </a:r>
          </a:p>
          <a:p>
            <a:pPr lvl="1" algn="just"/>
            <a:r>
              <a:rPr lang="fr-FR" sz="2600" dirty="0"/>
              <a:t>d</a:t>
            </a:r>
            <a:r>
              <a:rPr lang="fr-FR" sz="2600" b="0" dirty="0"/>
              <a:t>es époux dans les actes de mariage ;</a:t>
            </a:r>
          </a:p>
          <a:p>
            <a:pPr lvl="1" algn="just"/>
            <a:r>
              <a:rPr lang="fr-FR" sz="2600" dirty="0"/>
              <a:t>d</a:t>
            </a:r>
            <a:r>
              <a:rPr lang="fr-FR" sz="2600" b="0" dirty="0"/>
              <a:t>u décédé dans les actes de décès. </a:t>
            </a:r>
          </a:p>
          <a:p>
            <a:endParaRPr lang="fr-FR" dirty="0"/>
          </a:p>
        </p:txBody>
      </p:sp>
      <p:sp>
        <p:nvSpPr>
          <p:cNvPr id="4" name="Espace réservé du contenu 3">
            <a:extLst>
              <a:ext uri="{FF2B5EF4-FFF2-40B4-BE49-F238E27FC236}">
                <a16:creationId xmlns:a16="http://schemas.microsoft.com/office/drawing/2014/main" id="{443F756F-CF37-4D74-BAFD-EDE912B061F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567933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F2F53D-968E-4563-BFFE-62157D2E0329}"/>
              </a:ext>
            </a:extLst>
          </p:cNvPr>
          <p:cNvSpPr>
            <a:spLocks noGrp="1"/>
          </p:cNvSpPr>
          <p:nvPr>
            <p:ph type="title"/>
          </p:nvPr>
        </p:nvSpPr>
        <p:spPr/>
        <p:txBody>
          <a:bodyPr/>
          <a:lstStyle/>
          <a:p>
            <a:pPr algn="ctr"/>
            <a:br>
              <a:rPr lang="fr-FR" dirty="0"/>
            </a:br>
            <a:r>
              <a:rPr lang="fr-FR" dirty="0"/>
              <a:t>DATES</a:t>
            </a:r>
            <a:br>
              <a:rPr lang="fr-FR" dirty="0"/>
            </a:br>
            <a:endParaRPr lang="fr-FR" dirty="0"/>
          </a:p>
        </p:txBody>
      </p:sp>
      <p:sp>
        <p:nvSpPr>
          <p:cNvPr id="3" name="Espace réservé du texte 2">
            <a:extLst>
              <a:ext uri="{FF2B5EF4-FFF2-40B4-BE49-F238E27FC236}">
                <a16:creationId xmlns:a16="http://schemas.microsoft.com/office/drawing/2014/main" id="{2ED9877D-FE95-439B-92B6-57D109948BCA}"/>
              </a:ext>
            </a:extLst>
          </p:cNvPr>
          <p:cNvSpPr>
            <a:spLocks noGrp="1"/>
          </p:cNvSpPr>
          <p:nvPr>
            <p:ph type="body" sz="quarter" idx="10"/>
          </p:nvPr>
        </p:nvSpPr>
        <p:spPr>
          <a:xfrm>
            <a:off x="568770" y="2034359"/>
            <a:ext cx="9851365" cy="3402317"/>
          </a:xfrm>
        </p:spPr>
        <p:txBody>
          <a:bodyPr/>
          <a:lstStyle/>
          <a:p>
            <a:pPr algn="just"/>
            <a:r>
              <a:rPr lang="fr-FR" sz="2800" b="0" dirty="0"/>
              <a:t>Chaque acte reçu doit avoir sa propre date, quand bien même plusieurs actes seraient dressés le même jour. </a:t>
            </a:r>
          </a:p>
          <a:p>
            <a:pPr algn="just"/>
            <a:r>
              <a:rPr lang="fr-FR" sz="2800" b="0" dirty="0"/>
              <a:t>L'indication de l'année, du mois, du jour et de l'heure auxquels l'acte a été reçu permet de lui conférer date certaine, de vérifier le temps écoulé entre l’évènement déclaré et la déclaration, d'apprécier la capacité des comparants et la compétence de l'officier de l'état civil.</a:t>
            </a:r>
          </a:p>
          <a:p>
            <a:endParaRPr lang="fr-FR" dirty="0"/>
          </a:p>
        </p:txBody>
      </p:sp>
      <p:sp>
        <p:nvSpPr>
          <p:cNvPr id="4" name="Espace réservé du contenu 3">
            <a:extLst>
              <a:ext uri="{FF2B5EF4-FFF2-40B4-BE49-F238E27FC236}">
                <a16:creationId xmlns:a16="http://schemas.microsoft.com/office/drawing/2014/main" id="{CB4BD298-0CAD-4A23-A9D1-F306756076B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8485759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CC9086-3BBA-451D-8E53-6C25C6A70ABF}"/>
              </a:ext>
            </a:extLst>
          </p:cNvPr>
          <p:cNvSpPr>
            <a:spLocks noGrp="1"/>
          </p:cNvSpPr>
          <p:nvPr>
            <p:ph type="title"/>
          </p:nvPr>
        </p:nvSpPr>
        <p:spPr>
          <a:xfrm>
            <a:off x="511947" y="302801"/>
            <a:ext cx="9908189" cy="460928"/>
          </a:xfrm>
        </p:spPr>
        <p:txBody>
          <a:bodyPr/>
          <a:lstStyle/>
          <a:p>
            <a:pPr algn="ctr"/>
            <a:br>
              <a:rPr lang="fr-FR" dirty="0"/>
            </a:br>
            <a:r>
              <a:rPr lang="fr-FR" dirty="0"/>
              <a:t>DÉSIGNATION DE L’OEC</a:t>
            </a:r>
            <a:br>
              <a:rPr lang="fr-FR" dirty="0"/>
            </a:br>
            <a:endParaRPr lang="fr-FR" dirty="0"/>
          </a:p>
        </p:txBody>
      </p:sp>
      <p:sp>
        <p:nvSpPr>
          <p:cNvPr id="3" name="Espace réservé du texte 2">
            <a:extLst>
              <a:ext uri="{FF2B5EF4-FFF2-40B4-BE49-F238E27FC236}">
                <a16:creationId xmlns:a16="http://schemas.microsoft.com/office/drawing/2014/main" id="{ED619BA3-802F-4F10-AF17-44169BAFA870}"/>
              </a:ext>
            </a:extLst>
          </p:cNvPr>
          <p:cNvSpPr>
            <a:spLocks noGrp="1"/>
          </p:cNvSpPr>
          <p:nvPr>
            <p:ph type="body" sz="quarter" idx="10"/>
          </p:nvPr>
        </p:nvSpPr>
        <p:spPr>
          <a:xfrm>
            <a:off x="546767" y="1637043"/>
            <a:ext cx="9851365" cy="4794237"/>
          </a:xfrm>
        </p:spPr>
        <p:txBody>
          <a:bodyPr/>
          <a:lstStyle/>
          <a:p>
            <a:pPr algn="just"/>
            <a:r>
              <a:rPr lang="fr-FR" sz="2800" b="0" dirty="0"/>
              <a:t>L'officier de l'état civil doit être désigné de manière précise dans l’acte par ses prénoms, nom. </a:t>
            </a:r>
          </a:p>
          <a:p>
            <a:pPr algn="just"/>
            <a:r>
              <a:rPr lang="fr-FR" sz="2800" b="0" dirty="0"/>
              <a:t>L’article 34 du code civil ne précise pas que la qualité de l’officier doit apparaitre mais en général elle est mentionnée : </a:t>
            </a:r>
          </a:p>
          <a:p>
            <a:pPr lvl="1" algn="just"/>
            <a:r>
              <a:rPr lang="fr-FR" sz="2800" b="0" dirty="0"/>
              <a:t>maire, </a:t>
            </a:r>
          </a:p>
          <a:p>
            <a:pPr lvl="1" algn="just"/>
            <a:r>
              <a:rPr lang="fr-FR" sz="2800" b="0" dirty="0"/>
              <a:t>adjoint, </a:t>
            </a:r>
          </a:p>
          <a:p>
            <a:pPr lvl="1" algn="just"/>
            <a:r>
              <a:rPr lang="fr-FR" sz="2800" b="0" dirty="0"/>
              <a:t>conseiller municipal délégué, </a:t>
            </a:r>
          </a:p>
          <a:p>
            <a:pPr lvl="1" algn="just"/>
            <a:r>
              <a:rPr lang="fr-FR" sz="2800" b="0" dirty="0"/>
              <a:t>fonctionnaire municipal délégué, etc.</a:t>
            </a:r>
          </a:p>
          <a:p>
            <a:endParaRPr lang="fr-FR" dirty="0"/>
          </a:p>
        </p:txBody>
      </p:sp>
      <p:sp>
        <p:nvSpPr>
          <p:cNvPr id="4" name="Espace réservé du contenu 3">
            <a:extLst>
              <a:ext uri="{FF2B5EF4-FFF2-40B4-BE49-F238E27FC236}">
                <a16:creationId xmlns:a16="http://schemas.microsoft.com/office/drawing/2014/main" id="{442593DC-3F53-413C-8E5D-25DD5310BB5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4086701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FA3F50-AC50-4FB3-9E2A-5689BDDBD3E1}"/>
              </a:ext>
            </a:extLst>
          </p:cNvPr>
          <p:cNvSpPr>
            <a:spLocks noGrp="1"/>
          </p:cNvSpPr>
          <p:nvPr>
            <p:ph type="title"/>
          </p:nvPr>
        </p:nvSpPr>
        <p:spPr/>
        <p:txBody>
          <a:bodyPr/>
          <a:lstStyle/>
          <a:p>
            <a:pPr algn="ctr"/>
            <a:br>
              <a:rPr lang="fr-FR" dirty="0"/>
            </a:br>
            <a:r>
              <a:rPr lang="fr-FR" dirty="0"/>
              <a:t>PRÉNOMS DES PERSONNES DÉSIGNÉES DANS L’ACTE</a:t>
            </a:r>
            <a:br>
              <a:rPr lang="fr-FR" dirty="0"/>
            </a:br>
            <a:endParaRPr lang="fr-FR" dirty="0"/>
          </a:p>
        </p:txBody>
      </p:sp>
      <p:sp>
        <p:nvSpPr>
          <p:cNvPr id="3" name="Espace réservé du texte 2">
            <a:extLst>
              <a:ext uri="{FF2B5EF4-FFF2-40B4-BE49-F238E27FC236}">
                <a16:creationId xmlns:a16="http://schemas.microsoft.com/office/drawing/2014/main" id="{DDF65702-BA73-4D19-9118-CCBB4C38FC98}"/>
              </a:ext>
            </a:extLst>
          </p:cNvPr>
          <p:cNvSpPr>
            <a:spLocks noGrp="1"/>
          </p:cNvSpPr>
          <p:nvPr>
            <p:ph type="body" sz="quarter" idx="10"/>
          </p:nvPr>
        </p:nvSpPr>
        <p:spPr>
          <a:xfrm>
            <a:off x="546767" y="1708163"/>
            <a:ext cx="9851365" cy="3879837"/>
          </a:xfrm>
        </p:spPr>
        <p:txBody>
          <a:bodyPr/>
          <a:lstStyle/>
          <a:p>
            <a:pPr algn="just"/>
            <a:r>
              <a:rPr lang="fr-FR" sz="2800" b="0" dirty="0"/>
              <a:t>Les prénoms doivent toujours être indiqués dans l'ordre où ils sont inscrits à l'état civil. </a:t>
            </a:r>
          </a:p>
          <a:p>
            <a:pPr algn="just"/>
            <a:r>
              <a:rPr lang="fr-FR" sz="2800" b="0" dirty="0"/>
              <a:t>Les prénoms simples sont séparés par une virgule tandis que les prénoms composés comportent un trait d'union. </a:t>
            </a:r>
          </a:p>
          <a:p>
            <a:pPr algn="just"/>
            <a:r>
              <a:rPr lang="fr-FR" sz="2800" b="0" dirty="0"/>
              <a:t>Les prénoms précèdent toujours le nom.</a:t>
            </a:r>
          </a:p>
          <a:p>
            <a:pPr algn="just"/>
            <a:r>
              <a:rPr lang="fr-FR" sz="2800" b="0" dirty="0"/>
              <a:t>La première lettre est inscrite en majuscule, les autres en minuscules.</a:t>
            </a:r>
          </a:p>
          <a:p>
            <a:endParaRPr lang="fr-FR" dirty="0"/>
          </a:p>
        </p:txBody>
      </p:sp>
      <p:sp>
        <p:nvSpPr>
          <p:cNvPr id="4" name="Espace réservé du contenu 3">
            <a:extLst>
              <a:ext uri="{FF2B5EF4-FFF2-40B4-BE49-F238E27FC236}">
                <a16:creationId xmlns:a16="http://schemas.microsoft.com/office/drawing/2014/main" id="{08F01E8D-FF7D-4322-B4D4-D0FDA42AC0F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661316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9EFC7B-0C06-4EBC-ABB4-A8F11974B6F0}"/>
              </a:ext>
            </a:extLst>
          </p:cNvPr>
          <p:cNvSpPr>
            <a:spLocks noGrp="1"/>
          </p:cNvSpPr>
          <p:nvPr>
            <p:ph type="title"/>
          </p:nvPr>
        </p:nvSpPr>
        <p:spPr/>
        <p:txBody>
          <a:bodyPr/>
          <a:lstStyle/>
          <a:p>
            <a:pPr algn="ctr"/>
            <a:br>
              <a:rPr lang="fr-FR" dirty="0"/>
            </a:br>
            <a:r>
              <a:rPr lang="fr-FR" dirty="0"/>
              <a:t>NOMS DES PERSONNES DÉSIGNÉES DANS L’ACTE</a:t>
            </a:r>
            <a:br>
              <a:rPr lang="fr-FR" dirty="0"/>
            </a:br>
            <a:endParaRPr lang="fr-FR" dirty="0"/>
          </a:p>
        </p:txBody>
      </p:sp>
      <p:sp>
        <p:nvSpPr>
          <p:cNvPr id="3" name="Espace réservé du texte 2">
            <a:extLst>
              <a:ext uri="{FF2B5EF4-FFF2-40B4-BE49-F238E27FC236}">
                <a16:creationId xmlns:a16="http://schemas.microsoft.com/office/drawing/2014/main" id="{F77B0B5F-2C9C-4738-B85C-96504F9F68DD}"/>
              </a:ext>
            </a:extLst>
          </p:cNvPr>
          <p:cNvSpPr>
            <a:spLocks noGrp="1"/>
          </p:cNvSpPr>
          <p:nvPr>
            <p:ph type="body" sz="quarter" idx="10"/>
          </p:nvPr>
        </p:nvSpPr>
        <p:spPr>
          <a:xfrm>
            <a:off x="546767" y="1819923"/>
            <a:ext cx="9851365" cy="3635997"/>
          </a:xfrm>
        </p:spPr>
        <p:txBody>
          <a:bodyPr/>
          <a:lstStyle/>
          <a:p>
            <a:pPr algn="just"/>
            <a:r>
              <a:rPr lang="fr-FR" sz="2800" b="0" dirty="0"/>
              <a:t>Aucun citoyen ne pourra porter de nom ni de prénoms autres que ceux exprimés dans son acte de naissance. </a:t>
            </a:r>
          </a:p>
          <a:p>
            <a:pPr algn="just"/>
            <a:r>
              <a:rPr lang="fr-FR" sz="2800" b="0" u="sng" dirty="0"/>
              <a:t>Par exemple</a:t>
            </a:r>
            <a:r>
              <a:rPr lang="fr-FR" sz="2800" b="0" dirty="0"/>
              <a:t>, les femmes mariées ne doivent jamais être désignées dans les actes sous le nom de leur mari, quel que soit le titre auquel elles interviennent à l'acte. </a:t>
            </a:r>
          </a:p>
          <a:p>
            <a:pPr algn="just"/>
            <a:r>
              <a:rPr lang="fr-FR" sz="2800" b="0" dirty="0"/>
              <a:t>Elles doivent donc être désignées sous le nom résultant de leur acte de naissance.</a:t>
            </a:r>
          </a:p>
          <a:p>
            <a:endParaRPr lang="fr-FR" dirty="0"/>
          </a:p>
        </p:txBody>
      </p:sp>
      <p:sp>
        <p:nvSpPr>
          <p:cNvPr id="4" name="Espace réservé du contenu 3">
            <a:extLst>
              <a:ext uri="{FF2B5EF4-FFF2-40B4-BE49-F238E27FC236}">
                <a16:creationId xmlns:a16="http://schemas.microsoft.com/office/drawing/2014/main" id="{D902A233-7360-4BE7-9B2F-3B6E7B81A50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8456267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E41E2A-DCCD-4D7B-A30A-3A1C603885D6}"/>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41E6CF2-2964-40FA-AFBC-AAC367273515}"/>
              </a:ext>
            </a:extLst>
          </p:cNvPr>
          <p:cNvSpPr>
            <a:spLocks noGrp="1"/>
          </p:cNvSpPr>
          <p:nvPr>
            <p:ph type="body" sz="quarter" idx="10"/>
          </p:nvPr>
        </p:nvSpPr>
        <p:spPr>
          <a:xfrm>
            <a:off x="603591" y="1819923"/>
            <a:ext cx="9851365" cy="3615677"/>
          </a:xfrm>
        </p:spPr>
        <p:txBody>
          <a:bodyPr/>
          <a:lstStyle/>
          <a:p>
            <a:pPr algn="just"/>
            <a:r>
              <a:rPr lang="fr-FR" sz="2800" b="0" dirty="0"/>
              <a:t>Le nom de famille des personnes désignées dans l'acte doit être inscrit en lettres majuscules. </a:t>
            </a:r>
          </a:p>
          <a:p>
            <a:pPr algn="just"/>
            <a:r>
              <a:rPr lang="fr-FR" sz="2800" b="0" dirty="0"/>
              <a:t>Les signes diacritiques admis par la langue française doivent nécessairement apparaitre.</a:t>
            </a:r>
          </a:p>
          <a:p>
            <a:pPr algn="just"/>
            <a:r>
              <a:rPr lang="fr-FR" sz="2800" b="0" dirty="0"/>
              <a:t>La graphie des articles ou prépositions contenus dans le nom patronymique doit respecter celle de l'acte originel, notamment celle des particules (ex : DA SILVA).</a:t>
            </a:r>
          </a:p>
          <a:p>
            <a:endParaRPr lang="fr-FR" dirty="0"/>
          </a:p>
        </p:txBody>
      </p:sp>
      <p:sp>
        <p:nvSpPr>
          <p:cNvPr id="4" name="Espace réservé du contenu 3">
            <a:extLst>
              <a:ext uri="{FF2B5EF4-FFF2-40B4-BE49-F238E27FC236}">
                <a16:creationId xmlns:a16="http://schemas.microsoft.com/office/drawing/2014/main" id="{7AA6A0E9-B85E-4CC5-A6E9-10AE25978B3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2821597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543D8F-DC50-464F-8450-5A9BBC686FBF}"/>
              </a:ext>
            </a:extLst>
          </p:cNvPr>
          <p:cNvSpPr>
            <a:spLocks noGrp="1"/>
          </p:cNvSpPr>
          <p:nvPr>
            <p:ph type="title"/>
          </p:nvPr>
        </p:nvSpPr>
        <p:spPr/>
        <p:txBody>
          <a:bodyPr/>
          <a:lstStyle/>
          <a:p>
            <a:pPr algn="ctr"/>
            <a:br>
              <a:rPr lang="fr-FR" dirty="0"/>
            </a:br>
            <a:r>
              <a:rPr lang="fr-FR" dirty="0"/>
              <a:t>PROFESSION DES PERSONNES DÉSIGNÉES DANS L’ACTE</a:t>
            </a:r>
            <a:br>
              <a:rPr lang="fr-FR" dirty="0"/>
            </a:br>
            <a:endParaRPr lang="fr-FR" dirty="0"/>
          </a:p>
        </p:txBody>
      </p:sp>
      <p:sp>
        <p:nvSpPr>
          <p:cNvPr id="3" name="Espace réservé du texte 2">
            <a:extLst>
              <a:ext uri="{FF2B5EF4-FFF2-40B4-BE49-F238E27FC236}">
                <a16:creationId xmlns:a16="http://schemas.microsoft.com/office/drawing/2014/main" id="{C24B3752-2F98-4004-982E-357B70E7AD6F}"/>
              </a:ext>
            </a:extLst>
          </p:cNvPr>
          <p:cNvSpPr>
            <a:spLocks noGrp="1"/>
          </p:cNvSpPr>
          <p:nvPr>
            <p:ph type="body" sz="quarter" idx="10"/>
          </p:nvPr>
        </p:nvSpPr>
        <p:spPr>
          <a:xfrm>
            <a:off x="603591" y="1952003"/>
            <a:ext cx="9851365" cy="3442957"/>
          </a:xfrm>
        </p:spPr>
        <p:txBody>
          <a:bodyPr/>
          <a:lstStyle/>
          <a:p>
            <a:pPr algn="just"/>
            <a:r>
              <a:rPr lang="fr-FR" sz="2800" b="0" dirty="0"/>
              <a:t>La profession est classiquement celle exercée actuellement mais il peut aussi s’agir de la profession exercée en dernier lieu (on précisera alors « en retraite », « ancien … »). </a:t>
            </a:r>
          </a:p>
          <a:p>
            <a:pPr algn="just"/>
            <a:r>
              <a:rPr lang="fr-FR" sz="2800" b="0" dirty="0"/>
              <a:t>En cas de chômage, on indiquera « sans emploi ».</a:t>
            </a:r>
          </a:p>
          <a:p>
            <a:pPr algn="just"/>
            <a:r>
              <a:rPr lang="fr-FR" sz="2800" b="0" u="sng" dirty="0"/>
              <a:t>Précision</a:t>
            </a:r>
            <a:r>
              <a:rPr lang="fr-FR" sz="2800" b="0" dirty="0"/>
              <a:t> : le changement de profession ne donne pas lieu à rectification. </a:t>
            </a:r>
          </a:p>
          <a:p>
            <a:endParaRPr lang="fr-FR" dirty="0"/>
          </a:p>
        </p:txBody>
      </p:sp>
      <p:sp>
        <p:nvSpPr>
          <p:cNvPr id="4" name="Espace réservé du contenu 3">
            <a:extLst>
              <a:ext uri="{FF2B5EF4-FFF2-40B4-BE49-F238E27FC236}">
                <a16:creationId xmlns:a16="http://schemas.microsoft.com/office/drawing/2014/main" id="{7E6DECA4-5914-4BCA-81B6-28D3E9E2C003}"/>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239692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9431D5-C0E2-481B-81AD-632D8343DC24}"/>
              </a:ext>
            </a:extLst>
          </p:cNvPr>
          <p:cNvSpPr>
            <a:spLocks noGrp="1"/>
          </p:cNvSpPr>
          <p:nvPr>
            <p:ph type="title"/>
          </p:nvPr>
        </p:nvSpPr>
        <p:spPr/>
        <p:txBody>
          <a:bodyPr/>
          <a:lstStyle/>
          <a:p>
            <a:pPr algn="ctr"/>
            <a:br>
              <a:rPr lang="fr-FR" dirty="0"/>
            </a:br>
            <a:r>
              <a:rPr lang="fr-FR" dirty="0"/>
              <a:t>DOMICILE DES PERSONNES DÉSIGNÉES DANS L’ACTE</a:t>
            </a:r>
            <a:br>
              <a:rPr lang="fr-FR" dirty="0"/>
            </a:br>
            <a:endParaRPr lang="fr-FR" dirty="0"/>
          </a:p>
        </p:txBody>
      </p:sp>
      <p:sp>
        <p:nvSpPr>
          <p:cNvPr id="3" name="Espace réservé du texte 2">
            <a:extLst>
              <a:ext uri="{FF2B5EF4-FFF2-40B4-BE49-F238E27FC236}">
                <a16:creationId xmlns:a16="http://schemas.microsoft.com/office/drawing/2014/main" id="{090D4945-6306-464F-A511-E2C66A65A243}"/>
              </a:ext>
            </a:extLst>
          </p:cNvPr>
          <p:cNvSpPr>
            <a:spLocks noGrp="1"/>
          </p:cNvSpPr>
          <p:nvPr>
            <p:ph type="body" sz="quarter" idx="10"/>
          </p:nvPr>
        </p:nvSpPr>
        <p:spPr>
          <a:xfrm>
            <a:off x="603591" y="2214445"/>
            <a:ext cx="9851365" cy="1949437"/>
          </a:xfrm>
        </p:spPr>
        <p:txBody>
          <a:bodyPr/>
          <a:lstStyle/>
          <a:p>
            <a:pPr algn="just"/>
            <a:r>
              <a:rPr lang="fr-FR" sz="2800" b="0" dirty="0"/>
              <a:t>Domicile = établissement principal.</a:t>
            </a:r>
          </a:p>
          <a:p>
            <a:pPr algn="just"/>
            <a:r>
              <a:rPr lang="fr-FR" sz="2800" b="0" dirty="0"/>
              <a:t>Il ne peut pas s’agir de la résidence où une personne demeure à un moment donné. </a:t>
            </a:r>
          </a:p>
          <a:p>
            <a:endParaRPr lang="fr-FR" dirty="0"/>
          </a:p>
        </p:txBody>
      </p:sp>
      <p:sp>
        <p:nvSpPr>
          <p:cNvPr id="4" name="Espace réservé du contenu 3">
            <a:extLst>
              <a:ext uri="{FF2B5EF4-FFF2-40B4-BE49-F238E27FC236}">
                <a16:creationId xmlns:a16="http://schemas.microsoft.com/office/drawing/2014/main" id="{94BAAF03-36DA-4DEA-BBF4-34C0212A7DC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83184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014988-0511-49D0-9F32-4F348B673201}"/>
              </a:ext>
            </a:extLst>
          </p:cNvPr>
          <p:cNvSpPr>
            <a:spLocks noGrp="1"/>
          </p:cNvSpPr>
          <p:nvPr>
            <p:ph type="title"/>
          </p:nvPr>
        </p:nvSpPr>
        <p:spPr/>
        <p:txBody>
          <a:bodyPr/>
          <a:lstStyle/>
          <a:p>
            <a:pPr algn="ctr"/>
            <a:endParaRPr lang="fr-FR" dirty="0"/>
          </a:p>
        </p:txBody>
      </p:sp>
      <p:sp>
        <p:nvSpPr>
          <p:cNvPr id="3" name="Espace réservé du texte 2">
            <a:extLst>
              <a:ext uri="{FF2B5EF4-FFF2-40B4-BE49-F238E27FC236}">
                <a16:creationId xmlns:a16="http://schemas.microsoft.com/office/drawing/2014/main" id="{518D8390-28E2-487C-8189-4A017A3D4F64}"/>
              </a:ext>
            </a:extLst>
          </p:cNvPr>
          <p:cNvSpPr>
            <a:spLocks noGrp="1"/>
          </p:cNvSpPr>
          <p:nvPr>
            <p:ph type="body" sz="quarter" idx="10"/>
          </p:nvPr>
        </p:nvSpPr>
        <p:spPr>
          <a:xfrm>
            <a:off x="546767" y="1621973"/>
            <a:ext cx="9851365" cy="4098107"/>
          </a:xfrm>
        </p:spPr>
        <p:txBody>
          <a:bodyPr/>
          <a:lstStyle/>
          <a:p>
            <a:pPr algn="just"/>
            <a:r>
              <a:rPr lang="fr-FR" sz="2800" b="0" u="sng" dirty="0"/>
              <a:t>À NOTER : </a:t>
            </a:r>
          </a:p>
          <a:p>
            <a:pPr lvl="1" algn="just"/>
            <a:r>
              <a:rPr lang="fr-FR" sz="2600" b="0" dirty="0"/>
              <a:t>les tables annuelles et décennales sont, dès leur élaboration, librement communicables à toute personne qui les demande</a:t>
            </a:r>
            <a:r>
              <a:rPr lang="fr-FR" sz="2600" dirty="0"/>
              <a:t>;</a:t>
            </a:r>
            <a:endParaRPr lang="fr-FR" sz="2600" b="0" dirty="0"/>
          </a:p>
          <a:p>
            <a:pPr lvl="1" algn="just"/>
            <a:r>
              <a:rPr lang="fr-FR" sz="2600" b="0" dirty="0"/>
              <a:t>vigilance si elles se situent à la fin du registre, cela implique une surveillance lors de la consultation pour que la personne ne puisse avoir accès à des actes qui datent de moins de 75 ans (sauf décès). </a:t>
            </a:r>
          </a:p>
          <a:p>
            <a:endParaRPr lang="fr-FR" dirty="0"/>
          </a:p>
        </p:txBody>
      </p:sp>
      <p:sp>
        <p:nvSpPr>
          <p:cNvPr id="4" name="Espace réservé du contenu 3">
            <a:extLst>
              <a:ext uri="{FF2B5EF4-FFF2-40B4-BE49-F238E27FC236}">
                <a16:creationId xmlns:a16="http://schemas.microsoft.com/office/drawing/2014/main" id="{DAA64011-3084-455F-A1E9-75FF82C888C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2137778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929BB6-EDEA-401C-B37D-B172ED4FD272}"/>
              </a:ext>
            </a:extLst>
          </p:cNvPr>
          <p:cNvSpPr>
            <a:spLocks noGrp="1"/>
          </p:cNvSpPr>
          <p:nvPr>
            <p:ph type="title"/>
          </p:nvPr>
        </p:nvSpPr>
        <p:spPr/>
        <p:txBody>
          <a:bodyPr/>
          <a:lstStyle/>
          <a:p>
            <a:pPr algn="ctr"/>
            <a:br>
              <a:rPr lang="fr-FR" dirty="0"/>
            </a:br>
            <a:r>
              <a:rPr lang="fr-FR" dirty="0"/>
              <a:t>DÉSIGNATION DES LIEUX DANS L’ACTE</a:t>
            </a:r>
            <a:br>
              <a:rPr lang="fr-FR" dirty="0"/>
            </a:br>
            <a:endParaRPr lang="fr-FR" dirty="0"/>
          </a:p>
        </p:txBody>
      </p:sp>
      <p:sp>
        <p:nvSpPr>
          <p:cNvPr id="3" name="Espace réservé du texte 2">
            <a:extLst>
              <a:ext uri="{FF2B5EF4-FFF2-40B4-BE49-F238E27FC236}">
                <a16:creationId xmlns:a16="http://schemas.microsoft.com/office/drawing/2014/main" id="{931FC74E-09DC-425E-A855-A2B1A926DE06}"/>
              </a:ext>
            </a:extLst>
          </p:cNvPr>
          <p:cNvSpPr>
            <a:spLocks noGrp="1"/>
          </p:cNvSpPr>
          <p:nvPr>
            <p:ph type="body" sz="quarter" idx="10"/>
          </p:nvPr>
        </p:nvSpPr>
        <p:spPr>
          <a:xfrm>
            <a:off x="603591" y="2097971"/>
            <a:ext cx="9851365" cy="2416797"/>
          </a:xfrm>
        </p:spPr>
        <p:txBody>
          <a:bodyPr/>
          <a:lstStyle/>
          <a:p>
            <a:pPr algn="just"/>
            <a:r>
              <a:rPr lang="fr-FR" sz="2800" b="0" dirty="0"/>
              <a:t>La dénomination des lieux doit être celle en vigueur au jour de l'événement ou celle qui figure dans les actes de l'état civil originaux, même si des modifications ultérieures de cette dénomination sont intervenues.</a:t>
            </a:r>
          </a:p>
          <a:p>
            <a:endParaRPr lang="fr-FR" dirty="0"/>
          </a:p>
        </p:txBody>
      </p:sp>
      <p:sp>
        <p:nvSpPr>
          <p:cNvPr id="4" name="Espace réservé du contenu 3">
            <a:extLst>
              <a:ext uri="{FF2B5EF4-FFF2-40B4-BE49-F238E27FC236}">
                <a16:creationId xmlns:a16="http://schemas.microsoft.com/office/drawing/2014/main" id="{FEF3BF2A-6096-4A9F-B298-28B6CDDEFE8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2759971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988775-E7CE-4AB5-B312-9F95762EEBAA}"/>
              </a:ext>
            </a:extLst>
          </p:cNvPr>
          <p:cNvSpPr>
            <a:spLocks noGrp="1"/>
          </p:cNvSpPr>
          <p:nvPr>
            <p:ph type="title"/>
          </p:nvPr>
        </p:nvSpPr>
        <p:spPr/>
        <p:txBody>
          <a:bodyPr/>
          <a:lstStyle/>
          <a:p>
            <a:pPr algn="ctr"/>
            <a:br>
              <a:rPr lang="fr-FR" dirty="0"/>
            </a:br>
            <a:r>
              <a:rPr lang="fr-FR" dirty="0"/>
              <a:t>SIGNATURE DE L’ACTE</a:t>
            </a:r>
            <a:br>
              <a:rPr lang="fr-FR" dirty="0"/>
            </a:br>
            <a:endParaRPr lang="fr-FR" dirty="0"/>
          </a:p>
        </p:txBody>
      </p:sp>
      <p:sp>
        <p:nvSpPr>
          <p:cNvPr id="3" name="Espace réservé du texte 2">
            <a:extLst>
              <a:ext uri="{FF2B5EF4-FFF2-40B4-BE49-F238E27FC236}">
                <a16:creationId xmlns:a16="http://schemas.microsoft.com/office/drawing/2014/main" id="{21F26FE0-5350-4175-B2CC-F6C8035ED892}"/>
              </a:ext>
            </a:extLst>
          </p:cNvPr>
          <p:cNvSpPr>
            <a:spLocks noGrp="1"/>
          </p:cNvSpPr>
          <p:nvPr>
            <p:ph type="body" sz="quarter" idx="10"/>
          </p:nvPr>
        </p:nvSpPr>
        <p:spPr>
          <a:xfrm>
            <a:off x="603591" y="1962163"/>
            <a:ext cx="9851365" cy="3107677"/>
          </a:xfrm>
        </p:spPr>
        <p:txBody>
          <a:bodyPr/>
          <a:lstStyle/>
          <a:p>
            <a:pPr algn="just"/>
            <a:r>
              <a:rPr lang="fr-FR" sz="2800" b="0" dirty="0"/>
              <a:t>Les actes d’état civil sont signés par l'officier de l'état civil, par les comparants et les témoins (ou mention sera faite de la cause qui empêchera les comparants et les témoins de signer). </a:t>
            </a:r>
          </a:p>
          <a:p>
            <a:pPr lvl="1" algn="just"/>
            <a:r>
              <a:rPr lang="fr-FR" sz="2800" b="0" dirty="0"/>
              <a:t>La signature de l’officier d’état civil </a:t>
            </a:r>
            <a:r>
              <a:rPr lang="fr-FR" sz="2800" b="0" u="sng" dirty="0"/>
              <a:t>clôt </a:t>
            </a:r>
            <a:r>
              <a:rPr lang="fr-FR" sz="2800" b="0" dirty="0"/>
              <a:t>l’acte et lui confère son authenticité, elle doit donc être apposée en dernier.</a:t>
            </a:r>
          </a:p>
          <a:p>
            <a:endParaRPr lang="fr-FR" dirty="0"/>
          </a:p>
        </p:txBody>
      </p:sp>
      <p:sp>
        <p:nvSpPr>
          <p:cNvPr id="4" name="Espace réservé du contenu 3">
            <a:extLst>
              <a:ext uri="{FF2B5EF4-FFF2-40B4-BE49-F238E27FC236}">
                <a16:creationId xmlns:a16="http://schemas.microsoft.com/office/drawing/2014/main" id="{03461E65-8F68-4471-B7D7-4E237A27A64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895829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2B7D38-0076-48C9-9040-23BDFA8122C8}"/>
              </a:ext>
            </a:extLst>
          </p:cNvPr>
          <p:cNvSpPr>
            <a:spLocks noGrp="1"/>
          </p:cNvSpPr>
          <p:nvPr>
            <p:ph type="title"/>
          </p:nvPr>
        </p:nvSpPr>
        <p:spPr/>
        <p:txBody>
          <a:bodyPr/>
          <a:lstStyle/>
          <a:p>
            <a:pPr algn="ctr"/>
            <a:br>
              <a:rPr lang="fr-FR" dirty="0"/>
            </a:br>
            <a:r>
              <a:rPr lang="fr-FR" dirty="0"/>
              <a:t>BULLETINS STATISTIQUES</a:t>
            </a:r>
            <a:br>
              <a:rPr lang="fr-FR" dirty="0"/>
            </a:br>
            <a:endParaRPr lang="fr-FR" dirty="0"/>
          </a:p>
        </p:txBody>
      </p:sp>
      <p:sp>
        <p:nvSpPr>
          <p:cNvPr id="3" name="Espace réservé du texte 2">
            <a:extLst>
              <a:ext uri="{FF2B5EF4-FFF2-40B4-BE49-F238E27FC236}">
                <a16:creationId xmlns:a16="http://schemas.microsoft.com/office/drawing/2014/main" id="{F80195AF-0863-4A13-8A52-58609D98101D}"/>
              </a:ext>
            </a:extLst>
          </p:cNvPr>
          <p:cNvSpPr>
            <a:spLocks noGrp="1"/>
          </p:cNvSpPr>
          <p:nvPr>
            <p:ph type="body" sz="quarter" idx="10"/>
          </p:nvPr>
        </p:nvSpPr>
        <p:spPr>
          <a:xfrm>
            <a:off x="546767" y="2097971"/>
            <a:ext cx="9851365" cy="2660637"/>
          </a:xfrm>
        </p:spPr>
        <p:txBody>
          <a:bodyPr/>
          <a:lstStyle/>
          <a:p>
            <a:pPr algn="just"/>
            <a:r>
              <a:rPr lang="fr-FR" sz="2800" b="0" dirty="0"/>
              <a:t>Les officiers de l'état civil remplissent des bulletins statistiques de l'état civil contenant les énonciations de l'acte et certains renseignements complémentaires portant notamment sur la situation familiale et l'activité professionnelle des intéressés.</a:t>
            </a:r>
          </a:p>
          <a:p>
            <a:endParaRPr lang="fr-FR" dirty="0"/>
          </a:p>
        </p:txBody>
      </p:sp>
      <p:sp>
        <p:nvSpPr>
          <p:cNvPr id="4" name="Espace réservé du contenu 3">
            <a:extLst>
              <a:ext uri="{FF2B5EF4-FFF2-40B4-BE49-F238E27FC236}">
                <a16:creationId xmlns:a16="http://schemas.microsoft.com/office/drawing/2014/main" id="{B666C91F-11F3-4A16-BD2C-A7E9F9D1DBD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2872803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D67EF3-8437-4678-9262-72190A5ABD6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D37BFD4-791A-428C-92EF-570DCB7E95B4}"/>
              </a:ext>
            </a:extLst>
          </p:cNvPr>
          <p:cNvSpPr>
            <a:spLocks noGrp="1"/>
          </p:cNvSpPr>
          <p:nvPr>
            <p:ph type="body" sz="quarter" idx="10"/>
          </p:nvPr>
        </p:nvSpPr>
        <p:spPr>
          <a:xfrm>
            <a:off x="568770" y="2236483"/>
            <a:ext cx="9851365" cy="2406637"/>
          </a:xfrm>
        </p:spPr>
        <p:txBody>
          <a:bodyPr/>
          <a:lstStyle/>
          <a:p>
            <a:pPr algn="just"/>
            <a:r>
              <a:rPr lang="fr-FR" sz="2800" b="0" dirty="0"/>
              <a:t>Cela permet l'établissement de statistiques de mouvement de la population et la tenue ainsi que la mise à jour du Répertoire national d'identification des personnes physiques (RNIPP).</a:t>
            </a:r>
          </a:p>
          <a:p>
            <a:endParaRPr lang="fr-FR" dirty="0"/>
          </a:p>
        </p:txBody>
      </p:sp>
      <p:sp>
        <p:nvSpPr>
          <p:cNvPr id="4" name="Espace réservé du contenu 3">
            <a:extLst>
              <a:ext uri="{FF2B5EF4-FFF2-40B4-BE49-F238E27FC236}">
                <a16:creationId xmlns:a16="http://schemas.microsoft.com/office/drawing/2014/main" id="{E42D9294-674E-49F6-A02C-F3C0A99DA2C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8828177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160E62D3-D030-4D8B-A2B9-C3D950738BF4}"/>
              </a:ext>
            </a:extLst>
          </p:cNvPr>
          <p:cNvPicPr>
            <a:picLocks noChangeAspect="1"/>
          </p:cNvPicPr>
          <p:nvPr/>
        </p:nvPicPr>
        <p:blipFill>
          <a:blip r:embed="rId2"/>
          <a:stretch>
            <a:fillRect/>
          </a:stretch>
        </p:blipFill>
        <p:spPr>
          <a:xfrm>
            <a:off x="7984982" y="253131"/>
            <a:ext cx="1658256" cy="1383912"/>
          </a:xfrm>
          <a:prstGeom prst="rect">
            <a:avLst/>
          </a:prstGeom>
        </p:spPr>
      </p:pic>
      <p:sp>
        <p:nvSpPr>
          <p:cNvPr id="2" name="Titre 1">
            <a:extLst>
              <a:ext uri="{FF2B5EF4-FFF2-40B4-BE49-F238E27FC236}">
                <a16:creationId xmlns:a16="http://schemas.microsoft.com/office/drawing/2014/main" id="{7C362021-E212-4DFA-829B-F6CADAFC6843}"/>
              </a:ext>
            </a:extLst>
          </p:cNvPr>
          <p:cNvSpPr>
            <a:spLocks noGrp="1"/>
          </p:cNvSpPr>
          <p:nvPr>
            <p:ph type="title"/>
          </p:nvPr>
        </p:nvSpPr>
        <p:spPr/>
        <p:txBody>
          <a:bodyPr/>
          <a:lstStyle/>
          <a:p>
            <a:endParaRPr lang="fr-FR" dirty="0"/>
          </a:p>
        </p:txBody>
      </p:sp>
      <p:sp>
        <p:nvSpPr>
          <p:cNvPr id="3" name="Espace réservé du texte 2">
            <a:extLst>
              <a:ext uri="{FF2B5EF4-FFF2-40B4-BE49-F238E27FC236}">
                <a16:creationId xmlns:a16="http://schemas.microsoft.com/office/drawing/2014/main" id="{8CB54CB4-6758-4876-BCAA-EE7C62E4E9C3}"/>
              </a:ext>
            </a:extLst>
          </p:cNvPr>
          <p:cNvSpPr>
            <a:spLocks noGrp="1"/>
          </p:cNvSpPr>
          <p:nvPr>
            <p:ph type="body" sz="quarter" idx="10"/>
          </p:nvPr>
        </p:nvSpPr>
        <p:spPr>
          <a:xfrm>
            <a:off x="603591" y="2097971"/>
            <a:ext cx="9851365" cy="2143588"/>
          </a:xfrm>
        </p:spPr>
        <p:txBody>
          <a:bodyPr/>
          <a:lstStyle/>
          <a:p>
            <a:pPr algn="just"/>
            <a:r>
              <a:rPr lang="fr-FR" sz="2800" b="0" dirty="0"/>
              <a:t>Ces bulletins statistiques sont établis soit lors de l'enregistrement d'un acte d'après les indications du déclarant, soit à l'occasion d'une transcription ou d'une mention en marge.</a:t>
            </a:r>
          </a:p>
          <a:p>
            <a:endParaRPr lang="fr-FR" dirty="0"/>
          </a:p>
        </p:txBody>
      </p:sp>
      <p:sp>
        <p:nvSpPr>
          <p:cNvPr id="4" name="Espace réservé du contenu 3">
            <a:extLst>
              <a:ext uri="{FF2B5EF4-FFF2-40B4-BE49-F238E27FC236}">
                <a16:creationId xmlns:a16="http://schemas.microsoft.com/office/drawing/2014/main" id="{818C9F5A-3605-41B3-9D95-04ACADCC8259}"/>
              </a:ext>
            </a:extLst>
          </p:cNvPr>
          <p:cNvSpPr>
            <a:spLocks noGrp="1"/>
          </p:cNvSpPr>
          <p:nvPr>
            <p:ph sz="quarter" idx="13"/>
          </p:nvPr>
        </p:nvSpPr>
        <p:spPr/>
        <p:txBody>
          <a:bodyPr/>
          <a:lstStyle/>
          <a:p>
            <a:endParaRPr lang="fr-FR" dirty="0"/>
          </a:p>
        </p:txBody>
      </p:sp>
    </p:spTree>
    <p:extLst>
      <p:ext uri="{BB962C8B-B14F-4D97-AF65-F5344CB8AC3E}">
        <p14:creationId xmlns:p14="http://schemas.microsoft.com/office/powerpoint/2010/main" val="25477028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5E4EB2-6DD3-4702-85E2-81757750429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C1C07F3-4909-4D1A-BFC8-FEAB0628C8FE}"/>
              </a:ext>
            </a:extLst>
          </p:cNvPr>
          <p:cNvSpPr>
            <a:spLocks noGrp="1"/>
          </p:cNvSpPr>
          <p:nvPr>
            <p:ph type="body" sz="quarter" idx="10"/>
          </p:nvPr>
        </p:nvSpPr>
        <p:spPr/>
        <p:txBody>
          <a:bodyPr/>
          <a:lstStyle/>
          <a:p>
            <a:pPr algn="just"/>
            <a:r>
              <a:rPr lang="fr-FR" sz="2800" b="0" dirty="0"/>
              <a:t>Il existe onze modèles de bulletins : </a:t>
            </a:r>
          </a:p>
          <a:p>
            <a:pPr lvl="1" algn="just"/>
            <a:r>
              <a:rPr lang="fr-FR" sz="2600" b="0" dirty="0"/>
              <a:t>B1a : pour les transcriptions relatives à un jugement d’adoption plénière ; </a:t>
            </a:r>
          </a:p>
          <a:p>
            <a:pPr lvl="1" algn="just"/>
            <a:r>
              <a:rPr lang="fr-FR" sz="2600" b="0" dirty="0"/>
              <a:t>B1b : pour les transcriptions relatives à un jugement déclaratif de naissance ;</a:t>
            </a:r>
          </a:p>
          <a:p>
            <a:pPr lvl="1" algn="just"/>
            <a:r>
              <a:rPr lang="fr-FR" sz="2600" b="0" dirty="0"/>
              <a:t>B1c : pour les transcriptions relatives à un jugement déclaratif de décès ou d’absence ; </a:t>
            </a:r>
          </a:p>
          <a:p>
            <a:pPr lvl="1" algn="just"/>
            <a:r>
              <a:rPr lang="fr-FR" sz="2600" b="0" dirty="0"/>
              <a:t>B2 : pour les mariages ; </a:t>
            </a:r>
          </a:p>
          <a:p>
            <a:endParaRPr lang="fr-FR" dirty="0"/>
          </a:p>
        </p:txBody>
      </p:sp>
      <p:sp>
        <p:nvSpPr>
          <p:cNvPr id="4" name="Espace réservé du contenu 3">
            <a:extLst>
              <a:ext uri="{FF2B5EF4-FFF2-40B4-BE49-F238E27FC236}">
                <a16:creationId xmlns:a16="http://schemas.microsoft.com/office/drawing/2014/main" id="{AA7B11B3-C60A-4F43-BCCE-12EFFC0E6DA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2594574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4FB54D-1D93-4B90-B4D6-2D9BAB11D4FE}"/>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0FEE8C8-F754-422D-9F31-D2EE47583B72}"/>
              </a:ext>
            </a:extLst>
          </p:cNvPr>
          <p:cNvSpPr>
            <a:spLocks noGrp="1"/>
          </p:cNvSpPr>
          <p:nvPr>
            <p:ph type="body" sz="quarter" idx="10"/>
          </p:nvPr>
        </p:nvSpPr>
        <p:spPr>
          <a:xfrm>
            <a:off x="603591" y="1796183"/>
            <a:ext cx="9851365" cy="3813213"/>
          </a:xfrm>
        </p:spPr>
        <p:txBody>
          <a:bodyPr/>
          <a:lstStyle/>
          <a:p>
            <a:pPr lvl="1" algn="just"/>
            <a:r>
              <a:rPr lang="fr-FR" sz="2600" b="0" dirty="0"/>
              <a:t>B3 : pour les quatre types de mention en marge des actes :</a:t>
            </a:r>
          </a:p>
          <a:p>
            <a:pPr lvl="1" algn="just"/>
            <a:r>
              <a:rPr lang="fr-FR" sz="2600" b="0" dirty="0"/>
              <a:t> celles relatives à une modification des éléments d’état civil d’un acte de naissance, </a:t>
            </a:r>
          </a:p>
          <a:p>
            <a:pPr lvl="1" algn="just"/>
            <a:r>
              <a:rPr lang="fr-FR" sz="2600" b="0" dirty="0"/>
              <a:t>celles informant d’un mariage ou d’une reconnaissance sur un acte de naissance, </a:t>
            </a:r>
          </a:p>
          <a:p>
            <a:pPr lvl="1" algn="just"/>
            <a:r>
              <a:rPr lang="fr-FR" sz="2600" b="0" dirty="0"/>
              <a:t>celles relatives à une modification de la date de décès,</a:t>
            </a:r>
          </a:p>
          <a:p>
            <a:pPr lvl="1" algn="just"/>
            <a:r>
              <a:rPr lang="fr-FR" sz="2600" b="0" dirty="0"/>
              <a:t> celles annulant un acte de naissance ou un acte de décès ; </a:t>
            </a:r>
          </a:p>
        </p:txBody>
      </p:sp>
      <p:sp>
        <p:nvSpPr>
          <p:cNvPr id="4" name="Espace réservé du contenu 3">
            <a:extLst>
              <a:ext uri="{FF2B5EF4-FFF2-40B4-BE49-F238E27FC236}">
                <a16:creationId xmlns:a16="http://schemas.microsoft.com/office/drawing/2014/main" id="{9E3B8E7C-3BBB-40E4-9B23-CCE9A4967AD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9616340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E16ABB-14DC-4448-81E7-3BAE33667E1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16C4AE32-E712-48C9-8215-68CF33E00302}"/>
              </a:ext>
            </a:extLst>
          </p:cNvPr>
          <p:cNvSpPr>
            <a:spLocks noGrp="1"/>
          </p:cNvSpPr>
          <p:nvPr>
            <p:ph type="body" sz="quarter" idx="10"/>
          </p:nvPr>
        </p:nvSpPr>
        <p:spPr>
          <a:xfrm>
            <a:off x="603591" y="2211552"/>
            <a:ext cx="9851365" cy="3138157"/>
          </a:xfrm>
        </p:spPr>
        <p:txBody>
          <a:bodyPr/>
          <a:lstStyle/>
          <a:p>
            <a:pPr lvl="1"/>
            <a:r>
              <a:rPr lang="fr-FR" sz="2600" b="0" dirty="0"/>
              <a:t>B5 : pour les naissances ; </a:t>
            </a:r>
          </a:p>
          <a:p>
            <a:pPr lvl="1"/>
            <a:r>
              <a:rPr lang="fr-FR" sz="2600" b="0" dirty="0"/>
              <a:t>B6 : pour les enfants sans vie ; </a:t>
            </a:r>
          </a:p>
          <a:p>
            <a:pPr lvl="1"/>
            <a:r>
              <a:rPr lang="fr-FR" sz="2600" dirty="0"/>
              <a:t>B7 : pour les décès ; </a:t>
            </a:r>
          </a:p>
          <a:p>
            <a:pPr lvl="1"/>
            <a:r>
              <a:rPr lang="fr-FR" sz="2600" dirty="0"/>
              <a:t>B7bis : pour les avis de décès ; </a:t>
            </a:r>
          </a:p>
          <a:p>
            <a:pPr lvl="1"/>
            <a:r>
              <a:rPr lang="fr-FR" sz="2600" dirty="0"/>
              <a:t>P1 : pour la conclusion d’un PACS ; </a:t>
            </a:r>
          </a:p>
          <a:p>
            <a:pPr lvl="1"/>
            <a:r>
              <a:rPr lang="fr-FR" sz="2600" dirty="0"/>
              <a:t>P2 : pour la dissolution d’un PACS. </a:t>
            </a:r>
          </a:p>
          <a:p>
            <a:pPr lvl="1"/>
            <a:endParaRPr lang="fr-FR" sz="2600" b="0" dirty="0"/>
          </a:p>
          <a:p>
            <a:endParaRPr lang="fr-FR" dirty="0"/>
          </a:p>
        </p:txBody>
      </p:sp>
      <p:sp>
        <p:nvSpPr>
          <p:cNvPr id="4" name="Espace réservé du contenu 3">
            <a:extLst>
              <a:ext uri="{FF2B5EF4-FFF2-40B4-BE49-F238E27FC236}">
                <a16:creationId xmlns:a16="http://schemas.microsoft.com/office/drawing/2014/main" id="{3EBC2FEC-F3F0-4859-A784-5754EBCD74C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091754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09F202-8BC6-4461-9388-BEBE0B7E638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8D9C840-2175-49D7-B703-7CC89BDE1195}"/>
              </a:ext>
            </a:extLst>
          </p:cNvPr>
          <p:cNvSpPr>
            <a:spLocks noGrp="1"/>
          </p:cNvSpPr>
          <p:nvPr>
            <p:ph type="body" sz="quarter" idx="10"/>
          </p:nvPr>
        </p:nvSpPr>
        <p:spPr>
          <a:xfrm>
            <a:off x="546767" y="1825472"/>
            <a:ext cx="9851365" cy="3910317"/>
          </a:xfrm>
        </p:spPr>
        <p:txBody>
          <a:bodyPr/>
          <a:lstStyle/>
          <a:p>
            <a:pPr algn="just"/>
            <a:r>
              <a:rPr lang="fr-FR" sz="2800" b="0" dirty="0"/>
              <a:t>Les imprimés sont disponibles sur le site internet de l’INSEE et peuvent aussi être adressés par la direction régionale de l’INSEE aux communes qui en font la demande. </a:t>
            </a:r>
          </a:p>
          <a:p>
            <a:pPr algn="ctr"/>
            <a:r>
              <a:rPr lang="fr-FR" sz="2800" b="0" dirty="0">
                <a:solidFill>
                  <a:srgbClr val="004175"/>
                </a:solidFill>
                <a:hlinkClick r:id="rId2" action="ppaction://hlinkfile">
                  <a:extLst>
                    <a:ext uri="{A12FA001-AC4F-418D-AE19-62706E023703}">
                      <ahyp:hlinkClr xmlns:ahyp="http://schemas.microsoft.com/office/drawing/2018/hyperlinkcolor" val="tx"/>
                    </a:ext>
                  </a:extLst>
                </a:hlinkClick>
              </a:rPr>
              <a:t>PJ_etat_civil_P3\5_bulletin_INSEE_7_bis.pdf</a:t>
            </a:r>
            <a:endParaRPr lang="fr-FR" sz="2800" b="0" dirty="0">
              <a:solidFill>
                <a:srgbClr val="004175"/>
              </a:solidFill>
            </a:endParaRPr>
          </a:p>
          <a:p>
            <a:pPr algn="ctr"/>
            <a:endParaRPr lang="fr-FR" sz="2800" b="0" dirty="0">
              <a:solidFill>
                <a:srgbClr val="004175"/>
              </a:solidFill>
            </a:endParaRPr>
          </a:p>
          <a:p>
            <a:pPr algn="ctr"/>
            <a:r>
              <a:rPr lang="fr-FR" sz="2800" b="0" dirty="0">
                <a:solidFill>
                  <a:srgbClr val="004175"/>
                </a:solidFill>
                <a:hlinkClick r:id="rId3" action="ppaction://hlinkfile">
                  <a:extLst>
                    <a:ext uri="{A12FA001-AC4F-418D-AE19-62706E023703}">
                      <ahyp:hlinkClr xmlns:ahyp="http://schemas.microsoft.com/office/drawing/2018/hyperlinkcolor" val="tx"/>
                    </a:ext>
                  </a:extLst>
                </a:hlinkClick>
              </a:rPr>
              <a:t>PJ_etat_civil_P3\6_bulletin _INSEE_2.pdf</a:t>
            </a:r>
            <a:endParaRPr lang="fr-FR" sz="2800" b="0" dirty="0">
              <a:solidFill>
                <a:srgbClr val="004175"/>
              </a:solidFill>
            </a:endParaRPr>
          </a:p>
        </p:txBody>
      </p:sp>
      <p:sp>
        <p:nvSpPr>
          <p:cNvPr id="4" name="Espace réservé du contenu 3">
            <a:extLst>
              <a:ext uri="{FF2B5EF4-FFF2-40B4-BE49-F238E27FC236}">
                <a16:creationId xmlns:a16="http://schemas.microsoft.com/office/drawing/2014/main" id="{9A363399-88F9-4A62-860B-A66D1960418F}"/>
              </a:ext>
            </a:extLst>
          </p:cNvPr>
          <p:cNvSpPr>
            <a:spLocks noGrp="1"/>
          </p:cNvSpPr>
          <p:nvPr>
            <p:ph sz="quarter" idx="13"/>
          </p:nvPr>
        </p:nvSpPr>
        <p:spPr/>
        <p:txBody>
          <a:bodyPr/>
          <a:lstStyle/>
          <a:p>
            <a:endParaRPr lang="fr-FR" dirty="0"/>
          </a:p>
        </p:txBody>
      </p:sp>
    </p:spTree>
    <p:extLst>
      <p:ext uri="{BB962C8B-B14F-4D97-AF65-F5344CB8AC3E}">
        <p14:creationId xmlns:p14="http://schemas.microsoft.com/office/powerpoint/2010/main" val="23968220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5DAE00-DCF0-42B7-B5E8-15A7164D88BA}"/>
              </a:ext>
            </a:extLst>
          </p:cNvPr>
          <p:cNvSpPr>
            <a:spLocks noGrp="1"/>
          </p:cNvSpPr>
          <p:nvPr>
            <p:ph type="title"/>
          </p:nvPr>
        </p:nvSpPr>
        <p:spPr/>
        <p:txBody>
          <a:bodyPr/>
          <a:lstStyle/>
          <a:p>
            <a:pPr algn="ctr"/>
            <a:r>
              <a:rPr lang="fr-FR" dirty="0"/>
              <a:t>RÉDACTION ET Délivrance DES COPIES ET EXTRAIT DES ACTES DE L’État civil</a:t>
            </a:r>
          </a:p>
        </p:txBody>
      </p:sp>
      <p:sp>
        <p:nvSpPr>
          <p:cNvPr id="3" name="Espace réservé du texte 2">
            <a:extLst>
              <a:ext uri="{FF2B5EF4-FFF2-40B4-BE49-F238E27FC236}">
                <a16:creationId xmlns:a16="http://schemas.microsoft.com/office/drawing/2014/main" id="{8227C4ED-35C6-41E4-855E-FA8AF1B60ACA}"/>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4915933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D0D178-C673-4B5A-9C5D-40CD134779A3}"/>
              </a:ext>
            </a:extLst>
          </p:cNvPr>
          <p:cNvSpPr>
            <a:spLocks noGrp="1"/>
          </p:cNvSpPr>
          <p:nvPr>
            <p:ph type="title"/>
          </p:nvPr>
        </p:nvSpPr>
        <p:spPr/>
        <p:txBody>
          <a:bodyPr/>
          <a:lstStyle/>
          <a:p>
            <a:pPr algn="ctr"/>
            <a:r>
              <a:rPr lang="fr-FR" dirty="0" err="1"/>
              <a:t>ExCEPTIONS</a:t>
            </a:r>
            <a:endParaRPr lang="fr-FR" dirty="0"/>
          </a:p>
        </p:txBody>
      </p:sp>
      <p:sp>
        <p:nvSpPr>
          <p:cNvPr id="3" name="Espace réservé du texte 2">
            <a:extLst>
              <a:ext uri="{FF2B5EF4-FFF2-40B4-BE49-F238E27FC236}">
                <a16:creationId xmlns:a16="http://schemas.microsoft.com/office/drawing/2014/main" id="{9E00AC22-7631-4C81-87D6-BAEB6D42A577}"/>
              </a:ext>
            </a:extLst>
          </p:cNvPr>
          <p:cNvSpPr>
            <a:spLocks noGrp="1"/>
          </p:cNvSpPr>
          <p:nvPr>
            <p:ph type="body" sz="quarter" idx="10"/>
          </p:nvPr>
        </p:nvSpPr>
        <p:spPr>
          <a:xfrm>
            <a:off x="546767" y="1637043"/>
            <a:ext cx="9851365" cy="3473437"/>
          </a:xfrm>
        </p:spPr>
        <p:txBody>
          <a:bodyPr/>
          <a:lstStyle/>
          <a:p>
            <a:pPr algn="just"/>
            <a:r>
              <a:rPr lang="fr-FR" sz="2800" b="0" dirty="0"/>
              <a:t>L'autorisation de consultation de documents d'archives publiques avant l'expiration des délais fixés à l'article L.213-2 peut être accordée, aux personnes qui en font la demande :</a:t>
            </a:r>
          </a:p>
          <a:p>
            <a:pPr lvl="1" algn="just"/>
            <a:r>
              <a:rPr lang="fr-FR" sz="2800" b="0" dirty="0"/>
              <a:t>dans la mesure où l'intérêt qui s'attache à la consultation de ces documents ne conduit pas à porter une atteinte excessive aux intérêts que la loi a entendu protéger.</a:t>
            </a:r>
          </a:p>
          <a:p>
            <a:endParaRPr lang="fr-FR" dirty="0"/>
          </a:p>
        </p:txBody>
      </p:sp>
      <p:sp>
        <p:nvSpPr>
          <p:cNvPr id="4" name="Espace réservé du contenu 3">
            <a:extLst>
              <a:ext uri="{FF2B5EF4-FFF2-40B4-BE49-F238E27FC236}">
                <a16:creationId xmlns:a16="http://schemas.microsoft.com/office/drawing/2014/main" id="{7D05B38E-615D-4B87-9B3C-ECEA901F0EC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9951682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8EE735-7DB2-4948-9DE3-F965305B9EA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7F083BB-193F-41C0-A219-08FEA25A2DF7}"/>
              </a:ext>
            </a:extLst>
          </p:cNvPr>
          <p:cNvSpPr>
            <a:spLocks noGrp="1"/>
          </p:cNvSpPr>
          <p:nvPr>
            <p:ph type="body" sz="quarter" idx="10"/>
          </p:nvPr>
        </p:nvSpPr>
        <p:spPr>
          <a:xfrm>
            <a:off x="546767" y="2084793"/>
            <a:ext cx="9851365" cy="1817357"/>
          </a:xfrm>
        </p:spPr>
        <p:txBody>
          <a:bodyPr/>
          <a:lstStyle/>
          <a:p>
            <a:pPr algn="just"/>
            <a:r>
              <a:rPr lang="fr-FR" sz="2800" b="0" dirty="0"/>
              <a:t>La publicité des actes de l’état civil est assurée par la délivrance de copies et d’extraits selon les règles posées par le décret n°62-921 du 3 août 1962 modifié. </a:t>
            </a:r>
          </a:p>
          <a:p>
            <a:endParaRPr lang="fr-FR" dirty="0"/>
          </a:p>
        </p:txBody>
      </p:sp>
      <p:sp>
        <p:nvSpPr>
          <p:cNvPr id="4" name="Espace réservé du contenu 3">
            <a:extLst>
              <a:ext uri="{FF2B5EF4-FFF2-40B4-BE49-F238E27FC236}">
                <a16:creationId xmlns:a16="http://schemas.microsoft.com/office/drawing/2014/main" id="{46257A46-0A38-460B-AF62-AD4905DAFBD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087313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AD2AAA-F7E8-4390-AEDE-8E4C3F5A938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4DB28C9-C8B9-46E6-8973-ABE8CC7FD88E}"/>
              </a:ext>
            </a:extLst>
          </p:cNvPr>
          <p:cNvSpPr>
            <a:spLocks noGrp="1"/>
          </p:cNvSpPr>
          <p:nvPr>
            <p:ph type="body" sz="quarter" idx="10"/>
          </p:nvPr>
        </p:nvSpPr>
        <p:spPr>
          <a:xfrm>
            <a:off x="489943" y="1880883"/>
            <a:ext cx="9851365" cy="3473437"/>
          </a:xfrm>
        </p:spPr>
        <p:txBody>
          <a:bodyPr/>
          <a:lstStyle/>
          <a:p>
            <a:pPr algn="just"/>
            <a:r>
              <a:rPr lang="fr-FR" sz="2800" b="0" dirty="0"/>
              <a:t>Les copies ou extraits d’actes de l’état civil sont délivrés gratuitement par les services de l’état civil : </a:t>
            </a:r>
          </a:p>
          <a:p>
            <a:pPr lvl="1" algn="just"/>
            <a:r>
              <a:rPr lang="fr-FR" sz="2800" b="0" dirty="0"/>
              <a:t>directement sur place ; </a:t>
            </a:r>
          </a:p>
          <a:p>
            <a:pPr lvl="1" algn="just"/>
            <a:r>
              <a:rPr lang="fr-FR" sz="2800" b="0" dirty="0"/>
              <a:t>par correspondance sur demande écrite ; </a:t>
            </a:r>
          </a:p>
          <a:p>
            <a:pPr lvl="1" algn="just"/>
            <a:r>
              <a:rPr lang="fr-FR" sz="2800" b="0" dirty="0"/>
              <a:t>par voie dématérialisée pour les services de l’état civil qui y sont raccordés. (https://mdel.mon.service-public.fr/acte-etat civil.html).</a:t>
            </a:r>
          </a:p>
          <a:p>
            <a:endParaRPr lang="fr-FR" dirty="0"/>
          </a:p>
        </p:txBody>
      </p:sp>
      <p:sp>
        <p:nvSpPr>
          <p:cNvPr id="4" name="Espace réservé du contenu 3">
            <a:extLst>
              <a:ext uri="{FF2B5EF4-FFF2-40B4-BE49-F238E27FC236}">
                <a16:creationId xmlns:a16="http://schemas.microsoft.com/office/drawing/2014/main" id="{976A8F4E-E443-49A7-AFD8-44E2DEE2E66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9854584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C9E349-D2C3-417D-9FC2-7B380C0FBC2F}"/>
              </a:ext>
            </a:extLst>
          </p:cNvPr>
          <p:cNvSpPr>
            <a:spLocks noGrp="1"/>
          </p:cNvSpPr>
          <p:nvPr>
            <p:ph type="title"/>
          </p:nvPr>
        </p:nvSpPr>
        <p:spPr/>
        <p:txBody>
          <a:bodyPr/>
          <a:lstStyle/>
          <a:p>
            <a:pPr algn="ctr"/>
            <a:br>
              <a:rPr lang="fr-FR" dirty="0"/>
            </a:br>
            <a:r>
              <a:rPr lang="fr-FR" dirty="0"/>
              <a:t>CONTENU DES COPIES ET EXTRAITS</a:t>
            </a:r>
            <a:br>
              <a:rPr lang="fr-FR" dirty="0"/>
            </a:br>
            <a:endParaRPr lang="fr-FR" dirty="0"/>
          </a:p>
        </p:txBody>
      </p:sp>
      <p:sp>
        <p:nvSpPr>
          <p:cNvPr id="3" name="Espace réservé du texte 2">
            <a:extLst>
              <a:ext uri="{FF2B5EF4-FFF2-40B4-BE49-F238E27FC236}">
                <a16:creationId xmlns:a16="http://schemas.microsoft.com/office/drawing/2014/main" id="{DC620A19-E2CE-417A-9C6A-0355CD7E8C2E}"/>
              </a:ext>
            </a:extLst>
          </p:cNvPr>
          <p:cNvSpPr>
            <a:spLocks noGrp="1"/>
          </p:cNvSpPr>
          <p:nvPr>
            <p:ph type="body" sz="quarter" idx="10"/>
          </p:nvPr>
        </p:nvSpPr>
        <p:spPr>
          <a:xfrm>
            <a:off x="631148" y="1860563"/>
            <a:ext cx="9851365" cy="3229597"/>
          </a:xfrm>
        </p:spPr>
        <p:txBody>
          <a:bodyPr/>
          <a:lstStyle/>
          <a:p>
            <a:pPr algn="just"/>
            <a:r>
              <a:rPr lang="fr-FR" sz="2800" b="0" u="sng" dirty="0"/>
              <a:t>Les copies </a:t>
            </a:r>
            <a:r>
              <a:rPr lang="fr-FR" sz="2800" b="0" dirty="0"/>
              <a:t>: </a:t>
            </a:r>
          </a:p>
          <a:p>
            <a:pPr lvl="1" algn="just"/>
            <a:r>
              <a:rPr lang="fr-FR" sz="2800" b="0" dirty="0"/>
              <a:t>en principe, elles comportent la reproduction intégrale de l’acte original, mentions marginales comprises.</a:t>
            </a:r>
          </a:p>
          <a:p>
            <a:pPr algn="just"/>
            <a:r>
              <a:rPr lang="fr-FR" sz="2800" b="0" u="sng" dirty="0"/>
              <a:t>Les extraits </a:t>
            </a:r>
            <a:r>
              <a:rPr lang="fr-FR" sz="2800" b="0" dirty="0"/>
              <a:t>: </a:t>
            </a:r>
          </a:p>
          <a:p>
            <a:pPr lvl="1" algn="just"/>
            <a:r>
              <a:rPr lang="fr-FR" sz="2800" b="0" dirty="0"/>
              <a:t>ils comportent la reproduction expurgée de l’acte original. </a:t>
            </a:r>
          </a:p>
          <a:p>
            <a:endParaRPr lang="fr-FR" dirty="0"/>
          </a:p>
        </p:txBody>
      </p:sp>
      <p:pic>
        <p:nvPicPr>
          <p:cNvPr id="5" name="Espace réservé du contenu 4">
            <a:extLst>
              <a:ext uri="{FF2B5EF4-FFF2-40B4-BE49-F238E27FC236}">
                <a16:creationId xmlns:a16="http://schemas.microsoft.com/office/drawing/2014/main" id="{C219C1AD-6F31-4291-A5BA-423C35E4E127}"/>
              </a:ext>
            </a:extLst>
          </p:cNvPr>
          <p:cNvPicPr>
            <a:picLocks noGrp="1" noChangeAspect="1"/>
          </p:cNvPicPr>
          <p:nvPr>
            <p:ph sz="quarter" idx="13"/>
          </p:nvPr>
        </p:nvPicPr>
        <p:blipFill>
          <a:blip r:embed="rId2"/>
          <a:stretch>
            <a:fillRect/>
          </a:stretch>
        </p:blipFill>
        <p:spPr>
          <a:xfrm rot="20384873">
            <a:off x="8534853" y="533265"/>
            <a:ext cx="1408580" cy="938080"/>
          </a:xfrm>
          <a:prstGeom prst="rect">
            <a:avLst/>
          </a:prstGeom>
        </p:spPr>
      </p:pic>
    </p:spTree>
    <p:extLst>
      <p:ext uri="{BB962C8B-B14F-4D97-AF65-F5344CB8AC3E}">
        <p14:creationId xmlns:p14="http://schemas.microsoft.com/office/powerpoint/2010/main" val="38804525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2C0945-C9C2-4559-9F20-9D27EDAF359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7AF678D-6E05-435F-B533-DB2F37E42DBF}"/>
              </a:ext>
            </a:extLst>
          </p:cNvPr>
          <p:cNvSpPr>
            <a:spLocks noGrp="1"/>
          </p:cNvSpPr>
          <p:nvPr>
            <p:ph type="body" sz="quarter" idx="10"/>
          </p:nvPr>
        </p:nvSpPr>
        <p:spPr>
          <a:xfrm>
            <a:off x="524764" y="1789443"/>
            <a:ext cx="9851365" cy="2752077"/>
          </a:xfrm>
        </p:spPr>
        <p:txBody>
          <a:bodyPr/>
          <a:lstStyle/>
          <a:p>
            <a:pPr algn="just"/>
            <a:r>
              <a:rPr lang="fr-FR" sz="2800" b="0" dirty="0"/>
              <a:t>Les copies ou extraits d’actes doivent reproduire fidèlement les indications figurant sur l’original sans que celles-ci soient adaptées en fonction de modifications intervenues notamment dans la dénomination des lieux géographiques.</a:t>
            </a:r>
          </a:p>
          <a:p>
            <a:endParaRPr lang="fr-FR" dirty="0"/>
          </a:p>
        </p:txBody>
      </p:sp>
      <p:sp>
        <p:nvSpPr>
          <p:cNvPr id="4" name="Espace réservé du contenu 3">
            <a:extLst>
              <a:ext uri="{FF2B5EF4-FFF2-40B4-BE49-F238E27FC236}">
                <a16:creationId xmlns:a16="http://schemas.microsoft.com/office/drawing/2014/main" id="{30DAA2F4-0981-45F8-BC2F-45BB1FD1A77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999097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EA1E06-A967-4153-AA6B-5D1CFF6813C6}"/>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DED9819-CB7D-4B67-8E34-2B3FD9C7CD7B}"/>
              </a:ext>
            </a:extLst>
          </p:cNvPr>
          <p:cNvSpPr>
            <a:spLocks noGrp="1"/>
          </p:cNvSpPr>
          <p:nvPr>
            <p:ph type="body" sz="quarter" idx="10"/>
          </p:nvPr>
        </p:nvSpPr>
        <p:spPr>
          <a:xfrm>
            <a:off x="568770" y="1708163"/>
            <a:ext cx="9851365" cy="3493757"/>
          </a:xfrm>
        </p:spPr>
        <p:txBody>
          <a:bodyPr/>
          <a:lstStyle/>
          <a:p>
            <a:pPr algn="just"/>
            <a:r>
              <a:rPr lang="fr-FR" sz="2800" b="0" dirty="0"/>
              <a:t>En revanche, ne devront pas être reproduites : </a:t>
            </a:r>
          </a:p>
          <a:p>
            <a:pPr lvl="1" algn="just"/>
            <a:r>
              <a:rPr lang="fr-FR" sz="2800" b="0" dirty="0"/>
              <a:t>les indications qui n'auraient pas dû figurer dans le corps de l'acte ; </a:t>
            </a:r>
          </a:p>
          <a:p>
            <a:pPr lvl="1" algn="just"/>
            <a:r>
              <a:rPr lang="fr-FR" sz="2800" b="0" dirty="0"/>
              <a:t>les indications qui y figurent en vertu soit d'une réglementation ancienne qui n'a plus cours, soit en vertu d'une législation étrangère contraire à l'ordre public français.</a:t>
            </a:r>
          </a:p>
          <a:p>
            <a:endParaRPr lang="fr-FR" dirty="0"/>
          </a:p>
        </p:txBody>
      </p:sp>
      <p:sp>
        <p:nvSpPr>
          <p:cNvPr id="4" name="Espace réservé du contenu 3">
            <a:extLst>
              <a:ext uri="{FF2B5EF4-FFF2-40B4-BE49-F238E27FC236}">
                <a16:creationId xmlns:a16="http://schemas.microsoft.com/office/drawing/2014/main" id="{81A27129-C0FD-4134-A2A4-89B263AEC8A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8517222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F92D15-3A83-459D-BEFE-8C7D9E18596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834EDCB-1986-4FF4-95D6-5A8FE69C847D}"/>
              </a:ext>
            </a:extLst>
          </p:cNvPr>
          <p:cNvSpPr>
            <a:spLocks noGrp="1"/>
          </p:cNvSpPr>
          <p:nvPr>
            <p:ph type="body" sz="quarter" idx="10"/>
          </p:nvPr>
        </p:nvSpPr>
        <p:spPr>
          <a:xfrm>
            <a:off x="546767" y="2034359"/>
            <a:ext cx="9851365" cy="2244077"/>
          </a:xfrm>
        </p:spPr>
        <p:txBody>
          <a:bodyPr/>
          <a:lstStyle/>
          <a:p>
            <a:pPr algn="just"/>
            <a:r>
              <a:rPr lang="fr-FR" sz="2800" b="0" u="sng" dirty="0"/>
              <a:t>Exemple</a:t>
            </a:r>
            <a:r>
              <a:rPr lang="fr-FR" sz="2800" b="0" dirty="0"/>
              <a:t> :</a:t>
            </a:r>
          </a:p>
          <a:p>
            <a:pPr lvl="1" algn="just"/>
            <a:r>
              <a:rPr lang="fr-FR" sz="2800" b="0" dirty="0"/>
              <a:t>indications qui permettent de révéler la race, la religion, la nationalité étrangère de l'intéressé ou la cause du décès.</a:t>
            </a:r>
          </a:p>
          <a:p>
            <a:endParaRPr lang="fr-FR" dirty="0"/>
          </a:p>
        </p:txBody>
      </p:sp>
      <p:sp>
        <p:nvSpPr>
          <p:cNvPr id="4" name="Espace réservé du contenu 3">
            <a:extLst>
              <a:ext uri="{FF2B5EF4-FFF2-40B4-BE49-F238E27FC236}">
                <a16:creationId xmlns:a16="http://schemas.microsoft.com/office/drawing/2014/main" id="{B01EA9C7-2187-4702-B0A3-101FA05F6AF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403804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1B3152-6DC3-4E63-AA6F-CA035437BF3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C223126-EFD0-422D-9651-97C2CCD5C400}"/>
              </a:ext>
            </a:extLst>
          </p:cNvPr>
          <p:cNvSpPr>
            <a:spLocks noGrp="1"/>
          </p:cNvSpPr>
          <p:nvPr>
            <p:ph type="body" sz="quarter" idx="10"/>
          </p:nvPr>
        </p:nvSpPr>
        <p:spPr>
          <a:xfrm>
            <a:off x="546767" y="1860563"/>
            <a:ext cx="9851365" cy="2264397"/>
          </a:xfrm>
        </p:spPr>
        <p:txBody>
          <a:bodyPr/>
          <a:lstStyle/>
          <a:p>
            <a:pPr algn="just"/>
            <a:r>
              <a:rPr lang="fr-FR" sz="2800" b="0" dirty="0"/>
              <a:t>S’il existe en marge d’un acte une mention au répertoire civil, les copies et extraits de l’acte devront porter la mention « Répertoire civil n°__ » ainsi que le lieu et la date d’apposition de la mention.</a:t>
            </a:r>
          </a:p>
          <a:p>
            <a:endParaRPr lang="fr-FR" dirty="0"/>
          </a:p>
        </p:txBody>
      </p:sp>
      <p:sp>
        <p:nvSpPr>
          <p:cNvPr id="4" name="Espace réservé du contenu 3">
            <a:extLst>
              <a:ext uri="{FF2B5EF4-FFF2-40B4-BE49-F238E27FC236}">
                <a16:creationId xmlns:a16="http://schemas.microsoft.com/office/drawing/2014/main" id="{24E6A5DF-998B-4B89-8BCD-B93110411C8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8739970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5CF9C0-455B-4653-833F-47D859A2505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A82BF76-8204-4284-8CE4-001916978832}"/>
              </a:ext>
            </a:extLst>
          </p:cNvPr>
          <p:cNvSpPr>
            <a:spLocks noGrp="1"/>
          </p:cNvSpPr>
          <p:nvPr>
            <p:ph type="body" sz="quarter" idx="10"/>
          </p:nvPr>
        </p:nvSpPr>
        <p:spPr>
          <a:xfrm>
            <a:off x="603591" y="2266963"/>
            <a:ext cx="9851365" cy="2508237"/>
          </a:xfrm>
        </p:spPr>
        <p:txBody>
          <a:bodyPr/>
          <a:lstStyle/>
          <a:p>
            <a:pPr algn="just"/>
            <a:r>
              <a:rPr lang="fr-FR" sz="2800" b="0" u="sng" dirty="0"/>
              <a:t>À NOTER </a:t>
            </a:r>
            <a:r>
              <a:rPr lang="fr-FR" sz="2800" b="0" dirty="0"/>
              <a:t>: </a:t>
            </a:r>
          </a:p>
          <a:p>
            <a:pPr algn="just"/>
            <a:r>
              <a:rPr lang="fr-FR" sz="2800" b="0" dirty="0"/>
              <a:t>Une fois que ces inscriptions auront été radiées, elles ne devront plus apparaitre sur les copies et extraits (sauf autorisation expresse du procureur de la République). </a:t>
            </a:r>
          </a:p>
          <a:p>
            <a:endParaRPr lang="fr-FR" dirty="0"/>
          </a:p>
        </p:txBody>
      </p:sp>
      <p:sp>
        <p:nvSpPr>
          <p:cNvPr id="4" name="Espace réservé du contenu 3">
            <a:extLst>
              <a:ext uri="{FF2B5EF4-FFF2-40B4-BE49-F238E27FC236}">
                <a16:creationId xmlns:a16="http://schemas.microsoft.com/office/drawing/2014/main" id="{529D4874-A68C-4896-B382-E101126FD6C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10548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87EFF-E5EC-41AE-9725-D2A7256E65D4}"/>
              </a:ext>
            </a:extLst>
          </p:cNvPr>
          <p:cNvSpPr>
            <a:spLocks noGrp="1"/>
          </p:cNvSpPr>
          <p:nvPr>
            <p:ph type="title"/>
          </p:nvPr>
        </p:nvSpPr>
        <p:spPr/>
        <p:txBody>
          <a:bodyPr/>
          <a:lstStyle/>
          <a:p>
            <a:pPr algn="ctr"/>
            <a:r>
              <a:rPr lang="fr-FR" dirty="0"/>
              <a:t>Présentation matérielle des copies et des actes</a:t>
            </a:r>
          </a:p>
        </p:txBody>
      </p:sp>
      <p:sp>
        <p:nvSpPr>
          <p:cNvPr id="3" name="Espace réservé du texte 2">
            <a:extLst>
              <a:ext uri="{FF2B5EF4-FFF2-40B4-BE49-F238E27FC236}">
                <a16:creationId xmlns:a16="http://schemas.microsoft.com/office/drawing/2014/main" id="{81A99BC4-A3F5-4586-AD55-C6746C31E436}"/>
              </a:ext>
            </a:extLst>
          </p:cNvPr>
          <p:cNvSpPr>
            <a:spLocks noGrp="1"/>
          </p:cNvSpPr>
          <p:nvPr>
            <p:ph type="body" sz="quarter" idx="10"/>
          </p:nvPr>
        </p:nvSpPr>
        <p:spPr>
          <a:xfrm>
            <a:off x="546767" y="1952003"/>
            <a:ext cx="9851365" cy="3178797"/>
          </a:xfrm>
        </p:spPr>
        <p:txBody>
          <a:bodyPr/>
          <a:lstStyle/>
          <a:p>
            <a:pPr algn="just"/>
            <a:r>
              <a:rPr lang="fr-FR" sz="2800" b="0" dirty="0"/>
              <a:t>La loi n’ayant pas déterminé les procédés de copie des actes inscrits sur les registres, les copies et extraits peuvent être rédigés à la main ou reproduits par tout procédé mécanique ou informatique, automatisé ou optique pourvu que le document qui en résulte ne laisse ni apparaître ni deviner les indications qui ne doivent pas y figurer. </a:t>
            </a:r>
          </a:p>
          <a:p>
            <a:endParaRPr lang="fr-FR" dirty="0"/>
          </a:p>
        </p:txBody>
      </p:sp>
      <p:sp>
        <p:nvSpPr>
          <p:cNvPr id="4" name="Espace réservé du contenu 3">
            <a:extLst>
              <a:ext uri="{FF2B5EF4-FFF2-40B4-BE49-F238E27FC236}">
                <a16:creationId xmlns:a16="http://schemas.microsoft.com/office/drawing/2014/main" id="{E31AFE2E-1C27-4BE9-9C2D-E923CB98F3E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999194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2DDED4-7E05-442F-B792-11DC76B2D8F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BF8EC1C-59BC-492C-B006-73F668FD51B5}"/>
              </a:ext>
            </a:extLst>
          </p:cNvPr>
          <p:cNvSpPr>
            <a:spLocks noGrp="1"/>
          </p:cNvSpPr>
          <p:nvPr>
            <p:ph type="body" sz="quarter" idx="10"/>
          </p:nvPr>
        </p:nvSpPr>
        <p:spPr>
          <a:xfrm>
            <a:off x="546767" y="2034359"/>
            <a:ext cx="9851365" cy="2934957"/>
          </a:xfrm>
        </p:spPr>
        <p:txBody>
          <a:bodyPr/>
          <a:lstStyle/>
          <a:p>
            <a:pPr algn="just"/>
            <a:r>
              <a:rPr lang="fr-FR" sz="2800" b="0" dirty="0"/>
              <a:t>Le procédé de photocopie, par exemple, ne peut être admis lorsque, en vertu des dispositions légales, les extraits ne doivent pas comporter toutes les indications de l’acte original (sinon il faut utiliser des caches pour masquer les informations qui ne doivent pas figurer sur le document). </a:t>
            </a:r>
          </a:p>
          <a:p>
            <a:endParaRPr lang="fr-FR" dirty="0"/>
          </a:p>
        </p:txBody>
      </p:sp>
      <p:sp>
        <p:nvSpPr>
          <p:cNvPr id="4" name="Espace réservé du contenu 3">
            <a:extLst>
              <a:ext uri="{FF2B5EF4-FFF2-40B4-BE49-F238E27FC236}">
                <a16:creationId xmlns:a16="http://schemas.microsoft.com/office/drawing/2014/main" id="{324B99C6-05D7-4A68-A92D-AE913E429FB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934288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B9D0AD-9143-4764-9F9B-97538FE63A6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4B2EBD3-1556-4D90-9B52-8AED3B756381}"/>
              </a:ext>
            </a:extLst>
          </p:cNvPr>
          <p:cNvSpPr>
            <a:spLocks noGrp="1"/>
          </p:cNvSpPr>
          <p:nvPr>
            <p:ph type="body" sz="quarter" idx="10"/>
          </p:nvPr>
        </p:nvSpPr>
        <p:spPr>
          <a:xfrm>
            <a:off x="546767" y="1830083"/>
            <a:ext cx="9851365" cy="3239757"/>
          </a:xfrm>
        </p:spPr>
        <p:txBody>
          <a:bodyPr/>
          <a:lstStyle/>
          <a:p>
            <a:pPr algn="just"/>
            <a:r>
              <a:rPr lang="fr-FR" sz="2800" b="0" dirty="0"/>
              <a:t>L'autorisation est accordée par l'administration des archives aux personnes qui en font la demande, après accord de l'autorité dont émanent les documents.</a:t>
            </a:r>
          </a:p>
          <a:p>
            <a:pPr lvl="1" algn="just"/>
            <a:r>
              <a:rPr lang="fr-FR" sz="2800" b="0" dirty="0"/>
              <a:t>le délai de réponse à une demande de consultation </a:t>
            </a:r>
            <a:r>
              <a:rPr lang="fr-FR" sz="2800" b="0" u="sng" dirty="0"/>
              <a:t>ne peut excéder deux mois </a:t>
            </a:r>
            <a:r>
              <a:rPr lang="fr-FR" sz="2800" b="0" dirty="0"/>
              <a:t>à compter de l’enregistrement de la demande.</a:t>
            </a:r>
          </a:p>
          <a:p>
            <a:endParaRPr lang="fr-FR" dirty="0"/>
          </a:p>
        </p:txBody>
      </p:sp>
      <p:sp>
        <p:nvSpPr>
          <p:cNvPr id="4" name="Espace réservé du contenu 3">
            <a:extLst>
              <a:ext uri="{FF2B5EF4-FFF2-40B4-BE49-F238E27FC236}">
                <a16:creationId xmlns:a16="http://schemas.microsoft.com/office/drawing/2014/main" id="{00D23C5F-7AE1-4258-B5EB-E9C78ADA0B5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7414978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E79160-1676-4148-A3D2-A62A3E365EA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594DE92-4225-4504-8ADC-CE83FE62720C}"/>
              </a:ext>
            </a:extLst>
          </p:cNvPr>
          <p:cNvSpPr>
            <a:spLocks noGrp="1"/>
          </p:cNvSpPr>
          <p:nvPr>
            <p:ph type="body" sz="quarter" idx="10"/>
          </p:nvPr>
        </p:nvSpPr>
        <p:spPr>
          <a:xfrm>
            <a:off x="546767" y="2097971"/>
            <a:ext cx="9851365" cy="3117837"/>
          </a:xfrm>
        </p:spPr>
        <p:txBody>
          <a:bodyPr/>
          <a:lstStyle/>
          <a:p>
            <a:pPr algn="just"/>
            <a:r>
              <a:rPr lang="fr-FR" sz="2800" b="0" dirty="0"/>
              <a:t>Compte tenu de la rédaction particulière des actes de naissance dressés aux enfants adoptés en la forme plénière (rupture du lien de filiation et nouvel état civil), l’usage de la photocopie pour en établir des extraits est vivement </a:t>
            </a:r>
            <a:r>
              <a:rPr lang="fr-FR" sz="2800" b="0" u="sng" dirty="0"/>
              <a:t>déconseillé</a:t>
            </a:r>
            <a:r>
              <a:rPr lang="fr-FR" sz="2800" b="0" dirty="0"/>
              <a:t> car il ne doit pas être fait référence à l’adoption. (art. 354 du Code civil).</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6D41F24D-4C79-42E1-B7ED-C07A4FDE705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7246333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5601A1-FE1A-4A83-B052-F3B34029773E}"/>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D8CE200-8AAE-4A77-B3AC-77D921F8258E}"/>
              </a:ext>
            </a:extLst>
          </p:cNvPr>
          <p:cNvSpPr>
            <a:spLocks noGrp="1"/>
          </p:cNvSpPr>
          <p:nvPr>
            <p:ph type="body" sz="quarter" idx="10"/>
          </p:nvPr>
        </p:nvSpPr>
        <p:spPr>
          <a:xfrm>
            <a:off x="603591" y="2097971"/>
            <a:ext cx="9851365" cy="2294877"/>
          </a:xfrm>
        </p:spPr>
        <p:txBody>
          <a:bodyPr/>
          <a:lstStyle/>
          <a:p>
            <a:pPr algn="just"/>
            <a:r>
              <a:rPr lang="fr-FR" sz="2800" b="0" dirty="0"/>
              <a:t>Aucun blanc ne doit être laissé entre les énonciations des copies ou des extraits afin d’éviter les ajouts. </a:t>
            </a:r>
          </a:p>
          <a:p>
            <a:pPr algn="just"/>
            <a:r>
              <a:rPr lang="fr-FR" sz="2800" b="0" dirty="0"/>
              <a:t>Les parties non inscrites des lignes doivent être rayées ou complétées par des astérisques.</a:t>
            </a:r>
          </a:p>
          <a:p>
            <a:endParaRPr lang="fr-FR" dirty="0"/>
          </a:p>
        </p:txBody>
      </p:sp>
      <p:sp>
        <p:nvSpPr>
          <p:cNvPr id="4" name="Espace réservé du contenu 3">
            <a:extLst>
              <a:ext uri="{FF2B5EF4-FFF2-40B4-BE49-F238E27FC236}">
                <a16:creationId xmlns:a16="http://schemas.microsoft.com/office/drawing/2014/main" id="{AB445400-45B9-407E-8E25-C7B149B0729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177704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22E43F-567E-4555-938D-E0210B92694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B1AC071-E343-4500-894C-F6266E94F713}"/>
              </a:ext>
            </a:extLst>
          </p:cNvPr>
          <p:cNvSpPr>
            <a:spLocks noGrp="1"/>
          </p:cNvSpPr>
          <p:nvPr>
            <p:ph type="body" sz="quarter" idx="10"/>
          </p:nvPr>
        </p:nvSpPr>
        <p:spPr>
          <a:xfrm>
            <a:off x="546767" y="1637043"/>
            <a:ext cx="9851365" cy="3768077"/>
          </a:xfrm>
        </p:spPr>
        <p:txBody>
          <a:bodyPr/>
          <a:lstStyle/>
          <a:p>
            <a:pPr algn="just"/>
            <a:r>
              <a:rPr lang="fr-FR" sz="2800" b="0" dirty="0"/>
              <a:t>Les noms de famille doivent être inscrits en lettres majuscules. </a:t>
            </a:r>
          </a:p>
          <a:p>
            <a:pPr algn="just"/>
            <a:r>
              <a:rPr lang="fr-FR" sz="2800" b="0" dirty="0"/>
              <a:t>Si le procédé de mise en forme utilisé ne permet pas l’accentuation des majuscules, la lettre accentuée doit être inscrite en minuscule, même si elle constitue la première lettre du nom de famille.</a:t>
            </a:r>
          </a:p>
          <a:p>
            <a:pPr algn="just"/>
            <a:r>
              <a:rPr lang="fr-FR" sz="2800" b="0" dirty="0"/>
              <a:t>Dans tous les cas, les points, accents et cédilles doivent être reproduits.</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D462C20C-48BC-4D90-84F6-DB926290E1D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98091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51AF03C-ED07-4D40-9FA1-C8F94924615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5A19E8D-4EB7-4B2C-AEBB-3BDFA85AC76D}"/>
              </a:ext>
            </a:extLst>
          </p:cNvPr>
          <p:cNvSpPr>
            <a:spLocks noGrp="1"/>
          </p:cNvSpPr>
          <p:nvPr>
            <p:ph type="body" sz="quarter" idx="10"/>
          </p:nvPr>
        </p:nvSpPr>
        <p:spPr>
          <a:xfrm>
            <a:off x="568770" y="2311522"/>
            <a:ext cx="9851365" cy="2143588"/>
          </a:xfrm>
        </p:spPr>
        <p:txBody>
          <a:bodyPr/>
          <a:lstStyle/>
          <a:p>
            <a:pPr algn="just"/>
            <a:r>
              <a:rPr lang="fr-FR" sz="2800" b="0" dirty="0"/>
              <a:t>La date de délivrance des copies et des extraits ainsi que toutes les autres dates devant figurer dans les extraits peuvent être inscrites en chiffres mais le </a:t>
            </a:r>
            <a:r>
              <a:rPr lang="fr-FR" sz="2800" b="0" u="sng" dirty="0"/>
              <a:t>mois devra toujours être inscrit en lettres.</a:t>
            </a:r>
          </a:p>
          <a:p>
            <a:endParaRPr lang="fr-FR" dirty="0"/>
          </a:p>
        </p:txBody>
      </p:sp>
      <p:sp>
        <p:nvSpPr>
          <p:cNvPr id="4" name="Espace réservé du contenu 3">
            <a:extLst>
              <a:ext uri="{FF2B5EF4-FFF2-40B4-BE49-F238E27FC236}">
                <a16:creationId xmlns:a16="http://schemas.microsoft.com/office/drawing/2014/main" id="{12CED748-7B1C-4744-969A-CA72667D283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3159553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09F438-23C8-4FB5-A6DD-A2C1EA5DBF0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0C0EDBC-42F9-4876-8569-503771ACF06C}"/>
              </a:ext>
            </a:extLst>
          </p:cNvPr>
          <p:cNvSpPr>
            <a:spLocks noGrp="1"/>
          </p:cNvSpPr>
          <p:nvPr>
            <p:ph type="body" sz="quarter" idx="10"/>
          </p:nvPr>
        </p:nvSpPr>
        <p:spPr>
          <a:xfrm>
            <a:off x="546767" y="1637043"/>
            <a:ext cx="9851365" cy="2894317"/>
          </a:xfrm>
        </p:spPr>
        <p:txBody>
          <a:bodyPr/>
          <a:lstStyle/>
          <a:p>
            <a:pPr algn="just"/>
            <a:r>
              <a:rPr lang="fr-FR" sz="2800" b="0" dirty="0"/>
              <a:t>Les copies et les extraits des actes de l'état civil portant la date de leur délivrance et revêtus de la signature et du sceau de l'autorité qui les aura délivrés feront foi jusqu'à inscription de faux. </a:t>
            </a:r>
          </a:p>
          <a:p>
            <a:pPr algn="just"/>
            <a:r>
              <a:rPr lang="fr-FR" sz="2800" b="0" dirty="0"/>
              <a:t>La qualité et le nom de l'autorité signataire doivent être indiqués.</a:t>
            </a:r>
          </a:p>
          <a:p>
            <a:endParaRPr lang="fr-FR" dirty="0"/>
          </a:p>
        </p:txBody>
      </p:sp>
      <p:sp>
        <p:nvSpPr>
          <p:cNvPr id="4" name="Espace réservé du contenu 3">
            <a:extLst>
              <a:ext uri="{FF2B5EF4-FFF2-40B4-BE49-F238E27FC236}">
                <a16:creationId xmlns:a16="http://schemas.microsoft.com/office/drawing/2014/main" id="{E63C74F3-B3D9-41CE-B245-42E9F14F1E3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2085944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BA192-0A8A-4E49-83D2-3A8E1167C4A9}"/>
              </a:ext>
            </a:extLst>
          </p:cNvPr>
          <p:cNvSpPr>
            <a:spLocks noGrp="1"/>
          </p:cNvSpPr>
          <p:nvPr>
            <p:ph type="title"/>
          </p:nvPr>
        </p:nvSpPr>
        <p:spPr/>
        <p:txBody>
          <a:bodyPr/>
          <a:lstStyle/>
          <a:p>
            <a:pPr algn="ctr"/>
            <a:r>
              <a:rPr lang="fr-FR" dirty="0"/>
              <a:t>REGLES SPÉCIFIQUES AUX COPIES</a:t>
            </a:r>
          </a:p>
        </p:txBody>
      </p:sp>
      <p:sp>
        <p:nvSpPr>
          <p:cNvPr id="3" name="Espace réservé du texte 2">
            <a:extLst>
              <a:ext uri="{FF2B5EF4-FFF2-40B4-BE49-F238E27FC236}">
                <a16:creationId xmlns:a16="http://schemas.microsoft.com/office/drawing/2014/main" id="{E4A6A270-8D34-4B9C-9F71-07A7A7CA2FCA}"/>
              </a:ext>
            </a:extLst>
          </p:cNvPr>
          <p:cNvSpPr>
            <a:spLocks noGrp="1"/>
          </p:cNvSpPr>
          <p:nvPr>
            <p:ph type="body" sz="quarter" idx="10"/>
          </p:nvPr>
        </p:nvSpPr>
        <p:spPr>
          <a:xfrm>
            <a:off x="546767" y="1860563"/>
            <a:ext cx="9851365" cy="3087357"/>
          </a:xfrm>
        </p:spPr>
        <p:txBody>
          <a:bodyPr/>
          <a:lstStyle/>
          <a:p>
            <a:pPr lvl="1" algn="just"/>
            <a:r>
              <a:rPr lang="fr-FR" sz="2800" b="0" dirty="0"/>
              <a:t>la personne concernée par l'acte (majeure ou émancipée), son représentant légal, son époux(se) ; </a:t>
            </a:r>
          </a:p>
          <a:p>
            <a:pPr lvl="1" algn="just"/>
            <a:r>
              <a:rPr lang="fr-FR" sz="2800" b="0" dirty="0"/>
              <a:t>un ascendant ou un descendant de la personne concernée (parent, grand-parent / enfant, petit-enfant) ;</a:t>
            </a:r>
          </a:p>
          <a:p>
            <a:pPr lvl="1" algn="just"/>
            <a:r>
              <a:rPr lang="fr-FR" sz="2800" b="0" dirty="0"/>
              <a:t>un professionnel autorisé par la loi (avocat pour le compte d'un client par exemple).</a:t>
            </a:r>
          </a:p>
          <a:p>
            <a:endParaRPr lang="fr-FR" dirty="0"/>
          </a:p>
        </p:txBody>
      </p:sp>
      <p:sp>
        <p:nvSpPr>
          <p:cNvPr id="4" name="Espace réservé du contenu 3">
            <a:extLst>
              <a:ext uri="{FF2B5EF4-FFF2-40B4-BE49-F238E27FC236}">
                <a16:creationId xmlns:a16="http://schemas.microsoft.com/office/drawing/2014/main" id="{88C90A38-8F69-48FF-97CD-7F72C3C0A3C7}"/>
              </a:ext>
            </a:extLst>
          </p:cNvPr>
          <p:cNvSpPr>
            <a:spLocks noGrp="1"/>
          </p:cNvSpPr>
          <p:nvPr>
            <p:ph sz="quarter" idx="13"/>
          </p:nvPr>
        </p:nvSpPr>
        <p:spPr/>
        <p:txBody>
          <a:bodyPr/>
          <a:lstStyle/>
          <a:p>
            <a:pPr algn="ctr"/>
            <a:r>
              <a:rPr lang="fr-FR" dirty="0">
                <a:solidFill>
                  <a:srgbClr val="004175"/>
                </a:solidFill>
              </a:rPr>
              <a:t>QUI PEUT DEMANDER UNE COPIE ? </a:t>
            </a:r>
          </a:p>
          <a:p>
            <a:endParaRPr lang="fr-FR" dirty="0"/>
          </a:p>
        </p:txBody>
      </p:sp>
    </p:spTree>
    <p:extLst>
      <p:ext uri="{BB962C8B-B14F-4D97-AF65-F5344CB8AC3E}">
        <p14:creationId xmlns:p14="http://schemas.microsoft.com/office/powerpoint/2010/main" val="16653292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EC86A82-32B7-4612-80CB-130C385C7EF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1045080-40BE-4B70-B273-CA45BAD5A72F}"/>
              </a:ext>
            </a:extLst>
          </p:cNvPr>
          <p:cNvSpPr>
            <a:spLocks noGrp="1"/>
          </p:cNvSpPr>
          <p:nvPr>
            <p:ph type="body" sz="quarter" idx="10"/>
          </p:nvPr>
        </p:nvSpPr>
        <p:spPr>
          <a:xfrm>
            <a:off x="489943" y="2226323"/>
            <a:ext cx="9851365" cy="1715757"/>
          </a:xfrm>
        </p:spPr>
        <p:txBody>
          <a:bodyPr/>
          <a:lstStyle/>
          <a:p>
            <a:pPr algn="just"/>
            <a:r>
              <a:rPr lang="fr-FR" sz="2800" b="0" dirty="0"/>
              <a:t>Les autres personnes ne pourront obtenir de copie intégrale que sur autorisation du procureur de la République. </a:t>
            </a:r>
          </a:p>
          <a:p>
            <a:endParaRPr lang="fr-FR" dirty="0"/>
          </a:p>
        </p:txBody>
      </p:sp>
      <p:sp>
        <p:nvSpPr>
          <p:cNvPr id="4" name="Espace réservé du contenu 3">
            <a:extLst>
              <a:ext uri="{FF2B5EF4-FFF2-40B4-BE49-F238E27FC236}">
                <a16:creationId xmlns:a16="http://schemas.microsoft.com/office/drawing/2014/main" id="{17359754-82E5-4C0F-BC1A-2C1ABE0654C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97202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77C337-5AF7-4E54-B8D9-F46B89759FE6}"/>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B8A1CED-945A-46E7-B53F-E95EB9DD030C}"/>
              </a:ext>
            </a:extLst>
          </p:cNvPr>
          <p:cNvSpPr>
            <a:spLocks noGrp="1"/>
          </p:cNvSpPr>
          <p:nvPr>
            <p:ph type="body" sz="quarter" idx="10"/>
          </p:nvPr>
        </p:nvSpPr>
        <p:spPr>
          <a:xfrm>
            <a:off x="699167" y="2338083"/>
            <a:ext cx="9851365" cy="1248397"/>
          </a:xfrm>
        </p:spPr>
        <p:txBody>
          <a:bodyPr/>
          <a:lstStyle/>
          <a:p>
            <a:pPr algn="just"/>
            <a:r>
              <a:rPr lang="fr-FR" sz="2800" b="0" dirty="0"/>
              <a:t>Les copies d’acte de décès peuvent être délivrées à toute personne. </a:t>
            </a:r>
          </a:p>
          <a:p>
            <a:endParaRPr lang="fr-FR" dirty="0"/>
          </a:p>
          <a:p>
            <a:endParaRPr lang="fr-FR" dirty="0"/>
          </a:p>
        </p:txBody>
      </p:sp>
      <p:sp>
        <p:nvSpPr>
          <p:cNvPr id="4" name="Espace réservé du contenu 3">
            <a:extLst>
              <a:ext uri="{FF2B5EF4-FFF2-40B4-BE49-F238E27FC236}">
                <a16:creationId xmlns:a16="http://schemas.microsoft.com/office/drawing/2014/main" id="{ABEEE922-62F6-43DC-8478-251231D59BE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800884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8D90AE-0611-4E02-8287-E188DBBB3E2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F46E1E3-A588-4C91-BE95-40BFE6F2A375}"/>
              </a:ext>
            </a:extLst>
          </p:cNvPr>
          <p:cNvSpPr>
            <a:spLocks noGrp="1"/>
          </p:cNvSpPr>
          <p:nvPr>
            <p:ph type="body" sz="quarter" idx="10"/>
          </p:nvPr>
        </p:nvSpPr>
        <p:spPr>
          <a:xfrm>
            <a:off x="603591" y="1896592"/>
            <a:ext cx="9851365" cy="3768077"/>
          </a:xfrm>
        </p:spPr>
        <p:txBody>
          <a:bodyPr/>
          <a:lstStyle/>
          <a:p>
            <a:pPr algn="just"/>
            <a:r>
              <a:rPr lang="fr-FR" sz="2800" b="0" dirty="0"/>
              <a:t>L’officier de l'état civil doit s'assurer de la qualité du demandeur en lui demandant des précisions sur la filiation de la personne concernée par l'acte.</a:t>
            </a:r>
          </a:p>
          <a:p>
            <a:pPr algn="just"/>
            <a:r>
              <a:rPr lang="fr-FR" sz="2800" b="0" dirty="0"/>
              <a:t>Le requérant doit indiquer, au service de l'état civil du lieu de naissance ou de mariage de l'intéressé ou dans sa demande écrite, la filiation de la personne titulaire de l'acte (c'est-à-dire, les nom et prénom usuel de ses parents). </a:t>
            </a:r>
          </a:p>
          <a:p>
            <a:endParaRPr lang="fr-FR" dirty="0"/>
          </a:p>
        </p:txBody>
      </p:sp>
      <p:sp>
        <p:nvSpPr>
          <p:cNvPr id="4" name="Espace réservé du contenu 3">
            <a:extLst>
              <a:ext uri="{FF2B5EF4-FFF2-40B4-BE49-F238E27FC236}">
                <a16:creationId xmlns:a16="http://schemas.microsoft.com/office/drawing/2014/main" id="{C90CFA3F-C632-43DF-AEE0-61AC13F2A2AC}"/>
              </a:ext>
            </a:extLst>
          </p:cNvPr>
          <p:cNvSpPr>
            <a:spLocks noGrp="1"/>
          </p:cNvSpPr>
          <p:nvPr>
            <p:ph sz="quarter" idx="13"/>
          </p:nvPr>
        </p:nvSpPr>
        <p:spPr/>
        <p:txBody>
          <a:bodyPr/>
          <a:lstStyle/>
          <a:p>
            <a:pPr algn="ctr"/>
            <a:r>
              <a:rPr lang="fr-FR" dirty="0">
                <a:solidFill>
                  <a:srgbClr val="004175"/>
                </a:solidFill>
              </a:rPr>
              <a:t>LE CONTRÔLE DE L’IDENTITÉ DES PARENTS</a:t>
            </a:r>
            <a:r>
              <a:rPr lang="fr-FR" dirty="0"/>
              <a:t> </a:t>
            </a:r>
          </a:p>
          <a:p>
            <a:endParaRPr lang="fr-FR" dirty="0"/>
          </a:p>
        </p:txBody>
      </p:sp>
    </p:spTree>
    <p:extLst>
      <p:ext uri="{BB962C8B-B14F-4D97-AF65-F5344CB8AC3E}">
        <p14:creationId xmlns:p14="http://schemas.microsoft.com/office/powerpoint/2010/main" val="2353879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4DA62C-CD8B-4C32-97E4-C682720E2BB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A30297B-6E66-4A51-B215-1980273CEF31}"/>
              </a:ext>
            </a:extLst>
          </p:cNvPr>
          <p:cNvSpPr>
            <a:spLocks noGrp="1"/>
          </p:cNvSpPr>
          <p:nvPr>
            <p:ph type="body" sz="quarter" idx="10"/>
          </p:nvPr>
        </p:nvSpPr>
        <p:spPr>
          <a:xfrm>
            <a:off x="546767" y="2097971"/>
            <a:ext cx="9851365" cy="2873997"/>
          </a:xfrm>
        </p:spPr>
        <p:txBody>
          <a:bodyPr/>
          <a:lstStyle/>
          <a:p>
            <a:pPr algn="just"/>
            <a:r>
              <a:rPr lang="fr-FR" sz="2800" b="0" dirty="0"/>
              <a:t>Pour répondre à cette exigence sur l’identité des parents, il est préconisé d’utiliser le formulaire 193-1. </a:t>
            </a:r>
          </a:p>
          <a:p>
            <a:pPr algn="just"/>
            <a:r>
              <a:rPr lang="fr-FR" sz="2800" b="0" dirty="0"/>
              <a:t>L’officier d’état civil s’assure par tous moyens de l’exactitude des informations fournies par le demandeur. </a:t>
            </a:r>
          </a:p>
          <a:p>
            <a:pPr algn="ctr"/>
            <a:r>
              <a:rPr lang="fr-FR" sz="2600" b="0" dirty="0">
                <a:solidFill>
                  <a:srgbClr val="004175"/>
                </a:solidFill>
                <a:hlinkClick r:id="rId2" action="ppaction://hlinkfile">
                  <a:extLst>
                    <a:ext uri="{A12FA001-AC4F-418D-AE19-62706E023703}">
                      <ahyp:hlinkClr xmlns:ahyp="http://schemas.microsoft.com/office/drawing/2018/hyperlinkcolor" val="tx"/>
                    </a:ext>
                  </a:extLst>
                </a:hlinkClick>
              </a:rPr>
              <a:t>PJ_etat_civil_P3\7_Formulaire_ demande_ acte_EC.pdf</a:t>
            </a:r>
            <a:endParaRPr lang="fr-FR" sz="2600" b="0" dirty="0">
              <a:solidFill>
                <a:srgbClr val="004175"/>
              </a:solidFill>
            </a:endParaRPr>
          </a:p>
        </p:txBody>
      </p:sp>
      <p:sp>
        <p:nvSpPr>
          <p:cNvPr id="4" name="Espace réservé du contenu 3">
            <a:extLst>
              <a:ext uri="{FF2B5EF4-FFF2-40B4-BE49-F238E27FC236}">
                <a16:creationId xmlns:a16="http://schemas.microsoft.com/office/drawing/2014/main" id="{23A85597-276A-4EE2-83EA-4517CDB5937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630701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8E97D6-782B-41D4-8AFF-A14F0B881DCE}"/>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67B256A-C96C-4D9B-9BC6-920D4F588B35}"/>
              </a:ext>
            </a:extLst>
          </p:cNvPr>
          <p:cNvSpPr>
            <a:spLocks noGrp="1"/>
          </p:cNvSpPr>
          <p:nvPr>
            <p:ph type="body" sz="quarter" idx="10"/>
          </p:nvPr>
        </p:nvSpPr>
        <p:spPr>
          <a:xfrm>
            <a:off x="568770" y="2034359"/>
            <a:ext cx="9851365" cy="3483597"/>
          </a:xfrm>
        </p:spPr>
        <p:txBody>
          <a:bodyPr/>
          <a:lstStyle/>
          <a:p>
            <a:pPr algn="just"/>
            <a:r>
              <a:rPr lang="fr-FR" sz="2800" b="0" dirty="0"/>
              <a:t>Concernant </a:t>
            </a:r>
            <a:r>
              <a:rPr lang="fr-FR" sz="2800" b="0" u="sng" dirty="0"/>
              <a:t>les particuliers</a:t>
            </a:r>
            <a:r>
              <a:rPr lang="fr-FR" sz="2800" b="0" dirty="0"/>
              <a:t> désireux d’établir leur généalogie familiale, ces derniers doivent faire une demande de dérogation pour accéder aux archives d’état civil.</a:t>
            </a:r>
          </a:p>
          <a:p>
            <a:pPr algn="just"/>
            <a:endParaRPr lang="fr-FR" sz="2800" b="0" dirty="0"/>
          </a:p>
          <a:p>
            <a:pPr algn="ctr"/>
            <a:r>
              <a:rPr lang="fr-FR" sz="2800" b="0" dirty="0">
                <a:solidFill>
                  <a:srgbClr val="002060"/>
                </a:solidFill>
                <a:hlinkClick r:id="rId2" action="ppaction://hlinkfile">
                  <a:extLst>
                    <a:ext uri="{A12FA001-AC4F-418D-AE19-62706E023703}">
                      <ahyp:hlinkClr xmlns:ahyp="http://schemas.microsoft.com/office/drawing/2018/hyperlinkcolor" val="tx"/>
                    </a:ext>
                  </a:extLst>
                </a:hlinkClick>
              </a:rPr>
              <a:t>PJ_etat_civil_P3\1_cir_31534_du_29_juillet_2010.pdf</a:t>
            </a:r>
            <a:endParaRPr lang="fr-FR" sz="2800" b="0" dirty="0">
              <a:solidFill>
                <a:srgbClr val="002060"/>
              </a:solidFill>
            </a:endParaRPr>
          </a:p>
        </p:txBody>
      </p:sp>
      <p:sp>
        <p:nvSpPr>
          <p:cNvPr id="4" name="Espace réservé du contenu 3">
            <a:extLst>
              <a:ext uri="{FF2B5EF4-FFF2-40B4-BE49-F238E27FC236}">
                <a16:creationId xmlns:a16="http://schemas.microsoft.com/office/drawing/2014/main" id="{2A8A365E-43FC-443B-8BBA-270B2254005C}"/>
              </a:ext>
            </a:extLst>
          </p:cNvPr>
          <p:cNvSpPr>
            <a:spLocks noGrp="1"/>
          </p:cNvSpPr>
          <p:nvPr>
            <p:ph sz="quarter" idx="13"/>
          </p:nvPr>
        </p:nvSpPr>
        <p:spPr/>
        <p:txBody>
          <a:bodyPr/>
          <a:lstStyle/>
          <a:p>
            <a:pPr algn="ctr"/>
            <a:r>
              <a:rPr lang="fr-FR" dirty="0">
                <a:solidFill>
                  <a:srgbClr val="002060"/>
                </a:solidFill>
              </a:rPr>
              <a:t>LES DEMANDES DES PARTICULIERS</a:t>
            </a:r>
          </a:p>
        </p:txBody>
      </p:sp>
    </p:spTree>
    <p:extLst>
      <p:ext uri="{BB962C8B-B14F-4D97-AF65-F5344CB8AC3E}">
        <p14:creationId xmlns:p14="http://schemas.microsoft.com/office/powerpoint/2010/main" val="205782497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4858AF-B9FC-479A-95C9-01C130A28F3E}"/>
              </a:ext>
            </a:extLst>
          </p:cNvPr>
          <p:cNvSpPr>
            <a:spLocks noGrp="1"/>
          </p:cNvSpPr>
          <p:nvPr>
            <p:ph type="title"/>
          </p:nvPr>
        </p:nvSpPr>
        <p:spPr/>
        <p:txBody>
          <a:bodyPr/>
          <a:lstStyle/>
          <a:p>
            <a:pPr algn="ctr"/>
            <a:r>
              <a:rPr lang="fr-FR" dirty="0"/>
              <a:t>Les personnes non autorisées</a:t>
            </a:r>
          </a:p>
        </p:txBody>
      </p:sp>
      <p:sp>
        <p:nvSpPr>
          <p:cNvPr id="3" name="Espace réservé du texte 2">
            <a:extLst>
              <a:ext uri="{FF2B5EF4-FFF2-40B4-BE49-F238E27FC236}">
                <a16:creationId xmlns:a16="http://schemas.microsoft.com/office/drawing/2014/main" id="{53EC403E-10A6-441F-83DE-B447278F5560}"/>
              </a:ext>
            </a:extLst>
          </p:cNvPr>
          <p:cNvSpPr>
            <a:spLocks noGrp="1"/>
          </p:cNvSpPr>
          <p:nvPr>
            <p:ph type="body" sz="quarter" idx="10"/>
          </p:nvPr>
        </p:nvSpPr>
        <p:spPr>
          <a:xfrm>
            <a:off x="546767" y="1820392"/>
            <a:ext cx="9851365" cy="3920477"/>
          </a:xfrm>
        </p:spPr>
        <p:txBody>
          <a:bodyPr/>
          <a:lstStyle/>
          <a:p>
            <a:pPr lvl="1" algn="just"/>
            <a:r>
              <a:rPr lang="fr-FR" sz="2600" b="0" dirty="0"/>
              <a:t>le mineur non émancipé ne peut obtenir seul des copies intégrales de son acte de naissance ;</a:t>
            </a:r>
          </a:p>
          <a:p>
            <a:pPr lvl="1" algn="just"/>
            <a:r>
              <a:rPr lang="fr-FR" sz="2600" b="0" dirty="0"/>
              <a:t>le concubin ou le partenaire pacsé n'est pas assimilé au conjoint ;</a:t>
            </a:r>
          </a:p>
          <a:p>
            <a:pPr lvl="1" algn="just"/>
            <a:r>
              <a:rPr lang="fr-FR" sz="2600" b="0" dirty="0"/>
              <a:t>les frères et sœurs, même héritiers de la personne que l'acte concerne, ne peuvent obtenir des copies intégrales (mais ils peuvent obtenir un extrait avec filiation en prouvant leur qualité d’héritier).</a:t>
            </a:r>
          </a:p>
          <a:p>
            <a:endParaRPr lang="fr-FR" dirty="0"/>
          </a:p>
        </p:txBody>
      </p:sp>
      <p:sp>
        <p:nvSpPr>
          <p:cNvPr id="4" name="Espace réservé du contenu 3">
            <a:extLst>
              <a:ext uri="{FF2B5EF4-FFF2-40B4-BE49-F238E27FC236}">
                <a16:creationId xmlns:a16="http://schemas.microsoft.com/office/drawing/2014/main" id="{9D73AE95-98F5-4C40-8767-2FAAB82E4ECA}"/>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9683296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B0ED61-D306-46CD-A481-963B234D5B71}"/>
              </a:ext>
            </a:extLst>
          </p:cNvPr>
          <p:cNvSpPr>
            <a:spLocks noGrp="1"/>
          </p:cNvSpPr>
          <p:nvPr>
            <p:ph type="title"/>
          </p:nvPr>
        </p:nvSpPr>
        <p:spPr/>
        <p:txBody>
          <a:bodyPr/>
          <a:lstStyle/>
          <a:p>
            <a:pPr algn="ctr"/>
            <a:r>
              <a:rPr lang="fr-FR" dirty="0"/>
              <a:t>LES AUTORISATIONS DU PARQUET</a:t>
            </a:r>
          </a:p>
        </p:txBody>
      </p:sp>
      <p:sp>
        <p:nvSpPr>
          <p:cNvPr id="3" name="Espace réservé du texte 2">
            <a:extLst>
              <a:ext uri="{FF2B5EF4-FFF2-40B4-BE49-F238E27FC236}">
                <a16:creationId xmlns:a16="http://schemas.microsoft.com/office/drawing/2014/main" id="{99B85D74-FC1F-4345-9E1B-38546B40B4D3}"/>
              </a:ext>
            </a:extLst>
          </p:cNvPr>
          <p:cNvSpPr>
            <a:spLocks noGrp="1"/>
          </p:cNvSpPr>
          <p:nvPr>
            <p:ph type="body" sz="quarter" idx="10"/>
          </p:nvPr>
        </p:nvSpPr>
        <p:spPr>
          <a:xfrm>
            <a:off x="524764" y="2097971"/>
            <a:ext cx="9851365" cy="2345677"/>
          </a:xfrm>
        </p:spPr>
        <p:txBody>
          <a:bodyPr/>
          <a:lstStyle/>
          <a:p>
            <a:pPr algn="just"/>
            <a:r>
              <a:rPr lang="fr-FR" sz="2800" b="0" dirty="0"/>
              <a:t>Le procureur de la République a le pouvoir d’autoriser les tiers à obtenir des copies intégrales. </a:t>
            </a:r>
          </a:p>
          <a:p>
            <a:pPr algn="just"/>
            <a:r>
              <a:rPr lang="fr-FR" sz="2800" b="0" dirty="0"/>
              <a:t>Pour obtenir l’autorisation, le demandeur devra justifier d’un intérêt légitime. </a:t>
            </a:r>
          </a:p>
          <a:p>
            <a:endParaRPr lang="fr-FR" dirty="0"/>
          </a:p>
        </p:txBody>
      </p:sp>
      <p:sp>
        <p:nvSpPr>
          <p:cNvPr id="4" name="Espace réservé du contenu 3">
            <a:extLst>
              <a:ext uri="{FF2B5EF4-FFF2-40B4-BE49-F238E27FC236}">
                <a16:creationId xmlns:a16="http://schemas.microsoft.com/office/drawing/2014/main" id="{BD6C310F-8FB8-4243-9D0D-87079AA9B06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8189466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CE3416-4E84-44F2-8F82-89BACF1D72E1}"/>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712C994-9857-4EA4-BA33-B04016D35B3D}"/>
              </a:ext>
            </a:extLst>
          </p:cNvPr>
          <p:cNvSpPr>
            <a:spLocks noGrp="1"/>
          </p:cNvSpPr>
          <p:nvPr>
            <p:ph type="body" sz="quarter" idx="10"/>
          </p:nvPr>
        </p:nvSpPr>
        <p:spPr>
          <a:xfrm>
            <a:off x="546767" y="1810232"/>
            <a:ext cx="9851365" cy="3940797"/>
          </a:xfrm>
        </p:spPr>
        <p:txBody>
          <a:bodyPr/>
          <a:lstStyle/>
          <a:p>
            <a:pPr algn="just"/>
            <a:r>
              <a:rPr lang="fr-FR" sz="2800" b="0" dirty="0"/>
              <a:t>Les personnes qui ont qualité pour demander la copie d’un acte peuvent désigner un mandataire qui devra justifier d’une procuration expresse. </a:t>
            </a:r>
          </a:p>
          <a:p>
            <a:pPr algn="just"/>
            <a:r>
              <a:rPr lang="fr-FR" sz="2800" b="0" dirty="0"/>
              <a:t>Les avocats, les notaires sont présumés mandataires de leur client lorsqu’ils demandent une copie intégrale d’un acte. </a:t>
            </a:r>
          </a:p>
          <a:p>
            <a:pPr algn="just"/>
            <a:r>
              <a:rPr lang="fr-FR" sz="2800" b="0" dirty="0"/>
              <a:t>Ils doivent indiquer l’identité de la personne pour laquelle ils agissent. </a:t>
            </a:r>
          </a:p>
          <a:p>
            <a:endParaRPr lang="fr-FR" dirty="0"/>
          </a:p>
        </p:txBody>
      </p:sp>
      <p:sp>
        <p:nvSpPr>
          <p:cNvPr id="4" name="Espace réservé du contenu 3">
            <a:extLst>
              <a:ext uri="{FF2B5EF4-FFF2-40B4-BE49-F238E27FC236}">
                <a16:creationId xmlns:a16="http://schemas.microsoft.com/office/drawing/2014/main" id="{319D515E-EB97-4D40-A122-B178FC86F2C6}"/>
              </a:ext>
            </a:extLst>
          </p:cNvPr>
          <p:cNvSpPr>
            <a:spLocks noGrp="1"/>
          </p:cNvSpPr>
          <p:nvPr>
            <p:ph sz="quarter" idx="13"/>
          </p:nvPr>
        </p:nvSpPr>
        <p:spPr/>
        <p:txBody>
          <a:bodyPr/>
          <a:lstStyle/>
          <a:p>
            <a:pPr algn="ctr"/>
            <a:r>
              <a:rPr lang="fr-FR" dirty="0">
                <a:solidFill>
                  <a:srgbClr val="004175"/>
                </a:solidFill>
              </a:rPr>
              <a:t>LES MANDATS</a:t>
            </a:r>
          </a:p>
        </p:txBody>
      </p:sp>
    </p:spTree>
    <p:extLst>
      <p:ext uri="{BB962C8B-B14F-4D97-AF65-F5344CB8AC3E}">
        <p14:creationId xmlns:p14="http://schemas.microsoft.com/office/powerpoint/2010/main" val="20953873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6D5D17-59BF-472C-890A-C5617713777E}"/>
              </a:ext>
            </a:extLst>
          </p:cNvPr>
          <p:cNvSpPr>
            <a:spLocks noGrp="1"/>
          </p:cNvSpPr>
          <p:nvPr>
            <p:ph type="title"/>
          </p:nvPr>
        </p:nvSpPr>
        <p:spPr/>
        <p:txBody>
          <a:bodyPr/>
          <a:lstStyle/>
          <a:p>
            <a:pPr algn="ctr"/>
            <a:br>
              <a:rPr lang="fr-FR" dirty="0"/>
            </a:br>
            <a:r>
              <a:rPr lang="fr-FR" dirty="0"/>
              <a:t>REGLES SPÉCIFIQUES AUX EXTRAITS</a:t>
            </a:r>
            <a:br>
              <a:rPr lang="fr-FR" dirty="0"/>
            </a:br>
            <a:endParaRPr lang="fr-FR" dirty="0"/>
          </a:p>
        </p:txBody>
      </p:sp>
      <p:sp>
        <p:nvSpPr>
          <p:cNvPr id="3" name="Espace réservé du texte 2">
            <a:extLst>
              <a:ext uri="{FF2B5EF4-FFF2-40B4-BE49-F238E27FC236}">
                <a16:creationId xmlns:a16="http://schemas.microsoft.com/office/drawing/2014/main" id="{9047DD69-CF5F-407A-82D3-FBDAB584B200}"/>
              </a:ext>
            </a:extLst>
          </p:cNvPr>
          <p:cNvSpPr>
            <a:spLocks noGrp="1"/>
          </p:cNvSpPr>
          <p:nvPr>
            <p:ph type="body" sz="quarter" idx="10"/>
          </p:nvPr>
        </p:nvSpPr>
        <p:spPr>
          <a:xfrm>
            <a:off x="546767" y="1637043"/>
            <a:ext cx="9851365" cy="4946637"/>
          </a:xfrm>
        </p:spPr>
        <p:txBody>
          <a:bodyPr/>
          <a:lstStyle/>
          <a:p>
            <a:pPr algn="just"/>
            <a:r>
              <a:rPr lang="fr-FR" sz="2800" b="0" dirty="0"/>
              <a:t>Dans les extraits d’acte de naissance et pour les mentions relatives au mariage : </a:t>
            </a:r>
          </a:p>
          <a:p>
            <a:pPr lvl="1" algn="just"/>
            <a:r>
              <a:rPr lang="fr-FR" sz="2800" b="0" dirty="0"/>
              <a:t>en cas de pluralité d’unions, seul le dernier mariage est mentionné (les unions antérieures peuvent néanmoins être inscrites à la demande expresse de l’usager) ; </a:t>
            </a:r>
          </a:p>
          <a:p>
            <a:pPr lvl="1" algn="just"/>
            <a:r>
              <a:rPr lang="fr-FR" sz="2800" dirty="0"/>
              <a:t>en cas d'annulation de mariage, ni la mention du mariage ni celle de l'annulation ne figure dans l'extrait ;</a:t>
            </a:r>
          </a:p>
          <a:p>
            <a:pPr lvl="1" algn="just"/>
            <a:r>
              <a:rPr lang="fr-FR" sz="2800" dirty="0"/>
              <a:t>en cas de reprise de la vie commune suivie ou non d'un divorce, ni la mention de séparation de corps ni celle de reprise de la vie commune ne figure dans l'extrait. </a:t>
            </a:r>
          </a:p>
          <a:p>
            <a:pPr lvl="1" algn="just"/>
            <a:endParaRPr lang="fr-FR" sz="2800" b="0" dirty="0"/>
          </a:p>
          <a:p>
            <a:endParaRPr lang="fr-FR" dirty="0"/>
          </a:p>
        </p:txBody>
      </p:sp>
      <p:sp>
        <p:nvSpPr>
          <p:cNvPr id="4" name="Espace réservé du contenu 3">
            <a:extLst>
              <a:ext uri="{FF2B5EF4-FFF2-40B4-BE49-F238E27FC236}">
                <a16:creationId xmlns:a16="http://schemas.microsoft.com/office/drawing/2014/main" id="{3D201346-2C73-4D7B-ADF9-C68493EC292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0342264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E6EBC-CDA9-44A7-9CA2-A0FB49E3550F}"/>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B2D8580-7284-463C-AD5A-0D1801437938}"/>
              </a:ext>
            </a:extLst>
          </p:cNvPr>
          <p:cNvSpPr>
            <a:spLocks noGrp="1"/>
          </p:cNvSpPr>
          <p:nvPr>
            <p:ph type="body" sz="quarter" idx="10"/>
          </p:nvPr>
        </p:nvSpPr>
        <p:spPr>
          <a:xfrm>
            <a:off x="568770" y="2194125"/>
            <a:ext cx="9851365" cy="1908797"/>
          </a:xfrm>
        </p:spPr>
        <p:txBody>
          <a:bodyPr/>
          <a:lstStyle/>
          <a:p>
            <a:pPr algn="just"/>
            <a:r>
              <a:rPr lang="fr-FR" sz="2800" b="0" dirty="0"/>
              <a:t>Pour les extraits, on distingue deux cas : </a:t>
            </a:r>
          </a:p>
          <a:p>
            <a:pPr lvl="1" algn="just"/>
            <a:r>
              <a:rPr lang="fr-FR" sz="2800" b="0" dirty="0"/>
              <a:t>les extraits sans filiation ; </a:t>
            </a:r>
          </a:p>
          <a:p>
            <a:pPr lvl="1" algn="just"/>
            <a:r>
              <a:rPr lang="fr-FR" sz="2800" b="0" dirty="0"/>
              <a:t>les extraits avec filiation. </a:t>
            </a:r>
          </a:p>
          <a:p>
            <a:endParaRPr lang="fr-FR" dirty="0"/>
          </a:p>
        </p:txBody>
      </p:sp>
      <p:sp>
        <p:nvSpPr>
          <p:cNvPr id="4" name="Espace réservé du contenu 3">
            <a:extLst>
              <a:ext uri="{FF2B5EF4-FFF2-40B4-BE49-F238E27FC236}">
                <a16:creationId xmlns:a16="http://schemas.microsoft.com/office/drawing/2014/main" id="{B481EAE9-9620-4D95-9FE9-AF450F43988A}"/>
              </a:ext>
            </a:extLst>
          </p:cNvPr>
          <p:cNvSpPr>
            <a:spLocks noGrp="1"/>
          </p:cNvSpPr>
          <p:nvPr>
            <p:ph sz="quarter" idx="13"/>
          </p:nvPr>
        </p:nvSpPr>
        <p:spPr/>
        <p:txBody>
          <a:bodyPr/>
          <a:lstStyle/>
          <a:p>
            <a:pPr algn="ctr"/>
            <a:r>
              <a:rPr lang="fr-FR" dirty="0">
                <a:solidFill>
                  <a:srgbClr val="004175"/>
                </a:solidFill>
              </a:rPr>
              <a:t>QUI PEUT DEMANDER UN EXTRAIT D’ACTE ?</a:t>
            </a:r>
            <a:r>
              <a:rPr lang="fr-FR" dirty="0"/>
              <a:t> </a:t>
            </a:r>
          </a:p>
          <a:p>
            <a:endParaRPr lang="fr-FR" dirty="0"/>
          </a:p>
        </p:txBody>
      </p:sp>
    </p:spTree>
    <p:extLst>
      <p:ext uri="{BB962C8B-B14F-4D97-AF65-F5344CB8AC3E}">
        <p14:creationId xmlns:p14="http://schemas.microsoft.com/office/powerpoint/2010/main" val="177981580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CBA76B-18E1-49E5-8187-568304372380}"/>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0C70ECF-9775-4E2E-8EBF-34E5473CDD2D}"/>
              </a:ext>
            </a:extLst>
          </p:cNvPr>
          <p:cNvSpPr>
            <a:spLocks noGrp="1"/>
          </p:cNvSpPr>
          <p:nvPr>
            <p:ph type="body" sz="quarter" idx="10"/>
          </p:nvPr>
        </p:nvSpPr>
        <p:spPr>
          <a:xfrm>
            <a:off x="568770" y="2034359"/>
            <a:ext cx="9851365" cy="2569197"/>
          </a:xfrm>
        </p:spPr>
        <p:txBody>
          <a:bodyPr/>
          <a:lstStyle/>
          <a:p>
            <a:pPr algn="just"/>
            <a:r>
              <a:rPr lang="fr-FR" sz="2800" b="0" dirty="0"/>
              <a:t>Les dépositaires des registres sont tenus de délivrer à tout requérant des extraits des actes de naissance et de mariage.</a:t>
            </a:r>
          </a:p>
          <a:p>
            <a:pPr algn="just"/>
            <a:r>
              <a:rPr lang="fr-FR" sz="2800" b="0" dirty="0"/>
              <a:t>Ces extraits sont délivrés à toute personne sans qu’elle n’ait à justifier des motifs de sa demande. </a:t>
            </a:r>
          </a:p>
          <a:p>
            <a:endParaRPr lang="fr-FR" dirty="0"/>
          </a:p>
        </p:txBody>
      </p:sp>
      <p:sp>
        <p:nvSpPr>
          <p:cNvPr id="4" name="Espace réservé du contenu 3">
            <a:extLst>
              <a:ext uri="{FF2B5EF4-FFF2-40B4-BE49-F238E27FC236}">
                <a16:creationId xmlns:a16="http://schemas.microsoft.com/office/drawing/2014/main" id="{95694FA6-A3BC-4858-930E-DDA9DEA63CDF}"/>
              </a:ext>
            </a:extLst>
          </p:cNvPr>
          <p:cNvSpPr>
            <a:spLocks noGrp="1"/>
          </p:cNvSpPr>
          <p:nvPr>
            <p:ph sz="quarter" idx="13"/>
          </p:nvPr>
        </p:nvSpPr>
        <p:spPr/>
        <p:txBody>
          <a:bodyPr/>
          <a:lstStyle/>
          <a:p>
            <a:pPr algn="ctr"/>
            <a:r>
              <a:rPr lang="fr-FR" dirty="0">
                <a:solidFill>
                  <a:srgbClr val="004175"/>
                </a:solidFill>
              </a:rPr>
              <a:t>LES EXTRAITS SANS FILIATION</a:t>
            </a:r>
          </a:p>
        </p:txBody>
      </p:sp>
    </p:spTree>
    <p:extLst>
      <p:ext uri="{BB962C8B-B14F-4D97-AF65-F5344CB8AC3E}">
        <p14:creationId xmlns:p14="http://schemas.microsoft.com/office/powerpoint/2010/main" val="195706107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238599-AA61-4637-BBEB-A0A8B2DA6B4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2EB057E1-9739-4556-B5D2-87FB81ABC9E6}"/>
              </a:ext>
            </a:extLst>
          </p:cNvPr>
          <p:cNvSpPr>
            <a:spLocks noGrp="1"/>
          </p:cNvSpPr>
          <p:nvPr>
            <p:ph type="body" sz="quarter" idx="10"/>
          </p:nvPr>
        </p:nvSpPr>
        <p:spPr>
          <a:xfrm>
            <a:off x="489943" y="2097971"/>
            <a:ext cx="9851365" cy="3148317"/>
          </a:xfrm>
        </p:spPr>
        <p:txBody>
          <a:bodyPr/>
          <a:lstStyle/>
          <a:p>
            <a:pPr algn="just"/>
            <a:r>
              <a:rPr lang="fr-FR" sz="2800" b="0" dirty="0"/>
              <a:t>Les extraits d'acte de naissance indiqueront, sans autres renseignements :</a:t>
            </a:r>
          </a:p>
          <a:p>
            <a:pPr lvl="1" algn="just"/>
            <a:r>
              <a:rPr lang="fr-FR" sz="2600" b="0" dirty="0"/>
              <a:t> </a:t>
            </a:r>
            <a:r>
              <a:rPr lang="fr-FR" sz="2800" b="0" dirty="0"/>
              <a:t>l'année, le jour, l'heure et le lieu de naissance;</a:t>
            </a:r>
          </a:p>
          <a:p>
            <a:pPr lvl="1" algn="just"/>
            <a:r>
              <a:rPr lang="fr-FR" sz="2800" b="0" dirty="0"/>
              <a:t> le sexe, les prénoms et le nom de l'enfant tels qu'ils résultent des énonciations de l'acte de naissance ou des mentions portées en marge de cet acte. </a:t>
            </a:r>
          </a:p>
          <a:p>
            <a:endParaRPr lang="fr-FR" dirty="0"/>
          </a:p>
        </p:txBody>
      </p:sp>
      <p:sp>
        <p:nvSpPr>
          <p:cNvPr id="4" name="Espace réservé du contenu 3">
            <a:extLst>
              <a:ext uri="{FF2B5EF4-FFF2-40B4-BE49-F238E27FC236}">
                <a16:creationId xmlns:a16="http://schemas.microsoft.com/office/drawing/2014/main" id="{9B92521A-AFE4-4D97-9E48-D7D89755C52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2628400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DDF1E7-818B-4C4D-A89F-4B1346645B4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65B9AE9-089D-40B6-9DC6-0B139C37DE60}"/>
              </a:ext>
            </a:extLst>
          </p:cNvPr>
          <p:cNvSpPr>
            <a:spLocks noGrp="1"/>
          </p:cNvSpPr>
          <p:nvPr>
            <p:ph type="body" sz="quarter" idx="10"/>
          </p:nvPr>
        </p:nvSpPr>
        <p:spPr>
          <a:xfrm>
            <a:off x="568770" y="1880883"/>
            <a:ext cx="9851365" cy="3950957"/>
          </a:xfrm>
        </p:spPr>
        <p:txBody>
          <a:bodyPr/>
          <a:lstStyle/>
          <a:p>
            <a:pPr algn="just"/>
            <a:r>
              <a:rPr lang="fr-FR" sz="2800" b="0" dirty="0"/>
              <a:t>En outre, ils reproduiront éventuellement les mentions :</a:t>
            </a:r>
          </a:p>
          <a:p>
            <a:pPr lvl="1" algn="just"/>
            <a:r>
              <a:rPr lang="fr-FR" sz="2600" b="0" dirty="0"/>
              <a:t> de mariage;</a:t>
            </a:r>
          </a:p>
          <a:p>
            <a:pPr lvl="1" algn="just"/>
            <a:r>
              <a:rPr lang="fr-FR" sz="2600" b="0" dirty="0"/>
              <a:t>de divorce</a:t>
            </a:r>
            <a:r>
              <a:rPr lang="fr-FR" sz="2600" dirty="0"/>
              <a:t>;</a:t>
            </a:r>
          </a:p>
          <a:p>
            <a:pPr lvl="1" algn="just"/>
            <a:r>
              <a:rPr lang="fr-FR" sz="2600" b="0" dirty="0"/>
              <a:t>de séparation de corps;</a:t>
            </a:r>
          </a:p>
          <a:p>
            <a:pPr lvl="1" algn="just"/>
            <a:r>
              <a:rPr lang="fr-FR" sz="2600" b="0" dirty="0"/>
              <a:t>de conclusion, modification ou dissolution de PACS;</a:t>
            </a:r>
          </a:p>
          <a:p>
            <a:pPr lvl="1" algn="just"/>
            <a:r>
              <a:rPr lang="fr-FR" sz="2600" b="0" dirty="0"/>
              <a:t>de décès ;</a:t>
            </a:r>
          </a:p>
          <a:p>
            <a:pPr lvl="1" algn="just"/>
            <a:r>
              <a:rPr lang="fr-FR" sz="2600" b="0" dirty="0"/>
              <a:t>et de décisions judiciaires relatives à la capacité de l’intéressé. </a:t>
            </a:r>
          </a:p>
          <a:p>
            <a:endParaRPr lang="fr-FR" dirty="0"/>
          </a:p>
        </p:txBody>
      </p:sp>
      <p:sp>
        <p:nvSpPr>
          <p:cNvPr id="4" name="Espace réservé du contenu 3">
            <a:extLst>
              <a:ext uri="{FF2B5EF4-FFF2-40B4-BE49-F238E27FC236}">
                <a16:creationId xmlns:a16="http://schemas.microsoft.com/office/drawing/2014/main" id="{62F5C00D-9775-4B3F-8AB0-B295FF98E34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577428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A8713E-93CD-4A8B-8C2A-ACDF12E6852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79BED5D-EB57-42CB-A4B8-95ECF8C00581}"/>
              </a:ext>
            </a:extLst>
          </p:cNvPr>
          <p:cNvSpPr>
            <a:spLocks noGrp="1"/>
          </p:cNvSpPr>
          <p:nvPr>
            <p:ph type="body" sz="quarter" idx="10"/>
          </p:nvPr>
        </p:nvSpPr>
        <p:spPr>
          <a:xfrm>
            <a:off x="699167" y="2034359"/>
            <a:ext cx="9851365" cy="3920477"/>
          </a:xfrm>
        </p:spPr>
        <p:txBody>
          <a:bodyPr/>
          <a:lstStyle/>
          <a:p>
            <a:pPr algn="just"/>
            <a:r>
              <a:rPr lang="fr-FR" sz="2800" b="0" dirty="0"/>
              <a:t>Les extraits d'acte de mariage indiqueront,  sans autres renseignements :</a:t>
            </a:r>
          </a:p>
          <a:p>
            <a:pPr lvl="1" algn="just"/>
            <a:r>
              <a:rPr lang="fr-FR" sz="2800" b="0" dirty="0"/>
              <a:t>l'année</a:t>
            </a:r>
            <a:r>
              <a:rPr lang="fr-FR" sz="2800" dirty="0"/>
              <a:t>;</a:t>
            </a:r>
          </a:p>
          <a:p>
            <a:pPr lvl="1" algn="just"/>
            <a:r>
              <a:rPr lang="fr-FR" sz="2800" b="0" dirty="0"/>
              <a:t>le jour du mariage;</a:t>
            </a:r>
          </a:p>
          <a:p>
            <a:pPr lvl="1" algn="just"/>
            <a:r>
              <a:rPr lang="fr-FR" sz="2800" b="0" dirty="0"/>
              <a:t>ainsi que les noms et prénoms;</a:t>
            </a:r>
          </a:p>
          <a:p>
            <a:pPr lvl="1" algn="just"/>
            <a:r>
              <a:rPr lang="fr-FR" sz="2800" b="0" dirty="0"/>
              <a:t>dates et lieux de naissance des époux, tels qu'ils résultent des énonciations de l'acte de mariage ou des mentions portées en marge de cet acte. </a:t>
            </a:r>
          </a:p>
          <a:p>
            <a:endParaRPr lang="fr-FR" dirty="0"/>
          </a:p>
        </p:txBody>
      </p:sp>
      <p:sp>
        <p:nvSpPr>
          <p:cNvPr id="4" name="Espace réservé du contenu 3">
            <a:extLst>
              <a:ext uri="{FF2B5EF4-FFF2-40B4-BE49-F238E27FC236}">
                <a16:creationId xmlns:a16="http://schemas.microsoft.com/office/drawing/2014/main" id="{67F18EB9-B96E-4598-9B7F-F52AD72CBDF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09092264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F4FD01-BF23-4617-9D8F-D47523FAD6B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242F53B-689D-4C9F-8F10-2B6CE7692F67}"/>
              </a:ext>
            </a:extLst>
          </p:cNvPr>
          <p:cNvSpPr>
            <a:spLocks noGrp="1"/>
          </p:cNvSpPr>
          <p:nvPr>
            <p:ph type="body" sz="quarter" idx="10"/>
          </p:nvPr>
        </p:nvSpPr>
        <p:spPr>
          <a:xfrm>
            <a:off x="546767" y="2287283"/>
            <a:ext cx="9851365" cy="1888477"/>
          </a:xfrm>
        </p:spPr>
        <p:txBody>
          <a:bodyPr/>
          <a:lstStyle/>
          <a:p>
            <a:pPr algn="ctr"/>
            <a:r>
              <a:rPr lang="fr-FR" sz="2600" b="0" dirty="0">
                <a:solidFill>
                  <a:srgbClr val="004175"/>
                </a:solidFill>
                <a:hlinkClick r:id="rId2" action="ppaction://hlinkfile">
                  <a:extLst>
                    <a:ext uri="{A12FA001-AC4F-418D-AE19-62706E023703}">
                      <ahyp:hlinkClr xmlns:ahyp="http://schemas.microsoft.com/office/drawing/2018/hyperlinkcolor" val="tx"/>
                    </a:ext>
                  </a:extLst>
                </a:hlinkClick>
              </a:rPr>
              <a:t>PJ_etat_civil_P3\8_Extrait_naissance_sans_filiation.pdf</a:t>
            </a:r>
            <a:endParaRPr lang="fr-FR" sz="2600" b="0" dirty="0">
              <a:solidFill>
                <a:srgbClr val="004175"/>
              </a:solidFill>
            </a:endParaRPr>
          </a:p>
          <a:p>
            <a:pPr marL="0" indent="0" algn="ctr">
              <a:buNone/>
            </a:pPr>
            <a:endParaRPr lang="fr-FR" sz="2600" b="0" dirty="0">
              <a:solidFill>
                <a:srgbClr val="004175"/>
              </a:solidFill>
            </a:endParaRPr>
          </a:p>
          <a:p>
            <a:pPr algn="ctr"/>
            <a:r>
              <a:rPr lang="fr-FR" sz="2600" b="0" dirty="0">
                <a:solidFill>
                  <a:srgbClr val="004175"/>
                </a:solidFill>
                <a:hlinkClick r:id="rId3" action="ppaction://hlinkfile">
                  <a:extLst>
                    <a:ext uri="{A12FA001-AC4F-418D-AE19-62706E023703}">
                      <ahyp:hlinkClr xmlns:ahyp="http://schemas.microsoft.com/office/drawing/2018/hyperlinkcolor" val="tx"/>
                    </a:ext>
                  </a:extLst>
                </a:hlinkClick>
              </a:rPr>
              <a:t>PJ_etat_civil_P3\9_Extrait_acte_mariage_sans_filiation.pdf</a:t>
            </a:r>
            <a:endParaRPr lang="fr-FR" sz="2600" b="0" dirty="0">
              <a:solidFill>
                <a:srgbClr val="004175"/>
              </a:solidFill>
            </a:endParaRPr>
          </a:p>
        </p:txBody>
      </p:sp>
      <p:sp>
        <p:nvSpPr>
          <p:cNvPr id="4" name="Espace réservé du contenu 3">
            <a:extLst>
              <a:ext uri="{FF2B5EF4-FFF2-40B4-BE49-F238E27FC236}">
                <a16:creationId xmlns:a16="http://schemas.microsoft.com/office/drawing/2014/main" id="{9FA46D85-4D1F-4440-949F-0A854F21BC4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069774393"/>
      </p:ext>
    </p:extLst>
  </p:cSld>
  <p:clrMapOvr>
    <a:masterClrMapping/>
  </p:clrMapOvr>
</p:sld>
</file>

<file path=ppt/theme/theme1.xml><?xml version="1.0" encoding="utf-8"?>
<a:theme xmlns:a="http://schemas.openxmlformats.org/drawingml/2006/main" name="ORS_COMEXT_MDL_Masque ppt_V1 1">
  <a:themeElements>
    <a:clrScheme name="Adico">
      <a:dk1>
        <a:srgbClr val="60BDEC"/>
      </a:dk1>
      <a:lt1>
        <a:srgbClr val="FFFFFF"/>
      </a:lt1>
      <a:dk2>
        <a:srgbClr val="262626"/>
      </a:dk2>
      <a:lt2>
        <a:srgbClr val="7F7F7F"/>
      </a:lt2>
      <a:accent1>
        <a:srgbClr val="0072B4"/>
      </a:accent1>
      <a:accent2>
        <a:srgbClr val="F59F0E"/>
      </a:accent2>
      <a:accent3>
        <a:srgbClr val="7EC787"/>
      </a:accent3>
      <a:accent4>
        <a:srgbClr val="F59F0E"/>
      </a:accent4>
      <a:accent5>
        <a:srgbClr val="BA9960"/>
      </a:accent5>
      <a:accent6>
        <a:srgbClr val="7882C3"/>
      </a:accent6>
      <a:hlink>
        <a:srgbClr val="C0C378"/>
      </a:hlink>
      <a:folHlink>
        <a:srgbClr val="FFFFFF"/>
      </a:folHlink>
    </a:clrScheme>
    <a:fontScheme name="ORESYS">
      <a:majorFont>
        <a:latin typeface="Cambri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dk1"/>
        </a:lnRef>
        <a:fillRef idx="1">
          <a:schemeClr val="lt1"/>
        </a:fillRef>
        <a:effectRef idx="0">
          <a:schemeClr val="dk1"/>
        </a:effectRef>
        <a:fontRef idx="minor">
          <a:schemeClr val="dk1"/>
        </a:fontRef>
      </a:style>
    </a:sp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6ECEF099FD284BBD357D9A149581DD" ma:contentTypeVersion="6" ma:contentTypeDescription="Crée un document." ma:contentTypeScope="" ma:versionID="2228c7d75d88b1b09a32780e782d0ef8">
  <xsd:schema xmlns:xsd="http://www.w3.org/2001/XMLSchema" xmlns:xs="http://www.w3.org/2001/XMLSchema" xmlns:p="http://schemas.microsoft.com/office/2006/metadata/properties" xmlns:ns2="c14b9496-3a43-470d-b433-358045affd7f" xmlns:ns3="aa6aef3f-86c7-422b-805a-6bc9c09fb713" targetNamespace="http://schemas.microsoft.com/office/2006/metadata/properties" ma:root="true" ma:fieldsID="8752e08295722db3be7f0fe3389c87ca" ns2:_="" ns3:_="">
    <xsd:import namespace="c14b9496-3a43-470d-b433-358045affd7f"/>
    <xsd:import namespace="aa6aef3f-86c7-422b-805a-6bc9c09fb713"/>
    <xsd:element name="properties">
      <xsd:complexType>
        <xsd:sequence>
          <xsd:element name="documentManagement">
            <xsd:complexType>
              <xsd:all>
                <xsd:element ref="ns2:b96727c6940a44118467d61038f74d20" minOccurs="0"/>
                <xsd:element ref="ns2:TaxCatchAll"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4b9496-3a43-470d-b433-358045affd7f" elementFormDefault="qualified">
    <xsd:import namespace="http://schemas.microsoft.com/office/2006/documentManagement/types"/>
    <xsd:import namespace="http://schemas.microsoft.com/office/infopath/2007/PartnerControls"/>
    <xsd:element name="b96727c6940a44118467d61038f74d20" ma:index="9" ma:taxonomy="true" ma:internalName="b96727c6940a44118467d61038f74d20" ma:taxonomyFieldName="Service_x0028_s_x0029__x0020_concern_x00e9__x0028_s_x0029_" ma:displayName="Service(s) concerné(s)" ma:readOnly="false" ma:default="" ma:fieldId="{b96727c6-940a-4411-8467-d61038f74d20}" ma:taxonomyMulti="true" ma:sspId="3730087d-08e5-4c2d-a7e2-9a3b45f9eabc" ma:termSetId="0172c731-5942-472d-8546-e0ce0a6bf9e5" ma:anchorId="00000000-0000-0000-0000-000000000000" ma:open="true" ma:isKeyword="false">
      <xsd:complexType>
        <xsd:sequence>
          <xsd:element ref="pc:Terms" minOccurs="0" maxOccurs="1"/>
        </xsd:sequence>
      </xsd:complexType>
    </xsd:element>
    <xsd:element name="TaxCatchAll" ma:index="10" nillable="true" ma:displayName="Taxonomy Catch All Column" ma:hidden="true" ma:list="{dd7f461d-9756-463f-a35e-f6d878ac93de}" ma:internalName="TaxCatchAll" ma:showField="CatchAllData" ma:web="c14b9496-3a43-470d-b433-358045affd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a6aef3f-86c7-422b-805a-6bc9c09fb71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96727c6940a44118467d61038f74d20 xmlns="c14b9496-3a43-470d-b433-358045affd7f">
      <Terms xmlns="http://schemas.microsoft.com/office/infopath/2007/PartnerControls">
        <TermInfo xmlns="http://schemas.microsoft.com/office/infopath/2007/PartnerControls">
          <TermName xmlns="http://schemas.microsoft.com/office/infopath/2007/PartnerControls">Toute l'entreprise</TermName>
          <TermId xmlns="http://schemas.microsoft.com/office/infopath/2007/PartnerControls">6e1b088b-c4a7-4696-9896-a75c6ed80894</TermId>
        </TermInfo>
      </Terms>
    </b96727c6940a44118467d61038f74d20>
    <TaxCatchAll xmlns="c14b9496-3a43-470d-b433-358045affd7f">
      <Value>27</Value>
    </TaxCatchAll>
  </documentManagement>
</p:properties>
</file>

<file path=customXml/itemProps1.xml><?xml version="1.0" encoding="utf-8"?>
<ds:datastoreItem xmlns:ds="http://schemas.openxmlformats.org/officeDocument/2006/customXml" ds:itemID="{474221A5-74BD-4FBF-BE47-F5991830E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4b9496-3a43-470d-b433-358045affd7f"/>
    <ds:schemaRef ds:uri="aa6aef3f-86c7-422b-805a-6bc9c09fb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72E379C-F331-4366-A17E-ED5EF8411224}">
  <ds:schemaRefs>
    <ds:schemaRef ds:uri="http://schemas.microsoft.com/sharepoint/v3/contenttype/forms"/>
  </ds:schemaRefs>
</ds:datastoreItem>
</file>

<file path=customXml/itemProps3.xml><?xml version="1.0" encoding="utf-8"?>
<ds:datastoreItem xmlns:ds="http://schemas.openxmlformats.org/officeDocument/2006/customXml" ds:itemID="{5AF7E186-34AC-4F0B-AB0D-A1202832497C}">
  <ds:schemaRefs>
    <ds:schemaRef ds:uri="http://schemas.microsoft.com/office/2006/metadata/properties"/>
    <ds:schemaRef ds:uri="http://schemas.microsoft.com/office/infopath/2007/PartnerControls"/>
    <ds:schemaRef ds:uri="c14b9496-3a43-470d-b433-358045affd7f"/>
  </ds:schemaRefs>
</ds:datastoreItem>
</file>

<file path=docProps/app.xml><?xml version="1.0" encoding="utf-8"?>
<Properties xmlns="http://schemas.openxmlformats.org/officeDocument/2006/extended-properties" xmlns:vt="http://schemas.openxmlformats.org/officeDocument/2006/docPropsVTypes">
  <TotalTime>1428</TotalTime>
  <Words>6532</Words>
  <Application>Microsoft Office PowerPoint</Application>
  <PresentationFormat>Personnalisé</PresentationFormat>
  <Paragraphs>456</Paragraphs>
  <Slides>148</Slides>
  <Notes>0</Notes>
  <HiddenSlides>1</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148</vt:i4>
      </vt:variant>
    </vt:vector>
  </HeadingPairs>
  <TitlesOfParts>
    <vt:vector size="158" baseType="lpstr">
      <vt:lpstr>Arial</vt:lpstr>
      <vt:lpstr>Calibri</vt:lpstr>
      <vt:lpstr>Calibri Light</vt:lpstr>
      <vt:lpstr>Cambria</vt:lpstr>
      <vt:lpstr>Century Gothic</vt:lpstr>
      <vt:lpstr>Helvetica</vt:lpstr>
      <vt:lpstr>Lato</vt:lpstr>
      <vt:lpstr>Wingdings 3</vt:lpstr>
      <vt:lpstr>ORS_COMEXT_MDL_Masque ppt_V1 1</vt:lpstr>
      <vt:lpstr>Conception personnalisée</vt:lpstr>
      <vt:lpstr>Les services de l’état civil</vt:lpstr>
      <vt:lpstr>LES REGISTRES DE L’ÉTAT CIVIL</vt:lpstr>
      <vt:lpstr>Présentation PowerPoint</vt:lpstr>
      <vt:lpstr>Présentation PowerPoint</vt:lpstr>
      <vt:lpstr>Présentation PowerPoint</vt:lpstr>
      <vt:lpstr>Présentation PowerPoint</vt:lpstr>
      <vt:lpstr>ExCEPTIONS</vt:lpstr>
      <vt:lpstr>Présentation PowerPoint</vt:lpstr>
      <vt:lpstr>Présentation PowerPoint</vt:lpstr>
      <vt:lpstr>Procédure à suivre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ÉTABLISSEMENT DES ACTES DE L’état civil</vt:lpstr>
      <vt:lpstr>LES intervenants à l’établissement de l’acte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formalisme deS l’acteS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Ratures et renvois</vt:lpstr>
      <vt:lpstr>Présentation PowerPoint</vt:lpstr>
      <vt:lpstr> ABRÉVIATIONS ET ACRONYMES </vt:lpstr>
      <vt:lpstr>dates</vt:lpstr>
      <vt:lpstr> NUMÉRO </vt:lpstr>
      <vt:lpstr>Présentation PowerPoint</vt:lpstr>
      <vt:lpstr>Présentation PowerPoint</vt:lpstr>
      <vt:lpstr> LANGUE </vt:lpstr>
      <vt:lpstr>Présentation PowerPoint</vt:lpstr>
      <vt:lpstr>Présentation PowerPoint</vt:lpstr>
      <vt:lpstr>Présentation PowerPoint</vt:lpstr>
      <vt:lpstr>Présentation PowerPoint</vt:lpstr>
      <vt:lpstr>Présentation PowerPoint</vt:lpstr>
      <vt:lpstr>Accès à l’état civil</vt:lpstr>
      <vt:lpstr> SÉCURISATION DU SYSTHÈME INFORMATIQUE </vt:lpstr>
      <vt:lpstr> ÉNONCIATION DES ACTES D’ÉTAT CIVIL </vt:lpstr>
      <vt:lpstr>Présentation PowerPoint</vt:lpstr>
      <vt:lpstr> DATES </vt:lpstr>
      <vt:lpstr> DÉSIGNATION DE L’OEC </vt:lpstr>
      <vt:lpstr> PRÉNOMS DES PERSONNES DÉSIGNÉES DANS L’ACTE </vt:lpstr>
      <vt:lpstr> NOMS DES PERSONNES DÉSIGNÉES DANS L’ACTE </vt:lpstr>
      <vt:lpstr>Présentation PowerPoint</vt:lpstr>
      <vt:lpstr> PROFESSION DES PERSONNES DÉSIGNÉES DANS L’ACTE </vt:lpstr>
      <vt:lpstr> DOMICILE DES PERSONNES DÉSIGNÉES DANS L’ACTE </vt:lpstr>
      <vt:lpstr> DÉSIGNATION DES LIEUX DANS L’ACTE </vt:lpstr>
      <vt:lpstr> SIGNATURE DE L’ACTE </vt:lpstr>
      <vt:lpstr> BULLETINS STATISTIQUES </vt:lpstr>
      <vt:lpstr>Présentation PowerPoint</vt:lpstr>
      <vt:lpstr>Présentation PowerPoint</vt:lpstr>
      <vt:lpstr>Présentation PowerPoint</vt:lpstr>
      <vt:lpstr>Présentation PowerPoint</vt:lpstr>
      <vt:lpstr>Présentation PowerPoint</vt:lpstr>
      <vt:lpstr>Présentation PowerPoint</vt:lpstr>
      <vt:lpstr>RÉDACTION ET Délivrance DES COPIES ET EXTRAIT DES ACTES DE L’État civil</vt:lpstr>
      <vt:lpstr>Présentation PowerPoint</vt:lpstr>
      <vt:lpstr>Présentation PowerPoint</vt:lpstr>
      <vt:lpstr> CONTENU DES COPIES ET EXTRAITS </vt:lpstr>
      <vt:lpstr>Présentation PowerPoint</vt:lpstr>
      <vt:lpstr>Présentation PowerPoint</vt:lpstr>
      <vt:lpstr>Présentation PowerPoint</vt:lpstr>
      <vt:lpstr>Présentation PowerPoint</vt:lpstr>
      <vt:lpstr>Présentation PowerPoint</vt:lpstr>
      <vt:lpstr>Présentation matérielle des copies et des actes</vt:lpstr>
      <vt:lpstr>Présentation PowerPoint</vt:lpstr>
      <vt:lpstr>Présentation PowerPoint</vt:lpstr>
      <vt:lpstr>Présentation PowerPoint</vt:lpstr>
      <vt:lpstr>Présentation PowerPoint</vt:lpstr>
      <vt:lpstr>Présentation PowerPoint</vt:lpstr>
      <vt:lpstr>Présentation PowerPoint</vt:lpstr>
      <vt:lpstr>REGLES SPÉCIFIQUES AUX COPIES</vt:lpstr>
      <vt:lpstr>Présentation PowerPoint</vt:lpstr>
      <vt:lpstr>Présentation PowerPoint</vt:lpstr>
      <vt:lpstr>Présentation PowerPoint</vt:lpstr>
      <vt:lpstr>Présentation PowerPoint</vt:lpstr>
      <vt:lpstr>Les personnes non autorisées</vt:lpstr>
      <vt:lpstr>LES AUTORISATIONS DU PARQUET</vt:lpstr>
      <vt:lpstr>Présentation PowerPoint</vt:lpstr>
      <vt:lpstr> REGLES SPÉCIFIQUES AUX EXTRAITS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TRANSCRIPTIONS</vt:lpstr>
      <vt:lpstr>Présentation PowerPoint</vt:lpstr>
      <vt:lpstr>ACTES ET JUGEMENTS SOUMIS A TRANSCRIPTIONS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MENTIONS MARGINALES</vt:lpstr>
      <vt:lpstr>définition</vt:lpstr>
      <vt:lpstr>Présentation PowerPoint</vt:lpstr>
      <vt:lpstr>TYPES DE MENTION EN FONCTION DES ACTES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QUI REQUIERT L’INSCRIPTION D’UNE MENTION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Répertoire civil</vt:lpstr>
      <vt:lpstr>Présentation PowerPoint</vt:lpstr>
      <vt:lpstr>Présentation PowerPoint</vt:lpstr>
      <vt:lpstr>Présentation PowerPoint</vt:lpstr>
      <vt:lpstr> COMMENT EST APPOSÉE LA MENTION AU RC? </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Luce-Émilie MARQUANT</dc:creator>
  <cp:lastModifiedBy>Lina HEREL</cp:lastModifiedBy>
  <cp:revision>100</cp:revision>
  <dcterms:created xsi:type="dcterms:W3CDTF">2018-09-18T15:22:16Z</dcterms:created>
  <dcterms:modified xsi:type="dcterms:W3CDTF">2020-09-07T11:57:19Z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0x010100F96ECEF099FD284BBD357D9A149581DD</vt:lpwstr>
  </property>
  <property fmtid="{D5CDD505-2E9C-101B-9397-08002B2CF9AE}" pid="3" name="Service(s) concerné(s)">
    <vt:lpwstr>27;#Toute l'entreprise|6e1b088b-c4a7-4696-9896-a75c6ed80894</vt:lpwstr>
  </property>
</Properties>
</file>