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9" r:id="rId5"/>
  </p:sldMasterIdLst>
  <p:notesMasterIdLst>
    <p:notesMasterId r:id="rId48"/>
  </p:notesMasterIdLst>
  <p:sldIdLst>
    <p:sldId id="398" r:id="rId6"/>
    <p:sldId id="527" r:id="rId7"/>
    <p:sldId id="508" r:id="rId8"/>
    <p:sldId id="509" r:id="rId9"/>
    <p:sldId id="510" r:id="rId10"/>
    <p:sldId id="511" r:id="rId11"/>
    <p:sldId id="512" r:id="rId12"/>
    <p:sldId id="513" r:id="rId13"/>
    <p:sldId id="514" r:id="rId14"/>
    <p:sldId id="515" r:id="rId15"/>
    <p:sldId id="516" r:id="rId16"/>
    <p:sldId id="517" r:id="rId17"/>
    <p:sldId id="518" r:id="rId18"/>
    <p:sldId id="519" r:id="rId19"/>
    <p:sldId id="520" r:id="rId20"/>
    <p:sldId id="521" r:id="rId21"/>
    <p:sldId id="522" r:id="rId22"/>
    <p:sldId id="523" r:id="rId23"/>
    <p:sldId id="524" r:id="rId24"/>
    <p:sldId id="525" r:id="rId25"/>
    <p:sldId id="526" r:id="rId26"/>
    <p:sldId id="528" r:id="rId27"/>
    <p:sldId id="529" r:id="rId28"/>
    <p:sldId id="530" r:id="rId29"/>
    <p:sldId id="531" r:id="rId30"/>
    <p:sldId id="532" r:id="rId31"/>
    <p:sldId id="533" r:id="rId32"/>
    <p:sldId id="534" r:id="rId33"/>
    <p:sldId id="535" r:id="rId34"/>
    <p:sldId id="536" r:id="rId35"/>
    <p:sldId id="537" r:id="rId36"/>
    <p:sldId id="538" r:id="rId37"/>
    <p:sldId id="539" r:id="rId38"/>
    <p:sldId id="540" r:id="rId39"/>
    <p:sldId id="541" r:id="rId40"/>
    <p:sldId id="542" r:id="rId41"/>
    <p:sldId id="543" r:id="rId42"/>
    <p:sldId id="544" r:id="rId43"/>
    <p:sldId id="545" r:id="rId44"/>
    <p:sldId id="546" r:id="rId45"/>
    <p:sldId id="547" r:id="rId46"/>
    <p:sldId id="505" r:id="rId47"/>
  </p:sldIdLst>
  <p:sldSz cx="10693400" cy="7561263"/>
  <p:notesSz cx="6797675" cy="9926638"/>
  <p:defaultTex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p:defaultTextStyle>
  <p:extLst>
    <p:ext uri="{521415D9-36F7-43E2-AB2F-B90AF26B5E84}">
      <p14:sectionLst xmlns:p14="http://schemas.microsoft.com/office/powerpoint/2010/main">
        <p14:section name="Section sans titre" id="{C0343238-A025-49D5-888E-44B336B6D43B}">
          <p14:sldIdLst>
            <p14:sldId id="398"/>
            <p14:sldId id="527"/>
            <p14:sldId id="508"/>
            <p14:sldId id="509"/>
            <p14:sldId id="510"/>
            <p14:sldId id="511"/>
            <p14:sldId id="512"/>
            <p14:sldId id="513"/>
            <p14:sldId id="514"/>
            <p14:sldId id="515"/>
            <p14:sldId id="516"/>
            <p14:sldId id="517"/>
            <p14:sldId id="518"/>
            <p14:sldId id="519"/>
            <p14:sldId id="520"/>
            <p14:sldId id="521"/>
            <p14:sldId id="522"/>
            <p14:sldId id="523"/>
            <p14:sldId id="524"/>
            <p14:sldId id="525"/>
            <p14:sldId id="526"/>
            <p14:sldId id="528"/>
            <p14:sldId id="529"/>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05"/>
          </p14:sldIdLst>
        </p14:section>
      </p14:sectionLst>
    </p:ext>
    <p:ext uri="{EFAFB233-063F-42B5-8137-9DF3F51BA10A}">
      <p15:sldGuideLst xmlns:p15="http://schemas.microsoft.com/office/powerpoint/2012/main">
        <p15:guide id="1" orient="horz" pos="2382">
          <p15:clr>
            <a:srgbClr val="A4A3A4"/>
          </p15:clr>
        </p15:guide>
        <p15:guide id="2" pos="336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a HEREL" initials="LH" lastIdx="1" clrIdx="0">
    <p:extLst>
      <p:ext uri="{19B8F6BF-5375-455C-9EA6-DF929625EA0E}">
        <p15:presenceInfo xmlns:p15="http://schemas.microsoft.com/office/powerpoint/2012/main" userId="S::lina.herel@adico.fr::c3743479-ffd5-4236-8bf3-705d243ddcd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175"/>
    <a:srgbClr val="262626"/>
    <a:srgbClr val="7F7F7F"/>
    <a:srgbClr val="801C76"/>
    <a:srgbClr val="3BA62B"/>
    <a:srgbClr val="A8821D"/>
    <a:srgbClr val="7E1C77"/>
    <a:srgbClr val="FFD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4434" autoAdjust="0"/>
  </p:normalViewPr>
  <p:slideViewPr>
    <p:cSldViewPr snapToGrid="0">
      <p:cViewPr varScale="1">
        <p:scale>
          <a:sx n="94" d="100"/>
          <a:sy n="94" d="100"/>
        </p:scale>
        <p:origin x="1512" y="102"/>
      </p:cViewPr>
      <p:guideLst>
        <p:guide orient="horz" pos="2382"/>
        <p:guide pos="3368"/>
      </p:guideLst>
    </p:cSldViewPr>
  </p:slideViewPr>
  <p:notesTextViewPr>
    <p:cViewPr>
      <p:scale>
        <a:sx n="1" d="1"/>
        <a:sy n="1" d="1"/>
      </p:scale>
      <p:origin x="0" y="0"/>
    </p:cViewPr>
  </p:notesTextViewPr>
  <p:sorterViewPr>
    <p:cViewPr>
      <p:scale>
        <a:sx n="66" d="100"/>
        <a:sy n="66" d="100"/>
      </p:scale>
      <p:origin x="0" y="20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3-27T14:20:41.083" idx="1">
    <p:pos x="6195" y="2726"/>
    <p:text>les demandes de radiation doivent être déposées au plus tard, le dernier jour du deuxième mois précédant celui du scrutin</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60" cy="496332"/>
          </a:xfrm>
          <a:prstGeom prst="rect">
            <a:avLst/>
          </a:prstGeom>
        </p:spPr>
        <p:txBody>
          <a:bodyPr vert="horz" lIns="92108" tIns="46054" rIns="92108" bIns="4605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2" y="0"/>
            <a:ext cx="2945660" cy="496332"/>
          </a:xfrm>
          <a:prstGeom prst="rect">
            <a:avLst/>
          </a:prstGeom>
        </p:spPr>
        <p:txBody>
          <a:bodyPr vert="horz" lIns="92108" tIns="46054" rIns="92108" bIns="46054" rtlCol="0"/>
          <a:lstStyle>
            <a:lvl1pPr algn="r" fontAlgn="auto">
              <a:spcBef>
                <a:spcPts val="0"/>
              </a:spcBef>
              <a:spcAft>
                <a:spcPts val="0"/>
              </a:spcAft>
              <a:defRPr sz="1200">
                <a:latin typeface="+mn-lt"/>
                <a:cs typeface="+mn-cs"/>
              </a:defRPr>
            </a:lvl1pPr>
          </a:lstStyle>
          <a:p>
            <a:pPr>
              <a:defRPr/>
            </a:pPr>
            <a:fld id="{E5D2539D-4D41-4155-A306-C3B15BBA4B72}" type="datetimeFigureOut">
              <a:rPr lang="fr-FR"/>
              <a:pPr>
                <a:defRPr/>
              </a:pPr>
              <a:t>10/09/2020</a:t>
            </a:fld>
            <a:endParaRPr lang="fr-FR"/>
          </a:p>
        </p:txBody>
      </p:sp>
      <p:sp>
        <p:nvSpPr>
          <p:cNvPr id="4" name="Espace réservé de l'image des diapositives 3"/>
          <p:cNvSpPr>
            <a:spLocks noGrp="1" noRot="1" noChangeAspect="1"/>
          </p:cNvSpPr>
          <p:nvPr>
            <p:ph type="sldImg" idx="2"/>
          </p:nvPr>
        </p:nvSpPr>
        <p:spPr>
          <a:xfrm>
            <a:off x="766763" y="744538"/>
            <a:ext cx="5264150" cy="3722687"/>
          </a:xfrm>
          <a:prstGeom prst="rect">
            <a:avLst/>
          </a:prstGeom>
          <a:noFill/>
          <a:ln w="12700">
            <a:solidFill>
              <a:prstClr val="black"/>
            </a:solidFill>
          </a:ln>
        </p:spPr>
        <p:txBody>
          <a:bodyPr vert="horz" lIns="92108" tIns="46054" rIns="92108" bIns="46054" rtlCol="0" anchor="ctr"/>
          <a:lstStyle/>
          <a:p>
            <a:pPr lvl="0"/>
            <a:endParaRPr lang="fr-FR" noProof="0"/>
          </a:p>
        </p:txBody>
      </p:sp>
      <p:sp>
        <p:nvSpPr>
          <p:cNvPr id="5" name="Espace réservé des commentaires 4"/>
          <p:cNvSpPr>
            <a:spLocks noGrp="1"/>
          </p:cNvSpPr>
          <p:nvPr>
            <p:ph type="body" sz="quarter" idx="3"/>
          </p:nvPr>
        </p:nvSpPr>
        <p:spPr>
          <a:xfrm>
            <a:off x="679768" y="4715154"/>
            <a:ext cx="5438140" cy="4466987"/>
          </a:xfrm>
          <a:prstGeom prst="rect">
            <a:avLst/>
          </a:prstGeom>
        </p:spPr>
        <p:txBody>
          <a:bodyPr vert="horz" lIns="92108" tIns="46054" rIns="92108" bIns="46054"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428583"/>
            <a:ext cx="2945660" cy="496332"/>
          </a:xfrm>
          <a:prstGeom prst="rect">
            <a:avLst/>
          </a:prstGeom>
        </p:spPr>
        <p:txBody>
          <a:bodyPr vert="horz" lIns="92108" tIns="46054" rIns="92108" bIns="46054"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2" y="9428583"/>
            <a:ext cx="2945660" cy="496332"/>
          </a:xfrm>
          <a:prstGeom prst="rect">
            <a:avLst/>
          </a:prstGeom>
        </p:spPr>
        <p:txBody>
          <a:bodyPr vert="horz" lIns="92108" tIns="46054" rIns="92108" bIns="46054" rtlCol="0" anchor="b"/>
          <a:lstStyle>
            <a:lvl1pPr algn="r" fontAlgn="auto">
              <a:spcBef>
                <a:spcPts val="0"/>
              </a:spcBef>
              <a:spcAft>
                <a:spcPts val="0"/>
              </a:spcAft>
              <a:defRPr sz="1200">
                <a:latin typeface="+mn-lt"/>
                <a:cs typeface="+mn-cs"/>
              </a:defRPr>
            </a:lvl1pPr>
          </a:lstStyle>
          <a:p>
            <a:pPr>
              <a:defRPr/>
            </a:pPr>
            <a:fld id="{FA8A6AB9-E6D7-432C-A271-7D4DF8C73693}" type="slidenum">
              <a:rPr lang="fr-FR"/>
              <a:pPr>
                <a:defRPr/>
              </a:pPr>
              <a:t>‹N°›</a:t>
            </a:fld>
            <a:endParaRPr lang="fr-FR"/>
          </a:p>
        </p:txBody>
      </p:sp>
    </p:spTree>
    <p:extLst>
      <p:ext uri="{BB962C8B-B14F-4D97-AF65-F5344CB8AC3E}">
        <p14:creationId xmlns:p14="http://schemas.microsoft.com/office/powerpoint/2010/main" val="2885860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mn-lt"/>
        <a:ea typeface="+mn-ea"/>
        <a:cs typeface="+mn-cs"/>
      </a:defRPr>
    </a:lvl1pPr>
    <a:lvl2pPr marL="521483" algn="l" rtl="0" eaLnBrk="0" fontAlgn="base" hangingPunct="0">
      <a:spcBef>
        <a:spcPct val="30000"/>
      </a:spcBef>
      <a:spcAft>
        <a:spcPct val="0"/>
      </a:spcAft>
      <a:defRPr sz="1400" kern="1200">
        <a:solidFill>
          <a:schemeClr val="tx1"/>
        </a:solidFill>
        <a:latin typeface="+mn-lt"/>
        <a:ea typeface="+mn-ea"/>
        <a:cs typeface="+mn-cs"/>
      </a:defRPr>
    </a:lvl2pPr>
    <a:lvl3pPr marL="1042966" algn="l" rtl="0" eaLnBrk="0" fontAlgn="base" hangingPunct="0">
      <a:spcBef>
        <a:spcPct val="30000"/>
      </a:spcBef>
      <a:spcAft>
        <a:spcPct val="0"/>
      </a:spcAft>
      <a:defRPr sz="1400" kern="1200">
        <a:solidFill>
          <a:schemeClr val="tx1"/>
        </a:solidFill>
        <a:latin typeface="+mn-lt"/>
        <a:ea typeface="+mn-ea"/>
        <a:cs typeface="+mn-cs"/>
      </a:defRPr>
    </a:lvl3pPr>
    <a:lvl4pPr marL="1564449" algn="l" rtl="0" eaLnBrk="0" fontAlgn="base" hangingPunct="0">
      <a:spcBef>
        <a:spcPct val="30000"/>
      </a:spcBef>
      <a:spcAft>
        <a:spcPct val="0"/>
      </a:spcAft>
      <a:defRPr sz="1400" kern="1200">
        <a:solidFill>
          <a:schemeClr val="tx1"/>
        </a:solidFill>
        <a:latin typeface="+mn-lt"/>
        <a:ea typeface="+mn-ea"/>
        <a:cs typeface="+mn-cs"/>
      </a:defRPr>
    </a:lvl4pPr>
    <a:lvl5pPr marL="2085931" algn="l" rtl="0" eaLnBrk="0" fontAlgn="base" hangingPunct="0">
      <a:spcBef>
        <a:spcPct val="30000"/>
      </a:spcBef>
      <a:spcAft>
        <a:spcPct val="0"/>
      </a:spcAft>
      <a:defRPr sz="1400" kern="1200">
        <a:solidFill>
          <a:schemeClr val="tx1"/>
        </a:solidFill>
        <a:latin typeface="+mn-lt"/>
        <a:ea typeface="+mn-ea"/>
        <a:cs typeface="+mn-cs"/>
      </a:defRPr>
    </a:lvl5pPr>
    <a:lvl6pPr marL="2607414" algn="l" defTabSz="1042966" rtl="0" eaLnBrk="1" latinLnBrk="0" hangingPunct="1">
      <a:defRPr sz="1400" kern="1200">
        <a:solidFill>
          <a:schemeClr val="tx1"/>
        </a:solidFill>
        <a:latin typeface="+mn-lt"/>
        <a:ea typeface="+mn-ea"/>
        <a:cs typeface="+mn-cs"/>
      </a:defRPr>
    </a:lvl6pPr>
    <a:lvl7pPr marL="3128896" algn="l" defTabSz="1042966" rtl="0" eaLnBrk="1" latinLnBrk="0" hangingPunct="1">
      <a:defRPr sz="1400" kern="1200">
        <a:solidFill>
          <a:schemeClr val="tx1"/>
        </a:solidFill>
        <a:latin typeface="+mn-lt"/>
        <a:ea typeface="+mn-ea"/>
        <a:cs typeface="+mn-cs"/>
      </a:defRPr>
    </a:lvl7pPr>
    <a:lvl8pPr marL="3650379" algn="l" defTabSz="1042966" rtl="0" eaLnBrk="1" latinLnBrk="0" hangingPunct="1">
      <a:defRPr sz="1400" kern="1200">
        <a:solidFill>
          <a:schemeClr val="tx1"/>
        </a:solidFill>
        <a:latin typeface="+mn-lt"/>
        <a:ea typeface="+mn-ea"/>
        <a:cs typeface="+mn-cs"/>
      </a:defRPr>
    </a:lvl8pPr>
    <a:lvl9pPr marL="4171862" algn="l" defTabSz="1042966"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iapositive de titre">
    <p:bg>
      <p:bgPr>
        <a:solidFill>
          <a:schemeClr val="bg1"/>
        </a:solid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1237544" y="1637045"/>
            <a:ext cx="7173031" cy="1486339"/>
          </a:xfrm>
        </p:spPr>
        <p:txBody>
          <a:bodyPr>
            <a:normAutofit/>
          </a:bodyPr>
          <a:lstStyle>
            <a:lvl1pPr algn="l">
              <a:defRPr sz="2400">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Sous-titre 2"/>
          <p:cNvSpPr>
            <a:spLocks noGrp="1"/>
          </p:cNvSpPr>
          <p:nvPr>
            <p:ph type="subTitle" idx="1"/>
          </p:nvPr>
        </p:nvSpPr>
        <p:spPr>
          <a:xfrm>
            <a:off x="1220444" y="3213536"/>
            <a:ext cx="4463094" cy="1134189"/>
          </a:xfrm>
          <a:prstGeom prst="rect">
            <a:avLst/>
          </a:prstGeom>
        </p:spPr>
        <p:txBody>
          <a:bodyPr/>
          <a:lstStyle>
            <a:lvl1pPr marL="0" indent="0" algn="l">
              <a:buNone/>
              <a:defRPr sz="180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lgn="ctr">
              <a:buNone/>
              <a:defRPr>
                <a:solidFill>
                  <a:schemeClr val="tx1">
                    <a:tint val="75000"/>
                  </a:schemeClr>
                </a:solidFill>
              </a:defRPr>
            </a:lvl2pPr>
            <a:lvl3pPr marL="1042966" indent="0" algn="ctr">
              <a:buNone/>
              <a:defRPr>
                <a:solidFill>
                  <a:schemeClr val="tx1">
                    <a:tint val="75000"/>
                  </a:schemeClr>
                </a:solidFill>
              </a:defRPr>
            </a:lvl3pPr>
            <a:lvl4pPr marL="1564449" indent="0" algn="ctr">
              <a:buNone/>
              <a:defRPr>
                <a:solidFill>
                  <a:schemeClr val="tx1">
                    <a:tint val="75000"/>
                  </a:schemeClr>
                </a:solidFill>
              </a:defRPr>
            </a:lvl4pPr>
            <a:lvl5pPr marL="2085931" indent="0" algn="ctr">
              <a:buNone/>
              <a:defRPr>
                <a:solidFill>
                  <a:schemeClr val="tx1">
                    <a:tint val="75000"/>
                  </a:schemeClr>
                </a:solidFill>
              </a:defRPr>
            </a:lvl5pPr>
            <a:lvl6pPr marL="2607414" indent="0" algn="ctr">
              <a:buNone/>
              <a:defRPr>
                <a:solidFill>
                  <a:schemeClr val="tx1">
                    <a:tint val="75000"/>
                  </a:schemeClr>
                </a:solidFill>
              </a:defRPr>
            </a:lvl6pPr>
            <a:lvl7pPr marL="3128896" indent="0" algn="ctr">
              <a:buNone/>
              <a:defRPr>
                <a:solidFill>
                  <a:schemeClr val="tx1">
                    <a:tint val="75000"/>
                  </a:schemeClr>
                </a:solidFill>
              </a:defRPr>
            </a:lvl7pPr>
            <a:lvl8pPr marL="3650379" indent="0" algn="ctr">
              <a:buNone/>
              <a:defRPr>
                <a:solidFill>
                  <a:schemeClr val="tx1">
                    <a:tint val="75000"/>
                  </a:schemeClr>
                </a:solidFill>
              </a:defRPr>
            </a:lvl8pPr>
            <a:lvl9pPr marL="4171862" indent="0" algn="ctr">
              <a:buNone/>
              <a:defRPr>
                <a:solidFill>
                  <a:schemeClr val="tx1">
                    <a:tint val="75000"/>
                  </a:schemeClr>
                </a:solidFill>
              </a:defRPr>
            </a:lvl9pPr>
          </a:lstStyle>
          <a:p>
            <a:r>
              <a:rPr lang="fr-FR" dirty="0"/>
              <a:t>Modifiez le style des sous-titres du masque</a:t>
            </a:r>
          </a:p>
        </p:txBody>
      </p:sp>
      <p:sp>
        <p:nvSpPr>
          <p:cNvPr id="13" name="Espace réservé du texte 12"/>
          <p:cNvSpPr>
            <a:spLocks noGrp="1"/>
          </p:cNvSpPr>
          <p:nvPr>
            <p:ph type="body" sz="quarter" idx="10"/>
          </p:nvPr>
        </p:nvSpPr>
        <p:spPr>
          <a:xfrm>
            <a:off x="1226583" y="4437877"/>
            <a:ext cx="4470427" cy="872876"/>
          </a:xfrm>
          <a:prstGeom prst="rect">
            <a:avLst/>
          </a:prstGeom>
        </p:spPr>
        <p:txBody>
          <a:bodyPr/>
          <a:lstStyle>
            <a:lvl1pPr marL="325926" indent="-325926">
              <a:buClr>
                <a:schemeClr val="tx2"/>
              </a:buClr>
              <a:buFont typeface="Helvetica" pitchFamily="34" charset="0"/>
              <a:buChar char="#"/>
              <a:defRPr>
                <a:solidFill>
                  <a:schemeClr val="bg2">
                    <a:lumMod val="50000"/>
                  </a:schemeClr>
                </a:solidFill>
                <a:latin typeface="Helvetica" pitchFamily="34" charset="0"/>
                <a:cs typeface="Helvetica" pitchFamily="34" charset="0"/>
              </a:defRPr>
            </a:lvl1pPr>
            <a:lvl2pPr>
              <a:defRPr>
                <a:solidFill>
                  <a:schemeClr val="bg2">
                    <a:lumMod val="50000"/>
                  </a:schemeClr>
                </a:solidFill>
              </a:defRPr>
            </a:lvl2pPr>
            <a:lvl3pPr marL="1825189" indent="-260741" algn="l" defTabSz="1042966" rtl="0" eaLnBrk="1" latinLnBrk="0" hangingPunct="1">
              <a:spcBef>
                <a:spcPct val="20000"/>
              </a:spcBef>
              <a:buClr>
                <a:schemeClr val="bg2">
                  <a:lumMod val="75000"/>
                </a:schemeClr>
              </a:buClr>
              <a:buFont typeface="Arial" pitchFamily="34" charset="0"/>
              <a:buChar char="»"/>
              <a:defRPr sz="1400">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fr-FR"/>
              <a:t>Modifiez les styles du texte du masque</a:t>
            </a:r>
          </a:p>
        </p:txBody>
      </p:sp>
      <p:pic>
        <p:nvPicPr>
          <p:cNvPr id="12" name="Image 11">
            <a:extLst>
              <a:ext uri="{FF2B5EF4-FFF2-40B4-BE49-F238E27FC236}">
                <a16:creationId xmlns:a16="http://schemas.microsoft.com/office/drawing/2014/main" id="{52C84560-C7D5-474A-B3F9-16FACB7C415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63142" y="3123384"/>
            <a:ext cx="4463094" cy="3542581"/>
          </a:xfrm>
          <a:prstGeom prst="rect">
            <a:avLst/>
          </a:prstGeom>
        </p:spPr>
      </p:pic>
      <p:pic>
        <p:nvPicPr>
          <p:cNvPr id="15" name="Image 14">
            <a:extLst>
              <a:ext uri="{FF2B5EF4-FFF2-40B4-BE49-F238E27FC236}">
                <a16:creationId xmlns:a16="http://schemas.microsoft.com/office/drawing/2014/main" id="{E1EC947D-5110-484E-B48B-8DA348983C8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1243716267"/>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re de section">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D687672A-5B25-480E-9BDD-E5B9B271AB3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768" t="50" r="44322" b="-50"/>
          <a:stretch/>
        </p:blipFill>
        <p:spPr>
          <a:xfrm>
            <a:off x="0" y="0"/>
            <a:ext cx="3905512" cy="7561262"/>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2" name="Image 11">
            <a:extLst>
              <a:ext uri="{FF2B5EF4-FFF2-40B4-BE49-F238E27FC236}">
                <a16:creationId xmlns:a16="http://schemas.microsoft.com/office/drawing/2014/main" id="{E8C9E25D-C566-42EE-B3EB-C04DC988F7C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177342865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8B38AFF-EF33-4E5F-8A22-D06383EC9BA0}"/>
              </a:ext>
            </a:extLst>
          </p:cNvPr>
          <p:cNvSpPr>
            <a:spLocks noGrp="1"/>
          </p:cNvSpPr>
          <p:nvPr>
            <p:ph type="title"/>
          </p:nvPr>
        </p:nvSpPr>
        <p:spPr>
          <a:xfrm>
            <a:off x="534670" y="302801"/>
            <a:ext cx="9624060" cy="456151"/>
          </a:xfrm>
        </p:spPr>
        <p:txBody>
          <a:bodyPr/>
          <a:lstStyle/>
          <a:p>
            <a:r>
              <a:rPr lang="fr-FR"/>
              <a:t>Modifiez le style du titre</a:t>
            </a:r>
          </a:p>
        </p:txBody>
      </p:sp>
    </p:spTree>
    <p:extLst>
      <p:ext uri="{BB962C8B-B14F-4D97-AF65-F5344CB8AC3E}">
        <p14:creationId xmlns:p14="http://schemas.microsoft.com/office/powerpoint/2010/main" val="217734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02F6CA9-BA12-488D-B5B8-2CFAC2C0CD5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689736" cy="7561263"/>
          </a:xfrm>
          <a:prstGeom prst="rect">
            <a:avLst/>
          </a:prstGeom>
        </p:spPr>
      </p:pic>
      <p:grpSp>
        <p:nvGrpSpPr>
          <p:cNvPr id="26" name="Groupe 25">
            <a:extLst>
              <a:ext uri="{FF2B5EF4-FFF2-40B4-BE49-F238E27FC236}">
                <a16:creationId xmlns:a16="http://schemas.microsoft.com/office/drawing/2014/main" id="{0793D9E1-10D3-48BE-9F85-AA574F319A8C}"/>
              </a:ext>
            </a:extLst>
          </p:cNvPr>
          <p:cNvGrpSpPr/>
          <p:nvPr userDrawn="1"/>
        </p:nvGrpSpPr>
        <p:grpSpPr>
          <a:xfrm>
            <a:off x="6510528" y="-1"/>
            <a:ext cx="4179208" cy="7561263"/>
            <a:chOff x="3257096" y="0"/>
            <a:chExt cx="4179208" cy="7561263"/>
          </a:xfrm>
        </p:grpSpPr>
        <p:sp>
          <p:nvSpPr>
            <p:cNvPr id="6" name="Rectangle 5">
              <a:extLst>
                <a:ext uri="{FF2B5EF4-FFF2-40B4-BE49-F238E27FC236}">
                  <a16:creationId xmlns:a16="http://schemas.microsoft.com/office/drawing/2014/main" id="{D344A9B5-090C-40DE-B451-CB2971DE86E3}"/>
                </a:ext>
              </a:extLst>
            </p:cNvPr>
            <p:cNvSpPr/>
            <p:nvPr userDrawn="1"/>
          </p:nvSpPr>
          <p:spPr>
            <a:xfrm>
              <a:off x="3257096" y="0"/>
              <a:ext cx="4179208" cy="7561263"/>
            </a:xfrm>
            <a:prstGeom prst="rect">
              <a:avLst/>
            </a:prstGeom>
            <a:solidFill>
              <a:srgbClr val="262626">
                <a:alpha val="69804"/>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dirty="0"/>
            </a:p>
          </p:txBody>
        </p:sp>
        <p:sp>
          <p:nvSpPr>
            <p:cNvPr id="9" name="ZoneTexte 8">
              <a:extLst>
                <a:ext uri="{FF2B5EF4-FFF2-40B4-BE49-F238E27FC236}">
                  <a16:creationId xmlns:a16="http://schemas.microsoft.com/office/drawing/2014/main" id="{45D2675B-CC2B-4671-9E99-B1FFE824A7F2}"/>
                </a:ext>
              </a:extLst>
            </p:cNvPr>
            <p:cNvSpPr txBox="1"/>
            <p:nvPr userDrawn="1"/>
          </p:nvSpPr>
          <p:spPr>
            <a:xfrm>
              <a:off x="3694376" y="6521631"/>
              <a:ext cx="3300984" cy="646331"/>
            </a:xfrm>
            <a:prstGeom prst="rect">
              <a:avLst/>
            </a:prstGeom>
            <a:noFill/>
          </p:spPr>
          <p:txBody>
            <a:bodyPr wrap="square" rtlCol="0">
              <a:spAutoFit/>
            </a:bodyPr>
            <a:lstStyle/>
            <a:p>
              <a:pPr algn="ctr"/>
              <a:r>
                <a:rPr lang="fr-FR" sz="1200" dirty="0">
                  <a:solidFill>
                    <a:schemeClr val="bg1"/>
                  </a:solidFill>
                </a:rPr>
                <a:t>Pae du Tilloy - 5 rue Jean Monnet</a:t>
              </a:r>
            </a:p>
            <a:p>
              <a:pPr algn="ctr"/>
              <a:r>
                <a:rPr lang="fr-FR" sz="1200" dirty="0">
                  <a:solidFill>
                    <a:schemeClr val="bg1"/>
                  </a:solidFill>
                </a:rPr>
                <a:t>60006 Beauvais CEDEX</a:t>
              </a:r>
              <a:br>
                <a:rPr lang="fr-FR" sz="1200" dirty="0">
                  <a:solidFill>
                    <a:schemeClr val="bg1"/>
                  </a:solidFill>
                </a:rPr>
              </a:br>
              <a:r>
                <a:rPr lang="fr-FR" sz="1200" dirty="0">
                  <a:solidFill>
                    <a:schemeClr val="bg1"/>
                  </a:solidFill>
                </a:rPr>
                <a:t>03 44 08 40 40</a:t>
              </a:r>
            </a:p>
          </p:txBody>
        </p:sp>
        <p:pic>
          <p:nvPicPr>
            <p:cNvPr id="12" name="Image 11">
              <a:extLst>
                <a:ext uri="{FF2B5EF4-FFF2-40B4-BE49-F238E27FC236}">
                  <a16:creationId xmlns:a16="http://schemas.microsoft.com/office/drawing/2014/main" id="{ABD709CE-2388-4BD4-A6C9-A1FF1303F3D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59896" y="562874"/>
              <a:ext cx="2373607" cy="1412230"/>
            </a:xfrm>
            <a:prstGeom prst="rect">
              <a:avLst/>
            </a:prstGeom>
          </p:spPr>
        </p:pic>
        <p:grpSp>
          <p:nvGrpSpPr>
            <p:cNvPr id="24" name="Groupe 23">
              <a:extLst>
                <a:ext uri="{FF2B5EF4-FFF2-40B4-BE49-F238E27FC236}">
                  <a16:creationId xmlns:a16="http://schemas.microsoft.com/office/drawing/2014/main" id="{80E4229B-E33F-435B-872B-60FD01DFA9CC}"/>
                </a:ext>
              </a:extLst>
            </p:cNvPr>
            <p:cNvGrpSpPr/>
            <p:nvPr userDrawn="1"/>
          </p:nvGrpSpPr>
          <p:grpSpPr>
            <a:xfrm>
              <a:off x="4348235" y="4512837"/>
              <a:ext cx="1996931" cy="360000"/>
              <a:chOff x="4273769" y="4512837"/>
              <a:chExt cx="1996931" cy="360000"/>
            </a:xfrm>
          </p:grpSpPr>
          <p:pic>
            <p:nvPicPr>
              <p:cNvPr id="16" name="Image 15">
                <a:extLst>
                  <a:ext uri="{FF2B5EF4-FFF2-40B4-BE49-F238E27FC236}">
                    <a16:creationId xmlns:a16="http://schemas.microsoft.com/office/drawing/2014/main" id="{444C90CD-F0B1-4F9B-9705-76F7781888E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19413" y="4512837"/>
                <a:ext cx="360000" cy="360000"/>
              </a:xfrm>
              <a:prstGeom prst="rect">
                <a:avLst/>
              </a:prstGeom>
            </p:spPr>
          </p:pic>
          <p:pic>
            <p:nvPicPr>
              <p:cNvPr id="18" name="Image 17">
                <a:extLst>
                  <a:ext uri="{FF2B5EF4-FFF2-40B4-BE49-F238E27FC236}">
                    <a16:creationId xmlns:a16="http://schemas.microsoft.com/office/drawing/2014/main" id="{246DFF06-34DA-49E1-AD38-F7535343F5F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365057" y="4512837"/>
                <a:ext cx="360000" cy="360000"/>
              </a:xfrm>
              <a:prstGeom prst="rect">
                <a:avLst/>
              </a:prstGeom>
            </p:spPr>
          </p:pic>
          <p:pic>
            <p:nvPicPr>
              <p:cNvPr id="20" name="Image 19">
                <a:extLst>
                  <a:ext uri="{FF2B5EF4-FFF2-40B4-BE49-F238E27FC236}">
                    <a16:creationId xmlns:a16="http://schemas.microsoft.com/office/drawing/2014/main" id="{C5CF7FEF-2804-48F0-ABBE-4592C2CCEFC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273769" y="4512837"/>
                <a:ext cx="360000" cy="360000"/>
              </a:xfrm>
              <a:prstGeom prst="rect">
                <a:avLst/>
              </a:prstGeom>
            </p:spPr>
          </p:pic>
          <p:pic>
            <p:nvPicPr>
              <p:cNvPr id="22" name="Image 21">
                <a:extLst>
                  <a:ext uri="{FF2B5EF4-FFF2-40B4-BE49-F238E27FC236}">
                    <a16:creationId xmlns:a16="http://schemas.microsoft.com/office/drawing/2014/main" id="{EDB37930-A9F2-4ECA-940A-C6467C29025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910700" y="4512837"/>
                <a:ext cx="360000" cy="360000"/>
              </a:xfrm>
              <a:prstGeom prst="rect">
                <a:avLst/>
              </a:prstGeom>
            </p:spPr>
          </p:pic>
        </p:grpSp>
        <p:sp>
          <p:nvSpPr>
            <p:cNvPr id="23" name="ZoneTexte 22">
              <a:extLst>
                <a:ext uri="{FF2B5EF4-FFF2-40B4-BE49-F238E27FC236}">
                  <a16:creationId xmlns:a16="http://schemas.microsoft.com/office/drawing/2014/main" id="{A7E02697-B1AB-4A6E-A960-EAF754752982}"/>
                </a:ext>
              </a:extLst>
            </p:cNvPr>
            <p:cNvSpPr txBox="1"/>
            <p:nvPr userDrawn="1"/>
          </p:nvSpPr>
          <p:spPr>
            <a:xfrm>
              <a:off x="4209002" y="4094479"/>
              <a:ext cx="2275396" cy="307777"/>
            </a:xfrm>
            <a:prstGeom prst="rect">
              <a:avLst/>
            </a:prstGeom>
            <a:noFill/>
          </p:spPr>
          <p:txBody>
            <a:bodyPr wrap="square" rtlCol="0">
              <a:spAutoFit/>
            </a:bodyPr>
            <a:lstStyle/>
            <a:p>
              <a:pPr algn="ctr"/>
              <a:r>
                <a:rPr lang="fr-FR" sz="1400" dirty="0">
                  <a:solidFill>
                    <a:schemeClr val="bg1"/>
                  </a:solidFill>
                  <a:latin typeface="Lato" panose="020F0502020204030203" pitchFamily="34" charset="0"/>
                  <a:ea typeface="Lato" panose="020F0502020204030203" pitchFamily="34" charset="0"/>
                  <a:cs typeface="Lato" panose="020F0502020204030203" pitchFamily="34" charset="0"/>
                </a:rPr>
                <a:t>Suivez-nous !</a:t>
              </a:r>
            </a:p>
          </p:txBody>
        </p:sp>
        <p:sp>
          <p:nvSpPr>
            <p:cNvPr id="25" name="ZoneTexte 24">
              <a:extLst>
                <a:ext uri="{FF2B5EF4-FFF2-40B4-BE49-F238E27FC236}">
                  <a16:creationId xmlns:a16="http://schemas.microsoft.com/office/drawing/2014/main" id="{DA7B7C45-C41B-41FE-9EA7-A4511AEE3457}"/>
                </a:ext>
              </a:extLst>
            </p:cNvPr>
            <p:cNvSpPr txBox="1"/>
            <p:nvPr userDrawn="1"/>
          </p:nvSpPr>
          <p:spPr>
            <a:xfrm>
              <a:off x="4586487" y="3466783"/>
              <a:ext cx="1516762" cy="523220"/>
            </a:xfrm>
            <a:prstGeom prst="rect">
              <a:avLst/>
            </a:prstGeom>
            <a:noFill/>
          </p:spPr>
          <p:txBody>
            <a:bodyPr wrap="none" rtlCol="0">
              <a:spAutoFit/>
            </a:bodyPr>
            <a:lstStyle/>
            <a:p>
              <a:pPr algn="ctr"/>
              <a:r>
                <a:rPr lang="fr-FR" sz="1400" u="none" dirty="0">
                  <a:solidFill>
                    <a:schemeClr val="bg1"/>
                  </a:solidFill>
                  <a:effectLst/>
                  <a:latin typeface="Lato" panose="020F0502020204030203" pitchFamily="34" charset="0"/>
                  <a:ea typeface="Lato" panose="020F0502020204030203" pitchFamily="34" charset="0"/>
                  <a:cs typeface="Lato" panose="020F0502020204030203" pitchFamily="34" charset="0"/>
                </a:rPr>
                <a:t>contact@adico.fr</a:t>
              </a:r>
            </a:p>
            <a:p>
              <a:pPr algn="ctr"/>
              <a:r>
                <a:rPr lang="fr-FR" sz="1400" u="none" dirty="0">
                  <a:solidFill>
                    <a:schemeClr val="bg1"/>
                  </a:solidFill>
                  <a:effectLst/>
                  <a:latin typeface="Lato" panose="020F0502020204030203" pitchFamily="34" charset="0"/>
                  <a:ea typeface="Lato" panose="020F0502020204030203" pitchFamily="34" charset="0"/>
                  <a:cs typeface="Lato" panose="020F0502020204030203" pitchFamily="34" charset="0"/>
                </a:rPr>
                <a:t>www.adico.fr</a:t>
              </a:r>
            </a:p>
          </p:txBody>
        </p:sp>
      </p:grpSp>
      <p:pic>
        <p:nvPicPr>
          <p:cNvPr id="14" name="Image 13">
            <a:extLst>
              <a:ext uri="{FF2B5EF4-FFF2-40B4-BE49-F238E27FC236}">
                <a16:creationId xmlns:a16="http://schemas.microsoft.com/office/drawing/2014/main" id="{CC309E08-1D90-489A-8244-67D65D07D00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053982" y="5586160"/>
            <a:ext cx="1302699" cy="518474"/>
          </a:xfrm>
          <a:prstGeom prst="rect">
            <a:avLst/>
          </a:prstGeom>
        </p:spPr>
      </p:pic>
    </p:spTree>
    <p:extLst>
      <p:ext uri="{BB962C8B-B14F-4D97-AF65-F5344CB8AC3E}">
        <p14:creationId xmlns:p14="http://schemas.microsoft.com/office/powerpoint/2010/main" val="2985663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288F3C-BA57-47B0-AE85-5FAD0EB570B9}"/>
              </a:ext>
            </a:extLst>
          </p:cNvPr>
          <p:cNvSpPr>
            <a:spLocks noGrp="1"/>
          </p:cNvSpPr>
          <p:nvPr>
            <p:ph type="ctrTitle"/>
          </p:nvPr>
        </p:nvSpPr>
        <p:spPr>
          <a:xfrm>
            <a:off x="1336675" y="1238250"/>
            <a:ext cx="8020050" cy="2632075"/>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247F6FA8-6776-44F7-8E06-B8889CAA07D9}"/>
              </a:ext>
            </a:extLst>
          </p:cNvPr>
          <p:cNvSpPr>
            <a:spLocks noGrp="1"/>
          </p:cNvSpPr>
          <p:nvPr>
            <p:ph type="subTitle" idx="1"/>
          </p:nvPr>
        </p:nvSpPr>
        <p:spPr>
          <a:xfrm>
            <a:off x="1336675" y="3971925"/>
            <a:ext cx="8020050"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518E6258-6F31-4F20-A827-2E1362B9B6AF}"/>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5" name="Espace réservé du pied de page 4">
            <a:extLst>
              <a:ext uri="{FF2B5EF4-FFF2-40B4-BE49-F238E27FC236}">
                <a16:creationId xmlns:a16="http://schemas.microsoft.com/office/drawing/2014/main" id="{2CB9AD72-8246-459D-8B87-F7F1503DA62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3A6ECD3-C99E-48BE-A177-B4A398618A3B}"/>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826066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7CF7FC-96FD-4557-975E-B91B6F08993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E311DCB-1D9D-4612-99AE-1180A25FC698}"/>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4CAFDB-9F58-4933-996D-F2A24D082D9E}"/>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5" name="Espace réservé du pied de page 4">
            <a:extLst>
              <a:ext uri="{FF2B5EF4-FFF2-40B4-BE49-F238E27FC236}">
                <a16:creationId xmlns:a16="http://schemas.microsoft.com/office/drawing/2014/main" id="{32D39B3D-79F4-4E57-A4D9-4ED591BEF40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6613C0B-1D95-4F06-9A78-1484F858CB6C}"/>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346451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DBC452-0ACE-4DCB-9B77-5BE107A07865}"/>
              </a:ext>
            </a:extLst>
          </p:cNvPr>
          <p:cNvSpPr>
            <a:spLocks noGrp="1"/>
          </p:cNvSpPr>
          <p:nvPr>
            <p:ph type="title"/>
          </p:nvPr>
        </p:nvSpPr>
        <p:spPr>
          <a:xfrm>
            <a:off x="730250" y="1884363"/>
            <a:ext cx="9221788" cy="3146425"/>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012309F-DF24-4983-8821-38A9BC64723F}"/>
              </a:ext>
            </a:extLst>
          </p:cNvPr>
          <p:cNvSpPr>
            <a:spLocks noGrp="1"/>
          </p:cNvSpPr>
          <p:nvPr>
            <p:ph type="body" idx="1"/>
          </p:nvPr>
        </p:nvSpPr>
        <p:spPr>
          <a:xfrm>
            <a:off x="730250" y="5059363"/>
            <a:ext cx="9221788" cy="165417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64DB0C06-9763-4AA9-ACEA-DEB3A42D1344}"/>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5" name="Espace réservé du pied de page 4">
            <a:extLst>
              <a:ext uri="{FF2B5EF4-FFF2-40B4-BE49-F238E27FC236}">
                <a16:creationId xmlns:a16="http://schemas.microsoft.com/office/drawing/2014/main" id="{757167F9-5ACA-44E7-BB84-6ED72D88F22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06E847B-02AC-45CE-A550-FE9BD080971A}"/>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382117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BE03DF-2B00-4520-99F7-F9445D8162B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9F43EC3-2276-4FA5-B9F5-8B65DC6D138F}"/>
              </a:ext>
            </a:extLst>
          </p:cNvPr>
          <p:cNvSpPr>
            <a:spLocks noGrp="1"/>
          </p:cNvSpPr>
          <p:nvPr>
            <p:ph sz="half" idx="1"/>
          </p:nvPr>
        </p:nvSpPr>
        <p:spPr>
          <a:xfrm>
            <a:off x="735013" y="2012950"/>
            <a:ext cx="4535487" cy="479742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EBF4AA80-A79E-4F95-8037-4416852CE54A}"/>
              </a:ext>
            </a:extLst>
          </p:cNvPr>
          <p:cNvSpPr>
            <a:spLocks noGrp="1"/>
          </p:cNvSpPr>
          <p:nvPr>
            <p:ph sz="half" idx="2"/>
          </p:nvPr>
        </p:nvSpPr>
        <p:spPr>
          <a:xfrm>
            <a:off x="5422900" y="2012950"/>
            <a:ext cx="4535488" cy="479742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78DD76-97F0-40FC-B38F-F090C1D129AD}"/>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6" name="Espace réservé du pied de page 5">
            <a:extLst>
              <a:ext uri="{FF2B5EF4-FFF2-40B4-BE49-F238E27FC236}">
                <a16:creationId xmlns:a16="http://schemas.microsoft.com/office/drawing/2014/main" id="{BDCD225A-58F2-4987-88C9-AF238491358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854A70C-BB5E-4DA2-AFB7-E55F1080B0E4}"/>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087300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E40FA9-4A80-4940-BF0C-82571FA67AC8}"/>
              </a:ext>
            </a:extLst>
          </p:cNvPr>
          <p:cNvSpPr>
            <a:spLocks noGrp="1"/>
          </p:cNvSpPr>
          <p:nvPr>
            <p:ph type="title"/>
          </p:nvPr>
        </p:nvSpPr>
        <p:spPr>
          <a:xfrm>
            <a:off x="736600" y="403225"/>
            <a:ext cx="9223375" cy="1460500"/>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84696FB8-16BD-4838-B730-8DCCB2472520}"/>
              </a:ext>
            </a:extLst>
          </p:cNvPr>
          <p:cNvSpPr>
            <a:spLocks noGrp="1"/>
          </p:cNvSpPr>
          <p:nvPr>
            <p:ph type="body" idx="1"/>
          </p:nvPr>
        </p:nvSpPr>
        <p:spPr>
          <a:xfrm>
            <a:off x="736600" y="1854200"/>
            <a:ext cx="4524375"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A817171F-25AB-4155-8765-AD90924AC654}"/>
              </a:ext>
            </a:extLst>
          </p:cNvPr>
          <p:cNvSpPr>
            <a:spLocks noGrp="1"/>
          </p:cNvSpPr>
          <p:nvPr>
            <p:ph sz="half" idx="2"/>
          </p:nvPr>
        </p:nvSpPr>
        <p:spPr>
          <a:xfrm>
            <a:off x="736600" y="2762250"/>
            <a:ext cx="4524375" cy="40624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18B153A-0EBE-4725-93E0-4272254C3E16}"/>
              </a:ext>
            </a:extLst>
          </p:cNvPr>
          <p:cNvSpPr>
            <a:spLocks noGrp="1"/>
          </p:cNvSpPr>
          <p:nvPr>
            <p:ph type="body" sz="quarter" idx="3"/>
          </p:nvPr>
        </p:nvSpPr>
        <p:spPr>
          <a:xfrm>
            <a:off x="5413375" y="1854200"/>
            <a:ext cx="4546600"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2FBF8CC1-FD4B-459D-974D-82926FC535A1}"/>
              </a:ext>
            </a:extLst>
          </p:cNvPr>
          <p:cNvSpPr>
            <a:spLocks noGrp="1"/>
          </p:cNvSpPr>
          <p:nvPr>
            <p:ph sz="quarter" idx="4"/>
          </p:nvPr>
        </p:nvSpPr>
        <p:spPr>
          <a:xfrm>
            <a:off x="5413375" y="2762250"/>
            <a:ext cx="4546600" cy="40624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B8DAD86-55FE-4432-9F8B-8BE5437F3748}"/>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8" name="Espace réservé du pied de page 7">
            <a:extLst>
              <a:ext uri="{FF2B5EF4-FFF2-40B4-BE49-F238E27FC236}">
                <a16:creationId xmlns:a16="http://schemas.microsoft.com/office/drawing/2014/main" id="{6D1FE509-EEE3-4AE3-86D0-9138B8709769}"/>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4687BE03-0E1F-4FF9-9EC7-471C06707912}"/>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0192975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D6DCF-3272-45D6-B91A-0143F60C4C7E}"/>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95E1C34-C96F-4895-BDAF-4C6367FFB108}"/>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4" name="Espace réservé du pied de page 3">
            <a:extLst>
              <a:ext uri="{FF2B5EF4-FFF2-40B4-BE49-F238E27FC236}">
                <a16:creationId xmlns:a16="http://schemas.microsoft.com/office/drawing/2014/main" id="{A92BF9DC-353C-4A30-84B6-7298839BF3A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67F8048-97A3-431B-99FD-982C92F9B402}"/>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1015164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EE9855C-1B16-4E87-9FAE-474BBC0AFBB0}"/>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3" name="Espace réservé du pied de page 2">
            <a:extLst>
              <a:ext uri="{FF2B5EF4-FFF2-40B4-BE49-F238E27FC236}">
                <a16:creationId xmlns:a16="http://schemas.microsoft.com/office/drawing/2014/main" id="{A79D6A6D-B031-4C54-A4F6-93B1921E096C}"/>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30EDA47-FC8D-41D6-ACD4-52C8177C8B7C}"/>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696736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VEC BANDE GRISE">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DF81CB7D-6207-4C50-A592-01DF854CB18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9857" b="47440"/>
          <a:stretch/>
        </p:blipFill>
        <p:spPr>
          <a:xfrm>
            <a:off x="0" y="2892"/>
            <a:ext cx="10693400" cy="802833"/>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08558"/>
            <a:ext cx="9598968" cy="5193080"/>
          </a:xfrm>
          <a:prstGeom prst="rect">
            <a:avLst/>
          </a:prstGeom>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4228386464"/>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71B08A-CE57-43C1-825A-F52671FB13D2}"/>
              </a:ext>
            </a:extLst>
          </p:cNvPr>
          <p:cNvSpPr>
            <a:spLocks noGrp="1"/>
          </p:cNvSpPr>
          <p:nvPr>
            <p:ph type="title"/>
          </p:nvPr>
        </p:nvSpPr>
        <p:spPr>
          <a:xfrm>
            <a:off x="736600" y="504825"/>
            <a:ext cx="3449638" cy="1763713"/>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E384D31-3A97-4FD7-A880-0E9521BBD655}"/>
              </a:ext>
            </a:extLst>
          </p:cNvPr>
          <p:cNvSpPr>
            <a:spLocks noGrp="1"/>
          </p:cNvSpPr>
          <p:nvPr>
            <p:ph idx="1"/>
          </p:nvPr>
        </p:nvSpPr>
        <p:spPr>
          <a:xfrm>
            <a:off x="4546600" y="1089025"/>
            <a:ext cx="5413375" cy="53736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2EAB4856-6C69-4BFC-9917-D334721159EB}"/>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4A4BBD78-3E6B-414C-8FCF-93D8EE02930B}"/>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6" name="Espace réservé du pied de page 5">
            <a:extLst>
              <a:ext uri="{FF2B5EF4-FFF2-40B4-BE49-F238E27FC236}">
                <a16:creationId xmlns:a16="http://schemas.microsoft.com/office/drawing/2014/main" id="{B95386C0-379D-47AE-AA4F-8B608A1723D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73FB243-C6BE-4B81-BB88-2414BE1BEF16}"/>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7916423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186C00-F4D9-4827-A431-7BFF3E15E70B}"/>
              </a:ext>
            </a:extLst>
          </p:cNvPr>
          <p:cNvSpPr>
            <a:spLocks noGrp="1"/>
          </p:cNvSpPr>
          <p:nvPr>
            <p:ph type="title"/>
          </p:nvPr>
        </p:nvSpPr>
        <p:spPr>
          <a:xfrm>
            <a:off x="736600" y="504825"/>
            <a:ext cx="3449638" cy="1763713"/>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DCD4E89-9434-4FD7-AD32-B59869ECB536}"/>
              </a:ext>
            </a:extLst>
          </p:cNvPr>
          <p:cNvSpPr>
            <a:spLocks noGrp="1"/>
          </p:cNvSpPr>
          <p:nvPr>
            <p:ph type="pic" idx="1"/>
          </p:nvPr>
        </p:nvSpPr>
        <p:spPr>
          <a:xfrm>
            <a:off x="4546600" y="1089025"/>
            <a:ext cx="5413375" cy="53736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333F272-A1A0-400C-BD11-4C7FF51E0D74}"/>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B2AA654-1C6C-46ED-80AC-DAC498EA5779}"/>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6" name="Espace réservé du pied de page 5">
            <a:extLst>
              <a:ext uri="{FF2B5EF4-FFF2-40B4-BE49-F238E27FC236}">
                <a16:creationId xmlns:a16="http://schemas.microsoft.com/office/drawing/2014/main" id="{2414A1C6-E3FF-46B7-8C74-A83F0BE297A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F42022F-1DF9-47D4-A1EF-B3C7ACA8D336}"/>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17956914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D89945-4A2E-4C80-A14B-9E91114A464B}"/>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B1B846D-A9D5-4EB0-A82A-EAE6F0F02BD1}"/>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2210F4D-6F5C-47A1-83F1-FE0DD04BF12F}"/>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5" name="Espace réservé du pied de page 4">
            <a:extLst>
              <a:ext uri="{FF2B5EF4-FFF2-40B4-BE49-F238E27FC236}">
                <a16:creationId xmlns:a16="http://schemas.microsoft.com/office/drawing/2014/main" id="{3828E009-3A1D-419E-BE0F-8EF4784DF9B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031D6F-BCBF-4695-9565-10FC1BB03ABD}"/>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3743326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9CED60F-346B-479C-86C4-4415B8DD3203}"/>
              </a:ext>
            </a:extLst>
          </p:cNvPr>
          <p:cNvSpPr>
            <a:spLocks noGrp="1"/>
          </p:cNvSpPr>
          <p:nvPr>
            <p:ph type="title" orient="vert"/>
          </p:nvPr>
        </p:nvSpPr>
        <p:spPr>
          <a:xfrm>
            <a:off x="7653338" y="403225"/>
            <a:ext cx="2305050" cy="6407150"/>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22B5BB13-98C5-4EC7-88A1-9C328C2F522E}"/>
              </a:ext>
            </a:extLst>
          </p:cNvPr>
          <p:cNvSpPr>
            <a:spLocks noGrp="1"/>
          </p:cNvSpPr>
          <p:nvPr>
            <p:ph type="body" orient="vert" idx="1"/>
          </p:nvPr>
        </p:nvSpPr>
        <p:spPr>
          <a:xfrm>
            <a:off x="735013" y="403225"/>
            <a:ext cx="6765925" cy="6407150"/>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FC10527-B3AA-4310-8655-4C93AF819AD3}"/>
              </a:ext>
            </a:extLst>
          </p:cNvPr>
          <p:cNvSpPr>
            <a:spLocks noGrp="1"/>
          </p:cNvSpPr>
          <p:nvPr>
            <p:ph type="dt" sz="half" idx="10"/>
          </p:nvPr>
        </p:nvSpPr>
        <p:spPr/>
        <p:txBody>
          <a:bodyPr/>
          <a:lstStyle/>
          <a:p>
            <a:fld id="{56ED5532-FBD3-41CD-8BED-557F230F5F7B}" type="datetimeFigureOut">
              <a:rPr lang="fr-FR" smtClean="0"/>
              <a:t>10/09/2020</a:t>
            </a:fld>
            <a:endParaRPr lang="fr-FR"/>
          </a:p>
        </p:txBody>
      </p:sp>
      <p:sp>
        <p:nvSpPr>
          <p:cNvPr id="5" name="Espace réservé du pied de page 4">
            <a:extLst>
              <a:ext uri="{FF2B5EF4-FFF2-40B4-BE49-F238E27FC236}">
                <a16:creationId xmlns:a16="http://schemas.microsoft.com/office/drawing/2014/main" id="{6AC66B39-BEE8-407E-BD87-036F9E76A64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8315E60-3A29-4A44-9623-7EEECC0ED33E}"/>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4273259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AVEC BANDE GRIS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C51E2D7-0948-4AF9-A930-6868F2B7E8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1294" b="37401"/>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4151219524"/>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AVEC BANDE GRISE">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CE41E3BA-4F20-4C45-8D14-598F6B6157E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 t="81528" r="-4" b="7213"/>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9381381"/>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VEC BANDE GRIS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815D6EB-745B-4EF3-AE40-F3296C1B365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50000" b="36106"/>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264354441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NS BANDE GRISE">
    <p:spTree>
      <p:nvGrpSpPr>
        <p:cNvPr id="1" name=""/>
        <p:cNvGrpSpPr/>
        <p:nvPr/>
      </p:nvGrpSpPr>
      <p:grpSpPr>
        <a:xfrm>
          <a:off x="0" y="0"/>
          <a:ext cx="0" cy="0"/>
          <a:chOff x="0" y="0"/>
          <a:chExt cx="0" cy="0"/>
        </a:xfrm>
      </p:grpSpPr>
      <p:sp>
        <p:nvSpPr>
          <p:cNvPr id="2" name="Titre 1"/>
          <p:cNvSpPr>
            <a:spLocks noGrp="1"/>
          </p:cNvSpPr>
          <p:nvPr>
            <p:ph type="title"/>
          </p:nvPr>
        </p:nvSpPr>
        <p:spPr>
          <a:xfrm>
            <a:off x="546767" y="302801"/>
            <a:ext cx="9908189" cy="460928"/>
          </a:xfrm>
        </p:spPr>
        <p:txBody>
          <a:bodyPr>
            <a:noAutofit/>
          </a:bodyPr>
          <a:lstStyle>
            <a:lvl1pPr>
              <a:defRPr sz="2400">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4" name="Espace réservé du texte 3"/>
          <p:cNvSpPr>
            <a:spLocks noGrp="1"/>
          </p:cNvSpPr>
          <p:nvPr>
            <p:ph type="body" sz="quarter" idx="10"/>
          </p:nvPr>
        </p:nvSpPr>
        <p:spPr>
          <a:xfrm>
            <a:off x="546767" y="1637043"/>
            <a:ext cx="9851365" cy="5398667"/>
          </a:xfrm>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contenu 19"/>
          <p:cNvSpPr>
            <a:spLocks noGrp="1"/>
          </p:cNvSpPr>
          <p:nvPr>
            <p:ph sz="quarter" idx="13"/>
          </p:nvPr>
        </p:nvSpPr>
        <p:spPr>
          <a:xfrm>
            <a:off x="546768" y="763729"/>
            <a:ext cx="9873368" cy="397316"/>
          </a:xfrm>
          <a:prstGeom prst="rect">
            <a:avLst/>
          </a:prstGeom>
        </p:spPr>
        <p:txBody>
          <a:bodyPr/>
          <a:lstStyle>
            <a:lvl1pPr marL="0" indent="0" algn="r">
              <a:buFontTx/>
              <a:buNone/>
              <a:defRPr sz="1800">
                <a:solidFill>
                  <a:schemeClr val="tx1"/>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0" name="Image 9">
            <a:extLst>
              <a:ext uri="{FF2B5EF4-FFF2-40B4-BE49-F238E27FC236}">
                <a16:creationId xmlns:a16="http://schemas.microsoft.com/office/drawing/2014/main" id="{E4454618-A880-4F83-8527-F600C293AE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1216620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6" name="Image 5">
            <a:extLst>
              <a:ext uri="{FF2B5EF4-FFF2-40B4-BE49-F238E27FC236}">
                <a16:creationId xmlns:a16="http://schemas.microsoft.com/office/drawing/2014/main" id="{B5EC5B2A-27CD-4405-B791-8DDB7DFE3AD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962" r="59512"/>
          <a:stretch/>
        </p:blipFill>
        <p:spPr>
          <a:xfrm>
            <a:off x="0" y="0"/>
            <a:ext cx="3905513" cy="7561263"/>
          </a:xfrm>
          <a:prstGeom prst="rect">
            <a:avLst/>
          </a:prstGeom>
        </p:spPr>
      </p:pic>
      <p:pic>
        <p:nvPicPr>
          <p:cNvPr id="12" name="Image 11">
            <a:extLst>
              <a:ext uri="{FF2B5EF4-FFF2-40B4-BE49-F238E27FC236}">
                <a16:creationId xmlns:a16="http://schemas.microsoft.com/office/drawing/2014/main" id="{87D84F60-2C6B-40CA-BBFD-E0443BE7982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400265348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re de section">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BD8A5FDA-025A-484A-A15D-9A051B38AF3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72" r="15486"/>
          <a:stretch/>
        </p:blipFill>
        <p:spPr>
          <a:xfrm>
            <a:off x="0" y="-1"/>
            <a:ext cx="3905512" cy="7561263"/>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8" name="Image 17">
            <a:extLst>
              <a:ext uri="{FF2B5EF4-FFF2-40B4-BE49-F238E27FC236}">
                <a16:creationId xmlns:a16="http://schemas.microsoft.com/office/drawing/2014/main" id="{37C87FD8-5A9D-42C9-BD3A-4A6463F7470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1484" r="44214"/>
          <a:stretch/>
        </p:blipFill>
        <p:spPr>
          <a:xfrm>
            <a:off x="0" y="1"/>
            <a:ext cx="3905512" cy="7561262"/>
          </a:xfrm>
          <a:prstGeom prst="rect">
            <a:avLst/>
          </a:prstGeom>
        </p:spPr>
      </p:pic>
      <p:pic>
        <p:nvPicPr>
          <p:cNvPr id="19" name="Image 18">
            <a:extLst>
              <a:ext uri="{FF2B5EF4-FFF2-40B4-BE49-F238E27FC236}">
                <a16:creationId xmlns:a16="http://schemas.microsoft.com/office/drawing/2014/main" id="{A4053D85-0D3A-4D80-8B00-80B32394F72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403633141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re de section">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BD8A5FDA-025A-484A-A15D-9A051B38AF3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72" r="15486"/>
          <a:stretch/>
        </p:blipFill>
        <p:spPr>
          <a:xfrm>
            <a:off x="0" y="-1"/>
            <a:ext cx="3905512" cy="7561263"/>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2" name="Image 11">
            <a:extLst>
              <a:ext uri="{FF2B5EF4-FFF2-40B4-BE49-F238E27FC236}">
                <a16:creationId xmlns:a16="http://schemas.microsoft.com/office/drawing/2014/main" id="{8FC56DE2-5F57-481D-BC23-2F90EFEF872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248059464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534670" y="302801"/>
            <a:ext cx="9624060" cy="1260211"/>
          </a:xfrm>
          <a:prstGeom prst="rect">
            <a:avLst/>
          </a:prstGeom>
        </p:spPr>
        <p:txBody>
          <a:bodyPr vert="horz" lIns="104297" tIns="52149" rIns="104297" bIns="52149" rtlCol="0" anchor="ctr">
            <a:normAutofit/>
          </a:bodyPr>
          <a:lstStyle/>
          <a:p>
            <a:r>
              <a:rPr lang="fr-FR" dirty="0"/>
              <a:t>Modifiez le style du titre</a:t>
            </a:r>
          </a:p>
        </p:txBody>
      </p:sp>
      <p:sp>
        <p:nvSpPr>
          <p:cNvPr id="1027" name="Espace réservé du texte 3"/>
          <p:cNvSpPr>
            <a:spLocks noGrp="1"/>
          </p:cNvSpPr>
          <p:nvPr>
            <p:ph type="body" idx="1"/>
          </p:nvPr>
        </p:nvSpPr>
        <p:spPr bwMode="auto">
          <a:xfrm>
            <a:off x="534670" y="1764296"/>
            <a:ext cx="9624060" cy="499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297" tIns="52149" rIns="104297" bIns="52149" numCol="1" anchor="t" anchorCtr="0" compatLnSpc="1">
            <a:prstTxWarp prst="textNoShape">
              <a:avLst/>
            </a:prstTxWarp>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5" name="Image 4">
            <a:extLst>
              <a:ext uri="{FF2B5EF4-FFF2-40B4-BE49-F238E27FC236}">
                <a16:creationId xmlns:a16="http://schemas.microsoft.com/office/drawing/2014/main" id="{8E0FF475-7AC5-4886-88B8-E9970339243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980708" y="6495125"/>
            <a:ext cx="1548100" cy="921077"/>
          </a:xfrm>
          <a:prstGeom prst="rect">
            <a:avLst/>
          </a:prstGeom>
        </p:spPr>
      </p:pic>
      <p:pic>
        <p:nvPicPr>
          <p:cNvPr id="6" name="Image 5">
            <a:extLst>
              <a:ext uri="{FF2B5EF4-FFF2-40B4-BE49-F238E27FC236}">
                <a16:creationId xmlns:a16="http://schemas.microsoft.com/office/drawing/2014/main" id="{4560D555-988C-413F-BE09-61438C678CE0}"/>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519034" y="6897728"/>
            <a:ext cx="1302699" cy="518474"/>
          </a:xfrm>
          <a:prstGeom prst="rect">
            <a:avLst/>
          </a:prstGeom>
        </p:spPr>
      </p:pic>
    </p:spTree>
  </p:cSld>
  <p:clrMap bg1="lt1" tx1="dk1" bg2="lt2" tx2="dk2" accent1="accent1" accent2="accent2" accent3="accent3" accent4="accent4" accent5="accent5" accent6="accent6" hlink="hlink" folHlink="folHlink"/>
  <p:sldLayoutIdLst>
    <p:sldLayoutId id="2147483724" r:id="rId1"/>
    <p:sldLayoutId id="2147483726" r:id="rId2"/>
    <p:sldLayoutId id="2147483744" r:id="rId3"/>
    <p:sldLayoutId id="2147483745" r:id="rId4"/>
    <p:sldLayoutId id="2147483746" r:id="rId5"/>
    <p:sldLayoutId id="2147483740" r:id="rId6"/>
    <p:sldLayoutId id="2147483731" r:id="rId7"/>
    <p:sldLayoutId id="2147483741" r:id="rId8"/>
    <p:sldLayoutId id="2147483742" r:id="rId9"/>
    <p:sldLayoutId id="2147483743" r:id="rId10"/>
    <p:sldLayoutId id="2147483747" r:id="rId11"/>
    <p:sldLayoutId id="2147483748" r:id="rId12"/>
  </p:sldLayoutIdLst>
  <p:txStyles>
    <p:titleStyle>
      <a:lvl1pPr algn="r" rtl="0" eaLnBrk="1" fontAlgn="base" hangingPunct="1">
        <a:spcBef>
          <a:spcPct val="0"/>
        </a:spcBef>
        <a:spcAft>
          <a:spcPct val="0"/>
        </a:spcAft>
        <a:defRPr lang="fr-FR" sz="2400" b="1" kern="1200" cap="all" dirty="0">
          <a:solidFill>
            <a:schemeClr val="accent2"/>
          </a:solidFill>
          <a:latin typeface="Cambria" pitchFamily="18" charset="0"/>
          <a:ea typeface="ヒラギノ角ゴ Pro W3" pitchFamily="28" charset="-128"/>
          <a:cs typeface="ヒラギノ角ゴ Pro W3"/>
        </a:defRPr>
      </a:lvl1pPr>
      <a:lvl2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2pPr>
      <a:lvl3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3pPr>
      <a:lvl4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4pPr>
      <a:lvl5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5pPr>
      <a:lvl6pPr marL="521483"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6pPr>
      <a:lvl7pPr marL="1042966"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7pPr>
      <a:lvl8pPr marL="1564449"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8pPr>
      <a:lvl9pPr marL="2085931"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9pPr>
    </p:titleStyle>
    <p:bodyStyle>
      <a:lvl1pPr marL="391112" indent="-391112" algn="l" rtl="0" eaLnBrk="1" fontAlgn="base" hangingPunct="1">
        <a:spcBef>
          <a:spcPct val="20000"/>
        </a:spcBef>
        <a:spcAft>
          <a:spcPct val="0"/>
        </a:spcAft>
        <a:buClr>
          <a:schemeClr val="accent2"/>
        </a:buClr>
        <a:buFont typeface="Wingdings 3" pitchFamily="18" charset="2"/>
        <a:buChar char="u"/>
        <a:defRPr lang="fr-FR" sz="1400" b="1" kern="1200" dirty="0">
          <a:solidFill>
            <a:srgbClr val="3F3F3F"/>
          </a:solidFill>
          <a:latin typeface="Helvetica" pitchFamily="34" charset="0"/>
          <a:ea typeface="ヒラギノ角ゴ Pro W3" pitchFamily="28" charset="-128"/>
          <a:cs typeface="Helvetica" pitchFamily="34" charset="0"/>
        </a:defRPr>
      </a:lvl1pPr>
      <a:lvl2pPr marL="698048" indent="-325926" algn="l" rtl="0" eaLnBrk="1" fontAlgn="base" hangingPunct="1">
        <a:spcBef>
          <a:spcPct val="20000"/>
        </a:spcBef>
        <a:spcAft>
          <a:spcPct val="0"/>
        </a:spcAft>
        <a:buClr>
          <a:srgbClr val="3F3F3F"/>
        </a:buClr>
        <a:buSzPct val="120000"/>
        <a:buFont typeface="Helvetica" pitchFamily="34" charset="0"/>
        <a:buChar char="&gt;"/>
        <a:defRPr lang="fr-FR" sz="1200" kern="1200" dirty="0">
          <a:solidFill>
            <a:srgbClr val="3F3F3F"/>
          </a:solidFill>
          <a:latin typeface="Helvetica" pitchFamily="34" charset="0"/>
          <a:ea typeface="ヒラギノ角ゴ Pro W3" pitchFamily="28" charset="-128"/>
          <a:cs typeface="ヒラギノ角ゴ Pro W3"/>
        </a:defRPr>
      </a:lvl2pPr>
      <a:lvl3pPr marL="944417" indent="-260741" algn="l" rtl="0" eaLnBrk="1" fontAlgn="base" hangingPunct="1">
        <a:spcBef>
          <a:spcPct val="20000"/>
        </a:spcBef>
        <a:spcAft>
          <a:spcPct val="0"/>
        </a:spcAft>
        <a:buClr>
          <a:schemeClr val="bg2"/>
        </a:buClr>
        <a:buBlip>
          <a:blip r:embed="rId16"/>
        </a:buBlip>
        <a:defRPr lang="fr-FR" sz="1100" kern="1200" dirty="0">
          <a:solidFill>
            <a:srgbClr val="3F3F3F"/>
          </a:solidFill>
          <a:latin typeface="Helvetica" pitchFamily="34" charset="0"/>
          <a:ea typeface="ヒラギノ角ゴ Pro W3" pitchFamily="28" charset="-128"/>
          <a:cs typeface="ヒラギノ角ゴ Pro W3"/>
        </a:defRPr>
      </a:lvl3pPr>
      <a:lvl4pPr marL="1231849" indent="-260741" algn="l" rtl="0" eaLnBrk="1" fontAlgn="base" hangingPunct="1">
        <a:spcBef>
          <a:spcPct val="20000"/>
        </a:spcBef>
        <a:spcAft>
          <a:spcPct val="0"/>
        </a:spcAft>
        <a:buClr>
          <a:srgbClr val="5F5F5F"/>
        </a:buClr>
        <a:buFont typeface="Arial" pitchFamily="34" charset="0"/>
        <a:buChar char="»"/>
        <a:defRPr lang="fr-FR" sz="1100" kern="1200" dirty="0">
          <a:solidFill>
            <a:srgbClr val="5F5F5F"/>
          </a:solidFill>
          <a:latin typeface="Helvetica" pitchFamily="34" charset="0"/>
          <a:ea typeface="ヒラギノ角ゴ Pro W3" pitchFamily="28" charset="-128"/>
          <a:cs typeface="ヒラギノ角ゴ Pro W3"/>
        </a:defRPr>
      </a:lvl4pPr>
      <a:lvl5pPr marL="1519280" indent="-260741" algn="l" rtl="0" eaLnBrk="1" fontAlgn="base" hangingPunct="1">
        <a:spcBef>
          <a:spcPct val="20000"/>
        </a:spcBef>
        <a:spcAft>
          <a:spcPct val="0"/>
        </a:spcAft>
        <a:buFont typeface="Arial" pitchFamily="34" charset="0"/>
        <a:buChar char="­"/>
        <a:defRPr lang="fr-FR" sz="1100" kern="1200" dirty="0">
          <a:solidFill>
            <a:srgbClr val="3F3F3F"/>
          </a:solidFill>
          <a:latin typeface="Helvetica" pitchFamily="34" charset="0"/>
          <a:ea typeface="ヒラギノ角ゴ Pro W3" pitchFamily="28" charset="-128"/>
          <a:cs typeface="ヒラギノ角ゴ Pro W3"/>
        </a:defRPr>
      </a:lvl5pPr>
      <a:lvl6pPr marL="2868155"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638"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121"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604"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42966" rtl="0" eaLnBrk="1" latinLnBrk="0" hangingPunct="1">
        <a:defRPr sz="2100" kern="1200">
          <a:solidFill>
            <a:schemeClr val="tx1"/>
          </a:solidFill>
          <a:latin typeface="+mn-lt"/>
          <a:ea typeface="+mn-ea"/>
          <a:cs typeface="+mn-cs"/>
        </a:defRPr>
      </a:lvl1pPr>
      <a:lvl2pPr marL="521483" algn="l" defTabSz="1042966" rtl="0" eaLnBrk="1" latinLnBrk="0" hangingPunct="1">
        <a:defRPr sz="2100" kern="1200">
          <a:solidFill>
            <a:schemeClr val="tx1"/>
          </a:solidFill>
          <a:latin typeface="+mn-lt"/>
          <a:ea typeface="+mn-ea"/>
          <a:cs typeface="+mn-cs"/>
        </a:defRPr>
      </a:lvl2pPr>
      <a:lvl3pPr marL="1042966" algn="l" defTabSz="1042966" rtl="0" eaLnBrk="1" latinLnBrk="0" hangingPunct="1">
        <a:defRPr sz="2100" kern="1200">
          <a:solidFill>
            <a:schemeClr val="tx1"/>
          </a:solidFill>
          <a:latin typeface="+mn-lt"/>
          <a:ea typeface="+mn-ea"/>
          <a:cs typeface="+mn-cs"/>
        </a:defRPr>
      </a:lvl3pPr>
      <a:lvl4pPr marL="1564449" algn="l" defTabSz="1042966" rtl="0" eaLnBrk="1" latinLnBrk="0" hangingPunct="1">
        <a:defRPr sz="2100" kern="1200">
          <a:solidFill>
            <a:schemeClr val="tx1"/>
          </a:solidFill>
          <a:latin typeface="+mn-lt"/>
          <a:ea typeface="+mn-ea"/>
          <a:cs typeface="+mn-cs"/>
        </a:defRPr>
      </a:lvl4pPr>
      <a:lvl5pPr marL="2085931" algn="l" defTabSz="1042966" rtl="0" eaLnBrk="1" latinLnBrk="0" hangingPunct="1">
        <a:defRPr sz="2100" kern="1200">
          <a:solidFill>
            <a:schemeClr val="tx1"/>
          </a:solidFill>
          <a:latin typeface="+mn-lt"/>
          <a:ea typeface="+mn-ea"/>
          <a:cs typeface="+mn-cs"/>
        </a:defRPr>
      </a:lvl5pPr>
      <a:lvl6pPr marL="2607414" algn="l" defTabSz="1042966" rtl="0" eaLnBrk="1" latinLnBrk="0" hangingPunct="1">
        <a:defRPr sz="2100" kern="1200">
          <a:solidFill>
            <a:schemeClr val="tx1"/>
          </a:solidFill>
          <a:latin typeface="+mn-lt"/>
          <a:ea typeface="+mn-ea"/>
          <a:cs typeface="+mn-cs"/>
        </a:defRPr>
      </a:lvl6pPr>
      <a:lvl7pPr marL="3128896" algn="l" defTabSz="1042966" rtl="0" eaLnBrk="1" latinLnBrk="0" hangingPunct="1">
        <a:defRPr sz="2100" kern="1200">
          <a:solidFill>
            <a:schemeClr val="tx1"/>
          </a:solidFill>
          <a:latin typeface="+mn-lt"/>
          <a:ea typeface="+mn-ea"/>
          <a:cs typeface="+mn-cs"/>
        </a:defRPr>
      </a:lvl7pPr>
      <a:lvl8pPr marL="3650379" algn="l" defTabSz="1042966" rtl="0" eaLnBrk="1" latinLnBrk="0" hangingPunct="1">
        <a:defRPr sz="2100" kern="1200">
          <a:solidFill>
            <a:schemeClr val="tx1"/>
          </a:solidFill>
          <a:latin typeface="+mn-lt"/>
          <a:ea typeface="+mn-ea"/>
          <a:cs typeface="+mn-cs"/>
        </a:defRPr>
      </a:lvl8pPr>
      <a:lvl9pPr marL="4171862" algn="l" defTabSz="1042966"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603B447-2231-4DBE-8C77-E30E5DDD4B9A}"/>
              </a:ext>
            </a:extLst>
          </p:cNvPr>
          <p:cNvSpPr>
            <a:spLocks noGrp="1"/>
          </p:cNvSpPr>
          <p:nvPr>
            <p:ph type="title"/>
          </p:nvPr>
        </p:nvSpPr>
        <p:spPr>
          <a:xfrm>
            <a:off x="735013" y="403225"/>
            <a:ext cx="9223375" cy="14605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2D9769C-6289-4480-8CAF-16F734E20EC7}"/>
              </a:ext>
            </a:extLst>
          </p:cNvPr>
          <p:cNvSpPr>
            <a:spLocks noGrp="1"/>
          </p:cNvSpPr>
          <p:nvPr>
            <p:ph type="body" idx="1"/>
          </p:nvPr>
        </p:nvSpPr>
        <p:spPr>
          <a:xfrm>
            <a:off x="735013" y="2012950"/>
            <a:ext cx="9223375" cy="4797425"/>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75323E1-36CC-4FDE-A1DE-9A451A93B6A9}"/>
              </a:ext>
            </a:extLst>
          </p:cNvPr>
          <p:cNvSpPr>
            <a:spLocks noGrp="1"/>
          </p:cNvSpPr>
          <p:nvPr>
            <p:ph type="dt" sz="half" idx="2"/>
          </p:nvPr>
        </p:nvSpPr>
        <p:spPr>
          <a:xfrm>
            <a:off x="735013" y="7008813"/>
            <a:ext cx="2406650" cy="401637"/>
          </a:xfrm>
          <a:prstGeom prst="rect">
            <a:avLst/>
          </a:prstGeom>
        </p:spPr>
        <p:txBody>
          <a:bodyPr vert="horz" lIns="91440" tIns="45720" rIns="91440" bIns="45720" rtlCol="0" anchor="ctr"/>
          <a:lstStyle>
            <a:lvl1pPr algn="l">
              <a:defRPr sz="1200">
                <a:solidFill>
                  <a:schemeClr val="tx1">
                    <a:tint val="75000"/>
                  </a:schemeClr>
                </a:solidFill>
              </a:defRPr>
            </a:lvl1pPr>
          </a:lstStyle>
          <a:p>
            <a:fld id="{56ED5532-FBD3-41CD-8BED-557F230F5F7B}" type="datetimeFigureOut">
              <a:rPr lang="fr-FR" smtClean="0"/>
              <a:t>10/09/2020</a:t>
            </a:fld>
            <a:endParaRPr lang="fr-FR"/>
          </a:p>
        </p:txBody>
      </p:sp>
      <p:sp>
        <p:nvSpPr>
          <p:cNvPr id="5" name="Espace réservé du pied de page 4">
            <a:extLst>
              <a:ext uri="{FF2B5EF4-FFF2-40B4-BE49-F238E27FC236}">
                <a16:creationId xmlns:a16="http://schemas.microsoft.com/office/drawing/2014/main" id="{DE45A10F-0BA8-45AD-9C33-4CF0D8C29E9C}"/>
              </a:ext>
            </a:extLst>
          </p:cNvPr>
          <p:cNvSpPr>
            <a:spLocks noGrp="1"/>
          </p:cNvSpPr>
          <p:nvPr>
            <p:ph type="ftr" sz="quarter" idx="3"/>
          </p:nvPr>
        </p:nvSpPr>
        <p:spPr>
          <a:xfrm>
            <a:off x="3541713" y="7008813"/>
            <a:ext cx="3609975" cy="401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11B3D4BD-0740-4C3C-AC31-16D180214302}"/>
              </a:ext>
            </a:extLst>
          </p:cNvPr>
          <p:cNvSpPr>
            <a:spLocks noGrp="1"/>
          </p:cNvSpPr>
          <p:nvPr>
            <p:ph type="sldNum" sz="quarter" idx="4"/>
          </p:nvPr>
        </p:nvSpPr>
        <p:spPr>
          <a:xfrm>
            <a:off x="7551738" y="7008813"/>
            <a:ext cx="2406650" cy="401637"/>
          </a:xfrm>
          <a:prstGeom prst="rect">
            <a:avLst/>
          </a:prstGeom>
        </p:spPr>
        <p:txBody>
          <a:bodyPr vert="horz" lIns="91440" tIns="45720" rIns="91440" bIns="45720" rtlCol="0" anchor="ctr"/>
          <a:lstStyle>
            <a:lvl1pPr algn="r">
              <a:defRPr sz="1200">
                <a:solidFill>
                  <a:schemeClr val="tx1">
                    <a:tint val="75000"/>
                  </a:schemeClr>
                </a:solidFill>
              </a:defRPr>
            </a:lvl1pPr>
          </a:lstStyle>
          <a:p>
            <a:fld id="{595BBE5C-86FE-487D-B31C-64EA357E2733}" type="slidenum">
              <a:rPr lang="fr-FR" smtClean="0"/>
              <a:t>‹N°›</a:t>
            </a:fld>
            <a:endParaRPr lang="fr-FR"/>
          </a:p>
        </p:txBody>
      </p:sp>
    </p:spTree>
    <p:extLst>
      <p:ext uri="{BB962C8B-B14F-4D97-AF65-F5344CB8AC3E}">
        <p14:creationId xmlns:p14="http://schemas.microsoft.com/office/powerpoint/2010/main" val="2714685271"/>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hyperlink" Target="PJ_gestion_listes_electorales_P3/4_recepisse_depot_de_demande_d%20inscription.pdf"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hyperlink" Target="PJ_gestion_listes_electorales_P3/5_decision_d_inscription.pdf" TargetMode="Externa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hyperlink" Target="PJ_gestion_listes_electorales_P3/6_refus_d_inscription.pdf"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hyperlink" Target="PJ_gestion_listes_electorales_P3/7_Avis%20de%20notification%20d'une%20intention%20de%20radiation%20par%20le%20maire.pdf" TargetMode="Externa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PJ_gestion_listes_electorales_P3/2_cerfa_12670-02.pdf" TargetMode="External"/><Relationship Id="rId2" Type="http://schemas.openxmlformats.org/officeDocument/2006/relationships/hyperlink" Target="PJ_gestion_listes_electorales_P3/1_cerfa_12669-02%20(1).pdf" TargetMode="External"/><Relationship Id="rId1" Type="http://schemas.openxmlformats.org/officeDocument/2006/relationships/slideLayout" Target="../slideLayouts/slideLayout6.xml"/><Relationship Id="rId4" Type="http://schemas.openxmlformats.org/officeDocument/2006/relationships/hyperlink" Target="PJ_gestion_listes_electorales_P3/3_cerfa_12671-02.pd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CBD582-35A7-4559-B9E1-DEB7A48EBF43}"/>
              </a:ext>
            </a:extLst>
          </p:cNvPr>
          <p:cNvSpPr>
            <a:spLocks noGrp="1"/>
          </p:cNvSpPr>
          <p:nvPr>
            <p:ph type="ctrTitle"/>
          </p:nvPr>
        </p:nvSpPr>
        <p:spPr>
          <a:xfrm>
            <a:off x="1237544" y="1637045"/>
            <a:ext cx="7134296" cy="1370315"/>
          </a:xfrm>
        </p:spPr>
        <p:txBody>
          <a:bodyPr/>
          <a:lstStyle/>
          <a:p>
            <a:pPr algn="ctr"/>
            <a:r>
              <a:rPr lang="fr-FR" dirty="0"/>
              <a:t>GESTION Des Listes Electorales </a:t>
            </a:r>
          </a:p>
        </p:txBody>
      </p:sp>
      <p:sp>
        <p:nvSpPr>
          <p:cNvPr id="3" name="Sous-titre 2"/>
          <p:cNvSpPr>
            <a:spLocks noGrp="1"/>
          </p:cNvSpPr>
          <p:nvPr>
            <p:ph type="subTitle" idx="1"/>
          </p:nvPr>
        </p:nvSpPr>
        <p:spPr>
          <a:xfrm>
            <a:off x="1220444" y="3365770"/>
            <a:ext cx="4664790" cy="1712067"/>
          </a:xfrm>
        </p:spPr>
        <p:txBody>
          <a:bodyPr>
            <a:normAutofit/>
          </a:bodyPr>
          <a:lstStyle/>
          <a:p>
            <a:pPr algn="ctr"/>
            <a:r>
              <a:rPr lang="fr-FR" sz="2000" baseline="30000" dirty="0"/>
              <a:t>3ème PARTIE</a:t>
            </a:r>
            <a:endParaRPr lang="fr-FR" sz="2000" dirty="0"/>
          </a:p>
        </p:txBody>
      </p:sp>
      <p:sp>
        <p:nvSpPr>
          <p:cNvPr id="4" name="Espace réservé du texte 3"/>
          <p:cNvSpPr>
            <a:spLocks noGrp="1"/>
          </p:cNvSpPr>
          <p:nvPr>
            <p:ph type="body" sz="quarter" idx="10"/>
          </p:nvPr>
        </p:nvSpPr>
        <p:spPr>
          <a:xfrm>
            <a:off x="1220445" y="5185791"/>
            <a:ext cx="4126256" cy="872876"/>
          </a:xfrm>
        </p:spPr>
        <p:txBody>
          <a:bodyPr>
            <a:normAutofit/>
          </a:bodyPr>
          <a:lstStyle/>
          <a:p>
            <a:pPr marL="144463" indent="-144463"/>
            <a:r>
              <a:rPr lang="fr-FR" sz="1200"/>
              <a:t>2020</a:t>
            </a:r>
            <a:endParaRPr lang="fr-FR" sz="1200" dirty="0"/>
          </a:p>
        </p:txBody>
      </p:sp>
    </p:spTree>
    <p:extLst>
      <p:ext uri="{BB962C8B-B14F-4D97-AF65-F5344CB8AC3E}">
        <p14:creationId xmlns:p14="http://schemas.microsoft.com/office/powerpoint/2010/main" val="807768063"/>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FA8AAC-CBBB-4B5D-91F2-9C1A5B91BCC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0A878BD8-F031-40BF-8232-AD4659BF0186}"/>
              </a:ext>
            </a:extLst>
          </p:cNvPr>
          <p:cNvSpPr>
            <a:spLocks noGrp="1"/>
          </p:cNvSpPr>
          <p:nvPr>
            <p:ph type="body" sz="quarter" idx="10"/>
          </p:nvPr>
        </p:nvSpPr>
        <p:spPr>
          <a:xfrm>
            <a:off x="568770" y="1432560"/>
            <a:ext cx="9851365" cy="3871429"/>
          </a:xfrm>
        </p:spPr>
        <p:txBody>
          <a:bodyPr/>
          <a:lstStyle/>
          <a:p>
            <a:pPr algn="just"/>
            <a:r>
              <a:rPr lang="fr-FR" sz="2800" b="0" dirty="0"/>
              <a:t>Concernant les demandes déposées directement en mairie, celles-ci peuvent :</a:t>
            </a:r>
          </a:p>
          <a:p>
            <a:pPr lvl="1" algn="just"/>
            <a:r>
              <a:rPr lang="fr-FR" sz="2800" dirty="0"/>
              <a:t>être déposées par les intéressés;</a:t>
            </a:r>
          </a:p>
          <a:p>
            <a:pPr lvl="1" algn="just"/>
            <a:r>
              <a:rPr lang="fr-FR" sz="2800" dirty="0"/>
              <a:t>d</a:t>
            </a:r>
            <a:r>
              <a:rPr lang="fr-FR" sz="2800" b="0" dirty="0"/>
              <a:t>éposées par un tiers dûment mandaté muni d’une procuration sur papier libre indiquant les nom, prénom du ou des mandant (s) et du mandataire;</a:t>
            </a:r>
          </a:p>
          <a:p>
            <a:pPr lvl="1" algn="just"/>
            <a:r>
              <a:rPr lang="fr-FR" sz="2800" dirty="0"/>
              <a:t>adressées par courrier, étant observé que ce sera la date de réception et non la date d’envoi qui fera foi.</a:t>
            </a:r>
            <a:endParaRPr lang="fr-FR" sz="2800" b="0" dirty="0"/>
          </a:p>
        </p:txBody>
      </p:sp>
      <p:sp>
        <p:nvSpPr>
          <p:cNvPr id="4" name="Espace réservé du contenu 3">
            <a:extLst>
              <a:ext uri="{FF2B5EF4-FFF2-40B4-BE49-F238E27FC236}">
                <a16:creationId xmlns:a16="http://schemas.microsoft.com/office/drawing/2014/main" id="{780D96F1-90CC-48F6-90C9-21BD5DBBBAD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653321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3E235B-14AB-49D8-822E-E8ABC8BCAC71}"/>
              </a:ext>
            </a:extLst>
          </p:cNvPr>
          <p:cNvSpPr>
            <a:spLocks noGrp="1"/>
          </p:cNvSpPr>
          <p:nvPr>
            <p:ph type="title"/>
          </p:nvPr>
        </p:nvSpPr>
        <p:spPr/>
        <p:txBody>
          <a:bodyPr/>
          <a:lstStyle/>
          <a:p>
            <a:pPr algn="ctr"/>
            <a:r>
              <a:rPr lang="fr-FR" dirty="0"/>
              <a:t>RÉCEPTION DES DEMANDES </a:t>
            </a:r>
          </a:p>
        </p:txBody>
      </p:sp>
      <p:sp>
        <p:nvSpPr>
          <p:cNvPr id="3" name="Espace réservé du texte 2">
            <a:extLst>
              <a:ext uri="{FF2B5EF4-FFF2-40B4-BE49-F238E27FC236}">
                <a16:creationId xmlns:a16="http://schemas.microsoft.com/office/drawing/2014/main" id="{652480FB-D15E-425A-A9F4-DE4A1789391D}"/>
              </a:ext>
            </a:extLst>
          </p:cNvPr>
          <p:cNvSpPr>
            <a:spLocks noGrp="1"/>
          </p:cNvSpPr>
          <p:nvPr>
            <p:ph type="body" sz="quarter" idx="10"/>
          </p:nvPr>
        </p:nvSpPr>
        <p:spPr>
          <a:xfrm>
            <a:off x="546767" y="1941843"/>
            <a:ext cx="9851365" cy="2904477"/>
          </a:xfrm>
        </p:spPr>
        <p:txBody>
          <a:bodyPr/>
          <a:lstStyle/>
          <a:p>
            <a:pPr algn="just"/>
            <a:r>
              <a:rPr lang="fr-FR" sz="2800" b="0" dirty="0"/>
              <a:t>Dès la réception des demandes, un récépissé de dépôt est remis aux demandeurs :</a:t>
            </a:r>
          </a:p>
          <a:p>
            <a:pPr lvl="1" algn="just"/>
            <a:r>
              <a:rPr lang="fr-FR" sz="2800" b="0" dirty="0"/>
              <a:t>en main propre si dossier complet;</a:t>
            </a:r>
          </a:p>
          <a:p>
            <a:pPr lvl="1" algn="just"/>
            <a:r>
              <a:rPr lang="fr-FR" sz="2800" b="0" dirty="0"/>
              <a:t>par courriel si dématérialisation des demandes;</a:t>
            </a:r>
          </a:p>
          <a:p>
            <a:pPr lvl="1" algn="just"/>
            <a:r>
              <a:rPr lang="fr-FR" sz="2800" b="0" dirty="0"/>
              <a:t>soit par courrier.</a:t>
            </a:r>
          </a:p>
        </p:txBody>
      </p:sp>
      <p:sp>
        <p:nvSpPr>
          <p:cNvPr id="4" name="Espace réservé du contenu 3">
            <a:extLst>
              <a:ext uri="{FF2B5EF4-FFF2-40B4-BE49-F238E27FC236}">
                <a16:creationId xmlns:a16="http://schemas.microsoft.com/office/drawing/2014/main" id="{493CDAB5-245F-4890-9758-AFAACB81F38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929265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7124D8-7D93-4EAB-94C2-6E37BF0D4A7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F2D1E26D-F51C-4CAD-A785-925EAF234BA1}"/>
              </a:ext>
            </a:extLst>
          </p:cNvPr>
          <p:cNvSpPr>
            <a:spLocks noGrp="1"/>
          </p:cNvSpPr>
          <p:nvPr>
            <p:ph type="body" sz="quarter" idx="10"/>
          </p:nvPr>
        </p:nvSpPr>
        <p:spPr>
          <a:xfrm>
            <a:off x="524764" y="1860563"/>
            <a:ext cx="9851365" cy="4072877"/>
          </a:xfrm>
        </p:spPr>
        <p:txBody>
          <a:bodyPr/>
          <a:lstStyle/>
          <a:p>
            <a:pPr algn="just"/>
            <a:r>
              <a:rPr lang="fr-FR" sz="2800" b="0" dirty="0"/>
              <a:t>Le récépissé précise l’identité du demandeur, son adresse et la date du dépôt du dossier complet.</a:t>
            </a:r>
          </a:p>
          <a:p>
            <a:pPr algn="just"/>
            <a:r>
              <a:rPr lang="fr-FR" sz="2800" b="0" dirty="0"/>
              <a:t>Ce récépissé doit également faire apparaître les voies et délais de recours ouverts à l’électeur en cas d’absence d’examen de la demande dans les délais. (5 jours + 2 jours). </a:t>
            </a:r>
          </a:p>
          <a:p>
            <a:pPr algn="ctr"/>
            <a:r>
              <a:rPr lang="fr-FR" sz="2400" b="0" dirty="0">
                <a:solidFill>
                  <a:srgbClr val="004175"/>
                </a:solidFill>
                <a:hlinkClick r:id="rId2" action="ppaction://hlinkfile">
                  <a:extLst>
                    <a:ext uri="{A12FA001-AC4F-418D-AE19-62706E023703}">
                      <ahyp:hlinkClr xmlns:ahyp="http://schemas.microsoft.com/office/drawing/2018/hyperlinkcolor" val="tx"/>
                    </a:ext>
                  </a:extLst>
                </a:hlinkClick>
              </a:rPr>
              <a:t>PJ_gestion_listes_electorales_P3\4_recepisse_depot_de_demande_d inscription.pdf</a:t>
            </a:r>
            <a:endParaRPr lang="fr-FR" sz="2400" b="0" dirty="0">
              <a:solidFill>
                <a:srgbClr val="004175"/>
              </a:solidFill>
            </a:endParaRPr>
          </a:p>
        </p:txBody>
      </p:sp>
      <p:sp>
        <p:nvSpPr>
          <p:cNvPr id="4" name="Espace réservé du contenu 3">
            <a:extLst>
              <a:ext uri="{FF2B5EF4-FFF2-40B4-BE49-F238E27FC236}">
                <a16:creationId xmlns:a16="http://schemas.microsoft.com/office/drawing/2014/main" id="{1F99D78E-6728-4341-8022-381A88DE8C17}"/>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511204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7982DF-0557-4B5F-AA73-8CA4208D5B8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CC8A82C-252E-49EE-8346-48F816017DF5}"/>
              </a:ext>
            </a:extLst>
          </p:cNvPr>
          <p:cNvSpPr>
            <a:spLocks noGrp="1"/>
          </p:cNvSpPr>
          <p:nvPr>
            <p:ph type="body" sz="quarter" idx="10"/>
          </p:nvPr>
        </p:nvSpPr>
        <p:spPr>
          <a:xfrm>
            <a:off x="546767" y="1830083"/>
            <a:ext cx="9851365" cy="4286237"/>
          </a:xfrm>
        </p:spPr>
        <p:txBody>
          <a:bodyPr/>
          <a:lstStyle/>
          <a:p>
            <a:pPr algn="just"/>
            <a:r>
              <a:rPr lang="fr-FR" sz="2800" b="0" dirty="0"/>
              <a:t>Dès la réception en mairie du dossier complet, le maire à l’obligation de statuer dans un délai de 5 jours art.L.18-I.</a:t>
            </a:r>
          </a:p>
          <a:p>
            <a:pPr algn="just"/>
            <a:r>
              <a:rPr lang="fr-FR" sz="2800" b="0" dirty="0"/>
              <a:t>Conformément à l’art. L.36, ce délai est exprimé en jours calendaires. (cela signifie que tous les jours du calendrier de l’année civile, du 1</a:t>
            </a:r>
            <a:r>
              <a:rPr lang="fr-FR" sz="2800" b="0" baseline="30000" dirty="0"/>
              <a:t>er</a:t>
            </a:r>
            <a:r>
              <a:rPr lang="fr-FR" sz="2800" b="0" dirty="0"/>
              <a:t> janvier au 31 décembre sont comptés, y compris les jours fériés ou chômés).</a:t>
            </a:r>
          </a:p>
          <a:p>
            <a:pPr algn="just"/>
            <a:r>
              <a:rPr lang="fr-FR" sz="2800" b="0" dirty="0"/>
              <a:t>Exemple : si une demande est déposée un mercredi, le maire a l’obligation de statuer au plus tard le dimanche suivant.</a:t>
            </a:r>
          </a:p>
        </p:txBody>
      </p:sp>
      <p:sp>
        <p:nvSpPr>
          <p:cNvPr id="4" name="Espace réservé du contenu 3">
            <a:extLst>
              <a:ext uri="{FF2B5EF4-FFF2-40B4-BE49-F238E27FC236}">
                <a16:creationId xmlns:a16="http://schemas.microsoft.com/office/drawing/2014/main" id="{EB1D4926-4B63-4D9A-8458-89E046CDA711}"/>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511231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C8BFD2-546F-4B7F-9B50-099990939A9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AE9E5F11-AE02-4431-9165-663B7716C8A5}"/>
              </a:ext>
            </a:extLst>
          </p:cNvPr>
          <p:cNvSpPr>
            <a:spLocks noGrp="1"/>
          </p:cNvSpPr>
          <p:nvPr>
            <p:ph type="body" sz="quarter" idx="10"/>
          </p:nvPr>
        </p:nvSpPr>
        <p:spPr>
          <a:xfrm>
            <a:off x="603591" y="1911363"/>
            <a:ext cx="9851365" cy="3097517"/>
          </a:xfrm>
        </p:spPr>
        <p:txBody>
          <a:bodyPr/>
          <a:lstStyle/>
          <a:p>
            <a:pPr algn="just"/>
            <a:r>
              <a:rPr lang="fr-FR" sz="2800" b="0" dirty="0"/>
              <a:t>Pour chacune des demandes,</a:t>
            </a:r>
          </a:p>
          <a:p>
            <a:pPr algn="just"/>
            <a:r>
              <a:rPr lang="fr-FR" sz="2800" b="0" dirty="0"/>
              <a:t>le maire a l’obligation de vérifier que le demandeur respecte bien toutes les conditions d’inscription.</a:t>
            </a:r>
          </a:p>
          <a:p>
            <a:pPr algn="just"/>
            <a:r>
              <a:rPr lang="fr-FR" sz="2800" b="0" dirty="0"/>
              <a:t>Les services de la mairie instruisent et soumettent les demandes au maire ou à toutes personnes ayant reçu délégation à cet effet.</a:t>
            </a:r>
          </a:p>
        </p:txBody>
      </p:sp>
      <p:sp>
        <p:nvSpPr>
          <p:cNvPr id="4" name="Espace réservé du contenu 3">
            <a:extLst>
              <a:ext uri="{FF2B5EF4-FFF2-40B4-BE49-F238E27FC236}">
                <a16:creationId xmlns:a16="http://schemas.microsoft.com/office/drawing/2014/main" id="{C29CD19E-77D3-49CF-A123-84934DE13079}"/>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4132491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F19EE3-57E0-427A-80B0-EA491EF21B3B}"/>
              </a:ext>
            </a:extLst>
          </p:cNvPr>
          <p:cNvSpPr>
            <a:spLocks noGrp="1"/>
          </p:cNvSpPr>
          <p:nvPr>
            <p:ph type="title"/>
          </p:nvPr>
        </p:nvSpPr>
        <p:spPr/>
        <p:txBody>
          <a:bodyPr/>
          <a:lstStyle/>
          <a:p>
            <a:pPr algn="ctr"/>
            <a:r>
              <a:rPr lang="fr-FR" dirty="0"/>
              <a:t>NOTIFICATION DE LA DÉCISION AUX DEMANDEURS</a:t>
            </a:r>
          </a:p>
        </p:txBody>
      </p:sp>
      <p:sp>
        <p:nvSpPr>
          <p:cNvPr id="3" name="Espace réservé du texte 2">
            <a:extLst>
              <a:ext uri="{FF2B5EF4-FFF2-40B4-BE49-F238E27FC236}">
                <a16:creationId xmlns:a16="http://schemas.microsoft.com/office/drawing/2014/main" id="{07F45874-C4DC-4C4C-BD26-D6FE3765D189}"/>
              </a:ext>
            </a:extLst>
          </p:cNvPr>
          <p:cNvSpPr>
            <a:spLocks noGrp="1"/>
          </p:cNvSpPr>
          <p:nvPr>
            <p:ph type="body" sz="quarter" idx="10"/>
          </p:nvPr>
        </p:nvSpPr>
        <p:spPr>
          <a:xfrm>
            <a:off x="603591" y="2034359"/>
            <a:ext cx="9851365" cy="1959597"/>
          </a:xfrm>
        </p:spPr>
        <p:txBody>
          <a:bodyPr/>
          <a:lstStyle/>
          <a:p>
            <a:pPr algn="just"/>
            <a:r>
              <a:rPr lang="fr-FR" sz="2800" b="0" dirty="0"/>
              <a:t>Le maire notifie sa décision par écrit dans les délais donnés et transmet celle-ci dans les mêmes délais à l’INSEE par l’intermédiaire du REU. (5 jours+2 jours).</a:t>
            </a:r>
          </a:p>
        </p:txBody>
      </p:sp>
      <p:sp>
        <p:nvSpPr>
          <p:cNvPr id="4" name="Espace réservé du contenu 3">
            <a:extLst>
              <a:ext uri="{FF2B5EF4-FFF2-40B4-BE49-F238E27FC236}">
                <a16:creationId xmlns:a16="http://schemas.microsoft.com/office/drawing/2014/main" id="{D6547854-BFD3-4FC6-BC60-FF34653A2460}"/>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2067323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C033FA-65FC-4CF6-8E4B-14564CBFBD6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9CB3420-805F-4A19-8402-D72B4DF318CC}"/>
              </a:ext>
            </a:extLst>
          </p:cNvPr>
          <p:cNvSpPr>
            <a:spLocks noGrp="1"/>
          </p:cNvSpPr>
          <p:nvPr>
            <p:ph type="body" sz="quarter" idx="10"/>
          </p:nvPr>
        </p:nvSpPr>
        <p:spPr>
          <a:xfrm>
            <a:off x="326723" y="1696017"/>
            <a:ext cx="10039953" cy="4169227"/>
          </a:xfrm>
        </p:spPr>
        <p:txBody>
          <a:bodyPr/>
          <a:lstStyle/>
          <a:p>
            <a:pPr algn="just"/>
            <a:r>
              <a:rPr lang="fr-FR" sz="2800" b="0" dirty="0"/>
              <a:t>La date de notification qui fait courir le délai de recours, est le jour de la prise de connaissance de la décision par l’électeur.</a:t>
            </a:r>
          </a:p>
          <a:p>
            <a:pPr algn="just"/>
            <a:r>
              <a:rPr lang="fr-FR" sz="2800" b="0" dirty="0"/>
              <a:t>En cas de contestation de la décision par le demandeur, il appartiendra au maire de prouvé qu’il a procédé à la notification.</a:t>
            </a:r>
          </a:p>
          <a:p>
            <a:pPr algn="ctr"/>
            <a:r>
              <a:rPr lang="fr-FR" sz="2400" b="0" dirty="0">
                <a:solidFill>
                  <a:srgbClr val="004175"/>
                </a:solidFill>
                <a:hlinkClick r:id="rId2" action="ppaction://hlinkfile">
                  <a:extLst>
                    <a:ext uri="{A12FA001-AC4F-418D-AE19-62706E023703}">
                      <ahyp:hlinkClr xmlns:ahyp="http://schemas.microsoft.com/office/drawing/2018/hyperlinkcolor" val="tx"/>
                    </a:ext>
                  </a:extLst>
                </a:hlinkClick>
              </a:rPr>
              <a:t>PJ_gestion_listes_electorales_P3\5_decision_d_inscription.pdf</a:t>
            </a:r>
            <a:endParaRPr lang="fr-FR" sz="2400" b="0" dirty="0">
              <a:solidFill>
                <a:srgbClr val="004175"/>
              </a:solidFill>
            </a:endParaRPr>
          </a:p>
          <a:p>
            <a:pPr marL="0" indent="0" algn="just">
              <a:buNone/>
            </a:pPr>
            <a:endParaRPr lang="fr-FR" sz="2800" b="0" dirty="0"/>
          </a:p>
        </p:txBody>
      </p:sp>
      <p:sp>
        <p:nvSpPr>
          <p:cNvPr id="4" name="Espace réservé du contenu 3">
            <a:extLst>
              <a:ext uri="{FF2B5EF4-FFF2-40B4-BE49-F238E27FC236}">
                <a16:creationId xmlns:a16="http://schemas.microsoft.com/office/drawing/2014/main" id="{4DB8FA4B-616B-4CB6-B7D2-AF661DAB8500}"/>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1510956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E80A43-D095-4921-B42A-0A7C809BFB1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EAA11404-6380-40EB-8AFD-7CCBB801097B}"/>
              </a:ext>
            </a:extLst>
          </p:cNvPr>
          <p:cNvSpPr>
            <a:spLocks noGrp="1"/>
          </p:cNvSpPr>
          <p:nvPr>
            <p:ph type="body" sz="quarter" idx="10"/>
          </p:nvPr>
        </p:nvSpPr>
        <p:spPr>
          <a:xfrm>
            <a:off x="524764" y="2034359"/>
            <a:ext cx="9851365" cy="2284717"/>
          </a:xfrm>
        </p:spPr>
        <p:txBody>
          <a:bodyPr/>
          <a:lstStyle/>
          <a:p>
            <a:pPr algn="just"/>
            <a:r>
              <a:rPr lang="fr-FR" sz="2800" b="0" dirty="0"/>
              <a:t>L’avis de notification d’une décision de refus d’inscription doit préciser les motifs du refus et informer l’intéressé des voies et délais de recours prévus au III et IV de l’article L.18. </a:t>
            </a:r>
          </a:p>
          <a:p>
            <a:pPr algn="just"/>
            <a:endParaRPr lang="fr-FR" sz="2800" b="0" dirty="0"/>
          </a:p>
          <a:p>
            <a:pPr algn="just"/>
            <a:endParaRPr lang="fr-FR" sz="2800" b="0" dirty="0"/>
          </a:p>
        </p:txBody>
      </p:sp>
      <p:sp>
        <p:nvSpPr>
          <p:cNvPr id="4" name="Espace réservé du contenu 3">
            <a:extLst>
              <a:ext uri="{FF2B5EF4-FFF2-40B4-BE49-F238E27FC236}">
                <a16:creationId xmlns:a16="http://schemas.microsoft.com/office/drawing/2014/main" id="{5BE44F36-FF66-42BA-B506-8C3765426DE9}"/>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590182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2A5578-AD4D-47C6-8212-BD8E1F5623ED}"/>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874B592B-B28E-4DF2-B7B0-BC42A119B502}"/>
              </a:ext>
            </a:extLst>
          </p:cNvPr>
          <p:cNvSpPr>
            <a:spLocks noGrp="1"/>
          </p:cNvSpPr>
          <p:nvPr>
            <p:ph type="body" sz="quarter" idx="10"/>
          </p:nvPr>
        </p:nvSpPr>
        <p:spPr>
          <a:xfrm>
            <a:off x="546767" y="1932152"/>
            <a:ext cx="9851365" cy="3696957"/>
          </a:xfrm>
        </p:spPr>
        <p:txBody>
          <a:bodyPr/>
          <a:lstStyle/>
          <a:p>
            <a:pPr algn="just"/>
            <a:r>
              <a:rPr lang="fr-FR" sz="2800" b="0" dirty="0"/>
              <a:t>L’électeur est informé que tout recours contentieux formé contre cette décision est obligatoirement précédé d’un recours administratif préalable auprès de la commission de contrôle, sous peine d’irrecevabilité du recours devant le tribunal d’instance. (art.L.18-III).</a:t>
            </a:r>
          </a:p>
          <a:p>
            <a:pPr marL="0" indent="0" algn="just">
              <a:buNone/>
            </a:pPr>
            <a:endParaRPr lang="fr-FR" sz="2800" b="0" dirty="0"/>
          </a:p>
          <a:p>
            <a:pPr algn="ctr"/>
            <a:r>
              <a:rPr lang="fr-FR" sz="2400" b="0" dirty="0">
                <a:solidFill>
                  <a:srgbClr val="004175"/>
                </a:solidFill>
                <a:hlinkClick r:id="rId2" action="ppaction://hlinkfile">
                  <a:extLst>
                    <a:ext uri="{A12FA001-AC4F-418D-AE19-62706E023703}">
                      <ahyp:hlinkClr xmlns:ahyp="http://schemas.microsoft.com/office/drawing/2018/hyperlinkcolor" val="tx"/>
                    </a:ext>
                  </a:extLst>
                </a:hlinkClick>
              </a:rPr>
              <a:t>PJ_gestion_listes_electorales_P3\6_refus_d_inscription.pdf</a:t>
            </a:r>
            <a:endParaRPr lang="fr-FR" sz="2400" b="0" dirty="0">
              <a:solidFill>
                <a:srgbClr val="004175"/>
              </a:solidFill>
            </a:endParaRPr>
          </a:p>
          <a:p>
            <a:pPr marL="0" indent="0" algn="just">
              <a:buNone/>
            </a:pPr>
            <a:endParaRPr lang="fr-FR" sz="2800" b="0" dirty="0"/>
          </a:p>
        </p:txBody>
      </p:sp>
      <p:sp>
        <p:nvSpPr>
          <p:cNvPr id="4" name="Espace réservé du contenu 3">
            <a:extLst>
              <a:ext uri="{FF2B5EF4-FFF2-40B4-BE49-F238E27FC236}">
                <a16:creationId xmlns:a16="http://schemas.microsoft.com/office/drawing/2014/main" id="{0D111083-9729-4C2E-A683-F1E7791ACA87}"/>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727315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9AE809-72E9-47A8-9AA4-3ACA849F929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7CAF9A2-7737-4458-A4A5-5C90723FCE92}"/>
              </a:ext>
            </a:extLst>
          </p:cNvPr>
          <p:cNvSpPr>
            <a:spLocks noGrp="1"/>
          </p:cNvSpPr>
          <p:nvPr>
            <p:ph type="body" sz="quarter" idx="10"/>
          </p:nvPr>
        </p:nvSpPr>
        <p:spPr>
          <a:xfrm>
            <a:off x="546767" y="1637043"/>
            <a:ext cx="9851365" cy="3168637"/>
          </a:xfrm>
        </p:spPr>
        <p:txBody>
          <a:bodyPr/>
          <a:lstStyle/>
          <a:p>
            <a:r>
              <a:rPr lang="fr-FR" sz="2800" b="0" u="sng" dirty="0"/>
              <a:t>A NOTER : </a:t>
            </a:r>
          </a:p>
          <a:p>
            <a:pPr algn="just"/>
            <a:r>
              <a:rPr lang="fr-FR" sz="2800" b="0" dirty="0"/>
              <a:t>en cas de déménagement d’un électeur au sein d’une même commune, ce dernier n’a pas besoin de déposer une nouvelle demande d’inscription.</a:t>
            </a:r>
          </a:p>
          <a:p>
            <a:pPr algn="just"/>
            <a:r>
              <a:rPr lang="fr-FR" sz="2800" b="0" dirty="0"/>
              <a:t>En revanche, il doit informer la mairie de ce changement dans les meilleurs délais.</a:t>
            </a:r>
          </a:p>
        </p:txBody>
      </p:sp>
      <p:sp>
        <p:nvSpPr>
          <p:cNvPr id="4" name="Espace réservé du contenu 3">
            <a:extLst>
              <a:ext uri="{FF2B5EF4-FFF2-40B4-BE49-F238E27FC236}">
                <a16:creationId xmlns:a16="http://schemas.microsoft.com/office/drawing/2014/main" id="{928D626D-09C2-44CE-B574-A4F02180F2DF}"/>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304465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C8AFC8-1422-4BBE-92DA-964CCDFFBA8C}"/>
              </a:ext>
            </a:extLst>
          </p:cNvPr>
          <p:cNvSpPr>
            <a:spLocks noGrp="1"/>
          </p:cNvSpPr>
          <p:nvPr>
            <p:ph type="title"/>
          </p:nvPr>
        </p:nvSpPr>
        <p:spPr>
          <a:xfrm>
            <a:off x="4443571" y="1231883"/>
            <a:ext cx="5367205" cy="1501751"/>
          </a:xfrm>
        </p:spPr>
        <p:txBody>
          <a:bodyPr/>
          <a:lstStyle/>
          <a:p>
            <a:pPr algn="ctr"/>
            <a:r>
              <a:rPr lang="fr-FR" dirty="0"/>
              <a:t>Gestion des inscriptions </a:t>
            </a:r>
          </a:p>
        </p:txBody>
      </p:sp>
      <p:sp>
        <p:nvSpPr>
          <p:cNvPr id="6" name="Espace réservé du texte 5">
            <a:extLst>
              <a:ext uri="{FF2B5EF4-FFF2-40B4-BE49-F238E27FC236}">
                <a16:creationId xmlns:a16="http://schemas.microsoft.com/office/drawing/2014/main" id="{FC46A386-1DE5-4D40-8446-302061D3F9C6}"/>
              </a:ext>
            </a:extLst>
          </p:cNvPr>
          <p:cNvSpPr>
            <a:spLocks noGrp="1"/>
          </p:cNvSpPr>
          <p:nvPr>
            <p:ph type="body" idx="1"/>
          </p:nvPr>
        </p:nvSpPr>
        <p:spPr/>
        <p:txBody>
          <a:bodyPr>
            <a:normAutofit/>
          </a:bodyPr>
          <a:lstStyle/>
          <a:p>
            <a:r>
              <a:rPr lang="fr-FR" sz="1400" dirty="0"/>
              <a:t>1 : Inscriptions sur les listes électorales « dépôt et réception des demandes ».</a:t>
            </a:r>
          </a:p>
          <a:p>
            <a:r>
              <a:rPr lang="fr-FR" sz="1400" dirty="0"/>
              <a:t>2 :  Déroulement de la procédure contradictoire.</a:t>
            </a:r>
          </a:p>
          <a:p>
            <a:r>
              <a:rPr lang="fr-FR" sz="1400" dirty="0"/>
              <a:t>3 :  Électeurs européens.</a:t>
            </a:r>
          </a:p>
        </p:txBody>
      </p:sp>
    </p:spTree>
    <p:extLst>
      <p:ext uri="{BB962C8B-B14F-4D97-AF65-F5344CB8AC3E}">
        <p14:creationId xmlns:p14="http://schemas.microsoft.com/office/powerpoint/2010/main" val="577257023"/>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678935-801F-46AA-9925-7EDBDA883913}"/>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3A781F7-5E1F-4DB1-B6D6-8F866E9E4801}"/>
              </a:ext>
            </a:extLst>
          </p:cNvPr>
          <p:cNvSpPr>
            <a:spLocks noGrp="1"/>
          </p:cNvSpPr>
          <p:nvPr>
            <p:ph type="body" sz="quarter" idx="10"/>
          </p:nvPr>
        </p:nvSpPr>
        <p:spPr>
          <a:xfrm>
            <a:off x="603591" y="2097972"/>
            <a:ext cx="9851365" cy="2143588"/>
          </a:xfrm>
        </p:spPr>
        <p:txBody>
          <a:bodyPr/>
          <a:lstStyle/>
          <a:p>
            <a:pPr algn="just"/>
            <a:r>
              <a:rPr lang="fr-FR" sz="2800" b="0" dirty="0"/>
              <a:t>Dans l’hypothèse citée ci-dessus, le maire informe l’INSEE du changement d’adresse de l’électeur ainsi que du changement de bureau le cas échéant par l’intermédiaire du REU à réception de la demande.</a:t>
            </a:r>
          </a:p>
        </p:txBody>
      </p:sp>
      <p:sp>
        <p:nvSpPr>
          <p:cNvPr id="4" name="Espace réservé du contenu 3">
            <a:extLst>
              <a:ext uri="{FF2B5EF4-FFF2-40B4-BE49-F238E27FC236}">
                <a16:creationId xmlns:a16="http://schemas.microsoft.com/office/drawing/2014/main" id="{F45FF194-E553-4AA1-A5D1-5B5C3B61C8B0}"/>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188602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58C90A3-417C-4B3D-9F97-A710AA0B4933}"/>
              </a:ext>
            </a:extLst>
          </p:cNvPr>
          <p:cNvSpPr>
            <a:spLocks noGrp="1"/>
          </p:cNvSpPr>
          <p:nvPr>
            <p:ph type="title"/>
          </p:nvPr>
        </p:nvSpPr>
        <p:spPr/>
        <p:txBody>
          <a:bodyPr/>
          <a:lstStyle/>
          <a:p>
            <a:pPr algn="ctr"/>
            <a:r>
              <a:rPr lang="fr-FR" dirty="0"/>
              <a:t>GESTIONS DES RADIATIONS</a:t>
            </a:r>
          </a:p>
        </p:txBody>
      </p:sp>
      <p:sp>
        <p:nvSpPr>
          <p:cNvPr id="3" name="Espace réservé du texte 2">
            <a:extLst>
              <a:ext uri="{FF2B5EF4-FFF2-40B4-BE49-F238E27FC236}">
                <a16:creationId xmlns:a16="http://schemas.microsoft.com/office/drawing/2014/main" id="{8FC65BF4-BF25-4E42-8BED-B1ACB59E8B45}"/>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343337951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D3C1A3-A375-4C09-AE7D-98FB6045F0D3}"/>
              </a:ext>
            </a:extLst>
          </p:cNvPr>
          <p:cNvSpPr>
            <a:spLocks noGrp="1"/>
          </p:cNvSpPr>
          <p:nvPr>
            <p:ph type="title"/>
          </p:nvPr>
        </p:nvSpPr>
        <p:spPr>
          <a:xfrm>
            <a:off x="603591" y="411748"/>
            <a:ext cx="9908189" cy="550639"/>
          </a:xfrm>
        </p:spPr>
        <p:txBody>
          <a:bodyPr/>
          <a:lstStyle/>
          <a:p>
            <a:pPr algn="ctr"/>
            <a:r>
              <a:rPr lang="fr-FR" dirty="0"/>
              <a:t>RADIATIONS APRÈS EXAMEN DE LA SITUTATION DE L’ÉLECTEUR POUR PERTE D’ATTACHE AVEC LA COMMUNE</a:t>
            </a:r>
          </a:p>
        </p:txBody>
      </p:sp>
      <p:sp>
        <p:nvSpPr>
          <p:cNvPr id="3" name="Espace réservé du texte 2">
            <a:extLst>
              <a:ext uri="{FF2B5EF4-FFF2-40B4-BE49-F238E27FC236}">
                <a16:creationId xmlns:a16="http://schemas.microsoft.com/office/drawing/2014/main" id="{B6DD61E3-C491-431D-B229-3FA1A14E9D1C}"/>
              </a:ext>
            </a:extLst>
          </p:cNvPr>
          <p:cNvSpPr>
            <a:spLocks noGrp="1"/>
          </p:cNvSpPr>
          <p:nvPr>
            <p:ph type="body" sz="quarter" idx="10"/>
          </p:nvPr>
        </p:nvSpPr>
        <p:spPr>
          <a:xfrm>
            <a:off x="603591" y="2034359"/>
            <a:ext cx="9851365" cy="2904477"/>
          </a:xfrm>
        </p:spPr>
        <p:txBody>
          <a:bodyPr/>
          <a:lstStyle/>
          <a:p>
            <a:pPr algn="just"/>
            <a:r>
              <a:rPr lang="fr-FR" sz="2800" b="0" dirty="0"/>
              <a:t>Dans son principe, le maire est compétent tout au long de l’année pour radier, à l’issue d’une procédure contradictoire, les électeurs qui ne remplissent plus les conditions d’attache communale permettant de demeurer inscrit sur les listes électorales. «  procédure identique pour les listes complémentaires ».(art. L.18, I).</a:t>
            </a:r>
          </a:p>
          <a:p>
            <a:pPr algn="just"/>
            <a:endParaRPr lang="fr-FR" sz="2800" b="0" dirty="0"/>
          </a:p>
        </p:txBody>
      </p:sp>
      <p:sp>
        <p:nvSpPr>
          <p:cNvPr id="4" name="Espace réservé du contenu 3">
            <a:extLst>
              <a:ext uri="{FF2B5EF4-FFF2-40B4-BE49-F238E27FC236}">
                <a16:creationId xmlns:a16="http://schemas.microsoft.com/office/drawing/2014/main" id="{5551DE1A-667C-4905-9A83-48A4C08A5EC5}"/>
              </a:ext>
            </a:extLst>
          </p:cNvPr>
          <p:cNvSpPr>
            <a:spLocks noGrp="1"/>
          </p:cNvSpPr>
          <p:nvPr>
            <p:ph sz="quarter" idx="13"/>
          </p:nvPr>
        </p:nvSpPr>
        <p:spPr/>
        <p:txBody>
          <a:bodyPr/>
          <a:lstStyle/>
          <a:p>
            <a:endParaRPr lang="fr-FR" dirty="0"/>
          </a:p>
        </p:txBody>
      </p:sp>
    </p:spTree>
    <p:extLst>
      <p:ext uri="{BB962C8B-B14F-4D97-AF65-F5344CB8AC3E}">
        <p14:creationId xmlns:p14="http://schemas.microsoft.com/office/powerpoint/2010/main" val="9772520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F32631-18EE-429C-B192-5F7C60D3641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4D2FDC68-9821-4782-A992-70E725220583}"/>
              </a:ext>
            </a:extLst>
          </p:cNvPr>
          <p:cNvSpPr>
            <a:spLocks noGrp="1"/>
          </p:cNvSpPr>
          <p:nvPr>
            <p:ph type="body" sz="quarter" idx="10"/>
          </p:nvPr>
        </p:nvSpPr>
        <p:spPr>
          <a:xfrm>
            <a:off x="546767" y="1880883"/>
            <a:ext cx="9851365" cy="3067037"/>
          </a:xfrm>
        </p:spPr>
        <p:txBody>
          <a:bodyPr/>
          <a:lstStyle/>
          <a:p>
            <a:pPr algn="just"/>
            <a:r>
              <a:rPr lang="fr-FR" sz="2800" b="0" dirty="0"/>
              <a:t>Avant de procéder à une radiation, le maire doit </a:t>
            </a:r>
            <a:r>
              <a:rPr lang="fr-FR" sz="2800" b="0" u="sng" dirty="0"/>
              <a:t>impérativement</a:t>
            </a:r>
            <a:r>
              <a:rPr lang="fr-FR" sz="2800" b="0" dirty="0"/>
              <a:t> s’assurer que l’électeur concerné ne remplit plus les conditions lui permettant de demeurer inscrit sur la liste électorale.</a:t>
            </a:r>
          </a:p>
          <a:p>
            <a:pPr algn="just"/>
            <a:r>
              <a:rPr lang="fr-FR" sz="2800" b="0" dirty="0"/>
              <a:t>Sous cette réserve, la mairie radie de la liste toute personne ayant perdu son attache avec la commune. </a:t>
            </a:r>
          </a:p>
          <a:p>
            <a:endParaRPr lang="fr-FR" dirty="0"/>
          </a:p>
        </p:txBody>
      </p:sp>
      <p:sp>
        <p:nvSpPr>
          <p:cNvPr id="4" name="Espace réservé du contenu 3">
            <a:extLst>
              <a:ext uri="{FF2B5EF4-FFF2-40B4-BE49-F238E27FC236}">
                <a16:creationId xmlns:a16="http://schemas.microsoft.com/office/drawing/2014/main" id="{C2F2F6DF-5EC3-4833-B235-00F48C62E298}"/>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41245101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74B179-DF0B-4507-BB30-5D871CC0A40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306F09E5-780B-4DCA-84C7-DC310BF904ED}"/>
              </a:ext>
            </a:extLst>
          </p:cNvPr>
          <p:cNvSpPr>
            <a:spLocks noGrp="1"/>
          </p:cNvSpPr>
          <p:nvPr>
            <p:ph type="body" sz="quarter" idx="10"/>
          </p:nvPr>
        </p:nvSpPr>
        <p:spPr>
          <a:xfrm>
            <a:off x="546767" y="1830083"/>
            <a:ext cx="9851365" cy="3432797"/>
          </a:xfrm>
        </p:spPr>
        <p:txBody>
          <a:bodyPr/>
          <a:lstStyle/>
          <a:p>
            <a:pPr algn="just"/>
            <a:r>
              <a:rPr lang="fr-FR" sz="2800" b="0" dirty="0"/>
              <a:t>Pour accomplir cette tâche, il doit disposer d’indices laissant à penser que l’électeur n’a plus d’attache avec la commune.</a:t>
            </a:r>
          </a:p>
          <a:p>
            <a:pPr algn="just"/>
            <a:r>
              <a:rPr lang="fr-FR" sz="2800" b="0" dirty="0"/>
              <a:t>Pour ce faire, le maire, qui a le choix des éléments de nature à emporter sa conviction, procède notamment à l’examen systématique des cas de tous les électeurs dont la carte électorale a été retournée.</a:t>
            </a:r>
          </a:p>
          <a:p>
            <a:endParaRPr lang="fr-FR" dirty="0"/>
          </a:p>
        </p:txBody>
      </p:sp>
      <p:sp>
        <p:nvSpPr>
          <p:cNvPr id="4" name="Espace réservé du contenu 3">
            <a:extLst>
              <a:ext uri="{FF2B5EF4-FFF2-40B4-BE49-F238E27FC236}">
                <a16:creationId xmlns:a16="http://schemas.microsoft.com/office/drawing/2014/main" id="{7A163805-C65E-452C-B202-1A9E6C856F3C}"/>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9474916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77610A-C787-45A9-A196-F28C875CBFC3}"/>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F734CB80-11B6-40DA-97EC-78CB0440F732}"/>
              </a:ext>
            </a:extLst>
          </p:cNvPr>
          <p:cNvSpPr>
            <a:spLocks noGrp="1"/>
          </p:cNvSpPr>
          <p:nvPr>
            <p:ph type="body" sz="quarter" idx="10"/>
          </p:nvPr>
        </p:nvSpPr>
        <p:spPr>
          <a:xfrm>
            <a:off x="546767" y="1891043"/>
            <a:ext cx="9851365" cy="2813037"/>
          </a:xfrm>
        </p:spPr>
        <p:txBody>
          <a:bodyPr/>
          <a:lstStyle/>
          <a:p>
            <a:pPr algn="just"/>
            <a:r>
              <a:rPr lang="fr-FR" sz="2800" b="0" dirty="0"/>
              <a:t>Il en est fait de même dans les cas où les enveloppes de propagande n’ont pu être distribuées à l’électeur. </a:t>
            </a:r>
          </a:p>
          <a:p>
            <a:pPr algn="just"/>
            <a:r>
              <a:rPr lang="fr-FR" sz="2800" b="0" dirty="0"/>
              <a:t>Le maire, tient alors compte des indications qui ont motivé le (s) retour (s) de (s) carte (s) électorale (s) ou de la propagande.</a:t>
            </a:r>
          </a:p>
          <a:p>
            <a:endParaRPr lang="fr-FR" dirty="0"/>
          </a:p>
        </p:txBody>
      </p:sp>
      <p:sp>
        <p:nvSpPr>
          <p:cNvPr id="4" name="Espace réservé du contenu 3">
            <a:extLst>
              <a:ext uri="{FF2B5EF4-FFF2-40B4-BE49-F238E27FC236}">
                <a16:creationId xmlns:a16="http://schemas.microsoft.com/office/drawing/2014/main" id="{AED1C483-5AE3-4E90-A35A-E63C721CD19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956690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687937-659E-424D-8444-BADCEE0BFBB8}"/>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96A4680-F310-474E-A99C-9205D5BF8DB5}"/>
              </a:ext>
            </a:extLst>
          </p:cNvPr>
          <p:cNvSpPr>
            <a:spLocks noGrp="1"/>
          </p:cNvSpPr>
          <p:nvPr>
            <p:ph type="body" sz="quarter" idx="10"/>
          </p:nvPr>
        </p:nvSpPr>
        <p:spPr>
          <a:xfrm>
            <a:off x="546767" y="2018512"/>
            <a:ext cx="9851365" cy="3524237"/>
          </a:xfrm>
        </p:spPr>
        <p:txBody>
          <a:bodyPr/>
          <a:lstStyle/>
          <a:p>
            <a:pPr algn="just"/>
            <a:r>
              <a:rPr lang="fr-FR" sz="2800" b="0" dirty="0"/>
              <a:t>Dans tous les cas où il existe de fortes présomptions que l’électeur a quitté la commune, celui-ci peut néanmoins conserver une inscription à différents titres :</a:t>
            </a:r>
          </a:p>
          <a:p>
            <a:pPr lvl="1" algn="just"/>
            <a:r>
              <a:rPr lang="fr-FR" sz="2800" dirty="0"/>
              <a:t>qualité de contribuable;</a:t>
            </a:r>
          </a:p>
          <a:p>
            <a:pPr lvl="1" algn="just"/>
            <a:r>
              <a:rPr lang="fr-FR" sz="2800" dirty="0"/>
              <a:t>de gérant ou d’associé majoritaire d’une société figurant au rôle des contributions directes;</a:t>
            </a:r>
          </a:p>
          <a:p>
            <a:pPr lvl="1" algn="just"/>
            <a:r>
              <a:rPr lang="fr-FR" sz="2800" dirty="0"/>
              <a:t>p</a:t>
            </a:r>
            <a:r>
              <a:rPr lang="fr-FR" sz="2800" b="0" dirty="0"/>
              <a:t>ropriétaire sur la collectivité.</a:t>
            </a:r>
          </a:p>
        </p:txBody>
      </p:sp>
      <p:sp>
        <p:nvSpPr>
          <p:cNvPr id="4" name="Espace réservé du contenu 3">
            <a:extLst>
              <a:ext uri="{FF2B5EF4-FFF2-40B4-BE49-F238E27FC236}">
                <a16:creationId xmlns:a16="http://schemas.microsoft.com/office/drawing/2014/main" id="{57C79AFF-44D9-4CC8-A089-54CFEA678281}"/>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2366576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FF8AE3-75AE-429B-9910-973B5E7B888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4B110C7-0617-40E7-BE8B-7B387E53347D}"/>
              </a:ext>
            </a:extLst>
          </p:cNvPr>
          <p:cNvSpPr>
            <a:spLocks noGrp="1"/>
          </p:cNvSpPr>
          <p:nvPr>
            <p:ph type="body" sz="quarter" idx="10"/>
          </p:nvPr>
        </p:nvSpPr>
        <p:spPr>
          <a:xfrm>
            <a:off x="546767" y="1911363"/>
            <a:ext cx="9851365" cy="3493757"/>
          </a:xfrm>
        </p:spPr>
        <p:txBody>
          <a:bodyPr/>
          <a:lstStyle/>
          <a:p>
            <a:r>
              <a:rPr lang="fr-FR" sz="2800" b="0" dirty="0"/>
              <a:t>Le maire a l’obligation de s’assurer que l’électeur n’a pas conservé une des qualités citées ci-dessus.</a:t>
            </a:r>
          </a:p>
          <a:p>
            <a:pPr algn="just"/>
            <a:r>
              <a:rPr lang="fr-FR" sz="2800" b="0" dirty="0"/>
              <a:t>Pour cela, il doit vérifier la qualité de contribuable en consultant les fichiers des contributions directes locales.(les fichiers sont transmis tous les ans aux collectivités par les services fiscaux et peuvent être conservés pendant deux ans).</a:t>
            </a:r>
          </a:p>
        </p:txBody>
      </p:sp>
      <p:sp>
        <p:nvSpPr>
          <p:cNvPr id="4" name="Espace réservé du contenu 3">
            <a:extLst>
              <a:ext uri="{FF2B5EF4-FFF2-40B4-BE49-F238E27FC236}">
                <a16:creationId xmlns:a16="http://schemas.microsoft.com/office/drawing/2014/main" id="{0E62EB08-3C37-4505-96E8-2E987E78ACC0}"/>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4939689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C97307-C71D-441D-9180-11F88353976D}"/>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E6317096-62AD-403C-8BA3-34232BE5172F}"/>
              </a:ext>
            </a:extLst>
          </p:cNvPr>
          <p:cNvSpPr>
            <a:spLocks noGrp="1"/>
          </p:cNvSpPr>
          <p:nvPr>
            <p:ph type="body" sz="quarter" idx="10"/>
          </p:nvPr>
        </p:nvSpPr>
        <p:spPr>
          <a:xfrm>
            <a:off x="546767" y="2348243"/>
            <a:ext cx="9851365" cy="1837677"/>
          </a:xfrm>
        </p:spPr>
        <p:txBody>
          <a:bodyPr/>
          <a:lstStyle/>
          <a:p>
            <a:pPr algn="just"/>
            <a:r>
              <a:rPr lang="fr-FR" sz="2800" b="0" dirty="0"/>
              <a:t>S’il y a le moindre doute, le maire peut demander aux services fiscaux dont la collectivité dépend la vérification de la situation individuelle de l’intéressé.</a:t>
            </a:r>
          </a:p>
        </p:txBody>
      </p:sp>
      <p:sp>
        <p:nvSpPr>
          <p:cNvPr id="4" name="Espace réservé du contenu 3">
            <a:extLst>
              <a:ext uri="{FF2B5EF4-FFF2-40B4-BE49-F238E27FC236}">
                <a16:creationId xmlns:a16="http://schemas.microsoft.com/office/drawing/2014/main" id="{17F244E7-1742-4EC6-A0ED-668211637981}"/>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6887087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206ACC-D2FA-4A2F-A608-4DBA6260931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1E0F503-70AC-4883-830F-EEE26C0F9B08}"/>
              </a:ext>
            </a:extLst>
          </p:cNvPr>
          <p:cNvSpPr>
            <a:spLocks noGrp="1"/>
          </p:cNvSpPr>
          <p:nvPr>
            <p:ph type="body" sz="quarter" idx="10"/>
          </p:nvPr>
        </p:nvSpPr>
        <p:spPr>
          <a:xfrm>
            <a:off x="603591" y="2185683"/>
            <a:ext cx="9851365" cy="2843517"/>
          </a:xfrm>
        </p:spPr>
        <p:txBody>
          <a:bodyPr/>
          <a:lstStyle/>
          <a:p>
            <a:pPr algn="just"/>
            <a:r>
              <a:rPr lang="fr-FR" sz="2800" b="0" dirty="0"/>
              <a:t>Concernant la vérification de la qualité de gérant ou d’associé majoritaire ou unique d’une société figurant au rôle, il est nécessaire de solliciter par écrit l’électeur pour qu’il fournisse la preuve lui permettant de justifier de son maintien sur la liste électorale à ce titre, dans le cadre de la procédure contradictoire détaillée ci-dessous.</a:t>
            </a:r>
          </a:p>
        </p:txBody>
      </p:sp>
      <p:sp>
        <p:nvSpPr>
          <p:cNvPr id="4" name="Espace réservé du contenu 3">
            <a:extLst>
              <a:ext uri="{FF2B5EF4-FFF2-40B4-BE49-F238E27FC236}">
                <a16:creationId xmlns:a16="http://schemas.microsoft.com/office/drawing/2014/main" id="{D9B399E9-99BA-4091-948F-A518BB1DA855}"/>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173196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2294F8-5A02-4C1F-AB56-13375A86FC2A}"/>
              </a:ext>
            </a:extLst>
          </p:cNvPr>
          <p:cNvSpPr>
            <a:spLocks noGrp="1"/>
          </p:cNvSpPr>
          <p:nvPr>
            <p:ph type="title"/>
          </p:nvPr>
        </p:nvSpPr>
        <p:spPr/>
        <p:txBody>
          <a:bodyPr/>
          <a:lstStyle/>
          <a:p>
            <a:pPr algn="ctr"/>
            <a:r>
              <a:rPr lang="fr-FR" dirty="0"/>
              <a:t>Inscriptions SUR LES LISTES ÉLECTORALES</a:t>
            </a:r>
          </a:p>
        </p:txBody>
      </p:sp>
      <p:sp>
        <p:nvSpPr>
          <p:cNvPr id="3" name="Espace réservé du texte 2">
            <a:extLst>
              <a:ext uri="{FF2B5EF4-FFF2-40B4-BE49-F238E27FC236}">
                <a16:creationId xmlns:a16="http://schemas.microsoft.com/office/drawing/2014/main" id="{15187433-2F5A-497F-A1B7-627E6FA18CF4}"/>
              </a:ext>
            </a:extLst>
          </p:cNvPr>
          <p:cNvSpPr>
            <a:spLocks noGrp="1"/>
          </p:cNvSpPr>
          <p:nvPr>
            <p:ph type="body" sz="quarter" idx="10"/>
          </p:nvPr>
        </p:nvSpPr>
        <p:spPr>
          <a:xfrm>
            <a:off x="546767" y="1637043"/>
            <a:ext cx="9851365" cy="3839197"/>
          </a:xfrm>
        </p:spPr>
        <p:txBody>
          <a:bodyPr/>
          <a:lstStyle/>
          <a:p>
            <a:pPr algn="just"/>
            <a:r>
              <a:rPr lang="fr-FR" sz="2800" b="0" dirty="0"/>
              <a:t>Les demandes d’inscription sur les listes électorales peuvent être déposées tout au long de l’année.</a:t>
            </a:r>
          </a:p>
          <a:p>
            <a:pPr algn="just"/>
            <a:r>
              <a:rPr lang="fr-FR" sz="2800" b="0" dirty="0"/>
              <a:t>Afin de valoir pour un scrutin général ou partiel, la demande d’inscription doit être déposée au plus tard le sixième vendredi précédant le 1er tour de celui-ci, art. L.17 du Code électoral. (ex : pour le 1</a:t>
            </a:r>
            <a:r>
              <a:rPr lang="fr-FR" sz="2800" b="0" baseline="30000" dirty="0"/>
              <a:t>er</a:t>
            </a:r>
            <a:r>
              <a:rPr lang="fr-FR" sz="2800" b="0" dirty="0"/>
              <a:t> tour des municipales au 15 mars 2020, la date limite d’inscriptions était le 7 février 2020).</a:t>
            </a:r>
          </a:p>
          <a:p>
            <a:pPr algn="just"/>
            <a:endParaRPr lang="fr-FR" sz="2800" b="0" dirty="0"/>
          </a:p>
          <a:p>
            <a:endParaRPr lang="fr-FR" b="0" dirty="0"/>
          </a:p>
        </p:txBody>
      </p:sp>
      <p:sp>
        <p:nvSpPr>
          <p:cNvPr id="4" name="Espace réservé du contenu 3">
            <a:extLst>
              <a:ext uri="{FF2B5EF4-FFF2-40B4-BE49-F238E27FC236}">
                <a16:creationId xmlns:a16="http://schemas.microsoft.com/office/drawing/2014/main" id="{1B046716-5E92-49B5-A88C-6D3A79CBED80}"/>
              </a:ext>
            </a:extLst>
          </p:cNvPr>
          <p:cNvSpPr>
            <a:spLocks noGrp="1"/>
          </p:cNvSpPr>
          <p:nvPr>
            <p:ph sz="quarter" idx="13"/>
          </p:nvPr>
        </p:nvSpPr>
        <p:spPr/>
        <p:txBody>
          <a:bodyPr/>
          <a:lstStyle/>
          <a:p>
            <a:pPr algn="ctr"/>
            <a:r>
              <a:rPr lang="fr-FR" dirty="0"/>
              <a:t>DÉPÔT DES DEMANDES</a:t>
            </a:r>
          </a:p>
        </p:txBody>
      </p:sp>
    </p:spTree>
    <p:extLst>
      <p:ext uri="{BB962C8B-B14F-4D97-AF65-F5344CB8AC3E}">
        <p14:creationId xmlns:p14="http://schemas.microsoft.com/office/powerpoint/2010/main" val="16499728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CB7059-42BB-4334-AB7D-E13184244438}"/>
              </a:ext>
            </a:extLst>
          </p:cNvPr>
          <p:cNvSpPr>
            <a:spLocks noGrp="1"/>
          </p:cNvSpPr>
          <p:nvPr>
            <p:ph type="title"/>
          </p:nvPr>
        </p:nvSpPr>
        <p:spPr>
          <a:xfrm>
            <a:off x="546767" y="501459"/>
            <a:ext cx="9908189" cy="460928"/>
          </a:xfrm>
        </p:spPr>
        <p:txBody>
          <a:bodyPr/>
          <a:lstStyle/>
          <a:p>
            <a:pPr algn="ctr"/>
            <a:r>
              <a:rPr lang="fr-FR" dirty="0"/>
              <a:t>Information de l’ÉLECTEUR DONT LA RADIATION EST ENVISAGÉE</a:t>
            </a:r>
          </a:p>
        </p:txBody>
      </p:sp>
      <p:sp>
        <p:nvSpPr>
          <p:cNvPr id="3" name="Espace réservé du texte 2">
            <a:extLst>
              <a:ext uri="{FF2B5EF4-FFF2-40B4-BE49-F238E27FC236}">
                <a16:creationId xmlns:a16="http://schemas.microsoft.com/office/drawing/2014/main" id="{318EAA65-6A20-4809-B00D-92D6256ED572}"/>
              </a:ext>
            </a:extLst>
          </p:cNvPr>
          <p:cNvSpPr>
            <a:spLocks noGrp="1"/>
          </p:cNvSpPr>
          <p:nvPr>
            <p:ph type="body" sz="quarter" idx="10"/>
          </p:nvPr>
        </p:nvSpPr>
        <p:spPr>
          <a:xfrm>
            <a:off x="546767" y="2097971"/>
            <a:ext cx="9851365" cy="3514077"/>
          </a:xfrm>
        </p:spPr>
        <p:txBody>
          <a:bodyPr/>
          <a:lstStyle/>
          <a:p>
            <a:pPr algn="just"/>
            <a:r>
              <a:rPr lang="fr-FR" sz="2800" b="0" dirty="0"/>
              <a:t>Le maire ne peut procéder à une radiation </a:t>
            </a:r>
            <a:r>
              <a:rPr lang="fr-FR" sz="2800" b="0" u="sng" dirty="0"/>
              <a:t>uniquement</a:t>
            </a:r>
            <a:r>
              <a:rPr lang="fr-FR" sz="2800" b="0" dirty="0"/>
              <a:t> </a:t>
            </a:r>
            <a:r>
              <a:rPr lang="fr-FR" sz="2800" b="0" u="sng" dirty="0"/>
              <a:t>après</a:t>
            </a:r>
            <a:r>
              <a:rPr lang="fr-FR" sz="2800" b="0" dirty="0"/>
              <a:t> en avoir avisé l’électeur pour que ce dernier puisse formuler d’éventuelles observations.</a:t>
            </a:r>
          </a:p>
          <a:p>
            <a:pPr algn="just"/>
            <a:r>
              <a:rPr lang="fr-FR" sz="2800" b="0" dirty="0"/>
              <a:t>Un avis de notification doit lui être adressé par écrit. (art.L.18,II).</a:t>
            </a:r>
          </a:p>
          <a:p>
            <a:pPr algn="ctr"/>
            <a:r>
              <a:rPr lang="fr-FR" sz="2400" b="0" dirty="0">
                <a:solidFill>
                  <a:srgbClr val="004175"/>
                </a:solidFill>
                <a:hlinkClick r:id="rId2" action="ppaction://hlinkfile">
                  <a:extLst>
                    <a:ext uri="{A12FA001-AC4F-418D-AE19-62706E023703}">
                      <ahyp:hlinkClr xmlns:ahyp="http://schemas.microsoft.com/office/drawing/2018/hyperlinkcolor" val="tx"/>
                    </a:ext>
                  </a:extLst>
                </a:hlinkClick>
              </a:rPr>
              <a:t>PJ_gestion_listes_electorales_P3\7_Avis de notification d'une intention de radiation par le maire.pdf</a:t>
            </a:r>
            <a:endParaRPr lang="fr-FR" sz="2400" b="0" dirty="0">
              <a:solidFill>
                <a:srgbClr val="004175"/>
              </a:solidFill>
            </a:endParaRPr>
          </a:p>
        </p:txBody>
      </p:sp>
      <p:sp>
        <p:nvSpPr>
          <p:cNvPr id="4" name="Espace réservé du contenu 3">
            <a:extLst>
              <a:ext uri="{FF2B5EF4-FFF2-40B4-BE49-F238E27FC236}">
                <a16:creationId xmlns:a16="http://schemas.microsoft.com/office/drawing/2014/main" id="{157B119C-B30D-47F8-99D8-F04029337EF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2646637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CACDD27-583D-4C04-80F2-C52D5D5D2CB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016A528C-4EC6-4F72-AD8B-DE5113A7F453}"/>
              </a:ext>
            </a:extLst>
          </p:cNvPr>
          <p:cNvSpPr>
            <a:spLocks noGrp="1"/>
          </p:cNvSpPr>
          <p:nvPr>
            <p:ph type="body" sz="quarter" idx="10"/>
          </p:nvPr>
        </p:nvSpPr>
        <p:spPr>
          <a:xfrm>
            <a:off x="546767" y="1637043"/>
            <a:ext cx="9851365" cy="3483597"/>
          </a:xfrm>
        </p:spPr>
        <p:txBody>
          <a:bodyPr/>
          <a:lstStyle/>
          <a:p>
            <a:pPr algn="just"/>
            <a:r>
              <a:rPr lang="fr-FR" sz="2800" b="0" dirty="0"/>
              <a:t>Il est nécessaire que l’avis de notification précise le(s) motif(s) pour le(s) quel(s) le maire envisage sa radiation de la liste électorale,  ainsi que les adresses (postale et électronique) de la mairie auxquelles l’intéressé peut remettre ses observations.</a:t>
            </a:r>
          </a:p>
          <a:p>
            <a:pPr algn="just"/>
            <a:r>
              <a:rPr lang="fr-FR" sz="2800" b="0" dirty="0"/>
              <a:t>Il doit en outre indiquer que l’électeur dispose d’un délai de quinze jours pour présenter toutes ses observations. </a:t>
            </a:r>
          </a:p>
          <a:p>
            <a:endParaRPr lang="fr-FR" dirty="0"/>
          </a:p>
        </p:txBody>
      </p:sp>
      <p:sp>
        <p:nvSpPr>
          <p:cNvPr id="4" name="Espace réservé du contenu 3">
            <a:extLst>
              <a:ext uri="{FF2B5EF4-FFF2-40B4-BE49-F238E27FC236}">
                <a16:creationId xmlns:a16="http://schemas.microsoft.com/office/drawing/2014/main" id="{E6ED55E0-16CC-4DD6-AA65-BD2B75E072A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5745274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9778D5-F8FF-49B4-A9F1-90B3930B297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A3277FE-2079-4674-8BAA-967ECA10D704}"/>
              </a:ext>
            </a:extLst>
          </p:cNvPr>
          <p:cNvSpPr>
            <a:spLocks noGrp="1"/>
          </p:cNvSpPr>
          <p:nvPr>
            <p:ph type="body" sz="quarter" idx="10"/>
          </p:nvPr>
        </p:nvSpPr>
        <p:spPr>
          <a:xfrm>
            <a:off x="546767" y="1977872"/>
            <a:ext cx="9851365" cy="3605517"/>
          </a:xfrm>
        </p:spPr>
        <p:txBody>
          <a:bodyPr/>
          <a:lstStyle/>
          <a:p>
            <a:pPr algn="just"/>
            <a:r>
              <a:rPr lang="fr-FR" sz="2800" b="0" dirty="0"/>
              <a:t>La date de notification qui fait courir le délai de la procédure contradictoire est le jour de la prise de connaissance par l’électeur de la volonté du maire de le radier de la liste électorale.</a:t>
            </a:r>
          </a:p>
          <a:p>
            <a:pPr algn="just"/>
            <a:r>
              <a:rPr lang="fr-FR" sz="2800" b="0" dirty="0"/>
              <a:t>En cas de contestation de la décision par l’électeur, il appartiendra au maire de prouvé qu’il a procédé à la notification. (envoi avec AR préconisé).</a:t>
            </a:r>
          </a:p>
          <a:p>
            <a:endParaRPr lang="fr-FR" dirty="0"/>
          </a:p>
        </p:txBody>
      </p:sp>
      <p:sp>
        <p:nvSpPr>
          <p:cNvPr id="4" name="Espace réservé du contenu 3">
            <a:extLst>
              <a:ext uri="{FF2B5EF4-FFF2-40B4-BE49-F238E27FC236}">
                <a16:creationId xmlns:a16="http://schemas.microsoft.com/office/drawing/2014/main" id="{AC5EDF94-1F21-4AE6-8825-80BA248EE02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7434635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5DE74B-0C91-445F-BF6D-40B836FADC6C}"/>
              </a:ext>
            </a:extLst>
          </p:cNvPr>
          <p:cNvSpPr>
            <a:spLocks noGrp="1"/>
          </p:cNvSpPr>
          <p:nvPr>
            <p:ph type="title"/>
          </p:nvPr>
        </p:nvSpPr>
        <p:spPr/>
        <p:txBody>
          <a:bodyPr/>
          <a:lstStyle/>
          <a:p>
            <a:pPr algn="ctr"/>
            <a:r>
              <a:rPr lang="fr-FR" dirty="0"/>
              <a:t>DÉROULEMENT DE LA PROCÉDURE CONTRADICTOIRE</a:t>
            </a:r>
          </a:p>
        </p:txBody>
      </p:sp>
      <p:sp>
        <p:nvSpPr>
          <p:cNvPr id="3" name="Espace réservé du texte 2">
            <a:extLst>
              <a:ext uri="{FF2B5EF4-FFF2-40B4-BE49-F238E27FC236}">
                <a16:creationId xmlns:a16="http://schemas.microsoft.com/office/drawing/2014/main" id="{599706D7-AD61-4FC5-90BD-75FF895BB229}"/>
              </a:ext>
            </a:extLst>
          </p:cNvPr>
          <p:cNvSpPr>
            <a:spLocks noGrp="1"/>
          </p:cNvSpPr>
          <p:nvPr>
            <p:ph type="body" sz="quarter" idx="10"/>
          </p:nvPr>
        </p:nvSpPr>
        <p:spPr>
          <a:xfrm>
            <a:off x="546767" y="1637043"/>
            <a:ext cx="9851365" cy="4001757"/>
          </a:xfrm>
        </p:spPr>
        <p:txBody>
          <a:bodyPr/>
          <a:lstStyle/>
          <a:p>
            <a:pPr algn="just"/>
            <a:r>
              <a:rPr lang="fr-FR" sz="2800" b="0" dirty="0">
                <a:highlight>
                  <a:srgbClr val="FFFF00"/>
                </a:highlight>
              </a:rPr>
              <a:t>L’électeur</a:t>
            </a:r>
            <a:r>
              <a:rPr lang="fr-FR" sz="2800" b="0" dirty="0"/>
              <a:t> est invité à formuler ses observations dans un délai de quinze jours à compter de la réception du courrier du maire l’informant de son projet de radiation (art.R12).</a:t>
            </a:r>
          </a:p>
          <a:p>
            <a:pPr algn="just"/>
            <a:r>
              <a:rPr lang="fr-FR" sz="2800" b="0" dirty="0"/>
              <a:t>De ce fait, il est ainsi mis en état de faire connaître son droit à demeurer inscrit sur la liste électorale (s’il change de résidence en conservant un domicile sur la commune ou encore s’il y reste contribuable ou gérant ou associé majoritaire d’une société inscrite au rôle).</a:t>
            </a:r>
          </a:p>
          <a:p>
            <a:endParaRPr lang="fr-FR" dirty="0"/>
          </a:p>
        </p:txBody>
      </p:sp>
      <p:sp>
        <p:nvSpPr>
          <p:cNvPr id="4" name="Espace réservé du contenu 3">
            <a:extLst>
              <a:ext uri="{FF2B5EF4-FFF2-40B4-BE49-F238E27FC236}">
                <a16:creationId xmlns:a16="http://schemas.microsoft.com/office/drawing/2014/main" id="{0B7A31CF-6700-4040-90DA-B6B5FA5F90F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9793004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D081BE-D0D9-47D8-8F94-99ABE6A47FA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C2F0E2D-7349-4F0C-B6BC-CAF39D8C1F3C}"/>
              </a:ext>
            </a:extLst>
          </p:cNvPr>
          <p:cNvSpPr>
            <a:spLocks noGrp="1"/>
          </p:cNvSpPr>
          <p:nvPr>
            <p:ph type="body" sz="quarter" idx="10"/>
          </p:nvPr>
        </p:nvSpPr>
        <p:spPr>
          <a:xfrm>
            <a:off x="489943" y="2034359"/>
            <a:ext cx="9851365" cy="2660637"/>
          </a:xfrm>
        </p:spPr>
        <p:txBody>
          <a:bodyPr/>
          <a:lstStyle/>
          <a:p>
            <a:pPr algn="just"/>
            <a:r>
              <a:rPr lang="fr-FR" sz="2800" b="0" dirty="0"/>
              <a:t>Ses observations doivent être remises à la mairie, par l’intéressé ou par un tiers dûment mandaté, par courrier postal envoyé avec AR ou par courrier électronique. </a:t>
            </a:r>
          </a:p>
          <a:p>
            <a:pPr algn="just"/>
            <a:r>
              <a:rPr lang="fr-FR" sz="2800" b="0" dirty="0"/>
              <a:t>Dans ces deux hypothèses, la date de réception du courriel ou du courrier fera foi.</a:t>
            </a:r>
          </a:p>
          <a:p>
            <a:endParaRPr lang="fr-FR" dirty="0"/>
          </a:p>
        </p:txBody>
      </p:sp>
      <p:sp>
        <p:nvSpPr>
          <p:cNvPr id="4" name="Espace réservé du contenu 3">
            <a:extLst>
              <a:ext uri="{FF2B5EF4-FFF2-40B4-BE49-F238E27FC236}">
                <a16:creationId xmlns:a16="http://schemas.microsoft.com/office/drawing/2014/main" id="{80989063-69A3-4E30-8530-41D680A23CBD}"/>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6502185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B8A092-37EE-4A76-9EA2-B4CF6BBAD834}"/>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A0999FE-A21B-4CF0-AE58-9A83546CC8C9}"/>
              </a:ext>
            </a:extLst>
          </p:cNvPr>
          <p:cNvSpPr>
            <a:spLocks noGrp="1"/>
          </p:cNvSpPr>
          <p:nvPr>
            <p:ph type="body" sz="quarter" idx="10"/>
          </p:nvPr>
        </p:nvSpPr>
        <p:spPr>
          <a:xfrm>
            <a:off x="546767" y="1637043"/>
            <a:ext cx="9851365" cy="4337037"/>
          </a:xfrm>
        </p:spPr>
        <p:txBody>
          <a:bodyPr/>
          <a:lstStyle/>
          <a:p>
            <a:pPr algn="just"/>
            <a:r>
              <a:rPr lang="fr-FR" sz="2800" b="0" dirty="0"/>
              <a:t>Au vu de ses observations, le maire maintien ou non sa décision de radiation.</a:t>
            </a:r>
          </a:p>
          <a:p>
            <a:pPr algn="just"/>
            <a:r>
              <a:rPr lang="fr-FR" sz="2800" b="0" dirty="0"/>
              <a:t>Cette décision est notifiée par écrit dans un délai </a:t>
            </a:r>
            <a:r>
              <a:rPr lang="fr-FR" sz="2800" b="0" u="sng" dirty="0"/>
              <a:t>de deux jours</a:t>
            </a:r>
            <a:r>
              <a:rPr lang="fr-FR" sz="2800" b="0" dirty="0"/>
              <a:t>, à l’électeur intéressé et transmise par voie dématérialisée par l’intermédiaire du système de gestion du REU, dans le même délai à l’INSEE. (art. L.18 II).</a:t>
            </a:r>
          </a:p>
          <a:p>
            <a:pPr algn="just"/>
            <a:r>
              <a:rPr lang="fr-FR" sz="2800" b="0" dirty="0"/>
              <a:t>La date de notification qui fait courir le délai contentieux est le jour de la prise de connaissance de la décision par l’électeur. (envoi avec AR).</a:t>
            </a:r>
          </a:p>
          <a:p>
            <a:pPr algn="just"/>
            <a:endParaRPr lang="fr-FR" sz="2800" b="0" dirty="0"/>
          </a:p>
          <a:p>
            <a:endParaRPr lang="fr-FR" dirty="0"/>
          </a:p>
        </p:txBody>
      </p:sp>
      <p:sp>
        <p:nvSpPr>
          <p:cNvPr id="4" name="Espace réservé du contenu 3">
            <a:extLst>
              <a:ext uri="{FF2B5EF4-FFF2-40B4-BE49-F238E27FC236}">
                <a16:creationId xmlns:a16="http://schemas.microsoft.com/office/drawing/2014/main" id="{48C152BE-3D0E-4514-9FF0-A9B525355D84}"/>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8231338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95ADF4-1B40-457B-A2E2-6D9E7970EBA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2DBC446-E13B-4CCA-B77C-B01EBA1EF6BF}"/>
              </a:ext>
            </a:extLst>
          </p:cNvPr>
          <p:cNvSpPr>
            <a:spLocks noGrp="1"/>
          </p:cNvSpPr>
          <p:nvPr>
            <p:ph type="body" sz="quarter" idx="10"/>
          </p:nvPr>
        </p:nvSpPr>
        <p:spPr>
          <a:xfrm>
            <a:off x="546767" y="1637043"/>
            <a:ext cx="9851365" cy="4611357"/>
          </a:xfrm>
        </p:spPr>
        <p:txBody>
          <a:bodyPr/>
          <a:lstStyle/>
          <a:p>
            <a:pPr algn="just"/>
            <a:r>
              <a:rPr lang="fr-FR" sz="2800" b="0" dirty="0"/>
              <a:t>En cas de contestation de la décision par l’électeur, il appartiendra au maire de prouver qu’il a procédé à la notification.</a:t>
            </a:r>
          </a:p>
          <a:p>
            <a:pPr algn="just"/>
            <a:r>
              <a:rPr lang="fr-FR" sz="2800" b="0" dirty="0"/>
              <a:t>La notification doit préciser les motifs de la radiation et informer l’intéressé des voies et délais de recours contentieux formé contre cette décision est obligatoirement précédé d’un recours administratif préalable auprès de la commission de contrôle, sous peine d’irrecevabilité du recours devant le tribunal d’instance (art.L.18 III).</a:t>
            </a:r>
          </a:p>
          <a:p>
            <a:endParaRPr lang="fr-FR" dirty="0"/>
          </a:p>
        </p:txBody>
      </p:sp>
      <p:sp>
        <p:nvSpPr>
          <p:cNvPr id="4" name="Espace réservé du contenu 3">
            <a:extLst>
              <a:ext uri="{FF2B5EF4-FFF2-40B4-BE49-F238E27FC236}">
                <a16:creationId xmlns:a16="http://schemas.microsoft.com/office/drawing/2014/main" id="{4E468130-BCEC-429B-97F8-09E37AEA176B}"/>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6044700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8679D0-78CA-4F77-8C73-D0124DC4ED53}"/>
              </a:ext>
            </a:extLst>
          </p:cNvPr>
          <p:cNvSpPr>
            <a:spLocks noGrp="1"/>
          </p:cNvSpPr>
          <p:nvPr>
            <p:ph type="title"/>
          </p:nvPr>
        </p:nvSpPr>
        <p:spPr>
          <a:xfrm>
            <a:off x="4736321" y="1800249"/>
            <a:ext cx="5367205" cy="1501751"/>
          </a:xfrm>
        </p:spPr>
        <p:txBody>
          <a:bodyPr/>
          <a:lstStyle/>
          <a:p>
            <a:pPr algn="ctr"/>
            <a:r>
              <a:rPr lang="fr-FR" dirty="0"/>
              <a:t> ÉLECTEURS EUROPÉENS</a:t>
            </a:r>
          </a:p>
        </p:txBody>
      </p:sp>
      <p:pic>
        <p:nvPicPr>
          <p:cNvPr id="4" name="Image 3">
            <a:extLst>
              <a:ext uri="{FF2B5EF4-FFF2-40B4-BE49-F238E27FC236}">
                <a16:creationId xmlns:a16="http://schemas.microsoft.com/office/drawing/2014/main" id="{E1F26D1F-E3D0-448B-B9A8-BBB48E7D95D5}"/>
              </a:ext>
            </a:extLst>
          </p:cNvPr>
          <p:cNvPicPr>
            <a:picLocks noChangeAspect="1"/>
          </p:cNvPicPr>
          <p:nvPr/>
        </p:nvPicPr>
        <p:blipFill>
          <a:blip r:embed="rId2"/>
          <a:stretch>
            <a:fillRect/>
          </a:stretch>
        </p:blipFill>
        <p:spPr>
          <a:xfrm>
            <a:off x="6793784" y="3701877"/>
            <a:ext cx="1597720" cy="1597720"/>
          </a:xfrm>
          <a:prstGeom prst="rect">
            <a:avLst/>
          </a:prstGeom>
        </p:spPr>
      </p:pic>
    </p:spTree>
    <p:extLst>
      <p:ext uri="{BB962C8B-B14F-4D97-AF65-F5344CB8AC3E}">
        <p14:creationId xmlns:p14="http://schemas.microsoft.com/office/powerpoint/2010/main" val="3133769257"/>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F9E5EB-BB54-4E09-88DD-A0B043585B1D}"/>
              </a:ext>
            </a:extLst>
          </p:cNvPr>
          <p:cNvSpPr>
            <a:spLocks noGrp="1"/>
          </p:cNvSpPr>
          <p:nvPr>
            <p:ph type="title"/>
          </p:nvPr>
        </p:nvSpPr>
        <p:spPr/>
        <p:txBody>
          <a:bodyPr/>
          <a:lstStyle/>
          <a:p>
            <a:pPr algn="ctr"/>
            <a:r>
              <a:rPr lang="fr-FR" dirty="0"/>
              <a:t>INSCRIPTIONS</a:t>
            </a:r>
          </a:p>
        </p:txBody>
      </p:sp>
      <p:sp>
        <p:nvSpPr>
          <p:cNvPr id="3" name="Espace réservé du texte 2">
            <a:extLst>
              <a:ext uri="{FF2B5EF4-FFF2-40B4-BE49-F238E27FC236}">
                <a16:creationId xmlns:a16="http://schemas.microsoft.com/office/drawing/2014/main" id="{5EE198B8-FDFC-40E7-8CAD-B72F6DF86AA9}"/>
              </a:ext>
            </a:extLst>
          </p:cNvPr>
          <p:cNvSpPr>
            <a:spLocks noGrp="1"/>
          </p:cNvSpPr>
          <p:nvPr>
            <p:ph type="body" sz="quarter" idx="10"/>
          </p:nvPr>
        </p:nvSpPr>
        <p:spPr>
          <a:xfrm>
            <a:off x="603591" y="1921523"/>
            <a:ext cx="9851365" cy="1979917"/>
          </a:xfrm>
        </p:spPr>
        <p:txBody>
          <a:bodyPr/>
          <a:lstStyle/>
          <a:p>
            <a:pPr algn="just"/>
            <a:r>
              <a:rPr lang="fr-FR" sz="2800" b="0" dirty="0"/>
              <a:t>Les opération d’inscriptions des citoyens de l’Union européenne se font selon les mêmes modalités que celles des électeurs français.</a:t>
            </a:r>
          </a:p>
          <a:p>
            <a:endParaRPr lang="fr-FR" dirty="0"/>
          </a:p>
        </p:txBody>
      </p:sp>
      <p:sp>
        <p:nvSpPr>
          <p:cNvPr id="4" name="Espace réservé du contenu 3">
            <a:extLst>
              <a:ext uri="{FF2B5EF4-FFF2-40B4-BE49-F238E27FC236}">
                <a16:creationId xmlns:a16="http://schemas.microsoft.com/office/drawing/2014/main" id="{D7CF369C-F827-48D1-B795-7D8BD3F109C7}"/>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2781604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4793C6-8650-4483-B31D-610EEB0AD4D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98E3804A-CA56-4618-9701-3C3B40BC6A2A}"/>
              </a:ext>
            </a:extLst>
          </p:cNvPr>
          <p:cNvSpPr>
            <a:spLocks noGrp="1"/>
          </p:cNvSpPr>
          <p:nvPr>
            <p:ph type="body" sz="quarter" idx="10"/>
          </p:nvPr>
        </p:nvSpPr>
        <p:spPr/>
        <p:txBody>
          <a:bodyPr/>
          <a:lstStyle/>
          <a:p>
            <a:pPr algn="just"/>
            <a:r>
              <a:rPr lang="fr-FR" sz="2800" b="0" dirty="0"/>
              <a:t>Les demandes d’inscription sur les listes électorales complémentaires doivent obligatoirement être déposées au moyen des formulaires d’inscription agréés prévus à cet effet.</a:t>
            </a:r>
          </a:p>
          <a:p>
            <a:pPr algn="just"/>
            <a:r>
              <a:rPr lang="fr-FR" sz="2800" b="0" dirty="0"/>
              <a:t>Le </a:t>
            </a:r>
            <a:r>
              <a:rPr lang="fr-FR" sz="2800" b="0" dirty="0" err="1"/>
              <a:t>cerfa</a:t>
            </a:r>
            <a:r>
              <a:rPr lang="fr-FR" sz="2800" b="0" dirty="0"/>
              <a:t> 12670*02 est utilisé pour les inscriptions sur la liste complémentaire municipale.</a:t>
            </a:r>
          </a:p>
          <a:p>
            <a:pPr algn="just"/>
            <a:r>
              <a:rPr lang="fr-FR" sz="2800" b="0" dirty="0"/>
              <a:t>Le </a:t>
            </a:r>
            <a:r>
              <a:rPr lang="fr-FR" sz="2800" b="0" dirty="0" err="1"/>
              <a:t>cerfa</a:t>
            </a:r>
            <a:r>
              <a:rPr lang="fr-FR" sz="2800" b="0" dirty="0"/>
              <a:t> 12671*02 pour la liste complémentaire pour les élections européennes. </a:t>
            </a:r>
          </a:p>
          <a:p>
            <a:pPr algn="just"/>
            <a:endParaRPr lang="fr-FR" sz="2800" b="0" dirty="0"/>
          </a:p>
          <a:p>
            <a:pPr marL="0" indent="0" algn="just">
              <a:buNone/>
            </a:pPr>
            <a:endParaRPr lang="fr-FR" sz="2800" b="0" dirty="0"/>
          </a:p>
          <a:p>
            <a:pPr lvl="1" algn="just"/>
            <a:r>
              <a:rPr lang="fr-FR" sz="2000" i="1" dirty="0"/>
              <a:t>Ce reporter au slide 7 du présent document.</a:t>
            </a:r>
            <a:endParaRPr lang="fr-FR" sz="2000" b="0" i="1" dirty="0"/>
          </a:p>
          <a:p>
            <a:endParaRPr lang="fr-FR" dirty="0"/>
          </a:p>
        </p:txBody>
      </p:sp>
      <p:sp>
        <p:nvSpPr>
          <p:cNvPr id="4" name="Espace réservé du contenu 3">
            <a:extLst>
              <a:ext uri="{FF2B5EF4-FFF2-40B4-BE49-F238E27FC236}">
                <a16:creationId xmlns:a16="http://schemas.microsoft.com/office/drawing/2014/main" id="{EA8985FB-AAE0-4F80-8762-75F38906EC6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2741316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02A8161-5D91-421B-859F-78F734A1C436}"/>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C9D13E8B-3043-4006-AAFC-B76DB41D735A}"/>
              </a:ext>
            </a:extLst>
          </p:cNvPr>
          <p:cNvSpPr>
            <a:spLocks noGrp="1"/>
          </p:cNvSpPr>
          <p:nvPr>
            <p:ph type="body" sz="quarter" idx="10"/>
          </p:nvPr>
        </p:nvSpPr>
        <p:spPr>
          <a:xfrm>
            <a:off x="546767" y="2013673"/>
            <a:ext cx="9851365" cy="1675117"/>
          </a:xfrm>
        </p:spPr>
        <p:txBody>
          <a:bodyPr/>
          <a:lstStyle/>
          <a:p>
            <a:pPr algn="just"/>
            <a:r>
              <a:rPr lang="fr-FR" sz="2800" b="0" dirty="0"/>
              <a:t>Toute demande parvenue après cette échéance empêche le demandeur de participer à ce scrutin pour le premier comme pour le second tour.</a:t>
            </a:r>
          </a:p>
          <a:p>
            <a:endParaRPr lang="fr-FR" dirty="0"/>
          </a:p>
        </p:txBody>
      </p:sp>
      <p:sp>
        <p:nvSpPr>
          <p:cNvPr id="4" name="Espace réservé du contenu 3">
            <a:extLst>
              <a:ext uri="{FF2B5EF4-FFF2-40B4-BE49-F238E27FC236}">
                <a16:creationId xmlns:a16="http://schemas.microsoft.com/office/drawing/2014/main" id="{5DC91AC9-740D-44BE-A935-30BD026F2F5C}"/>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3749701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506F2B-2CAD-4B5F-BC93-081BFBFD086E}"/>
              </a:ext>
            </a:extLst>
          </p:cNvPr>
          <p:cNvSpPr>
            <a:spLocks noGrp="1"/>
          </p:cNvSpPr>
          <p:nvPr>
            <p:ph type="title"/>
          </p:nvPr>
        </p:nvSpPr>
        <p:spPr/>
        <p:txBody>
          <a:bodyPr/>
          <a:lstStyle/>
          <a:p>
            <a:pPr algn="ctr"/>
            <a:r>
              <a:rPr lang="fr-FR" dirty="0"/>
              <a:t>RADIATIONS volontaires </a:t>
            </a:r>
          </a:p>
        </p:txBody>
      </p:sp>
      <p:sp>
        <p:nvSpPr>
          <p:cNvPr id="3" name="Espace réservé du texte 2">
            <a:extLst>
              <a:ext uri="{FF2B5EF4-FFF2-40B4-BE49-F238E27FC236}">
                <a16:creationId xmlns:a16="http://schemas.microsoft.com/office/drawing/2014/main" id="{5FEAFA4F-A8EC-47A8-99BC-7B8738F0758E}"/>
              </a:ext>
            </a:extLst>
          </p:cNvPr>
          <p:cNvSpPr>
            <a:spLocks noGrp="1"/>
          </p:cNvSpPr>
          <p:nvPr>
            <p:ph type="body" sz="quarter" idx="10"/>
          </p:nvPr>
        </p:nvSpPr>
        <p:spPr>
          <a:xfrm>
            <a:off x="546767" y="1637043"/>
            <a:ext cx="9851365" cy="3859517"/>
          </a:xfrm>
        </p:spPr>
        <p:txBody>
          <a:bodyPr/>
          <a:lstStyle/>
          <a:p>
            <a:pPr algn="just"/>
            <a:r>
              <a:rPr lang="fr-FR" sz="2800" b="0" dirty="0"/>
              <a:t>Concernant listes complémentaires, les demandes de radiation peuvent être déposées tout au long de l’année (contrairement aux citoyens Français).</a:t>
            </a:r>
          </a:p>
          <a:p>
            <a:pPr algn="just"/>
            <a:r>
              <a:rPr lang="fr-FR" sz="2800" b="0" dirty="0"/>
              <a:t>Si l’électeur européen souhaite être radié en vue d’un scrutin, sa demande doit être déposée avant le sixième vendredi précédant l’élection des représentants au Parlement européen ou pour des élections municipales.</a:t>
            </a:r>
          </a:p>
        </p:txBody>
      </p:sp>
      <p:sp>
        <p:nvSpPr>
          <p:cNvPr id="4" name="Espace réservé du contenu 3">
            <a:extLst>
              <a:ext uri="{FF2B5EF4-FFF2-40B4-BE49-F238E27FC236}">
                <a16:creationId xmlns:a16="http://schemas.microsoft.com/office/drawing/2014/main" id="{9D68C7BF-AF81-4956-9F83-BBF265966917}"/>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3904906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E3A32B-0E02-45C3-BADB-9FFF03E9B8B4}"/>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406771F7-4E88-4144-B7C9-14FAF1F039A1}"/>
              </a:ext>
            </a:extLst>
          </p:cNvPr>
          <p:cNvSpPr>
            <a:spLocks noGrp="1"/>
          </p:cNvSpPr>
          <p:nvPr>
            <p:ph type="body" sz="quarter" idx="10"/>
          </p:nvPr>
        </p:nvSpPr>
        <p:spPr>
          <a:xfrm>
            <a:off x="546767" y="2097971"/>
            <a:ext cx="9851365" cy="2741917"/>
          </a:xfrm>
        </p:spPr>
        <p:txBody>
          <a:bodyPr/>
          <a:lstStyle/>
          <a:p>
            <a:pPr algn="just"/>
            <a:r>
              <a:rPr lang="fr-FR" sz="2800" b="0" dirty="0"/>
              <a:t>Les décisions du maire relatives à l’inscription ou à la radiation d’un citoyen l’Union européenne sont transmises dans un délai de deux jours à l’INSEE par voie dématérialisée et toujours par  l’intermédiaire du système de gestion du REU.</a:t>
            </a:r>
          </a:p>
          <a:p>
            <a:endParaRPr lang="fr-FR" dirty="0"/>
          </a:p>
        </p:txBody>
      </p:sp>
      <p:sp>
        <p:nvSpPr>
          <p:cNvPr id="4" name="Espace réservé du contenu 3">
            <a:extLst>
              <a:ext uri="{FF2B5EF4-FFF2-40B4-BE49-F238E27FC236}">
                <a16:creationId xmlns:a16="http://schemas.microsoft.com/office/drawing/2014/main" id="{4D1B5CB9-E887-4606-B266-476C71614C4E}"/>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7469074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BDD9480-79EF-4D2F-B4C1-D164C7CADBF8}"/>
              </a:ext>
            </a:extLst>
          </p:cNvPr>
          <p:cNvSpPr txBox="1"/>
          <p:nvPr/>
        </p:nvSpPr>
        <p:spPr>
          <a:xfrm>
            <a:off x="7559040" y="2397760"/>
            <a:ext cx="2042160" cy="646331"/>
          </a:xfrm>
          <a:prstGeom prst="rect">
            <a:avLst/>
          </a:prstGeom>
          <a:noFill/>
        </p:spPr>
        <p:txBody>
          <a:bodyPr wrap="square" rtlCol="0">
            <a:spAutoFit/>
          </a:bodyPr>
          <a:lstStyle/>
          <a:p>
            <a:pPr algn="ctr"/>
            <a:r>
              <a:rPr lang="fr-FR" dirty="0"/>
              <a:t>Lina HÉREL,</a:t>
            </a:r>
          </a:p>
          <a:p>
            <a:pPr algn="ctr"/>
            <a:r>
              <a:rPr lang="fr-FR" dirty="0"/>
              <a:t>Chargée de cours</a:t>
            </a:r>
          </a:p>
        </p:txBody>
      </p:sp>
    </p:spTree>
    <p:extLst>
      <p:ext uri="{BB962C8B-B14F-4D97-AF65-F5344CB8AC3E}">
        <p14:creationId xmlns:p14="http://schemas.microsoft.com/office/powerpoint/2010/main" val="1754681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48320E-B2D6-43BE-A8B9-019D3C85A2A7}"/>
              </a:ext>
            </a:extLst>
          </p:cNvPr>
          <p:cNvSpPr>
            <a:spLocks noGrp="1"/>
          </p:cNvSpPr>
          <p:nvPr>
            <p:ph type="title"/>
          </p:nvPr>
        </p:nvSpPr>
        <p:spPr/>
        <p:txBody>
          <a:bodyPr/>
          <a:lstStyle/>
          <a:p>
            <a:pPr algn="ctr"/>
            <a:r>
              <a:rPr lang="fr-FR" dirty="0"/>
              <a:t>MODES DE DÉPÔT DU DOSSIER</a:t>
            </a:r>
          </a:p>
        </p:txBody>
      </p:sp>
      <p:sp>
        <p:nvSpPr>
          <p:cNvPr id="3" name="Espace réservé du texte 2">
            <a:extLst>
              <a:ext uri="{FF2B5EF4-FFF2-40B4-BE49-F238E27FC236}">
                <a16:creationId xmlns:a16="http://schemas.microsoft.com/office/drawing/2014/main" id="{0A6FA993-F53D-40CA-99B2-D5DBCCFDA354}"/>
              </a:ext>
            </a:extLst>
          </p:cNvPr>
          <p:cNvSpPr>
            <a:spLocks noGrp="1"/>
          </p:cNvSpPr>
          <p:nvPr>
            <p:ph type="body" sz="quarter" idx="10"/>
          </p:nvPr>
        </p:nvSpPr>
        <p:spPr>
          <a:xfrm>
            <a:off x="568770" y="1911363"/>
            <a:ext cx="9851365" cy="3178797"/>
          </a:xfrm>
        </p:spPr>
        <p:txBody>
          <a:bodyPr/>
          <a:lstStyle/>
          <a:p>
            <a:pPr algn="just"/>
            <a:r>
              <a:rPr lang="fr-FR" sz="2800" b="0" dirty="0"/>
              <a:t>Toutes les demandes d’inscription doivent être déposées soit :</a:t>
            </a:r>
          </a:p>
          <a:p>
            <a:pPr algn="just"/>
            <a:r>
              <a:rPr lang="fr-FR" sz="2800" b="0" dirty="0"/>
              <a:t>en ligne via service public.fr;</a:t>
            </a:r>
          </a:p>
          <a:p>
            <a:pPr algn="just"/>
            <a:r>
              <a:rPr lang="fr-FR" sz="2800" b="0" dirty="0"/>
              <a:t>au moyen du formulaire d’inscription prévu à cet effet (cerfa 12669*02);</a:t>
            </a:r>
          </a:p>
          <a:p>
            <a:pPr algn="just"/>
            <a:r>
              <a:rPr lang="fr-FR" sz="2800" b="0" dirty="0"/>
              <a:t>sur papier libre.</a:t>
            </a:r>
          </a:p>
          <a:p>
            <a:endParaRPr lang="fr-FR" dirty="0"/>
          </a:p>
        </p:txBody>
      </p:sp>
      <p:sp>
        <p:nvSpPr>
          <p:cNvPr id="4" name="Espace réservé du contenu 3">
            <a:extLst>
              <a:ext uri="{FF2B5EF4-FFF2-40B4-BE49-F238E27FC236}">
                <a16:creationId xmlns:a16="http://schemas.microsoft.com/office/drawing/2014/main" id="{26769249-71DC-493E-B58F-2BF710C4AE87}"/>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174099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B2BF7C-73F4-45CA-BD9C-60E89809285A}"/>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77A0788-85E1-46AB-9D9C-E2F95A9A2C70}"/>
              </a:ext>
            </a:extLst>
          </p:cNvPr>
          <p:cNvSpPr>
            <a:spLocks noGrp="1"/>
          </p:cNvSpPr>
          <p:nvPr>
            <p:ph type="body" sz="quarter" idx="10"/>
          </p:nvPr>
        </p:nvSpPr>
        <p:spPr>
          <a:xfrm>
            <a:off x="524764" y="2034359"/>
            <a:ext cx="9851365" cy="2457437"/>
          </a:xfrm>
        </p:spPr>
        <p:txBody>
          <a:bodyPr/>
          <a:lstStyle/>
          <a:p>
            <a:pPr lvl="1"/>
            <a:r>
              <a:rPr lang="fr-FR" sz="2800" dirty="0"/>
              <a:t>p</a:t>
            </a:r>
            <a:r>
              <a:rPr lang="fr-FR" sz="2800" b="0" dirty="0"/>
              <a:t>ièces d’identité;</a:t>
            </a:r>
          </a:p>
          <a:p>
            <a:pPr lvl="1"/>
            <a:r>
              <a:rPr lang="fr-FR" sz="2800" dirty="0"/>
              <a:t>p</a:t>
            </a:r>
            <a:r>
              <a:rPr lang="fr-FR" sz="2800" b="0" dirty="0"/>
              <a:t>ièces prouvant la nationalité;</a:t>
            </a:r>
          </a:p>
          <a:p>
            <a:pPr lvl="1"/>
            <a:r>
              <a:rPr lang="fr-FR" sz="2800" dirty="0"/>
              <a:t>justificatif de domicile ou d’attache avec la commune;</a:t>
            </a:r>
          </a:p>
          <a:p>
            <a:pPr lvl="1"/>
            <a:r>
              <a:rPr lang="fr-FR" sz="2800" dirty="0"/>
              <a:t>le cerfa correspondant (demandes papier).</a:t>
            </a:r>
            <a:endParaRPr lang="fr-FR" sz="2800" b="0" dirty="0"/>
          </a:p>
        </p:txBody>
      </p:sp>
      <p:sp>
        <p:nvSpPr>
          <p:cNvPr id="4" name="Espace réservé du contenu 3">
            <a:extLst>
              <a:ext uri="{FF2B5EF4-FFF2-40B4-BE49-F238E27FC236}">
                <a16:creationId xmlns:a16="http://schemas.microsoft.com/office/drawing/2014/main" id="{1BC1D5E2-05FB-4A27-B0C4-82182F92B7B9}"/>
              </a:ext>
            </a:extLst>
          </p:cNvPr>
          <p:cNvSpPr>
            <a:spLocks noGrp="1"/>
          </p:cNvSpPr>
          <p:nvPr>
            <p:ph sz="quarter" idx="13"/>
          </p:nvPr>
        </p:nvSpPr>
        <p:spPr/>
        <p:txBody>
          <a:bodyPr/>
          <a:lstStyle/>
          <a:p>
            <a:pPr algn="ctr"/>
            <a:r>
              <a:rPr lang="fr-FR" dirty="0"/>
              <a:t>LISTE DES PIÉCES À FOURNIR :</a:t>
            </a:r>
          </a:p>
        </p:txBody>
      </p:sp>
    </p:spTree>
    <p:extLst>
      <p:ext uri="{BB962C8B-B14F-4D97-AF65-F5344CB8AC3E}">
        <p14:creationId xmlns:p14="http://schemas.microsoft.com/office/powerpoint/2010/main" val="3653523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267507-218F-423A-85AB-9B73335C2E0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7D860EAF-EB0F-4A7F-B24F-83EABDC65C12}"/>
              </a:ext>
            </a:extLst>
          </p:cNvPr>
          <p:cNvSpPr>
            <a:spLocks noGrp="1"/>
          </p:cNvSpPr>
          <p:nvPr>
            <p:ph type="body" sz="quarter" idx="10"/>
          </p:nvPr>
        </p:nvSpPr>
        <p:spPr>
          <a:xfrm>
            <a:off x="546767" y="2024199"/>
            <a:ext cx="9851365" cy="2872921"/>
          </a:xfrm>
        </p:spPr>
        <p:txBody>
          <a:bodyPr/>
          <a:lstStyle/>
          <a:p>
            <a:pPr algn="ctr"/>
            <a:r>
              <a:rPr lang="fr-FR" sz="2400" b="0" dirty="0">
                <a:solidFill>
                  <a:srgbClr val="004175"/>
                </a:solidFill>
                <a:hlinkClick r:id="rId2" action="ppaction://hlinkfile">
                  <a:extLst>
                    <a:ext uri="{A12FA001-AC4F-418D-AE19-62706E023703}">
                      <ahyp:hlinkClr xmlns:ahyp="http://schemas.microsoft.com/office/drawing/2018/hyperlinkcolor" val="tx"/>
                    </a:ext>
                  </a:extLst>
                </a:hlinkClick>
              </a:rPr>
              <a:t>PJ_gestion_listes_electorales_P3\1_cerfa_12669-02 (1).pdf</a:t>
            </a:r>
            <a:endParaRPr lang="fr-FR" sz="2400" b="0" dirty="0">
              <a:solidFill>
                <a:srgbClr val="004175"/>
              </a:solidFill>
            </a:endParaRPr>
          </a:p>
          <a:p>
            <a:pPr algn="ctr"/>
            <a:endParaRPr lang="fr-FR" sz="2400" b="0" dirty="0">
              <a:solidFill>
                <a:srgbClr val="004175"/>
              </a:solidFill>
            </a:endParaRPr>
          </a:p>
          <a:p>
            <a:pPr algn="ctr"/>
            <a:r>
              <a:rPr lang="fr-FR" sz="2400" b="0" dirty="0">
                <a:solidFill>
                  <a:srgbClr val="004175"/>
                </a:solidFill>
                <a:hlinkClick r:id="rId3" action="ppaction://hlinkfile">
                  <a:extLst>
                    <a:ext uri="{A12FA001-AC4F-418D-AE19-62706E023703}">
                      <ahyp:hlinkClr xmlns:ahyp="http://schemas.microsoft.com/office/drawing/2018/hyperlinkcolor" val="tx"/>
                    </a:ext>
                  </a:extLst>
                </a:hlinkClick>
              </a:rPr>
              <a:t>PJ_gestion_listes_electorales_P3\2_cerfa_12670-02.pdf</a:t>
            </a:r>
            <a:endParaRPr lang="fr-FR" sz="2400" b="0" dirty="0">
              <a:solidFill>
                <a:srgbClr val="004175"/>
              </a:solidFill>
            </a:endParaRPr>
          </a:p>
          <a:p>
            <a:pPr algn="ctr"/>
            <a:endParaRPr lang="fr-FR" sz="2400" b="0" dirty="0">
              <a:solidFill>
                <a:srgbClr val="004175"/>
              </a:solidFill>
            </a:endParaRPr>
          </a:p>
          <a:p>
            <a:pPr algn="ctr"/>
            <a:r>
              <a:rPr lang="fr-FR" sz="2400" b="0" dirty="0">
                <a:solidFill>
                  <a:srgbClr val="004175"/>
                </a:solidFill>
                <a:hlinkClick r:id="rId4" action="ppaction://hlinkfile">
                  <a:extLst>
                    <a:ext uri="{A12FA001-AC4F-418D-AE19-62706E023703}">
                      <ahyp:hlinkClr xmlns:ahyp="http://schemas.microsoft.com/office/drawing/2018/hyperlinkcolor" val="tx"/>
                    </a:ext>
                  </a:extLst>
                </a:hlinkClick>
              </a:rPr>
              <a:t>PJ_gestion_listes_electorales_P3\3_cerfa_12671-02.pdf</a:t>
            </a:r>
            <a:endParaRPr lang="fr-FR" sz="2400" b="0" dirty="0">
              <a:solidFill>
                <a:srgbClr val="004175"/>
              </a:solidFill>
            </a:endParaRPr>
          </a:p>
        </p:txBody>
      </p:sp>
      <p:sp>
        <p:nvSpPr>
          <p:cNvPr id="4" name="Espace réservé du contenu 3">
            <a:extLst>
              <a:ext uri="{FF2B5EF4-FFF2-40B4-BE49-F238E27FC236}">
                <a16:creationId xmlns:a16="http://schemas.microsoft.com/office/drawing/2014/main" id="{FC0E2D35-3AA6-4C18-88B4-67AD70A72E02}"/>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112807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F11106-B6D3-4DBC-8E05-56E670A2CC3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06380B83-9243-4C20-8D4D-4632BAE96361}"/>
              </a:ext>
            </a:extLst>
          </p:cNvPr>
          <p:cNvSpPr>
            <a:spLocks noGrp="1"/>
          </p:cNvSpPr>
          <p:nvPr>
            <p:ph type="body" sz="quarter" idx="10"/>
          </p:nvPr>
        </p:nvSpPr>
        <p:spPr>
          <a:xfrm>
            <a:off x="568770" y="2097971"/>
            <a:ext cx="9851365" cy="2630157"/>
          </a:xfrm>
        </p:spPr>
        <p:txBody>
          <a:bodyPr/>
          <a:lstStyle/>
          <a:p>
            <a:pPr algn="just"/>
            <a:r>
              <a:rPr lang="fr-FR" sz="2800" b="0" dirty="0"/>
              <a:t>Pour les demandes déposées sur Internet via la téléprocédure, ces dernières ainsi que l’ensemble des pièces jointes sont transmises au maire par l’intermédiaire du système de gestion du REU. (art.R.5 du Code).</a:t>
            </a:r>
          </a:p>
          <a:p>
            <a:pPr algn="just"/>
            <a:endParaRPr lang="fr-FR" sz="2800" b="0" dirty="0"/>
          </a:p>
        </p:txBody>
      </p:sp>
      <p:sp>
        <p:nvSpPr>
          <p:cNvPr id="4" name="Espace réservé du contenu 3">
            <a:extLst>
              <a:ext uri="{FF2B5EF4-FFF2-40B4-BE49-F238E27FC236}">
                <a16:creationId xmlns:a16="http://schemas.microsoft.com/office/drawing/2014/main" id="{254161E4-1B63-4028-87A1-5ABD47558C92}"/>
              </a:ext>
            </a:extLst>
          </p:cNvPr>
          <p:cNvSpPr>
            <a:spLocks noGrp="1"/>
          </p:cNvSpPr>
          <p:nvPr>
            <p:ph sz="quarter" idx="13"/>
          </p:nvPr>
        </p:nvSpPr>
        <p:spPr/>
        <p:txBody>
          <a:bodyPr/>
          <a:lstStyle/>
          <a:p>
            <a:endParaRPr lang="fr-FR" dirty="0"/>
          </a:p>
        </p:txBody>
      </p:sp>
    </p:spTree>
    <p:extLst>
      <p:ext uri="{BB962C8B-B14F-4D97-AF65-F5344CB8AC3E}">
        <p14:creationId xmlns:p14="http://schemas.microsoft.com/office/powerpoint/2010/main" val="2954086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80ACBF-1ADD-4EB9-8F21-0A053511277B}"/>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056443C-2E5F-4BA1-9DC6-DFBB1D4DC754}"/>
              </a:ext>
            </a:extLst>
          </p:cNvPr>
          <p:cNvSpPr>
            <a:spLocks noGrp="1"/>
          </p:cNvSpPr>
          <p:nvPr>
            <p:ph type="body" sz="quarter" idx="10"/>
          </p:nvPr>
        </p:nvSpPr>
        <p:spPr>
          <a:xfrm>
            <a:off x="603591" y="2034359"/>
            <a:ext cx="9851365" cy="2538717"/>
          </a:xfrm>
        </p:spPr>
        <p:txBody>
          <a:bodyPr/>
          <a:lstStyle/>
          <a:p>
            <a:pPr algn="just"/>
            <a:r>
              <a:rPr lang="fr-FR" sz="2800" b="0" u="sng" dirty="0"/>
              <a:t>A NOTER :</a:t>
            </a:r>
          </a:p>
          <a:p>
            <a:pPr lvl="1" algn="just"/>
            <a:r>
              <a:rPr lang="fr-FR" sz="2600" dirty="0"/>
              <a:t>toute demande d’inscription sur les listes électorales déposées par courriel et non effectuée par la télé-procédure homologuée par le ministère de l’Intérieur est irrecevable.</a:t>
            </a:r>
            <a:endParaRPr lang="fr-FR" sz="2600" b="0" dirty="0"/>
          </a:p>
        </p:txBody>
      </p:sp>
      <p:sp>
        <p:nvSpPr>
          <p:cNvPr id="4" name="Espace réservé du contenu 3">
            <a:extLst>
              <a:ext uri="{FF2B5EF4-FFF2-40B4-BE49-F238E27FC236}">
                <a16:creationId xmlns:a16="http://schemas.microsoft.com/office/drawing/2014/main" id="{674D914D-0B48-43A9-8DC7-58C00640FEB6}"/>
              </a:ext>
            </a:extLst>
          </p:cNvPr>
          <p:cNvSpPr>
            <a:spLocks noGrp="1"/>
          </p:cNvSpPr>
          <p:nvPr>
            <p:ph sz="quarter" idx="13"/>
          </p:nvPr>
        </p:nvSpPr>
        <p:spPr/>
        <p:txBody>
          <a:bodyPr/>
          <a:lstStyle/>
          <a:p>
            <a:endParaRPr lang="fr-FR"/>
          </a:p>
        </p:txBody>
      </p:sp>
    </p:spTree>
    <p:extLst>
      <p:ext uri="{BB962C8B-B14F-4D97-AF65-F5344CB8AC3E}">
        <p14:creationId xmlns:p14="http://schemas.microsoft.com/office/powerpoint/2010/main" val="3354140360"/>
      </p:ext>
    </p:extLst>
  </p:cSld>
  <p:clrMapOvr>
    <a:masterClrMapping/>
  </p:clrMapOvr>
</p:sld>
</file>

<file path=ppt/theme/theme1.xml><?xml version="1.0" encoding="utf-8"?>
<a:theme xmlns:a="http://schemas.openxmlformats.org/drawingml/2006/main" name="ORS_COMEXT_MDL_Masque ppt_V1 1">
  <a:themeElements>
    <a:clrScheme name="Adico">
      <a:dk1>
        <a:srgbClr val="60BDEC"/>
      </a:dk1>
      <a:lt1>
        <a:srgbClr val="FFFFFF"/>
      </a:lt1>
      <a:dk2>
        <a:srgbClr val="262626"/>
      </a:dk2>
      <a:lt2>
        <a:srgbClr val="7F7F7F"/>
      </a:lt2>
      <a:accent1>
        <a:srgbClr val="0072B4"/>
      </a:accent1>
      <a:accent2>
        <a:srgbClr val="F59F0E"/>
      </a:accent2>
      <a:accent3>
        <a:srgbClr val="7EC787"/>
      </a:accent3>
      <a:accent4>
        <a:srgbClr val="F59F0E"/>
      </a:accent4>
      <a:accent5>
        <a:srgbClr val="BA9960"/>
      </a:accent5>
      <a:accent6>
        <a:srgbClr val="7882C3"/>
      </a:accent6>
      <a:hlink>
        <a:srgbClr val="C0C378"/>
      </a:hlink>
      <a:folHlink>
        <a:srgbClr val="FFFFFF"/>
      </a:folHlink>
    </a:clrScheme>
    <a:fontScheme name="ORESYS">
      <a:majorFont>
        <a:latin typeface="Cambri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2">
          <a:schemeClr val="dk1"/>
        </a:lnRef>
        <a:fillRef idx="1">
          <a:schemeClr val="lt1"/>
        </a:fillRef>
        <a:effectRef idx="0">
          <a:schemeClr val="dk1"/>
        </a:effectRef>
        <a:fontRef idx="minor">
          <a:schemeClr val="dk1"/>
        </a:fontRef>
      </a:style>
    </a:spDef>
  </a:objectDefaults>
  <a:extraClrScheme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96ECEF099FD284BBD357D9A149581DD" ma:contentTypeVersion="6" ma:contentTypeDescription="Crée un document." ma:contentTypeScope="" ma:versionID="2228c7d75d88b1b09a32780e782d0ef8">
  <xsd:schema xmlns:xsd="http://www.w3.org/2001/XMLSchema" xmlns:xs="http://www.w3.org/2001/XMLSchema" xmlns:p="http://schemas.microsoft.com/office/2006/metadata/properties" xmlns:ns2="c14b9496-3a43-470d-b433-358045affd7f" xmlns:ns3="aa6aef3f-86c7-422b-805a-6bc9c09fb713" targetNamespace="http://schemas.microsoft.com/office/2006/metadata/properties" ma:root="true" ma:fieldsID="8752e08295722db3be7f0fe3389c87ca" ns2:_="" ns3:_="">
    <xsd:import namespace="c14b9496-3a43-470d-b433-358045affd7f"/>
    <xsd:import namespace="aa6aef3f-86c7-422b-805a-6bc9c09fb713"/>
    <xsd:element name="properties">
      <xsd:complexType>
        <xsd:sequence>
          <xsd:element name="documentManagement">
            <xsd:complexType>
              <xsd:all>
                <xsd:element ref="ns2:b96727c6940a44118467d61038f74d20" minOccurs="0"/>
                <xsd:element ref="ns2:TaxCatchAll"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4b9496-3a43-470d-b433-358045affd7f" elementFormDefault="qualified">
    <xsd:import namespace="http://schemas.microsoft.com/office/2006/documentManagement/types"/>
    <xsd:import namespace="http://schemas.microsoft.com/office/infopath/2007/PartnerControls"/>
    <xsd:element name="b96727c6940a44118467d61038f74d20" ma:index="9" ma:taxonomy="true" ma:internalName="b96727c6940a44118467d61038f74d20" ma:taxonomyFieldName="Service_x0028_s_x0029__x0020_concern_x00e9__x0028_s_x0029_" ma:displayName="Service(s) concerné(s)" ma:readOnly="false" ma:default="" ma:fieldId="{b96727c6-940a-4411-8467-d61038f74d20}" ma:taxonomyMulti="true" ma:sspId="3730087d-08e5-4c2d-a7e2-9a3b45f9eabc" ma:termSetId="0172c731-5942-472d-8546-e0ce0a6bf9e5" ma:anchorId="00000000-0000-0000-0000-000000000000" ma:open="true" ma:isKeyword="false">
      <xsd:complexType>
        <xsd:sequence>
          <xsd:element ref="pc:Terms" minOccurs="0" maxOccurs="1"/>
        </xsd:sequence>
      </xsd:complexType>
    </xsd:element>
    <xsd:element name="TaxCatchAll" ma:index="10" nillable="true" ma:displayName="Taxonomy Catch All Column" ma:hidden="true" ma:list="{dd7f461d-9756-463f-a35e-f6d878ac93de}" ma:internalName="TaxCatchAll" ma:showField="CatchAllData" ma:web="c14b9496-3a43-470d-b433-358045affd7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a6aef3f-86c7-422b-805a-6bc9c09fb71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b96727c6940a44118467d61038f74d20 xmlns="c14b9496-3a43-470d-b433-358045affd7f">
      <Terms xmlns="http://schemas.microsoft.com/office/infopath/2007/PartnerControls">
        <TermInfo xmlns="http://schemas.microsoft.com/office/infopath/2007/PartnerControls">
          <TermName xmlns="http://schemas.microsoft.com/office/infopath/2007/PartnerControls">Toute l'entreprise</TermName>
          <TermId xmlns="http://schemas.microsoft.com/office/infopath/2007/PartnerControls">6e1b088b-c4a7-4696-9896-a75c6ed80894</TermId>
        </TermInfo>
      </Terms>
    </b96727c6940a44118467d61038f74d20>
    <TaxCatchAll xmlns="c14b9496-3a43-470d-b433-358045affd7f">
      <Value>27</Value>
    </TaxCatchAll>
  </documentManagement>
</p:properties>
</file>

<file path=customXml/itemProps1.xml><?xml version="1.0" encoding="utf-8"?>
<ds:datastoreItem xmlns:ds="http://schemas.openxmlformats.org/officeDocument/2006/customXml" ds:itemID="{672E379C-F331-4366-A17E-ED5EF8411224}">
  <ds:schemaRefs>
    <ds:schemaRef ds:uri="http://schemas.microsoft.com/sharepoint/v3/contenttype/forms"/>
  </ds:schemaRefs>
</ds:datastoreItem>
</file>

<file path=customXml/itemProps2.xml><?xml version="1.0" encoding="utf-8"?>
<ds:datastoreItem xmlns:ds="http://schemas.openxmlformats.org/officeDocument/2006/customXml" ds:itemID="{474221A5-74BD-4FBF-BE47-F5991830EC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14b9496-3a43-470d-b433-358045affd7f"/>
    <ds:schemaRef ds:uri="aa6aef3f-86c7-422b-805a-6bc9c09fb7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F7E186-34AC-4F0B-AB0D-A1202832497C}">
  <ds:schemaRefs>
    <ds:schemaRef ds:uri="http://schemas.microsoft.com/office/2006/metadata/properties"/>
    <ds:schemaRef ds:uri="http://schemas.microsoft.com/office/infopath/2007/PartnerControls"/>
    <ds:schemaRef ds:uri="c14b9496-3a43-470d-b433-358045affd7f"/>
  </ds:schemaRefs>
</ds:datastoreItem>
</file>

<file path=docProps/app.xml><?xml version="1.0" encoding="utf-8"?>
<Properties xmlns="http://schemas.openxmlformats.org/officeDocument/2006/extended-properties" xmlns:vt="http://schemas.openxmlformats.org/officeDocument/2006/docPropsVTypes">
  <TotalTime>566</TotalTime>
  <Words>2049</Words>
  <Application>Microsoft Office PowerPoint</Application>
  <PresentationFormat>Personnalisé</PresentationFormat>
  <Paragraphs>111</Paragraphs>
  <Slides>42</Slides>
  <Notes>0</Notes>
  <HiddenSlides>1</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42</vt:i4>
      </vt:variant>
    </vt:vector>
  </HeadingPairs>
  <TitlesOfParts>
    <vt:vector size="52" baseType="lpstr">
      <vt:lpstr>Arial</vt:lpstr>
      <vt:lpstr>Calibri</vt:lpstr>
      <vt:lpstr>Calibri Light</vt:lpstr>
      <vt:lpstr>Cambria</vt:lpstr>
      <vt:lpstr>Century Gothic</vt:lpstr>
      <vt:lpstr>Helvetica</vt:lpstr>
      <vt:lpstr>Lato</vt:lpstr>
      <vt:lpstr>Wingdings 3</vt:lpstr>
      <vt:lpstr>ORS_COMEXT_MDL_Masque ppt_V1 1</vt:lpstr>
      <vt:lpstr>Conception personnalisée</vt:lpstr>
      <vt:lpstr>GESTION Des Listes Electorales </vt:lpstr>
      <vt:lpstr>Gestion des inscriptions </vt:lpstr>
      <vt:lpstr>Inscriptions SUR LES LISTES ÉLECTORALES</vt:lpstr>
      <vt:lpstr>Présentation PowerPoint</vt:lpstr>
      <vt:lpstr>MODES DE DÉPÔT DU DOSSIER</vt:lpstr>
      <vt:lpstr>Présentation PowerPoint</vt:lpstr>
      <vt:lpstr>Présentation PowerPoint</vt:lpstr>
      <vt:lpstr>Présentation PowerPoint</vt:lpstr>
      <vt:lpstr>Présentation PowerPoint</vt:lpstr>
      <vt:lpstr>Présentation PowerPoint</vt:lpstr>
      <vt:lpstr>RÉCEPTION DES DEMANDES </vt:lpstr>
      <vt:lpstr>Présentation PowerPoint</vt:lpstr>
      <vt:lpstr>Présentation PowerPoint</vt:lpstr>
      <vt:lpstr>Présentation PowerPoint</vt:lpstr>
      <vt:lpstr>NOTIFICATION DE LA DÉCISION AUX DEMANDEURS</vt:lpstr>
      <vt:lpstr>Présentation PowerPoint</vt:lpstr>
      <vt:lpstr>Présentation PowerPoint</vt:lpstr>
      <vt:lpstr>Présentation PowerPoint</vt:lpstr>
      <vt:lpstr>Présentation PowerPoint</vt:lpstr>
      <vt:lpstr>Présentation PowerPoint</vt:lpstr>
      <vt:lpstr>GESTIONS DES RADIATIONS</vt:lpstr>
      <vt:lpstr>RADIATIONS APRÈS EXAMEN DE LA SITUTATION DE L’ÉLECTEUR POUR PERTE D’ATTACHE AVEC LA COMMUNE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Information de l’ÉLECTEUR DONT LA RADIATION EST ENVISAGÉE</vt:lpstr>
      <vt:lpstr>Présentation PowerPoint</vt:lpstr>
      <vt:lpstr>Présentation PowerPoint</vt:lpstr>
      <vt:lpstr>DÉROULEMENT DE LA PROCÉDURE CONTRADICTOIRE</vt:lpstr>
      <vt:lpstr>Présentation PowerPoint</vt:lpstr>
      <vt:lpstr>Présentation PowerPoint</vt:lpstr>
      <vt:lpstr>Présentation PowerPoint</vt:lpstr>
      <vt:lpstr> ÉLECTEURS EUROPÉENS</vt:lpstr>
      <vt:lpstr>INSCRIPTIONS</vt:lpstr>
      <vt:lpstr>Présentation PowerPoint</vt:lpstr>
      <vt:lpstr>RADIATIONS volontaires </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Luce-Émilie MARQUANT</dc:creator>
  <cp:lastModifiedBy>Lina HEREL</cp:lastModifiedBy>
  <cp:revision>70</cp:revision>
  <dcterms:created xsi:type="dcterms:W3CDTF">2018-09-18T15:22:16Z</dcterms:created>
  <dcterms:modified xsi:type="dcterms:W3CDTF">2020-09-10T14:56:54Z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0x010100F96ECEF099FD284BBD357D9A149581DD</vt:lpwstr>
  </property>
  <property fmtid="{D5CDD505-2E9C-101B-9397-08002B2CF9AE}" pid="3" name="Service(s) concerné(s)">
    <vt:lpwstr>27;#Toute l'entreprise|6e1b088b-c4a7-4696-9896-a75c6ed80894</vt:lpwstr>
  </property>
</Properties>
</file>