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Lst>
  <p:notesMasterIdLst>
    <p:notesMasterId r:id="rId29"/>
  </p:notesMasterIdLst>
  <p:sldIdLst>
    <p:sldId id="398" r:id="rId3"/>
    <p:sldId id="502" r:id="rId4"/>
    <p:sldId id="509" r:id="rId5"/>
    <p:sldId id="511" r:id="rId6"/>
    <p:sldId id="512" r:id="rId7"/>
    <p:sldId id="513" r:id="rId8"/>
    <p:sldId id="510" r:id="rId9"/>
    <p:sldId id="507" r:id="rId10"/>
    <p:sldId id="508" r:id="rId11"/>
    <p:sldId id="503" r:id="rId12"/>
    <p:sldId id="514" r:id="rId13"/>
    <p:sldId id="515" r:id="rId14"/>
    <p:sldId id="516" r:id="rId15"/>
    <p:sldId id="517" r:id="rId16"/>
    <p:sldId id="518" r:id="rId17"/>
    <p:sldId id="519" r:id="rId18"/>
    <p:sldId id="520" r:id="rId19"/>
    <p:sldId id="521" r:id="rId20"/>
    <p:sldId id="522" r:id="rId21"/>
    <p:sldId id="523" r:id="rId22"/>
    <p:sldId id="524" r:id="rId23"/>
    <p:sldId id="525" r:id="rId24"/>
    <p:sldId id="526" r:id="rId25"/>
    <p:sldId id="527" r:id="rId26"/>
    <p:sldId id="528" r:id="rId27"/>
    <p:sldId id="505" r:id="rId28"/>
  </p:sldIdLst>
  <p:sldSz cx="10693400" cy="756126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tion sans titre" id="{C0343238-A025-49D5-888E-44B336B6D43B}">
          <p14:sldIdLst>
            <p14:sldId id="398"/>
            <p14:sldId id="502"/>
            <p14:sldId id="509"/>
            <p14:sldId id="511"/>
            <p14:sldId id="512"/>
            <p14:sldId id="513"/>
            <p14:sldId id="510"/>
            <p14:sldId id="507"/>
            <p14:sldId id="508"/>
            <p14:sldId id="503"/>
            <p14:sldId id="514"/>
            <p14:sldId id="515"/>
            <p14:sldId id="516"/>
            <p14:sldId id="517"/>
            <p14:sldId id="518"/>
            <p14:sldId id="519"/>
            <p14:sldId id="520"/>
            <p14:sldId id="521"/>
            <p14:sldId id="522"/>
            <p14:sldId id="523"/>
            <p14:sldId id="524"/>
            <p14:sldId id="525"/>
            <p14:sldId id="526"/>
            <p14:sldId id="527"/>
            <p14:sldId id="528"/>
            <p14:sldId id="505"/>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7F7F7F"/>
    <a:srgbClr val="004175"/>
    <a:srgbClr val="801C76"/>
    <a:srgbClr val="3BA62B"/>
    <a:srgbClr val="A8821D"/>
    <a:srgbClr val="7E1C77"/>
    <a:srgbClr val="FF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434" autoAdjust="0"/>
  </p:normalViewPr>
  <p:slideViewPr>
    <p:cSldViewPr snapToGrid="0">
      <p:cViewPr varScale="1">
        <p:scale>
          <a:sx n="94" d="100"/>
          <a:sy n="94" d="100"/>
        </p:scale>
        <p:origin x="1512" y="66"/>
      </p:cViewPr>
      <p:guideLst>
        <p:guide orient="horz" pos="2382"/>
        <p:guide pos="3368"/>
      </p:guideLst>
    </p:cSldViewPr>
  </p:slideViewPr>
  <p:notesTextViewPr>
    <p:cViewPr>
      <p:scale>
        <a:sx n="1" d="1"/>
        <a:sy n="1" d="1"/>
      </p:scale>
      <p:origin x="0" y="0"/>
    </p:cViewPr>
  </p:notesTextViewPr>
  <p:sorterViewPr>
    <p:cViewPr>
      <p:scale>
        <a:sx n="66" d="100"/>
        <a:sy n="66" d="100"/>
      </p:scale>
      <p:origin x="0" y="2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2108" tIns="46054" rIns="92108" bIns="4605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2" y="0"/>
            <a:ext cx="2945660" cy="496332"/>
          </a:xfrm>
          <a:prstGeom prst="rect">
            <a:avLst/>
          </a:prstGeom>
        </p:spPr>
        <p:txBody>
          <a:bodyPr vert="horz" lIns="92108" tIns="46054" rIns="92108" bIns="46054" rtlCol="0"/>
          <a:lstStyle>
            <a:lvl1pPr algn="r" fontAlgn="auto">
              <a:spcBef>
                <a:spcPts val="0"/>
              </a:spcBef>
              <a:spcAft>
                <a:spcPts val="0"/>
              </a:spcAft>
              <a:defRPr sz="1200">
                <a:latin typeface="+mn-lt"/>
                <a:cs typeface="+mn-cs"/>
              </a:defRPr>
            </a:lvl1pPr>
          </a:lstStyle>
          <a:p>
            <a:pPr>
              <a:defRPr/>
            </a:pPr>
            <a:fld id="{E5D2539D-4D41-4155-A306-C3B15BBA4B72}" type="datetimeFigureOut">
              <a:rPr lang="fr-FR"/>
              <a:pPr>
                <a:defRPr/>
              </a:pPr>
              <a:t>23/09/2020</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2108" tIns="46054" rIns="92108" bIns="46054" rtlCol="0" anchor="ctr"/>
          <a:lstStyle/>
          <a:p>
            <a:pPr lvl="0"/>
            <a:endParaRPr lang="fr-FR" noProof="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fontAlgn="auto">
              <a:spcBef>
                <a:spcPts val="0"/>
              </a:spcBef>
              <a:spcAft>
                <a:spcPts val="0"/>
              </a:spcAft>
              <a:defRPr sz="1200">
                <a:latin typeface="+mn-lt"/>
                <a:cs typeface="+mn-cs"/>
              </a:defRPr>
            </a:lvl1pPr>
          </a:lstStyle>
          <a:p>
            <a:pPr>
              <a:defRPr/>
            </a:pPr>
            <a:fld id="{FA8A6AB9-E6D7-432C-A271-7D4DF8C73693}" type="slidenum">
              <a:rPr lang="fr-FR"/>
              <a:pPr>
                <a:defRPr/>
              </a:pPr>
              <a:t>‹N°›</a:t>
            </a:fld>
            <a:endParaRPr lang="fr-FR"/>
          </a:p>
        </p:txBody>
      </p:sp>
    </p:spTree>
    <p:extLst>
      <p:ext uri="{BB962C8B-B14F-4D97-AF65-F5344CB8AC3E}">
        <p14:creationId xmlns:p14="http://schemas.microsoft.com/office/powerpoint/2010/main" val="28858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1483" algn="l" rtl="0" eaLnBrk="0" fontAlgn="base" hangingPunct="0">
      <a:spcBef>
        <a:spcPct val="30000"/>
      </a:spcBef>
      <a:spcAft>
        <a:spcPct val="0"/>
      </a:spcAft>
      <a:defRPr sz="1400" kern="1200">
        <a:solidFill>
          <a:schemeClr val="tx1"/>
        </a:solidFill>
        <a:latin typeface="+mn-lt"/>
        <a:ea typeface="+mn-ea"/>
        <a:cs typeface="+mn-cs"/>
      </a:defRPr>
    </a:lvl2pPr>
    <a:lvl3pPr marL="1042966" algn="l" rtl="0" eaLnBrk="0" fontAlgn="base" hangingPunct="0">
      <a:spcBef>
        <a:spcPct val="30000"/>
      </a:spcBef>
      <a:spcAft>
        <a:spcPct val="0"/>
      </a:spcAft>
      <a:defRPr sz="1400" kern="1200">
        <a:solidFill>
          <a:schemeClr val="tx1"/>
        </a:solidFill>
        <a:latin typeface="+mn-lt"/>
        <a:ea typeface="+mn-ea"/>
        <a:cs typeface="+mn-cs"/>
      </a:defRPr>
    </a:lvl3pPr>
    <a:lvl4pPr marL="1564449" algn="l" rtl="0" eaLnBrk="0" fontAlgn="base" hangingPunct="0">
      <a:spcBef>
        <a:spcPct val="30000"/>
      </a:spcBef>
      <a:spcAft>
        <a:spcPct val="0"/>
      </a:spcAft>
      <a:defRPr sz="1400" kern="1200">
        <a:solidFill>
          <a:schemeClr val="tx1"/>
        </a:solidFill>
        <a:latin typeface="+mn-lt"/>
        <a:ea typeface="+mn-ea"/>
        <a:cs typeface="+mn-cs"/>
      </a:defRPr>
    </a:lvl4pPr>
    <a:lvl5pPr marL="2085931" algn="l" rtl="0" eaLnBrk="0" fontAlgn="base" hangingPunct="0">
      <a:spcBef>
        <a:spcPct val="30000"/>
      </a:spcBef>
      <a:spcAft>
        <a:spcPct val="0"/>
      </a:spcAft>
      <a:defRPr sz="1400" kern="1200">
        <a:solidFill>
          <a:schemeClr val="tx1"/>
        </a:solidFill>
        <a:latin typeface="+mn-lt"/>
        <a:ea typeface="+mn-ea"/>
        <a:cs typeface="+mn-cs"/>
      </a:defRPr>
    </a:lvl5pPr>
    <a:lvl6pPr marL="2607414" algn="l" defTabSz="1042966" rtl="0" eaLnBrk="1" latinLnBrk="0" hangingPunct="1">
      <a:defRPr sz="1400" kern="1200">
        <a:solidFill>
          <a:schemeClr val="tx1"/>
        </a:solidFill>
        <a:latin typeface="+mn-lt"/>
        <a:ea typeface="+mn-ea"/>
        <a:cs typeface="+mn-cs"/>
      </a:defRPr>
    </a:lvl6pPr>
    <a:lvl7pPr marL="3128896" algn="l" defTabSz="1042966" rtl="0" eaLnBrk="1" latinLnBrk="0" hangingPunct="1">
      <a:defRPr sz="1400" kern="1200">
        <a:solidFill>
          <a:schemeClr val="tx1"/>
        </a:solidFill>
        <a:latin typeface="+mn-lt"/>
        <a:ea typeface="+mn-ea"/>
        <a:cs typeface="+mn-cs"/>
      </a:defRPr>
    </a:lvl7pPr>
    <a:lvl8pPr marL="3650379" algn="l" defTabSz="1042966" rtl="0" eaLnBrk="1" latinLnBrk="0" hangingPunct="1">
      <a:defRPr sz="1400" kern="1200">
        <a:solidFill>
          <a:schemeClr val="tx1"/>
        </a:solidFill>
        <a:latin typeface="+mn-lt"/>
        <a:ea typeface="+mn-ea"/>
        <a:cs typeface="+mn-cs"/>
      </a:defRPr>
    </a:lvl8pPr>
    <a:lvl9pPr marL="4171862" algn="l" defTabSz="104296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C09239A-3A3B-42D4-9F9A-19D0ED6C2C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5859" y="2697480"/>
            <a:ext cx="4572401" cy="3629343"/>
          </a:xfrm>
          <a:prstGeom prst="rect">
            <a:avLst/>
          </a:prstGeom>
        </p:spPr>
      </p:pic>
      <p:sp>
        <p:nvSpPr>
          <p:cNvPr id="2" name="Titre 1"/>
          <p:cNvSpPr>
            <a:spLocks noGrp="1"/>
          </p:cNvSpPr>
          <p:nvPr>
            <p:ph type="ctrTitle"/>
          </p:nvPr>
        </p:nvSpPr>
        <p:spPr>
          <a:xfrm>
            <a:off x="1237544" y="1637045"/>
            <a:ext cx="4533219" cy="1620771"/>
          </a:xfrm>
        </p:spPr>
        <p:txBody>
          <a:bodyPr>
            <a:normAutofit/>
          </a:bodyPr>
          <a:lstStyle>
            <a:lvl1pPr algn="l">
              <a:defRPr sz="24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Sous-titre 2"/>
          <p:cNvSpPr>
            <a:spLocks noGrp="1"/>
          </p:cNvSpPr>
          <p:nvPr>
            <p:ph type="subTitle" idx="1"/>
          </p:nvPr>
        </p:nvSpPr>
        <p:spPr>
          <a:xfrm>
            <a:off x="1220444" y="3572867"/>
            <a:ext cx="4463094" cy="1134189"/>
          </a:xfrm>
          <a:prstGeom prst="rect">
            <a:avLst/>
          </a:prstGeom>
        </p:spPr>
        <p:txBody>
          <a:bodyPr/>
          <a:lstStyle>
            <a:lvl1pPr marL="0" indent="0" algn="l">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lgn="ctr">
              <a:buNone/>
              <a:defRPr>
                <a:solidFill>
                  <a:schemeClr val="tx1">
                    <a:tint val="75000"/>
                  </a:schemeClr>
                </a:solidFill>
              </a:defRPr>
            </a:lvl2pPr>
            <a:lvl3pPr marL="1042966" indent="0" algn="ctr">
              <a:buNone/>
              <a:defRPr>
                <a:solidFill>
                  <a:schemeClr val="tx1">
                    <a:tint val="75000"/>
                  </a:schemeClr>
                </a:solidFill>
              </a:defRPr>
            </a:lvl3pPr>
            <a:lvl4pPr marL="1564449" indent="0" algn="ctr">
              <a:buNone/>
              <a:defRPr>
                <a:solidFill>
                  <a:schemeClr val="tx1">
                    <a:tint val="75000"/>
                  </a:schemeClr>
                </a:solidFill>
              </a:defRPr>
            </a:lvl4pPr>
            <a:lvl5pPr marL="2085931" indent="0" algn="ctr">
              <a:buNone/>
              <a:defRPr>
                <a:solidFill>
                  <a:schemeClr val="tx1">
                    <a:tint val="75000"/>
                  </a:schemeClr>
                </a:solidFill>
              </a:defRPr>
            </a:lvl5pPr>
            <a:lvl6pPr marL="2607414" indent="0" algn="ctr">
              <a:buNone/>
              <a:defRPr>
                <a:solidFill>
                  <a:schemeClr val="tx1">
                    <a:tint val="75000"/>
                  </a:schemeClr>
                </a:solidFill>
              </a:defRPr>
            </a:lvl6pPr>
            <a:lvl7pPr marL="3128896" indent="0" algn="ctr">
              <a:buNone/>
              <a:defRPr>
                <a:solidFill>
                  <a:schemeClr val="tx1">
                    <a:tint val="75000"/>
                  </a:schemeClr>
                </a:solidFill>
              </a:defRPr>
            </a:lvl7pPr>
            <a:lvl8pPr marL="3650379" indent="0" algn="ctr">
              <a:buNone/>
              <a:defRPr>
                <a:solidFill>
                  <a:schemeClr val="tx1">
                    <a:tint val="75000"/>
                  </a:schemeClr>
                </a:solidFill>
              </a:defRPr>
            </a:lvl8pPr>
            <a:lvl9pPr marL="4171862" indent="0" algn="ctr">
              <a:buNone/>
              <a:defRPr>
                <a:solidFill>
                  <a:schemeClr val="tx1">
                    <a:tint val="75000"/>
                  </a:schemeClr>
                </a:solidFill>
              </a:defRPr>
            </a:lvl9pPr>
          </a:lstStyle>
          <a:p>
            <a:r>
              <a:rPr lang="fr-FR" dirty="0"/>
              <a:t>Modifiez le style des sous-titres du masque</a:t>
            </a:r>
          </a:p>
        </p:txBody>
      </p:sp>
      <p:sp>
        <p:nvSpPr>
          <p:cNvPr id="13" name="Espace réservé du texte 12"/>
          <p:cNvSpPr>
            <a:spLocks noGrp="1"/>
          </p:cNvSpPr>
          <p:nvPr>
            <p:ph type="body" sz="quarter" idx="10" hasCustomPrompt="1"/>
          </p:nvPr>
        </p:nvSpPr>
        <p:spPr>
          <a:xfrm>
            <a:off x="1226583" y="4733777"/>
            <a:ext cx="4470427" cy="872876"/>
          </a:xfrm>
          <a:prstGeom prst="rect">
            <a:avLst/>
          </a:prstGeom>
        </p:spPr>
        <p:txBody>
          <a:bodyPr/>
          <a:lstStyle>
            <a:lvl1pPr marL="325926" indent="-325926">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825189" indent="-260741" algn="l" defTabSz="1042966" rtl="0" eaLnBrk="1" latinLnBrk="0" hangingPunct="1">
              <a:spcBef>
                <a:spcPct val="20000"/>
              </a:spcBef>
              <a:buClr>
                <a:schemeClr val="bg2">
                  <a:lumMod val="75000"/>
                </a:schemeClr>
              </a:buClr>
              <a:buFont typeface="Arial" pitchFamily="34" charset="0"/>
              <a:buChar char="»"/>
              <a:defRPr sz="1400">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dirty="0"/>
              <a:t>Date</a:t>
            </a:r>
          </a:p>
        </p:txBody>
      </p:sp>
      <p:pic>
        <p:nvPicPr>
          <p:cNvPr id="11" name="Image 10">
            <a:extLst>
              <a:ext uri="{FF2B5EF4-FFF2-40B4-BE49-F238E27FC236}">
                <a16:creationId xmlns:a16="http://schemas.microsoft.com/office/drawing/2014/main" id="{C1FFE237-470F-4C7B-BB62-84F68D27B2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2043" y="5764879"/>
            <a:ext cx="1483752" cy="1123887"/>
          </a:xfrm>
          <a:prstGeom prst="rect">
            <a:avLst/>
          </a:prstGeom>
        </p:spPr>
      </p:pic>
      <p:pic>
        <p:nvPicPr>
          <p:cNvPr id="19" name="Image 18">
            <a:extLst>
              <a:ext uri="{FF2B5EF4-FFF2-40B4-BE49-F238E27FC236}">
                <a16:creationId xmlns:a16="http://schemas.microsoft.com/office/drawing/2014/main" id="{88B5301F-FECF-426A-B7C3-1F1091CDB0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0109167" y="182590"/>
            <a:ext cx="362075" cy="831242"/>
          </a:xfrm>
          <a:prstGeom prst="rect">
            <a:avLst/>
          </a:prstGeom>
        </p:spPr>
      </p:pic>
    </p:spTree>
    <p:extLst>
      <p:ext uri="{BB962C8B-B14F-4D97-AF65-F5344CB8AC3E}">
        <p14:creationId xmlns:p14="http://schemas.microsoft.com/office/powerpoint/2010/main" val="124371626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re de section">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23D870A-3DC1-43DD-9CEF-07FAE17C98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507" r="36059"/>
          <a:stretch/>
        </p:blipFill>
        <p:spPr>
          <a:xfrm>
            <a:off x="-1" y="-1"/>
            <a:ext cx="3905513" cy="7561263"/>
          </a:xfrm>
          <a:prstGeom prst="rect">
            <a:avLst/>
          </a:prstGeom>
        </p:spPr>
      </p:pic>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spTree>
    <p:extLst>
      <p:ext uri="{BB962C8B-B14F-4D97-AF65-F5344CB8AC3E}">
        <p14:creationId xmlns:p14="http://schemas.microsoft.com/office/powerpoint/2010/main" val="205532383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38AFF-EF33-4E5F-8A22-D06383EC9BA0}"/>
              </a:ext>
            </a:extLst>
          </p:cNvPr>
          <p:cNvSpPr>
            <a:spLocks noGrp="1"/>
          </p:cNvSpPr>
          <p:nvPr>
            <p:ph type="title"/>
          </p:nvPr>
        </p:nvSpPr>
        <p:spPr>
          <a:xfrm>
            <a:off x="534670" y="302801"/>
            <a:ext cx="9624060" cy="456151"/>
          </a:xfrm>
        </p:spPr>
        <p:txBody>
          <a:bodyPr/>
          <a:lstStyle/>
          <a:p>
            <a:r>
              <a:rPr lang="fr-FR"/>
              <a:t>Modifiez le style du titre</a:t>
            </a:r>
          </a:p>
        </p:txBody>
      </p:sp>
    </p:spTree>
    <p:extLst>
      <p:ext uri="{BB962C8B-B14F-4D97-AF65-F5344CB8AC3E}">
        <p14:creationId xmlns:p14="http://schemas.microsoft.com/office/powerpoint/2010/main" val="21773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27DCAD-1F68-4E52-8A5D-C3E7D6A2764B}"/>
              </a:ext>
            </a:extLst>
          </p:cNvPr>
          <p:cNvPicPr>
            <a:picLocks noChangeAspect="1"/>
          </p:cNvPicPr>
          <p:nvPr userDrawn="1"/>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5875"/>
          <a:stretch/>
        </p:blipFill>
        <p:spPr>
          <a:xfrm>
            <a:off x="1777" y="-2"/>
            <a:ext cx="10687960" cy="7570047"/>
          </a:xfrm>
          <a:prstGeom prst="rect">
            <a:avLst/>
          </a:prstGeom>
        </p:spPr>
      </p:pic>
      <p:grpSp>
        <p:nvGrpSpPr>
          <p:cNvPr id="26" name="Groupe 25">
            <a:extLst>
              <a:ext uri="{FF2B5EF4-FFF2-40B4-BE49-F238E27FC236}">
                <a16:creationId xmlns:a16="http://schemas.microsoft.com/office/drawing/2014/main" id="{0793D9E1-10D3-48BE-9F85-AA574F319A8C}"/>
              </a:ext>
            </a:extLst>
          </p:cNvPr>
          <p:cNvGrpSpPr/>
          <p:nvPr userDrawn="1"/>
        </p:nvGrpSpPr>
        <p:grpSpPr>
          <a:xfrm>
            <a:off x="6510528" y="-1"/>
            <a:ext cx="4179208" cy="7561263"/>
            <a:chOff x="3257096" y="0"/>
            <a:chExt cx="4179208" cy="7561263"/>
          </a:xfrm>
        </p:grpSpPr>
        <p:sp>
          <p:nvSpPr>
            <p:cNvPr id="6" name="Rectangle 5">
              <a:extLst>
                <a:ext uri="{FF2B5EF4-FFF2-40B4-BE49-F238E27FC236}">
                  <a16:creationId xmlns:a16="http://schemas.microsoft.com/office/drawing/2014/main" id="{D344A9B5-090C-40DE-B451-CB2971DE86E3}"/>
                </a:ext>
              </a:extLst>
            </p:cNvPr>
            <p:cNvSpPr/>
            <p:nvPr userDrawn="1"/>
          </p:nvSpPr>
          <p:spPr>
            <a:xfrm>
              <a:off x="3257096" y="0"/>
              <a:ext cx="4179208" cy="7561263"/>
            </a:xfrm>
            <a:prstGeom prst="rect">
              <a:avLst/>
            </a:prstGeom>
            <a:solidFill>
              <a:srgbClr val="262626">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ZoneTexte 8">
              <a:extLst>
                <a:ext uri="{FF2B5EF4-FFF2-40B4-BE49-F238E27FC236}">
                  <a16:creationId xmlns:a16="http://schemas.microsoft.com/office/drawing/2014/main" id="{45D2675B-CC2B-4671-9E99-B1FFE824A7F2}"/>
                </a:ext>
              </a:extLst>
            </p:cNvPr>
            <p:cNvSpPr txBox="1"/>
            <p:nvPr userDrawn="1"/>
          </p:nvSpPr>
          <p:spPr>
            <a:xfrm>
              <a:off x="3694376" y="6521631"/>
              <a:ext cx="3300984" cy="646331"/>
            </a:xfrm>
            <a:prstGeom prst="rect">
              <a:avLst/>
            </a:prstGeom>
            <a:noFill/>
          </p:spPr>
          <p:txBody>
            <a:bodyPr wrap="square" rtlCol="0">
              <a:spAutoFit/>
            </a:bodyPr>
            <a:lstStyle/>
            <a:p>
              <a:pPr algn="ctr"/>
              <a:r>
                <a:rPr lang="fr-FR" sz="1200" dirty="0">
                  <a:solidFill>
                    <a:schemeClr val="bg1"/>
                  </a:solidFill>
                </a:rPr>
                <a:t>Pae du Tilloy - 2 rue Jean Monnet</a:t>
              </a:r>
            </a:p>
            <a:p>
              <a:pPr algn="ctr"/>
              <a:r>
                <a:rPr lang="fr-FR" sz="1200" dirty="0">
                  <a:solidFill>
                    <a:schemeClr val="bg1"/>
                  </a:solidFill>
                </a:rPr>
                <a:t>60006 Beauvais CEDEX</a:t>
              </a:r>
              <a:br>
                <a:rPr lang="fr-FR" sz="1200" dirty="0">
                  <a:solidFill>
                    <a:schemeClr val="bg1"/>
                  </a:solidFill>
                </a:rPr>
              </a:br>
              <a:r>
                <a:rPr lang="fr-FR" sz="1200" dirty="0">
                  <a:solidFill>
                    <a:schemeClr val="bg1"/>
                  </a:solidFill>
                </a:rPr>
                <a:t>tél. : 03 44 08 40 40 – fax. : 03 44 08 40 49</a:t>
              </a:r>
            </a:p>
          </p:txBody>
        </p:sp>
        <p:sp>
          <p:nvSpPr>
            <p:cNvPr id="25" name="ZoneTexte 24">
              <a:extLst>
                <a:ext uri="{FF2B5EF4-FFF2-40B4-BE49-F238E27FC236}">
                  <a16:creationId xmlns:a16="http://schemas.microsoft.com/office/drawing/2014/main" id="{DA7B7C45-C41B-41FE-9EA7-A4511AEE3457}"/>
                </a:ext>
              </a:extLst>
            </p:cNvPr>
            <p:cNvSpPr txBox="1"/>
            <p:nvPr userDrawn="1"/>
          </p:nvSpPr>
          <p:spPr>
            <a:xfrm>
              <a:off x="4405502" y="2174373"/>
              <a:ext cx="1952779" cy="646331"/>
            </a:xfrm>
            <a:prstGeom prst="rect">
              <a:avLst/>
            </a:prstGeom>
            <a:noFill/>
          </p:spPr>
          <p:txBody>
            <a:bodyPr wrap="none" rtlCol="0">
              <a:spAutoFit/>
            </a:bodyPr>
            <a:lstStyle/>
            <a:p>
              <a:pPr algn="ctr"/>
              <a:r>
                <a:rPr lang="fr-FR" sz="1800" u="none" dirty="0">
                  <a:solidFill>
                    <a:schemeClr val="bg1"/>
                  </a:solidFill>
                  <a:effectLst/>
                  <a:latin typeface="Lato" panose="020F0502020204030203" pitchFamily="34" charset="0"/>
                  <a:ea typeface="Lato" panose="020F0502020204030203" pitchFamily="34" charset="0"/>
                  <a:cs typeface="Lato" panose="020F0502020204030203" pitchFamily="34" charset="0"/>
                </a:rPr>
                <a:t>Lina </a:t>
              </a:r>
              <a:r>
                <a:rPr lang="fr-FR" sz="1800" u="none" dirty="0" err="1">
                  <a:solidFill>
                    <a:schemeClr val="bg1"/>
                  </a:solidFill>
                  <a:effectLst/>
                  <a:latin typeface="Lato" panose="020F0502020204030203" pitchFamily="34" charset="0"/>
                  <a:ea typeface="Lato" panose="020F0502020204030203" pitchFamily="34" charset="0"/>
                  <a:cs typeface="Lato" panose="020F0502020204030203" pitchFamily="34" charset="0"/>
                </a:rPr>
                <a:t>Hérel</a:t>
              </a:r>
              <a:endParaRPr lang="fr-FR" sz="1800" u="none"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algn="ctr"/>
              <a:r>
                <a:rPr lang="fr-FR" sz="1800" u="none" dirty="0">
                  <a:solidFill>
                    <a:schemeClr val="bg1"/>
                  </a:solidFill>
                  <a:effectLst/>
                  <a:latin typeface="Lato" panose="020F0502020204030203" pitchFamily="34" charset="0"/>
                  <a:ea typeface="Lato" panose="020F0502020204030203" pitchFamily="34" charset="0"/>
                  <a:cs typeface="Lato" panose="020F0502020204030203" pitchFamily="34" charset="0"/>
                </a:rPr>
                <a:t>Chargée de cours</a:t>
              </a:r>
            </a:p>
          </p:txBody>
        </p:sp>
      </p:grpSp>
      <p:pic>
        <p:nvPicPr>
          <p:cNvPr id="14" name="Image 13">
            <a:extLst>
              <a:ext uri="{FF2B5EF4-FFF2-40B4-BE49-F238E27FC236}">
                <a16:creationId xmlns:a16="http://schemas.microsoft.com/office/drawing/2014/main" id="{3836592C-D3ED-4120-A349-FADA1C6CB5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6448" y="879603"/>
            <a:ext cx="2357752" cy="938385"/>
          </a:xfrm>
          <a:prstGeom prst="rect">
            <a:avLst/>
          </a:prstGeom>
        </p:spPr>
      </p:pic>
      <p:sp>
        <p:nvSpPr>
          <p:cNvPr id="4" name="ZoneTexte 3">
            <a:extLst>
              <a:ext uri="{FF2B5EF4-FFF2-40B4-BE49-F238E27FC236}">
                <a16:creationId xmlns:a16="http://schemas.microsoft.com/office/drawing/2014/main" id="{90587139-025D-4C8E-8500-FB05553F84B1}"/>
              </a:ext>
            </a:extLst>
          </p:cNvPr>
          <p:cNvSpPr txBox="1"/>
          <p:nvPr userDrawn="1"/>
        </p:nvSpPr>
        <p:spPr>
          <a:xfrm>
            <a:off x="893518" y="2749580"/>
            <a:ext cx="4718303" cy="2062103"/>
          </a:xfrm>
          <a:prstGeom prst="rect">
            <a:avLst/>
          </a:prstGeom>
          <a:solidFill>
            <a:srgbClr val="262626">
              <a:alpha val="69804"/>
            </a:srgbClr>
          </a:solidFill>
        </p:spPr>
        <p:txBody>
          <a:bodyPr wrap="square" rtlCol="0">
            <a:spAutoFit/>
          </a:bodyPr>
          <a:lstStyle/>
          <a:p>
            <a:pPr algn="ctr"/>
            <a:endParaRPr lang="fr-FR" sz="3200" dirty="0">
              <a:solidFill>
                <a:schemeClr val="bg1"/>
              </a:solidFill>
            </a:endParaRPr>
          </a:p>
          <a:p>
            <a:pPr algn="ctr"/>
            <a:r>
              <a:rPr lang="fr-FR" sz="3200" dirty="0">
                <a:solidFill>
                  <a:schemeClr val="bg1"/>
                </a:solidFill>
              </a:rPr>
              <a:t>AVEZ-VOUS</a:t>
            </a:r>
          </a:p>
          <a:p>
            <a:pPr algn="ctr"/>
            <a:r>
              <a:rPr lang="fr-FR" sz="3200" dirty="0">
                <a:solidFill>
                  <a:schemeClr val="bg1"/>
                </a:solidFill>
              </a:rPr>
              <a:t>DES QUESTIONS ?</a:t>
            </a:r>
          </a:p>
          <a:p>
            <a:pPr algn="ctr"/>
            <a:endParaRPr lang="fr-FR" sz="3200" dirty="0">
              <a:solidFill>
                <a:schemeClr val="bg1"/>
              </a:solidFill>
            </a:endParaRPr>
          </a:p>
        </p:txBody>
      </p:sp>
    </p:spTree>
    <p:extLst>
      <p:ext uri="{BB962C8B-B14F-4D97-AF65-F5344CB8AC3E}">
        <p14:creationId xmlns:p14="http://schemas.microsoft.com/office/powerpoint/2010/main" val="298566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88F3C-BA57-47B0-AE85-5FAD0EB570B9}"/>
              </a:ext>
            </a:extLst>
          </p:cNvPr>
          <p:cNvSpPr>
            <a:spLocks noGrp="1"/>
          </p:cNvSpPr>
          <p:nvPr>
            <p:ph type="ctrTitle"/>
          </p:nvPr>
        </p:nvSpPr>
        <p:spPr>
          <a:xfrm>
            <a:off x="1336675" y="1238250"/>
            <a:ext cx="8020050"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47F6FA8-6776-44F7-8E06-B8889CAA07D9}"/>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18E6258-6F31-4F20-A827-2E1362B9B6AF}"/>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5" name="Espace réservé du pied de page 4">
            <a:extLst>
              <a:ext uri="{FF2B5EF4-FFF2-40B4-BE49-F238E27FC236}">
                <a16:creationId xmlns:a16="http://schemas.microsoft.com/office/drawing/2014/main" id="{2CB9AD72-8246-459D-8B87-F7F1503DA6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6ECD3-C99E-48BE-A177-B4A398618A3B}"/>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82606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CF7FC-96FD-4557-975E-B91B6F0899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311DCB-1D9D-4612-99AE-1180A25FC69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4CAFDB-9F58-4933-996D-F2A24D082D9E}"/>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5" name="Espace réservé du pied de page 4">
            <a:extLst>
              <a:ext uri="{FF2B5EF4-FFF2-40B4-BE49-F238E27FC236}">
                <a16:creationId xmlns:a16="http://schemas.microsoft.com/office/drawing/2014/main" id="{32D39B3D-79F4-4E57-A4D9-4ED591BEF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613C0B-1D95-4F06-9A78-1484F858CB6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4645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BC452-0ACE-4DCB-9B77-5BE107A07865}"/>
              </a:ext>
            </a:extLst>
          </p:cNvPr>
          <p:cNvSpPr>
            <a:spLocks noGrp="1"/>
          </p:cNvSpPr>
          <p:nvPr>
            <p:ph type="title"/>
          </p:nvPr>
        </p:nvSpPr>
        <p:spPr>
          <a:xfrm>
            <a:off x="730250" y="1884363"/>
            <a:ext cx="9221788" cy="314642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12309F-DF24-4983-8821-38A9BC64723F}"/>
              </a:ext>
            </a:extLst>
          </p:cNvPr>
          <p:cNvSpPr>
            <a:spLocks noGrp="1"/>
          </p:cNvSpPr>
          <p:nvPr>
            <p:ph type="body" idx="1"/>
          </p:nvPr>
        </p:nvSpPr>
        <p:spPr>
          <a:xfrm>
            <a:off x="730250" y="5059363"/>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4DB0C06-9763-4AA9-ACEA-DEB3A42D1344}"/>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5" name="Espace réservé du pied de page 4">
            <a:extLst>
              <a:ext uri="{FF2B5EF4-FFF2-40B4-BE49-F238E27FC236}">
                <a16:creationId xmlns:a16="http://schemas.microsoft.com/office/drawing/2014/main" id="{757167F9-5ACA-44E7-BB84-6ED72D88F2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6E847B-02AC-45CE-A550-FE9BD080971A}"/>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38211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E03DF-2B00-4520-99F7-F9445D8162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F43EC3-2276-4FA5-B9F5-8B65DC6D138F}"/>
              </a:ext>
            </a:extLst>
          </p:cNvPr>
          <p:cNvSpPr>
            <a:spLocks noGrp="1"/>
          </p:cNvSpPr>
          <p:nvPr>
            <p:ph sz="half" idx="1"/>
          </p:nvPr>
        </p:nvSpPr>
        <p:spPr>
          <a:xfrm>
            <a:off x="735013" y="2012950"/>
            <a:ext cx="4535487"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F4AA80-A79E-4F95-8037-4416852CE54A}"/>
              </a:ext>
            </a:extLst>
          </p:cNvPr>
          <p:cNvSpPr>
            <a:spLocks noGrp="1"/>
          </p:cNvSpPr>
          <p:nvPr>
            <p:ph sz="half" idx="2"/>
          </p:nvPr>
        </p:nvSpPr>
        <p:spPr>
          <a:xfrm>
            <a:off x="5422900" y="2012950"/>
            <a:ext cx="4535488"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78DD76-97F0-40FC-B38F-F090C1D129AD}"/>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6" name="Espace réservé du pied de page 5">
            <a:extLst>
              <a:ext uri="{FF2B5EF4-FFF2-40B4-BE49-F238E27FC236}">
                <a16:creationId xmlns:a16="http://schemas.microsoft.com/office/drawing/2014/main" id="{BDCD225A-58F2-4987-88C9-AF23849135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54A70C-BB5E-4DA2-AFB7-E55F1080B0E4}"/>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8730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40FA9-4A80-4940-BF0C-82571FA67AC8}"/>
              </a:ext>
            </a:extLst>
          </p:cNvPr>
          <p:cNvSpPr>
            <a:spLocks noGrp="1"/>
          </p:cNvSpPr>
          <p:nvPr>
            <p:ph type="title"/>
          </p:nvPr>
        </p:nvSpPr>
        <p:spPr>
          <a:xfrm>
            <a:off x="736600" y="403225"/>
            <a:ext cx="9223375"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4696FB8-16BD-4838-B730-8DCCB2472520}"/>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817171F-25AB-4155-8765-AD90924AC654}"/>
              </a:ext>
            </a:extLst>
          </p:cNvPr>
          <p:cNvSpPr>
            <a:spLocks noGrp="1"/>
          </p:cNvSpPr>
          <p:nvPr>
            <p:ph sz="half" idx="2"/>
          </p:nvPr>
        </p:nvSpPr>
        <p:spPr>
          <a:xfrm>
            <a:off x="736600" y="2762250"/>
            <a:ext cx="4524375"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B153A-0EBE-4725-93E0-4272254C3E16}"/>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FBF8CC1-FD4B-459D-974D-82926FC535A1}"/>
              </a:ext>
            </a:extLst>
          </p:cNvPr>
          <p:cNvSpPr>
            <a:spLocks noGrp="1"/>
          </p:cNvSpPr>
          <p:nvPr>
            <p:ph sz="quarter" idx="4"/>
          </p:nvPr>
        </p:nvSpPr>
        <p:spPr>
          <a:xfrm>
            <a:off x="5413375" y="2762250"/>
            <a:ext cx="4546600"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8DAD86-55FE-4432-9F8B-8BE5437F3748}"/>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8" name="Espace réservé du pied de page 7">
            <a:extLst>
              <a:ext uri="{FF2B5EF4-FFF2-40B4-BE49-F238E27FC236}">
                <a16:creationId xmlns:a16="http://schemas.microsoft.com/office/drawing/2014/main" id="{6D1FE509-EEE3-4AE3-86D0-9138B870976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687BE03-0E1F-4FF9-9EC7-471C0670791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1929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D6DCF-3272-45D6-B91A-0143F60C4C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5E1C34-C96F-4895-BDAF-4C6367FFB108}"/>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4" name="Espace réservé du pied de page 3">
            <a:extLst>
              <a:ext uri="{FF2B5EF4-FFF2-40B4-BE49-F238E27FC236}">
                <a16:creationId xmlns:a16="http://schemas.microsoft.com/office/drawing/2014/main" id="{A92BF9DC-353C-4A30-84B6-7298839BF3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67F8048-97A3-431B-99FD-982C92F9B40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0151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E9855C-1B16-4E87-9FAE-474BBC0AFBB0}"/>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3" name="Espace réservé du pied de page 2">
            <a:extLst>
              <a:ext uri="{FF2B5EF4-FFF2-40B4-BE49-F238E27FC236}">
                <a16:creationId xmlns:a16="http://schemas.microsoft.com/office/drawing/2014/main" id="{A79D6A6D-B031-4C54-A4F6-93B1921E09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30EDA47-FC8D-41D6-ACD4-52C8177C8B7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69673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EC BANDE GRIS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052277F-1E49-485B-86BF-582ECEC9C3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15" b="53881"/>
          <a:stretch/>
        </p:blipFill>
        <p:spPr>
          <a:xfrm>
            <a:off x="0" y="0"/>
            <a:ext cx="10733164"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08558"/>
            <a:ext cx="9598968" cy="5193080"/>
          </a:xfrm>
          <a:prstGeom prst="rect">
            <a:avLst/>
          </a:prstGeom>
        </p:spPr>
        <p:txBody>
          <a:bodyPr/>
          <a:lstStyle>
            <a:lvl1pPr algn="just">
              <a:defRPr sz="3200" b="0"/>
            </a:lvl1pPr>
            <a:lvl2pPr algn="just">
              <a:defRPr sz="3200"/>
            </a:lvl2pPr>
            <a:lvl3pPr algn="just">
              <a:defRPr sz="3200"/>
            </a:lvl3pPr>
            <a:lvl4pPr algn="just">
              <a:defRPr sz="3200"/>
            </a:lvl4pPr>
            <a:lvl5pPr algn="just">
              <a:defRPr sz="32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422838646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1B08A-CE57-43C1-825A-F52671FB13D2}"/>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384D31-3A97-4FD7-A880-0E9521BBD655}"/>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AB4856-6C69-4BFC-9917-D334721159EB}"/>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A4BBD78-3E6B-414C-8FCF-93D8EE02930B}"/>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6" name="Espace réservé du pied de page 5">
            <a:extLst>
              <a:ext uri="{FF2B5EF4-FFF2-40B4-BE49-F238E27FC236}">
                <a16:creationId xmlns:a16="http://schemas.microsoft.com/office/drawing/2014/main" id="{B95386C0-379D-47AE-AA4F-8B608A1723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3FB243-C6BE-4B81-BB88-2414BE1BEF1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79164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86C00-F4D9-4827-A431-7BFF3E15E70B}"/>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CD4E89-9434-4FD7-AD32-B59869ECB536}"/>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33F272-A1A0-400C-BD11-4C7FF51E0D74}"/>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2AA654-1C6C-46ED-80AC-DAC498EA5779}"/>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6" name="Espace réservé du pied de page 5">
            <a:extLst>
              <a:ext uri="{FF2B5EF4-FFF2-40B4-BE49-F238E27FC236}">
                <a16:creationId xmlns:a16="http://schemas.microsoft.com/office/drawing/2014/main" id="{2414A1C6-E3FF-46B7-8C74-A83F0BE297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42022F-1DF9-47D4-A1EF-B3C7ACA8D33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79569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89945-4A2E-4C80-A14B-9E91114A46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B1B846D-A9D5-4EB0-A82A-EAE6F0F02BD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210F4D-6F5C-47A1-83F1-FE0DD04BF12F}"/>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5" name="Espace réservé du pied de page 4">
            <a:extLst>
              <a:ext uri="{FF2B5EF4-FFF2-40B4-BE49-F238E27FC236}">
                <a16:creationId xmlns:a16="http://schemas.microsoft.com/office/drawing/2014/main" id="{3828E009-3A1D-419E-BE0F-8EF4784DF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031D6F-BCBF-4695-9565-10FC1BB03ABD}"/>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74332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CED60F-346B-479C-86C4-4415B8DD3203}"/>
              </a:ext>
            </a:extLst>
          </p:cNvPr>
          <p:cNvSpPr>
            <a:spLocks noGrp="1"/>
          </p:cNvSpPr>
          <p:nvPr>
            <p:ph type="title" orient="vert"/>
          </p:nvPr>
        </p:nvSpPr>
        <p:spPr>
          <a:xfrm>
            <a:off x="7653338" y="403225"/>
            <a:ext cx="2305050" cy="64071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B5BB13-98C5-4EC7-88A1-9C328C2F522E}"/>
              </a:ext>
            </a:extLst>
          </p:cNvPr>
          <p:cNvSpPr>
            <a:spLocks noGrp="1"/>
          </p:cNvSpPr>
          <p:nvPr>
            <p:ph type="body" orient="vert" idx="1"/>
          </p:nvPr>
        </p:nvSpPr>
        <p:spPr>
          <a:xfrm>
            <a:off x="735013" y="403225"/>
            <a:ext cx="6765925" cy="64071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C10527-B3AA-4310-8655-4C93AF819AD3}"/>
              </a:ext>
            </a:extLst>
          </p:cNvPr>
          <p:cNvSpPr>
            <a:spLocks noGrp="1"/>
          </p:cNvSpPr>
          <p:nvPr>
            <p:ph type="dt" sz="half" idx="10"/>
          </p:nvPr>
        </p:nvSpPr>
        <p:spPr/>
        <p:txBody>
          <a:bodyPr/>
          <a:lstStyle/>
          <a:p>
            <a:fld id="{56ED5532-FBD3-41CD-8BED-557F230F5F7B}" type="datetimeFigureOut">
              <a:rPr lang="fr-FR" smtClean="0"/>
              <a:t>23/09/2020</a:t>
            </a:fld>
            <a:endParaRPr lang="fr-FR"/>
          </a:p>
        </p:txBody>
      </p:sp>
      <p:sp>
        <p:nvSpPr>
          <p:cNvPr id="5" name="Espace réservé du pied de page 4">
            <a:extLst>
              <a:ext uri="{FF2B5EF4-FFF2-40B4-BE49-F238E27FC236}">
                <a16:creationId xmlns:a16="http://schemas.microsoft.com/office/drawing/2014/main" id="{6AC66B39-BEE8-407E-BD87-036F9E76A6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15E60-3A29-4A44-9623-7EEECC0ED33E}"/>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427325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EC BANDE GRIS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889DC9E-5420-4E6F-90BE-10A94C9B2D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232" b="35506"/>
          <a:stretch/>
        </p:blipFill>
        <p:spPr>
          <a:xfrm>
            <a:off x="0" y="-1"/>
            <a:ext cx="10693400" cy="802835"/>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08558"/>
            <a:ext cx="9598968" cy="5193080"/>
          </a:xfrm>
          <a:prstGeom prst="rect">
            <a:avLst/>
          </a:prstGeom>
        </p:spPr>
        <p:txBody>
          <a:bodyPr/>
          <a:lstStyle>
            <a:lvl1pPr algn="just">
              <a:defRPr sz="3200" b="0"/>
            </a:lvl1pPr>
            <a:lvl2pPr algn="just">
              <a:defRPr sz="3200"/>
            </a:lvl2pPr>
            <a:lvl3pPr algn="just">
              <a:defRPr sz="3200"/>
            </a:lvl3pPr>
            <a:lvl4pPr algn="just">
              <a:defRPr sz="3200"/>
            </a:lvl4pPr>
            <a:lvl5pPr algn="just">
              <a:defRPr sz="32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360730976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VEC BANDE GRIS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FD5CF29-5314-49F1-BA4F-1C564A14C9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77" b="36612"/>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hasCustomPrompt="1"/>
          </p:nvPr>
        </p:nvSpPr>
        <p:spPr>
          <a:xfrm>
            <a:off x="546767" y="1608558"/>
            <a:ext cx="9598968" cy="5193080"/>
          </a:xfrm>
          <a:prstGeom prst="rect">
            <a:avLst/>
          </a:prstGeom>
        </p:spPr>
        <p:txBody>
          <a:bodyPr/>
          <a:lstStyle>
            <a:lvl1pPr algn="just">
              <a:defRPr sz="3200" b="0"/>
            </a:lvl1pPr>
            <a:lvl2pPr algn="just">
              <a:defRPr sz="3200" b="0"/>
            </a:lvl2pPr>
            <a:lvl3pPr algn="just">
              <a:defRPr sz="3200" b="0"/>
            </a:lvl3pPr>
            <a:lvl4pPr algn="just">
              <a:defRPr sz="3200" b="0"/>
            </a:lvl4pPr>
            <a:lvl5pPr algn="just">
              <a:defRPr sz="3200" b="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53832784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4968C55-2F2C-4797-B25E-2FFE8931B2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888" b="40850"/>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hasCustomPrompt="1"/>
          </p:nvPr>
        </p:nvSpPr>
        <p:spPr>
          <a:xfrm>
            <a:off x="546767" y="1608558"/>
            <a:ext cx="9598968" cy="5193080"/>
          </a:xfrm>
          <a:prstGeom prst="rect">
            <a:avLst/>
          </a:prstGeom>
        </p:spPr>
        <p:txBody>
          <a:bodyPr/>
          <a:lstStyle>
            <a:lvl1pPr algn="just">
              <a:defRPr sz="3200" b="0"/>
            </a:lvl1pPr>
            <a:lvl2pPr algn="just">
              <a:defRPr sz="3200" b="0"/>
            </a:lvl2pPr>
            <a:lvl3pPr algn="just">
              <a:defRPr sz="3200" b="0"/>
            </a:lvl3pPr>
            <a:lvl4pPr algn="just">
              <a:defRPr sz="3200" b="0"/>
            </a:lvl4pPr>
            <a:lvl5pPr algn="just">
              <a:defRPr sz="3200" b="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3B293ADC-D191-4899-9E7A-B1151EB247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2957" y="150586"/>
            <a:ext cx="1266272" cy="503976"/>
          </a:xfrm>
          <a:prstGeom prst="rect">
            <a:avLst/>
          </a:prstGeom>
        </p:spPr>
      </p:pic>
      <p:pic>
        <p:nvPicPr>
          <p:cNvPr id="14" name="Image 13">
            <a:extLst>
              <a:ext uri="{FF2B5EF4-FFF2-40B4-BE49-F238E27FC236}">
                <a16:creationId xmlns:a16="http://schemas.microsoft.com/office/drawing/2014/main" id="{CF12B560-9B49-4685-AB66-321B99B304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277780518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546767" y="302801"/>
            <a:ext cx="9908189" cy="460928"/>
          </a:xfrm>
        </p:spPr>
        <p:txBody>
          <a:bodyPr>
            <a:noAutofit/>
          </a:bodyPr>
          <a:lstStyle>
            <a:lvl1pPr>
              <a:defRPr sz="2400">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4" name="Espace réservé du texte 3"/>
          <p:cNvSpPr>
            <a:spLocks noGrp="1"/>
          </p:cNvSpPr>
          <p:nvPr>
            <p:ph type="body" sz="quarter" idx="10"/>
          </p:nvPr>
        </p:nvSpPr>
        <p:spPr>
          <a:xfrm>
            <a:off x="546767" y="1637043"/>
            <a:ext cx="9851365" cy="5398667"/>
          </a:xfrm>
        </p:spPr>
        <p:txBody>
          <a:bodyPr/>
          <a:lstStyle>
            <a:lvl1pPr algn="just">
              <a:defRPr sz="3200" b="0"/>
            </a:lvl1pPr>
            <a:lvl2pPr algn="just">
              <a:defRPr sz="3200" b="0"/>
            </a:lvl2pPr>
            <a:lvl3pPr algn="just">
              <a:defRPr sz="3200" b="0"/>
            </a:lvl3pPr>
            <a:lvl4pPr algn="just">
              <a:defRPr sz="3200" b="0"/>
            </a:lvl4pPr>
            <a:lvl5pPr algn="just">
              <a:defRPr sz="3200" b="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19"/>
          <p:cNvSpPr>
            <a:spLocks noGrp="1"/>
          </p:cNvSpPr>
          <p:nvPr>
            <p:ph sz="quarter" idx="13"/>
          </p:nvPr>
        </p:nvSpPr>
        <p:spPr>
          <a:xfrm>
            <a:off x="546768" y="763729"/>
            <a:ext cx="9873368" cy="397316"/>
          </a:xfrm>
          <a:prstGeom prst="rect">
            <a:avLst/>
          </a:prstGeom>
        </p:spPr>
        <p:txBody>
          <a:bodyPr/>
          <a:lstStyle>
            <a:lvl1pPr marL="0" indent="0" algn="r">
              <a:buFontTx/>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7" name="Image 6">
            <a:extLst>
              <a:ext uri="{FF2B5EF4-FFF2-40B4-BE49-F238E27FC236}">
                <a16:creationId xmlns:a16="http://schemas.microsoft.com/office/drawing/2014/main" id="{362F944F-BF60-4B1D-9A21-98BE428D07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99406">
            <a:off x="166402" y="219167"/>
            <a:ext cx="362075" cy="831242"/>
          </a:xfrm>
          <a:prstGeom prst="rect">
            <a:avLst/>
          </a:prstGeom>
        </p:spPr>
      </p:pic>
    </p:spTree>
    <p:extLst>
      <p:ext uri="{BB962C8B-B14F-4D97-AF65-F5344CB8AC3E}">
        <p14:creationId xmlns:p14="http://schemas.microsoft.com/office/powerpoint/2010/main" val="121662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8E3278EC-0503-4DF0-9F71-B9D7406F03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757" r="32757"/>
          <a:stretch/>
        </p:blipFill>
        <p:spPr>
          <a:xfrm>
            <a:off x="-2" y="1"/>
            <a:ext cx="3905512" cy="7561262"/>
          </a:xfrm>
          <a:prstGeom prst="rect">
            <a:avLst/>
          </a:prstGeom>
        </p:spPr>
      </p:pic>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spTree>
    <p:extLst>
      <p:ext uri="{BB962C8B-B14F-4D97-AF65-F5344CB8AC3E}">
        <p14:creationId xmlns:p14="http://schemas.microsoft.com/office/powerpoint/2010/main" val="177342865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pic>
        <p:nvPicPr>
          <p:cNvPr id="12" name="Image 11">
            <a:extLst>
              <a:ext uri="{FF2B5EF4-FFF2-40B4-BE49-F238E27FC236}">
                <a16:creationId xmlns:a16="http://schemas.microsoft.com/office/drawing/2014/main" id="{BC63E78B-F71A-438C-ABE9-FD4E5197B3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3985" r="11581"/>
          <a:stretch/>
        </p:blipFill>
        <p:spPr>
          <a:xfrm>
            <a:off x="-1" y="0"/>
            <a:ext cx="3905513" cy="7561262"/>
          </a:xfrm>
          <a:prstGeom prst="rect">
            <a:avLst/>
          </a:prstGeom>
        </p:spPr>
      </p:pic>
    </p:spTree>
    <p:extLst>
      <p:ext uri="{BB962C8B-B14F-4D97-AF65-F5344CB8AC3E}">
        <p14:creationId xmlns:p14="http://schemas.microsoft.com/office/powerpoint/2010/main" val="145476499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r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832D29-54B4-4EEF-AAE3-44E7870F6E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504" r="19865"/>
          <a:stretch/>
        </p:blipFill>
        <p:spPr>
          <a:xfrm>
            <a:off x="0" y="0"/>
            <a:ext cx="3905512" cy="7556802"/>
          </a:xfrm>
          <a:prstGeom prst="rect">
            <a:avLst/>
          </a:prstGeom>
        </p:spPr>
      </p:pic>
      <p:sp>
        <p:nvSpPr>
          <p:cNvPr id="2" name="Titre 1"/>
          <p:cNvSpPr>
            <a:spLocks noGrp="1"/>
          </p:cNvSpPr>
          <p:nvPr>
            <p:ph type="title"/>
          </p:nvPr>
        </p:nvSpPr>
        <p:spPr>
          <a:xfrm>
            <a:off x="5952744" y="2156443"/>
            <a:ext cx="4233952"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5952744" y="3776816"/>
            <a:ext cx="4298344"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10" name="Espace réservé du texte 9"/>
          <p:cNvSpPr>
            <a:spLocks noGrp="1"/>
          </p:cNvSpPr>
          <p:nvPr>
            <p:ph type="body" sz="quarter" idx="10"/>
          </p:nvPr>
        </p:nvSpPr>
        <p:spPr>
          <a:xfrm>
            <a:off x="4196742" y="2156443"/>
            <a:ext cx="1464772" cy="46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lvl1pPr marL="0" indent="0" algn="r" rtl="0" eaLnBrk="0" fontAlgn="base" hangingPunct="0">
              <a:lnSpc>
                <a:spcPct val="100000"/>
              </a:lnSpc>
              <a:spcBef>
                <a:spcPts val="0"/>
              </a:spcBef>
              <a:spcAft>
                <a:spcPts val="1369"/>
              </a:spcAft>
              <a:buClr>
                <a:schemeClr val="accent2"/>
              </a:buClr>
              <a:buFont typeface="+mj-lt"/>
              <a:buNone/>
              <a:defRPr lang="fr-FR" sz="1200" b="1" kern="1200" dirty="0">
                <a:solidFill>
                  <a:schemeClr val="bg2"/>
                </a:solidFill>
                <a:latin typeface="Helvetica" pitchFamily="34" charset="0"/>
                <a:ea typeface="ヒラギノ角ゴ Pro W3" pitchFamily="28" charset="-128"/>
                <a:cs typeface="Helvetica" pitchFamily="34" charset="0"/>
              </a:defRPr>
            </a:lvl1pPr>
          </a:lstStyle>
          <a:p>
            <a:pPr marL="0" lvl="0" indent="0" algn="r">
              <a:lnSpc>
                <a:spcPct val="100000"/>
              </a:lnSpc>
              <a:spcBef>
                <a:spcPts val="0"/>
              </a:spcBef>
              <a:spcAft>
                <a:spcPts val="1369"/>
              </a:spcAft>
            </a:pPr>
            <a:r>
              <a:rPr lang="fr-FR"/>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9" name="Image 8">
            <a:extLst>
              <a:ext uri="{FF2B5EF4-FFF2-40B4-BE49-F238E27FC236}">
                <a16:creationId xmlns:a16="http://schemas.microsoft.com/office/drawing/2014/main" id="{1996215F-3CC5-4005-AA35-E677FB5001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799406">
            <a:off x="10005658" y="119303"/>
            <a:ext cx="362075" cy="831242"/>
          </a:xfrm>
          <a:prstGeom prst="rect">
            <a:avLst/>
          </a:prstGeom>
        </p:spPr>
      </p:pic>
    </p:spTree>
    <p:extLst>
      <p:ext uri="{BB962C8B-B14F-4D97-AF65-F5344CB8AC3E}">
        <p14:creationId xmlns:p14="http://schemas.microsoft.com/office/powerpoint/2010/main" val="13224844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104297" tIns="52149" rIns="104297" bIns="52149" rtlCol="0" anchor="ctr">
            <a:normAutofit/>
          </a:bodyPr>
          <a:lstStyle/>
          <a:p>
            <a:r>
              <a:rPr lang="fr-FR" dirty="0"/>
              <a:t>Modifiez le style du titre</a:t>
            </a:r>
          </a:p>
        </p:txBody>
      </p:sp>
      <p:sp>
        <p:nvSpPr>
          <p:cNvPr id="1027" name="Espace réservé du texte 3"/>
          <p:cNvSpPr>
            <a:spLocks noGrp="1"/>
          </p:cNvSpPr>
          <p:nvPr>
            <p:ph type="body" idx="1"/>
          </p:nvPr>
        </p:nvSpPr>
        <p:spPr bwMode="auto">
          <a:xfrm>
            <a:off x="534670" y="1764296"/>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49725756-8A32-433F-A842-3D7F6616386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52559" y="6754380"/>
            <a:ext cx="1302699" cy="518474"/>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6" r:id="rId2"/>
    <p:sldLayoutId id="2147483762" r:id="rId3"/>
    <p:sldLayoutId id="2147483763" r:id="rId4"/>
    <p:sldLayoutId id="2147483765" r:id="rId5"/>
    <p:sldLayoutId id="2147483740" r:id="rId6"/>
    <p:sldLayoutId id="2147483743" r:id="rId7"/>
    <p:sldLayoutId id="2147483761" r:id="rId8"/>
    <p:sldLayoutId id="2147483764" r:id="rId9"/>
    <p:sldLayoutId id="2147483766" r:id="rId10"/>
    <p:sldLayoutId id="2147483747" r:id="rId11"/>
    <p:sldLayoutId id="2147483748" r:id="rId12"/>
  </p:sldLayoutIdLst>
  <p:txStyles>
    <p:titleStyle>
      <a:lvl1pPr algn="r" rtl="0" eaLnBrk="1" fontAlgn="base" hangingPunct="1">
        <a:spcBef>
          <a:spcPct val="0"/>
        </a:spcBef>
        <a:spcAft>
          <a:spcPct val="0"/>
        </a:spcAft>
        <a:defRPr lang="fr-FR" sz="2400"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5pPr>
      <a:lvl6pPr marL="521483"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6pPr>
      <a:lvl7pPr marL="1042966"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7pPr>
      <a:lvl8pPr marL="1564449"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8pPr>
      <a:lvl9pPr marL="2085931"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9pPr>
    </p:titleStyle>
    <p:bodyStyle>
      <a:lvl1pPr marL="391112" indent="-391112" algn="l" rtl="0" eaLnBrk="1" fontAlgn="base" hangingPunct="1">
        <a:spcBef>
          <a:spcPct val="20000"/>
        </a:spcBef>
        <a:spcAft>
          <a:spcPct val="0"/>
        </a:spcAft>
        <a:buClr>
          <a:schemeClr val="accent2"/>
        </a:buClr>
        <a:buFont typeface="Wingdings 3" pitchFamily="18" charset="2"/>
        <a:buChar char="u"/>
        <a:defRPr lang="fr-FR" sz="1400" b="1" kern="1200" dirty="0">
          <a:solidFill>
            <a:srgbClr val="3F3F3F"/>
          </a:solidFill>
          <a:latin typeface="Helvetica" pitchFamily="34" charset="0"/>
          <a:ea typeface="ヒラギノ角ゴ Pro W3" pitchFamily="28" charset="-128"/>
          <a:cs typeface="Helvetica" pitchFamily="34" charset="0"/>
        </a:defRPr>
      </a:lvl1pPr>
      <a:lvl2pPr marL="698048" indent="-325926" algn="l" rtl="0" eaLnBrk="1" fontAlgn="base" hangingPunct="1">
        <a:spcBef>
          <a:spcPct val="20000"/>
        </a:spcBef>
        <a:spcAft>
          <a:spcPct val="0"/>
        </a:spcAft>
        <a:buClr>
          <a:srgbClr val="3F3F3F"/>
        </a:buClr>
        <a:buSzPct val="120000"/>
        <a:buFont typeface="Helvetica" pitchFamily="34" charset="0"/>
        <a:buChar char="&gt;"/>
        <a:defRPr lang="fr-FR" sz="1200" kern="1200" dirty="0">
          <a:solidFill>
            <a:srgbClr val="3F3F3F"/>
          </a:solidFill>
          <a:latin typeface="Helvetica" pitchFamily="34" charset="0"/>
          <a:ea typeface="ヒラギノ角ゴ Pro W3" pitchFamily="28" charset="-128"/>
          <a:cs typeface="ヒラギノ角ゴ Pro W3"/>
        </a:defRPr>
      </a:lvl2pPr>
      <a:lvl3pPr marL="944417" indent="-260741" algn="l" rtl="0" eaLnBrk="1" fontAlgn="base" hangingPunct="1">
        <a:spcBef>
          <a:spcPct val="20000"/>
        </a:spcBef>
        <a:spcAft>
          <a:spcPct val="0"/>
        </a:spcAft>
        <a:buClr>
          <a:schemeClr val="bg2"/>
        </a:buClr>
        <a:buBlip>
          <a:blip r:embed="rId15"/>
        </a:buBlip>
        <a:defRPr lang="fr-FR" sz="1100" kern="1200" dirty="0">
          <a:solidFill>
            <a:srgbClr val="3F3F3F"/>
          </a:solidFill>
          <a:latin typeface="Helvetica" pitchFamily="34" charset="0"/>
          <a:ea typeface="ヒラギノ角ゴ Pro W3" pitchFamily="28" charset="-128"/>
          <a:cs typeface="ヒラギノ角ゴ Pro W3"/>
        </a:defRPr>
      </a:lvl3pPr>
      <a:lvl4pPr marL="1231849" indent="-260741" algn="l" rtl="0" eaLnBrk="1" fontAlgn="base" hangingPunct="1">
        <a:spcBef>
          <a:spcPct val="20000"/>
        </a:spcBef>
        <a:spcAft>
          <a:spcPct val="0"/>
        </a:spcAft>
        <a:buClr>
          <a:srgbClr val="5F5F5F"/>
        </a:buClr>
        <a:buFont typeface="Arial" pitchFamily="34" charset="0"/>
        <a:buChar char="»"/>
        <a:defRPr lang="fr-FR" sz="1100" kern="1200" dirty="0">
          <a:solidFill>
            <a:srgbClr val="5F5F5F"/>
          </a:solidFill>
          <a:latin typeface="Helvetica" pitchFamily="34" charset="0"/>
          <a:ea typeface="ヒラギノ角ゴ Pro W3" pitchFamily="28" charset="-128"/>
          <a:cs typeface="ヒラギノ角ゴ Pro W3"/>
        </a:defRPr>
      </a:lvl4pPr>
      <a:lvl5pPr marL="1519280" indent="-260741" algn="l" rtl="0" eaLnBrk="1" fontAlgn="base" hangingPunct="1">
        <a:spcBef>
          <a:spcPct val="20000"/>
        </a:spcBef>
        <a:spcAft>
          <a:spcPct val="0"/>
        </a:spcAft>
        <a:buFont typeface="Arial" pitchFamily="34" charset="0"/>
        <a:buChar char="­"/>
        <a:defRPr lang="fr-FR" sz="1100" kern="1200" dirty="0">
          <a:solidFill>
            <a:srgbClr val="3F3F3F"/>
          </a:solidFill>
          <a:latin typeface="Helvetica" pitchFamily="34" charset="0"/>
          <a:ea typeface="ヒラギノ角ゴ Pro W3" pitchFamily="28" charset="-128"/>
          <a:cs typeface="ヒラギノ角ゴ Pro W3"/>
        </a:defRPr>
      </a:lvl5pPr>
      <a:lvl6pPr marL="2868155"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638"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121"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604"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966" rtl="0" eaLnBrk="1" latinLnBrk="0" hangingPunct="1">
        <a:defRPr sz="2100" kern="1200">
          <a:solidFill>
            <a:schemeClr val="tx1"/>
          </a:solidFill>
          <a:latin typeface="+mn-lt"/>
          <a:ea typeface="+mn-ea"/>
          <a:cs typeface="+mn-cs"/>
        </a:defRPr>
      </a:lvl1pPr>
      <a:lvl2pPr marL="521483" algn="l" defTabSz="1042966" rtl="0" eaLnBrk="1" latinLnBrk="0" hangingPunct="1">
        <a:defRPr sz="2100" kern="1200">
          <a:solidFill>
            <a:schemeClr val="tx1"/>
          </a:solidFill>
          <a:latin typeface="+mn-lt"/>
          <a:ea typeface="+mn-ea"/>
          <a:cs typeface="+mn-cs"/>
        </a:defRPr>
      </a:lvl2pPr>
      <a:lvl3pPr marL="1042966" algn="l" defTabSz="1042966" rtl="0" eaLnBrk="1" latinLnBrk="0" hangingPunct="1">
        <a:defRPr sz="2100" kern="1200">
          <a:solidFill>
            <a:schemeClr val="tx1"/>
          </a:solidFill>
          <a:latin typeface="+mn-lt"/>
          <a:ea typeface="+mn-ea"/>
          <a:cs typeface="+mn-cs"/>
        </a:defRPr>
      </a:lvl3pPr>
      <a:lvl4pPr marL="1564449" algn="l" defTabSz="1042966" rtl="0" eaLnBrk="1" latinLnBrk="0" hangingPunct="1">
        <a:defRPr sz="2100" kern="1200">
          <a:solidFill>
            <a:schemeClr val="tx1"/>
          </a:solidFill>
          <a:latin typeface="+mn-lt"/>
          <a:ea typeface="+mn-ea"/>
          <a:cs typeface="+mn-cs"/>
        </a:defRPr>
      </a:lvl4pPr>
      <a:lvl5pPr marL="2085931" algn="l" defTabSz="1042966" rtl="0" eaLnBrk="1" latinLnBrk="0" hangingPunct="1">
        <a:defRPr sz="2100" kern="1200">
          <a:solidFill>
            <a:schemeClr val="tx1"/>
          </a:solidFill>
          <a:latin typeface="+mn-lt"/>
          <a:ea typeface="+mn-ea"/>
          <a:cs typeface="+mn-cs"/>
        </a:defRPr>
      </a:lvl5pPr>
      <a:lvl6pPr marL="2607414" algn="l" defTabSz="1042966" rtl="0" eaLnBrk="1" latinLnBrk="0" hangingPunct="1">
        <a:defRPr sz="2100" kern="1200">
          <a:solidFill>
            <a:schemeClr val="tx1"/>
          </a:solidFill>
          <a:latin typeface="+mn-lt"/>
          <a:ea typeface="+mn-ea"/>
          <a:cs typeface="+mn-cs"/>
        </a:defRPr>
      </a:lvl6pPr>
      <a:lvl7pPr marL="3128896" algn="l" defTabSz="1042966" rtl="0" eaLnBrk="1" latinLnBrk="0" hangingPunct="1">
        <a:defRPr sz="2100" kern="1200">
          <a:solidFill>
            <a:schemeClr val="tx1"/>
          </a:solidFill>
          <a:latin typeface="+mn-lt"/>
          <a:ea typeface="+mn-ea"/>
          <a:cs typeface="+mn-cs"/>
        </a:defRPr>
      </a:lvl7pPr>
      <a:lvl8pPr marL="3650379" algn="l" defTabSz="1042966" rtl="0" eaLnBrk="1" latinLnBrk="0" hangingPunct="1">
        <a:defRPr sz="2100" kern="1200">
          <a:solidFill>
            <a:schemeClr val="tx1"/>
          </a:solidFill>
          <a:latin typeface="+mn-lt"/>
          <a:ea typeface="+mn-ea"/>
          <a:cs typeface="+mn-cs"/>
        </a:defRPr>
      </a:lvl8pPr>
      <a:lvl9pPr marL="4171862" algn="l" defTabSz="10429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03B447-2231-4DBE-8C77-E30E5DDD4B9A}"/>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2D9769C-6289-4480-8CAF-16F734E20EC7}"/>
              </a:ext>
            </a:extLst>
          </p:cNvPr>
          <p:cNvSpPr>
            <a:spLocks noGrp="1"/>
          </p:cNvSpPr>
          <p:nvPr>
            <p:ph type="body" idx="1"/>
          </p:nvPr>
        </p:nvSpPr>
        <p:spPr>
          <a:xfrm>
            <a:off x="735013" y="2012950"/>
            <a:ext cx="9223375" cy="47974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5323E1-36CC-4FDE-A1DE-9A451A93B6A9}"/>
              </a:ext>
            </a:extLst>
          </p:cNvPr>
          <p:cNvSpPr>
            <a:spLocks noGrp="1"/>
          </p:cNvSpPr>
          <p:nvPr>
            <p:ph type="dt" sz="half" idx="2"/>
          </p:nvPr>
        </p:nvSpPr>
        <p:spPr>
          <a:xfrm>
            <a:off x="735013" y="7008813"/>
            <a:ext cx="24066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56ED5532-FBD3-41CD-8BED-557F230F5F7B}" type="datetimeFigureOut">
              <a:rPr lang="fr-FR" smtClean="0"/>
              <a:t>23/09/2020</a:t>
            </a:fld>
            <a:endParaRPr lang="fr-FR"/>
          </a:p>
        </p:txBody>
      </p:sp>
      <p:sp>
        <p:nvSpPr>
          <p:cNvPr id="5" name="Espace réservé du pied de page 4">
            <a:extLst>
              <a:ext uri="{FF2B5EF4-FFF2-40B4-BE49-F238E27FC236}">
                <a16:creationId xmlns:a16="http://schemas.microsoft.com/office/drawing/2014/main" id="{DE45A10F-0BA8-45AD-9C33-4CF0D8C29E9C}"/>
              </a:ext>
            </a:extLst>
          </p:cNvPr>
          <p:cNvSpPr>
            <a:spLocks noGrp="1"/>
          </p:cNvSpPr>
          <p:nvPr>
            <p:ph type="ftr" sz="quarter" idx="3"/>
          </p:nvPr>
        </p:nvSpPr>
        <p:spPr>
          <a:xfrm>
            <a:off x="3541713" y="7008813"/>
            <a:ext cx="360997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B3D4BD-0740-4C3C-AC31-16D180214302}"/>
              </a:ext>
            </a:extLst>
          </p:cNvPr>
          <p:cNvSpPr>
            <a:spLocks noGrp="1"/>
          </p:cNvSpPr>
          <p:nvPr>
            <p:ph type="sldNum" sz="quarter" idx="4"/>
          </p:nvPr>
        </p:nvSpPr>
        <p:spPr>
          <a:xfrm>
            <a:off x="7551738" y="7008813"/>
            <a:ext cx="24066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5BBE5C-86FE-487D-B31C-64EA357E2733}" type="slidenum">
              <a:rPr lang="fr-FR" smtClean="0"/>
              <a:t>‹N°›</a:t>
            </a:fld>
            <a:endParaRPr lang="fr-FR"/>
          </a:p>
        </p:txBody>
      </p:sp>
    </p:spTree>
    <p:extLst>
      <p:ext uri="{BB962C8B-B14F-4D97-AF65-F5344CB8AC3E}">
        <p14:creationId xmlns:p14="http://schemas.microsoft.com/office/powerpoint/2010/main" val="27146852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BD582-35A7-4559-B9E1-DEB7A48EBF43}"/>
              </a:ext>
            </a:extLst>
          </p:cNvPr>
          <p:cNvSpPr>
            <a:spLocks noGrp="1"/>
          </p:cNvSpPr>
          <p:nvPr>
            <p:ph type="ctrTitle"/>
          </p:nvPr>
        </p:nvSpPr>
        <p:spPr/>
        <p:txBody>
          <a:bodyPr/>
          <a:lstStyle/>
          <a:p>
            <a:pPr algn="ctr"/>
            <a:r>
              <a:rPr lang="fr-FR" dirty="0"/>
              <a:t>PRÉAMBULE</a:t>
            </a:r>
          </a:p>
        </p:txBody>
      </p:sp>
      <p:sp>
        <p:nvSpPr>
          <p:cNvPr id="3" name="Sous-titre 2"/>
          <p:cNvSpPr>
            <a:spLocks noGrp="1"/>
          </p:cNvSpPr>
          <p:nvPr>
            <p:ph type="subTitle" idx="1"/>
          </p:nvPr>
        </p:nvSpPr>
        <p:spPr>
          <a:xfrm>
            <a:off x="1220444" y="3365770"/>
            <a:ext cx="4664790" cy="1712067"/>
          </a:xfrm>
        </p:spPr>
        <p:txBody>
          <a:bodyPr>
            <a:normAutofit/>
          </a:bodyPr>
          <a:lstStyle/>
          <a:p>
            <a:pPr marL="285750" indent="-285750" algn="ctr">
              <a:buFont typeface="Arial" panose="020B0604020202020204" pitchFamily="34" charset="0"/>
              <a:buChar char="•"/>
            </a:pPr>
            <a:r>
              <a:rPr lang="fr-FR" sz="2800" dirty="0"/>
              <a:t>LA PAIE DANS LA FONCTION PUBLIQUE TERRITORIALE</a:t>
            </a:r>
          </a:p>
        </p:txBody>
      </p:sp>
      <p:sp>
        <p:nvSpPr>
          <p:cNvPr id="4" name="Espace réservé du texte 3"/>
          <p:cNvSpPr>
            <a:spLocks noGrp="1"/>
          </p:cNvSpPr>
          <p:nvPr>
            <p:ph type="body" sz="quarter" idx="10"/>
          </p:nvPr>
        </p:nvSpPr>
        <p:spPr>
          <a:xfrm>
            <a:off x="1237544" y="5487780"/>
            <a:ext cx="4470427" cy="872876"/>
          </a:xfrm>
        </p:spPr>
        <p:txBody>
          <a:bodyPr>
            <a:normAutofit/>
          </a:bodyPr>
          <a:lstStyle/>
          <a:p>
            <a:pPr marL="144463" indent="-144463"/>
            <a:r>
              <a:rPr lang="fr-FR" sz="1200" dirty="0"/>
              <a:t>2020</a:t>
            </a:r>
          </a:p>
        </p:txBody>
      </p:sp>
    </p:spTree>
    <p:extLst>
      <p:ext uri="{BB962C8B-B14F-4D97-AF65-F5344CB8AC3E}">
        <p14:creationId xmlns:p14="http://schemas.microsoft.com/office/powerpoint/2010/main" val="8077680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4319773-812E-4046-926A-233C6A9C4AD7}"/>
              </a:ext>
            </a:extLst>
          </p:cNvPr>
          <p:cNvSpPr>
            <a:spLocks noGrp="1"/>
          </p:cNvSpPr>
          <p:nvPr>
            <p:ph type="title"/>
          </p:nvPr>
        </p:nvSpPr>
        <p:spPr/>
        <p:txBody>
          <a:bodyPr/>
          <a:lstStyle/>
          <a:p>
            <a:pPr algn="ctr"/>
            <a:r>
              <a:rPr lang="fr-FR" dirty="0"/>
              <a:t>LE TRAITEMENT INDICIAIRE C’EST QUOI ?</a:t>
            </a:r>
          </a:p>
        </p:txBody>
      </p:sp>
      <p:sp>
        <p:nvSpPr>
          <p:cNvPr id="6" name="Espace réservé du texte 5">
            <a:extLst>
              <a:ext uri="{FF2B5EF4-FFF2-40B4-BE49-F238E27FC236}">
                <a16:creationId xmlns:a16="http://schemas.microsoft.com/office/drawing/2014/main" id="{EAA34808-CEB4-4591-A0D4-B2802ED0926A}"/>
              </a:ext>
            </a:extLst>
          </p:cNvPr>
          <p:cNvSpPr>
            <a:spLocks noGrp="1"/>
          </p:cNvSpPr>
          <p:nvPr>
            <p:ph type="body" sz="quarter" idx="10"/>
          </p:nvPr>
        </p:nvSpPr>
        <p:spPr>
          <a:xfrm>
            <a:off x="568770" y="1938494"/>
            <a:ext cx="9851365" cy="3075634"/>
          </a:xfrm>
        </p:spPr>
        <p:txBody>
          <a:bodyPr/>
          <a:lstStyle/>
          <a:p>
            <a:r>
              <a:rPr lang="fr-FR" dirty="0"/>
              <a:t>Le traitement indiciaire est l’essentiel de la rémunération des agents.</a:t>
            </a:r>
          </a:p>
          <a:p>
            <a:r>
              <a:rPr lang="fr-FR" dirty="0"/>
              <a:t>Toutes les modalités de calcul sont identiques concernant les fonctionnaires territoriaux que celles prévues pour les agents de l’État.</a:t>
            </a:r>
          </a:p>
        </p:txBody>
      </p:sp>
      <p:sp>
        <p:nvSpPr>
          <p:cNvPr id="7" name="Espace réservé du contenu 6">
            <a:extLst>
              <a:ext uri="{FF2B5EF4-FFF2-40B4-BE49-F238E27FC236}">
                <a16:creationId xmlns:a16="http://schemas.microsoft.com/office/drawing/2014/main" id="{36CF7031-E51C-4E63-A0FC-F44143CA6059}"/>
              </a:ext>
            </a:extLst>
          </p:cNvPr>
          <p:cNvSpPr>
            <a:spLocks noGrp="1"/>
          </p:cNvSpPr>
          <p:nvPr>
            <p:ph sz="quarter" idx="13"/>
          </p:nvPr>
        </p:nvSpPr>
        <p:spPr/>
        <p:txBody>
          <a:bodyPr/>
          <a:lstStyle/>
          <a:p>
            <a:endParaRPr lang="fr-FR" dirty="0"/>
          </a:p>
        </p:txBody>
      </p:sp>
    </p:spTree>
    <p:extLst>
      <p:ext uri="{BB962C8B-B14F-4D97-AF65-F5344CB8AC3E}">
        <p14:creationId xmlns:p14="http://schemas.microsoft.com/office/powerpoint/2010/main" val="36723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63F9AE-8031-4B36-92E8-049EC281F39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8660CBE-18B1-4F4F-ADC4-42E7A212EEE5}"/>
              </a:ext>
            </a:extLst>
          </p:cNvPr>
          <p:cNvSpPr>
            <a:spLocks noGrp="1"/>
          </p:cNvSpPr>
          <p:nvPr>
            <p:ph type="body" sz="quarter" idx="10"/>
          </p:nvPr>
        </p:nvSpPr>
        <p:spPr>
          <a:xfrm>
            <a:off x="546767" y="2097972"/>
            <a:ext cx="9851365" cy="3869454"/>
          </a:xfrm>
        </p:spPr>
        <p:txBody>
          <a:bodyPr/>
          <a:lstStyle/>
          <a:p>
            <a:r>
              <a:rPr lang="fr-FR" dirty="0"/>
              <a:t>Le traitement indiciaire est fixé en fonction  du grade de l’agent et de l’échelon auquel il est parvenu, ou bien de l’emploi dans lequel il est nommé.</a:t>
            </a:r>
          </a:p>
          <a:p>
            <a:r>
              <a:rPr lang="fr-FR" dirty="0"/>
              <a:t>Les échelles indiciaires sont déterminées en principes par les statuts particuliers qui régissent les cadres d’emplois ou emplois.</a:t>
            </a:r>
          </a:p>
        </p:txBody>
      </p:sp>
      <p:sp>
        <p:nvSpPr>
          <p:cNvPr id="4" name="Espace réservé du contenu 3">
            <a:extLst>
              <a:ext uri="{FF2B5EF4-FFF2-40B4-BE49-F238E27FC236}">
                <a16:creationId xmlns:a16="http://schemas.microsoft.com/office/drawing/2014/main" id="{25339F30-2E8C-446A-BFC6-A9286CC9FD0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09563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402C0-DD81-4EE8-ABBB-B7C76C2B231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DCDBBB6-E0F7-467D-B8E0-6DA434A9809C}"/>
              </a:ext>
            </a:extLst>
          </p:cNvPr>
          <p:cNvSpPr>
            <a:spLocks noGrp="1"/>
          </p:cNvSpPr>
          <p:nvPr>
            <p:ph type="body" sz="quarter" idx="10"/>
          </p:nvPr>
        </p:nvSpPr>
        <p:spPr>
          <a:xfrm>
            <a:off x="546767" y="1637044"/>
            <a:ext cx="9851365" cy="4572838"/>
          </a:xfrm>
        </p:spPr>
        <p:txBody>
          <a:bodyPr/>
          <a:lstStyle/>
          <a:p>
            <a:r>
              <a:rPr lang="fr-FR" dirty="0"/>
              <a:t>Dans le cadre de la mise en œuvre du protocole relatif aux parcours professionnels, carrières et rémunérations et à l’avenir de la fonction publique, de nouvelles échelles indiciaires pour les fonctionnaires territoriaux de </a:t>
            </a:r>
            <a:r>
              <a:rPr lang="fr-FR" b="1" dirty="0"/>
              <a:t>catégorie C </a:t>
            </a:r>
            <a:r>
              <a:rPr lang="fr-FR" dirty="0"/>
              <a:t>ont été créés par le décret du 12 mai 2016, en vigueur le 1</a:t>
            </a:r>
            <a:r>
              <a:rPr lang="fr-FR" baseline="30000" dirty="0"/>
              <a:t>er</a:t>
            </a:r>
            <a:r>
              <a:rPr lang="fr-FR" dirty="0"/>
              <a:t> janvier 2017 avec une réévaluation des grilles indiciaires des agents concernés, avec un cadencement en 2017-2018-2019 et 2020.</a:t>
            </a:r>
          </a:p>
        </p:txBody>
      </p:sp>
      <p:sp>
        <p:nvSpPr>
          <p:cNvPr id="4" name="Espace réservé du contenu 3">
            <a:extLst>
              <a:ext uri="{FF2B5EF4-FFF2-40B4-BE49-F238E27FC236}">
                <a16:creationId xmlns:a16="http://schemas.microsoft.com/office/drawing/2014/main" id="{53CAE8BB-70A4-4CDB-8CC9-B01127D96FF9}"/>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81016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CB565-8FF2-4DBF-9CCB-67A33F95D6F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9990256-962C-4FE9-9B79-BFC958B9F91C}"/>
              </a:ext>
            </a:extLst>
          </p:cNvPr>
          <p:cNvSpPr>
            <a:spLocks noGrp="1"/>
          </p:cNvSpPr>
          <p:nvPr>
            <p:ph type="body" sz="quarter" idx="10"/>
          </p:nvPr>
        </p:nvSpPr>
        <p:spPr>
          <a:xfrm>
            <a:off x="568770" y="2097972"/>
            <a:ext cx="9851365" cy="3025392"/>
          </a:xfrm>
        </p:spPr>
        <p:txBody>
          <a:bodyPr/>
          <a:lstStyle/>
          <a:p>
            <a:r>
              <a:rPr lang="fr-FR" dirty="0"/>
              <a:t>Il existe également un échelonnement indiciaire commun aux principaux cadres d’emplois de </a:t>
            </a:r>
            <a:r>
              <a:rPr lang="fr-FR" b="1" dirty="0"/>
              <a:t>catégorie B </a:t>
            </a:r>
            <a:r>
              <a:rPr lang="fr-FR" dirty="0"/>
              <a:t>(décret du 22 mars 2010 n°2010-330) qui vient également de faire l’objet d’une revalorisation dans le cadre de ce même protocole.</a:t>
            </a:r>
          </a:p>
        </p:txBody>
      </p:sp>
      <p:sp>
        <p:nvSpPr>
          <p:cNvPr id="4" name="Espace réservé du contenu 3">
            <a:extLst>
              <a:ext uri="{FF2B5EF4-FFF2-40B4-BE49-F238E27FC236}">
                <a16:creationId xmlns:a16="http://schemas.microsoft.com/office/drawing/2014/main" id="{FE6AB9B3-F9ED-4A98-95BB-33A498BA59ED}"/>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50650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E0406-4514-4472-98BB-06C0518FA2FC}"/>
              </a:ext>
            </a:extLst>
          </p:cNvPr>
          <p:cNvSpPr>
            <a:spLocks noGrp="1"/>
          </p:cNvSpPr>
          <p:nvPr>
            <p:ph type="title"/>
          </p:nvPr>
        </p:nvSpPr>
        <p:spPr/>
        <p:txBody>
          <a:bodyPr/>
          <a:lstStyle/>
          <a:p>
            <a:pPr algn="ctr"/>
            <a:r>
              <a:rPr lang="fr-FR" dirty="0"/>
              <a:t>Calculer le traitement indiciaire d’un agent</a:t>
            </a:r>
          </a:p>
        </p:txBody>
      </p:sp>
      <p:sp>
        <p:nvSpPr>
          <p:cNvPr id="3" name="Espace réservé du texte 2">
            <a:extLst>
              <a:ext uri="{FF2B5EF4-FFF2-40B4-BE49-F238E27FC236}">
                <a16:creationId xmlns:a16="http://schemas.microsoft.com/office/drawing/2014/main" id="{5870EE9C-495D-45DF-B3CD-476157DBBF35}"/>
              </a:ext>
            </a:extLst>
          </p:cNvPr>
          <p:cNvSpPr>
            <a:spLocks noGrp="1"/>
          </p:cNvSpPr>
          <p:nvPr>
            <p:ph type="body" sz="quarter" idx="10"/>
          </p:nvPr>
        </p:nvSpPr>
        <p:spPr>
          <a:xfrm>
            <a:off x="546767" y="1870723"/>
            <a:ext cx="9851365" cy="4418317"/>
          </a:xfrm>
        </p:spPr>
        <p:txBody>
          <a:bodyPr/>
          <a:lstStyle/>
          <a:p>
            <a:r>
              <a:rPr lang="fr-FR" dirty="0"/>
              <a:t>Chaque échelon est associé à un indice brut.</a:t>
            </a:r>
          </a:p>
          <a:p>
            <a:r>
              <a:rPr lang="fr-FR" dirty="0"/>
              <a:t>Pour chaque indice brut ou indice de classement, correspond un indice majoré ou communément appelé « indice de traitement ».</a:t>
            </a:r>
          </a:p>
          <a:p>
            <a:r>
              <a:rPr lang="fr-FR" dirty="0"/>
              <a:t>Le traitement annuel est calculé en multipliant l’indice majoré par la valeur du traitement correspondant à l’indice 100 et en divisant le calcul par 100.</a:t>
            </a:r>
          </a:p>
        </p:txBody>
      </p:sp>
      <p:sp>
        <p:nvSpPr>
          <p:cNvPr id="4" name="Espace réservé du contenu 3">
            <a:extLst>
              <a:ext uri="{FF2B5EF4-FFF2-40B4-BE49-F238E27FC236}">
                <a16:creationId xmlns:a16="http://schemas.microsoft.com/office/drawing/2014/main" id="{E7B3F8DF-37B4-47BB-94EA-55CD908FA5A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94659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DAAA4-8CCA-4D65-847B-AC42B316BD5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3548A40-36B6-47A3-B51A-BE315FE630C7}"/>
              </a:ext>
            </a:extLst>
          </p:cNvPr>
          <p:cNvSpPr>
            <a:spLocks noGrp="1"/>
          </p:cNvSpPr>
          <p:nvPr>
            <p:ph type="body" sz="quarter" idx="10"/>
          </p:nvPr>
        </p:nvSpPr>
        <p:spPr>
          <a:xfrm>
            <a:off x="603591" y="2612872"/>
            <a:ext cx="9851365" cy="2335517"/>
          </a:xfrm>
        </p:spPr>
        <p:txBody>
          <a:bodyPr/>
          <a:lstStyle/>
          <a:p>
            <a:r>
              <a:rPr lang="fr-FR" u="sng" dirty="0"/>
              <a:t>Exemple </a:t>
            </a:r>
            <a:r>
              <a:rPr lang="fr-FR" dirty="0"/>
              <a:t>: IB 347 IM 325</a:t>
            </a:r>
          </a:p>
          <a:p>
            <a:pPr algn="ctr"/>
            <a:r>
              <a:rPr lang="fr-FR" dirty="0"/>
              <a:t>325 * 5 623,23/100 = 18 275.50 annuel</a:t>
            </a:r>
          </a:p>
          <a:p>
            <a:pPr algn="ctr"/>
            <a:r>
              <a:rPr lang="fr-FR" dirty="0"/>
              <a:t>/12 = 1 522.95 brut mensuel</a:t>
            </a:r>
          </a:p>
        </p:txBody>
      </p:sp>
      <p:sp>
        <p:nvSpPr>
          <p:cNvPr id="4" name="Espace réservé du contenu 3">
            <a:extLst>
              <a:ext uri="{FF2B5EF4-FFF2-40B4-BE49-F238E27FC236}">
                <a16:creationId xmlns:a16="http://schemas.microsoft.com/office/drawing/2014/main" id="{FCD205ED-CF60-4DE2-BF83-A6D23FF528C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050505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EC08E-338B-4FA2-8F28-045BD3C8588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9033CE7F-A407-4FE1-A708-5F9B734BE9C7}"/>
              </a:ext>
            </a:extLst>
          </p:cNvPr>
          <p:cNvSpPr>
            <a:spLocks noGrp="1"/>
          </p:cNvSpPr>
          <p:nvPr>
            <p:ph type="body" sz="quarter" idx="10"/>
          </p:nvPr>
        </p:nvSpPr>
        <p:spPr>
          <a:xfrm>
            <a:off x="603591" y="2097971"/>
            <a:ext cx="9851365" cy="3595357"/>
          </a:xfrm>
        </p:spPr>
        <p:txBody>
          <a:bodyPr/>
          <a:lstStyle/>
          <a:p>
            <a:r>
              <a:rPr lang="fr-FR" dirty="0"/>
              <a:t>L’indice 100 est considéré comme l’indice de base de la fonction publique.</a:t>
            </a:r>
          </a:p>
          <a:p>
            <a:r>
              <a:rPr lang="fr-FR" dirty="0"/>
              <a:t>Sa valeur est fixé par l’article 3 du décret du 24 octobre 1985 modifié.</a:t>
            </a:r>
          </a:p>
          <a:p>
            <a:r>
              <a:rPr lang="fr-FR" dirty="0"/>
              <a:t>Depuis le 1</a:t>
            </a:r>
            <a:r>
              <a:rPr lang="fr-FR" baseline="30000" dirty="0"/>
              <a:t>er</a:t>
            </a:r>
            <a:r>
              <a:rPr lang="fr-FR" dirty="0"/>
              <a:t> février 2017, sa valeur est de 5623.23 euros.</a:t>
            </a:r>
          </a:p>
        </p:txBody>
      </p:sp>
      <p:sp>
        <p:nvSpPr>
          <p:cNvPr id="4" name="Espace réservé du contenu 3">
            <a:extLst>
              <a:ext uri="{FF2B5EF4-FFF2-40B4-BE49-F238E27FC236}">
                <a16:creationId xmlns:a16="http://schemas.microsoft.com/office/drawing/2014/main" id="{2EFA5D62-2445-40D0-935C-DE7F3334883F}"/>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473869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EA3DA-80AF-48AA-A538-678AF1B7ED23}"/>
              </a:ext>
            </a:extLst>
          </p:cNvPr>
          <p:cNvSpPr>
            <a:spLocks noGrp="1"/>
          </p:cNvSpPr>
          <p:nvPr>
            <p:ph type="title"/>
          </p:nvPr>
        </p:nvSpPr>
        <p:spPr/>
        <p:txBody>
          <a:bodyPr/>
          <a:lstStyle/>
          <a:p>
            <a:pPr algn="ctr"/>
            <a:r>
              <a:rPr lang="fr-FR" dirty="0"/>
              <a:t>L’INDEMNITÉ DE RÉSIDENCE</a:t>
            </a:r>
          </a:p>
        </p:txBody>
      </p:sp>
      <p:sp>
        <p:nvSpPr>
          <p:cNvPr id="3" name="Espace réservé du contenu 2">
            <a:extLst>
              <a:ext uri="{FF2B5EF4-FFF2-40B4-BE49-F238E27FC236}">
                <a16:creationId xmlns:a16="http://schemas.microsoft.com/office/drawing/2014/main" id="{0CD46384-7BC1-41DB-9620-7461039D24D2}"/>
              </a:ext>
            </a:extLst>
          </p:cNvPr>
          <p:cNvSpPr>
            <a:spLocks noGrp="1"/>
          </p:cNvSpPr>
          <p:nvPr>
            <p:ph sz="quarter" idx="14"/>
          </p:nvPr>
        </p:nvSpPr>
        <p:spPr>
          <a:xfrm>
            <a:off x="668687" y="1907750"/>
            <a:ext cx="9598968" cy="3745762"/>
          </a:xfrm>
        </p:spPr>
        <p:txBody>
          <a:bodyPr/>
          <a:lstStyle/>
          <a:p>
            <a:r>
              <a:rPr lang="fr-FR" dirty="0"/>
              <a:t>Le montant de l’indemnité de résidence (IR) est calculé à partir du traitement brut auquel est appliqué un taux variable.</a:t>
            </a:r>
          </a:p>
          <a:p>
            <a:r>
              <a:rPr lang="fr-FR" dirty="0"/>
              <a:t>Ce taux dépend de la zone territoriale dans laquelle est classée la collectivité territoriale ou exerce l’agent.</a:t>
            </a:r>
          </a:p>
        </p:txBody>
      </p:sp>
    </p:spTree>
    <p:extLst>
      <p:ext uri="{BB962C8B-B14F-4D97-AF65-F5344CB8AC3E}">
        <p14:creationId xmlns:p14="http://schemas.microsoft.com/office/powerpoint/2010/main" val="363362503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69279-E35F-4D8B-9902-85CA4975F391}"/>
              </a:ext>
            </a:extLst>
          </p:cNvPr>
          <p:cNvSpPr>
            <a:spLocks noGrp="1"/>
          </p:cNvSpPr>
          <p:nvPr>
            <p:ph type="title"/>
          </p:nvPr>
        </p:nvSpPr>
        <p:spPr/>
        <p:txBody>
          <a:bodyPr/>
          <a:lstStyle/>
          <a:p>
            <a:pPr algn="ctr"/>
            <a:r>
              <a:rPr lang="fr-FR" dirty="0"/>
              <a:t>LE SUPPLÉMENT FAMILIAL DE TRAITEMENT</a:t>
            </a:r>
          </a:p>
        </p:txBody>
      </p:sp>
      <p:sp>
        <p:nvSpPr>
          <p:cNvPr id="3" name="Espace réservé du contenu 2">
            <a:extLst>
              <a:ext uri="{FF2B5EF4-FFF2-40B4-BE49-F238E27FC236}">
                <a16:creationId xmlns:a16="http://schemas.microsoft.com/office/drawing/2014/main" id="{9194677B-7883-4F68-BD1B-538DC8D2AA72}"/>
              </a:ext>
            </a:extLst>
          </p:cNvPr>
          <p:cNvSpPr>
            <a:spLocks noGrp="1"/>
          </p:cNvSpPr>
          <p:nvPr>
            <p:ph sz="quarter" idx="14"/>
          </p:nvPr>
        </p:nvSpPr>
        <p:spPr>
          <a:xfrm>
            <a:off x="546768" y="1642485"/>
            <a:ext cx="9598968" cy="4687195"/>
          </a:xfrm>
        </p:spPr>
        <p:txBody>
          <a:bodyPr/>
          <a:lstStyle/>
          <a:p>
            <a:r>
              <a:rPr lang="fr-FR" dirty="0"/>
              <a:t>Le supplément familial de traitement (SFT) est attribué aux agents publics qui ont au moins un enfant à charge, au sens des dispositions du code de la sécurité sociale relatives au versement des prestations familiales.</a:t>
            </a:r>
          </a:p>
          <a:p>
            <a:r>
              <a:rPr lang="fr-FR" dirty="0"/>
              <a:t>Lorsque les deux parents sont agents publics, seulement l’un des deux peut percevoir le SFCT (article 20 de la loi du 13 juillet 1983 modifiée).</a:t>
            </a:r>
          </a:p>
        </p:txBody>
      </p:sp>
    </p:spTree>
    <p:extLst>
      <p:ext uri="{BB962C8B-B14F-4D97-AF65-F5344CB8AC3E}">
        <p14:creationId xmlns:p14="http://schemas.microsoft.com/office/powerpoint/2010/main" val="412744888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B2135-DA55-479E-B676-C974F70999D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BA85E7D-AD00-4ADF-BD8B-A4678B9155F5}"/>
              </a:ext>
            </a:extLst>
          </p:cNvPr>
          <p:cNvSpPr>
            <a:spLocks noGrp="1"/>
          </p:cNvSpPr>
          <p:nvPr>
            <p:ph type="body" sz="quarter" idx="10"/>
          </p:nvPr>
        </p:nvSpPr>
        <p:spPr>
          <a:xfrm>
            <a:off x="546767" y="1637043"/>
            <a:ext cx="9851365" cy="4956797"/>
          </a:xfrm>
        </p:spPr>
        <p:txBody>
          <a:bodyPr/>
          <a:lstStyle/>
          <a:p>
            <a:r>
              <a:rPr lang="fr-FR" dirty="0"/>
              <a:t>C’est un élément de la rémunération statutaire, calculé en fonction de l’indice de l’agent et non une prestation sociale.</a:t>
            </a:r>
          </a:p>
          <a:p>
            <a:r>
              <a:rPr lang="fr-FR" dirty="0"/>
              <a:t>Le SFT comprend 1 élément fixe et un élément proportionnel au traitement brut et qui varie en fonction du nombre d’enfants à charge.</a:t>
            </a:r>
          </a:p>
          <a:p>
            <a:r>
              <a:rPr lang="fr-FR" dirty="0"/>
              <a:t>Enfin, le SFT est versé au fonctionnaire territoriaux, tout comme aux stagiaires et agents contractuels de droit public.</a:t>
            </a:r>
          </a:p>
        </p:txBody>
      </p:sp>
      <p:sp>
        <p:nvSpPr>
          <p:cNvPr id="4" name="Espace réservé du contenu 3">
            <a:extLst>
              <a:ext uri="{FF2B5EF4-FFF2-40B4-BE49-F238E27FC236}">
                <a16:creationId xmlns:a16="http://schemas.microsoft.com/office/drawing/2014/main" id="{BA95B1E3-5985-4986-B9F1-71D54F2D734F}"/>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04498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7FF6434-B905-4F2B-BC2E-21F4B61518A0}"/>
              </a:ext>
            </a:extLst>
          </p:cNvPr>
          <p:cNvSpPr>
            <a:spLocks noGrp="1"/>
          </p:cNvSpPr>
          <p:nvPr>
            <p:ph type="title"/>
          </p:nvPr>
        </p:nvSpPr>
        <p:spPr>
          <a:xfrm>
            <a:off x="5952744" y="2156443"/>
            <a:ext cx="4233952" cy="1501751"/>
          </a:xfrm>
        </p:spPr>
        <p:txBody>
          <a:bodyPr/>
          <a:lstStyle/>
          <a:p>
            <a:pPr algn="ctr"/>
            <a:r>
              <a:rPr lang="fr-FR" dirty="0"/>
              <a:t>LA RÉMUNÉRATION</a:t>
            </a:r>
            <a:br>
              <a:rPr lang="fr-FR" dirty="0"/>
            </a:br>
            <a:br>
              <a:rPr lang="fr-FR" dirty="0"/>
            </a:br>
            <a:r>
              <a:rPr lang="fr-FR" dirty="0"/>
              <a:t>LES COMPOSANTES</a:t>
            </a:r>
          </a:p>
        </p:txBody>
      </p:sp>
      <p:sp>
        <p:nvSpPr>
          <p:cNvPr id="7" name="Espace réservé du texte 6">
            <a:extLst>
              <a:ext uri="{FF2B5EF4-FFF2-40B4-BE49-F238E27FC236}">
                <a16:creationId xmlns:a16="http://schemas.microsoft.com/office/drawing/2014/main" id="{D318F58F-69EF-4536-8ED5-211967BB59D0}"/>
              </a:ext>
            </a:extLst>
          </p:cNvPr>
          <p:cNvSpPr>
            <a:spLocks noGrp="1"/>
          </p:cNvSpPr>
          <p:nvPr>
            <p:ph type="body" idx="1"/>
          </p:nvPr>
        </p:nvSpPr>
        <p:spPr/>
        <p:txBody>
          <a:bodyPr>
            <a:normAutofit/>
          </a:bodyPr>
          <a:lstStyle/>
          <a:p>
            <a:endParaRPr lang="fr-FR" dirty="0"/>
          </a:p>
          <a:p>
            <a:r>
              <a:rPr lang="fr-FR" dirty="0"/>
              <a:t>…</a:t>
            </a:r>
          </a:p>
        </p:txBody>
      </p:sp>
      <p:sp>
        <p:nvSpPr>
          <p:cNvPr id="8" name="Espace réservé du texte 7">
            <a:extLst>
              <a:ext uri="{FF2B5EF4-FFF2-40B4-BE49-F238E27FC236}">
                <a16:creationId xmlns:a16="http://schemas.microsoft.com/office/drawing/2014/main" id="{0D60BE8A-6E92-4006-94E3-357F22B95AE8}"/>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407772421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E3227-70EE-4102-A2F4-4FAC45EAEF1C}"/>
              </a:ext>
            </a:extLst>
          </p:cNvPr>
          <p:cNvSpPr>
            <a:spLocks noGrp="1"/>
          </p:cNvSpPr>
          <p:nvPr>
            <p:ph type="title"/>
          </p:nvPr>
        </p:nvSpPr>
        <p:spPr/>
        <p:txBody>
          <a:bodyPr/>
          <a:lstStyle/>
          <a:p>
            <a:pPr algn="ctr"/>
            <a:r>
              <a:rPr lang="fr-FR" dirty="0"/>
              <a:t>Que signifie la règle du service fait</a:t>
            </a:r>
          </a:p>
        </p:txBody>
      </p:sp>
      <p:sp>
        <p:nvSpPr>
          <p:cNvPr id="3" name="Espace réservé du contenu 2">
            <a:extLst>
              <a:ext uri="{FF2B5EF4-FFF2-40B4-BE49-F238E27FC236}">
                <a16:creationId xmlns:a16="http://schemas.microsoft.com/office/drawing/2014/main" id="{FBF89C30-B8F7-4E16-B270-77CE090EC14F}"/>
              </a:ext>
            </a:extLst>
          </p:cNvPr>
          <p:cNvSpPr>
            <a:spLocks noGrp="1"/>
          </p:cNvSpPr>
          <p:nvPr>
            <p:ph sz="quarter" idx="14"/>
          </p:nvPr>
        </p:nvSpPr>
        <p:spPr/>
        <p:txBody>
          <a:bodyPr/>
          <a:lstStyle/>
          <a:p>
            <a:r>
              <a:rPr lang="fr-FR" dirty="0"/>
              <a:t>L’article 20 de la loi du 13 juillet 1983 modifié garantit aux fonctionnaires un droit à rémunération, mais seulement « après service fait ».</a:t>
            </a:r>
          </a:p>
          <a:p>
            <a:r>
              <a:rPr lang="fr-FR" dirty="0"/>
              <a:t>Cette règle, est l’application d’un des principes de la comptabilité publique selon lequel le décaissement des deniers publics ne peut être effectué avant l’accomplissement de la prestation du bénéficiaire.</a:t>
            </a:r>
          </a:p>
        </p:txBody>
      </p:sp>
    </p:spTree>
    <p:extLst>
      <p:ext uri="{BB962C8B-B14F-4D97-AF65-F5344CB8AC3E}">
        <p14:creationId xmlns:p14="http://schemas.microsoft.com/office/powerpoint/2010/main" val="20739345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3390E-E851-4A9C-9D80-1C8EEC319B2A}"/>
              </a:ext>
            </a:extLst>
          </p:cNvPr>
          <p:cNvSpPr>
            <a:spLocks noGrp="1"/>
          </p:cNvSpPr>
          <p:nvPr>
            <p:ph type="title"/>
          </p:nvPr>
        </p:nvSpPr>
        <p:spPr/>
        <p:txBody>
          <a:bodyPr/>
          <a:lstStyle/>
          <a:p>
            <a:r>
              <a:rPr lang="fr-FR" dirty="0"/>
              <a:t>Le principe de la parité dans la fonction publique</a:t>
            </a:r>
          </a:p>
        </p:txBody>
      </p:sp>
      <p:sp>
        <p:nvSpPr>
          <p:cNvPr id="3" name="Espace réservé du texte 2">
            <a:extLst>
              <a:ext uri="{FF2B5EF4-FFF2-40B4-BE49-F238E27FC236}">
                <a16:creationId xmlns:a16="http://schemas.microsoft.com/office/drawing/2014/main" id="{88860CE3-C49A-40C4-812B-A9BB5ECD42A3}"/>
              </a:ext>
            </a:extLst>
          </p:cNvPr>
          <p:cNvSpPr>
            <a:spLocks noGrp="1"/>
          </p:cNvSpPr>
          <p:nvPr>
            <p:ph type="body" sz="quarter" idx="10"/>
          </p:nvPr>
        </p:nvSpPr>
        <p:spPr>
          <a:xfrm>
            <a:off x="546767" y="1637043"/>
            <a:ext cx="9851365" cy="4316717"/>
          </a:xfrm>
        </p:spPr>
        <p:txBody>
          <a:bodyPr/>
          <a:lstStyle/>
          <a:p>
            <a:r>
              <a:rPr lang="fr-FR" dirty="0"/>
              <a:t>Le principe de parité dont s’inspire l’article 88 de la loi du 26 janvier 1984 suppose l’alignement de la rémunération des agents exerçant des fonctions comparables au sein des trois fonctions publiques.</a:t>
            </a:r>
          </a:p>
          <a:p>
            <a:r>
              <a:rPr lang="fr-FR" dirty="0"/>
              <a:t>Ainsi, les primes et indemnités accordées par les collectivités territoriales à leurs agents ne doivent pas dépasser celles dont bénéficient les fonctionnaires de l’État.</a:t>
            </a:r>
          </a:p>
        </p:txBody>
      </p:sp>
      <p:sp>
        <p:nvSpPr>
          <p:cNvPr id="4" name="Espace réservé du contenu 3">
            <a:extLst>
              <a:ext uri="{FF2B5EF4-FFF2-40B4-BE49-F238E27FC236}">
                <a16:creationId xmlns:a16="http://schemas.microsoft.com/office/drawing/2014/main" id="{7DC6C8C9-D4C6-488B-BB3B-F206604DF1DE}"/>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17797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EC932-0D74-45F4-AB61-9FE7A81B850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59710F0-AC8F-4529-AAE4-C21BF2918D15}"/>
              </a:ext>
            </a:extLst>
          </p:cNvPr>
          <p:cNvSpPr>
            <a:spLocks noGrp="1"/>
          </p:cNvSpPr>
          <p:nvPr>
            <p:ph type="body" sz="quarter" idx="10"/>
          </p:nvPr>
        </p:nvSpPr>
        <p:spPr/>
        <p:txBody>
          <a:bodyPr/>
          <a:lstStyle/>
          <a:p>
            <a:r>
              <a:rPr lang="fr-FR" dirty="0"/>
              <a:t>Pour autant, le principe de parité n’a ni pour objet d’obliger les collectivités territoriales et leurs groupements à accorder à leurs agents les mêmes avantages que ceux attribués aux agents de l’État placés dans des situations équivalentes.</a:t>
            </a:r>
          </a:p>
          <a:p>
            <a:r>
              <a:rPr lang="fr-FR" dirty="0"/>
              <a:t>Pour clore ce chapitre, la rémunération des agents publics contractuels sont également soumis au principe de parité. Elle ne doit pas manifestement excéder celle d’un titulaire exerçant les mêmes responsabilités.</a:t>
            </a:r>
          </a:p>
        </p:txBody>
      </p:sp>
      <p:sp>
        <p:nvSpPr>
          <p:cNvPr id="4" name="Espace réservé du contenu 3">
            <a:extLst>
              <a:ext uri="{FF2B5EF4-FFF2-40B4-BE49-F238E27FC236}">
                <a16:creationId xmlns:a16="http://schemas.microsoft.com/office/drawing/2014/main" id="{BADEDD1E-6170-4385-BB79-9B707D3C83C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27816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C007E-0F6A-4FCF-9C4D-B3A2ACE5C8CC}"/>
              </a:ext>
            </a:extLst>
          </p:cNvPr>
          <p:cNvSpPr>
            <a:spLocks noGrp="1"/>
          </p:cNvSpPr>
          <p:nvPr>
            <p:ph type="title"/>
          </p:nvPr>
        </p:nvSpPr>
        <p:spPr/>
        <p:txBody>
          <a:bodyPr/>
          <a:lstStyle/>
          <a:p>
            <a:pPr algn="ctr"/>
            <a:r>
              <a:rPr lang="fr-FR" dirty="0"/>
              <a:t>Rémunération des fonctionnaires</a:t>
            </a:r>
          </a:p>
        </p:txBody>
      </p:sp>
      <p:sp>
        <p:nvSpPr>
          <p:cNvPr id="3" name="Espace réservé du contenu 2">
            <a:extLst>
              <a:ext uri="{FF2B5EF4-FFF2-40B4-BE49-F238E27FC236}">
                <a16:creationId xmlns:a16="http://schemas.microsoft.com/office/drawing/2014/main" id="{619E370E-8114-44FA-AE62-231702817897}"/>
              </a:ext>
            </a:extLst>
          </p:cNvPr>
          <p:cNvSpPr>
            <a:spLocks noGrp="1"/>
          </p:cNvSpPr>
          <p:nvPr>
            <p:ph sz="quarter" idx="14"/>
          </p:nvPr>
        </p:nvSpPr>
        <p:spPr/>
        <p:txBody>
          <a:bodyPr/>
          <a:lstStyle/>
          <a:p>
            <a:r>
              <a:rPr lang="fr-FR" u="sng" dirty="0"/>
              <a:t>Modulation en fonction du mérite?</a:t>
            </a:r>
          </a:p>
          <a:p>
            <a:r>
              <a:rPr lang="fr-FR" dirty="0"/>
              <a:t>Le traitement indiciaire ne peut être modulé : Ce traitement repose sur l’indice auquel le grade et l’échelon de l’agent lui donnent droit.</a:t>
            </a:r>
          </a:p>
          <a:p>
            <a:r>
              <a:rPr lang="fr-FR" dirty="0"/>
              <a:t>Par contre, une modulation des primes et indemnités est possible dès lors que leur versement est conditionné par l’exercice effectif des fonctions. (modulation d’une prime en fonction de critères relatifs à l’absentéisme des agents par exemple).</a:t>
            </a:r>
          </a:p>
        </p:txBody>
      </p:sp>
    </p:spTree>
    <p:extLst>
      <p:ext uri="{BB962C8B-B14F-4D97-AF65-F5344CB8AC3E}">
        <p14:creationId xmlns:p14="http://schemas.microsoft.com/office/powerpoint/2010/main" val="417761457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E9978-0364-40FC-8FD0-74B7B2443BB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E2397899-29B3-412D-8830-1504843B1071}"/>
              </a:ext>
            </a:extLst>
          </p:cNvPr>
          <p:cNvSpPr>
            <a:spLocks noGrp="1"/>
          </p:cNvSpPr>
          <p:nvPr>
            <p:ph type="body" sz="quarter" idx="10"/>
          </p:nvPr>
        </p:nvSpPr>
        <p:spPr>
          <a:xfrm>
            <a:off x="603591" y="2541752"/>
            <a:ext cx="9851365" cy="2477757"/>
          </a:xfrm>
        </p:spPr>
        <p:txBody>
          <a:bodyPr/>
          <a:lstStyle/>
          <a:p>
            <a:r>
              <a:rPr lang="fr-FR" dirty="0"/>
              <a:t>Les indemnités, peuvent également tenir compte des fonctions, des résultats professionnels des agents ainsi que les résultats collectifs des services (article 20 de la loi du 13 juillet 1983).</a:t>
            </a:r>
          </a:p>
        </p:txBody>
      </p:sp>
      <p:sp>
        <p:nvSpPr>
          <p:cNvPr id="4" name="Espace réservé du contenu 3">
            <a:extLst>
              <a:ext uri="{FF2B5EF4-FFF2-40B4-BE49-F238E27FC236}">
                <a16:creationId xmlns:a16="http://schemas.microsoft.com/office/drawing/2014/main" id="{6894CB6D-80F9-45B6-B9C5-F2F9CD9D0C2B}"/>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15164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F740B-9CCC-4C8A-B1F9-DDA5825516A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35D591C-6491-4D28-9677-CB4C4F2E124C}"/>
              </a:ext>
            </a:extLst>
          </p:cNvPr>
          <p:cNvSpPr>
            <a:spLocks noGrp="1"/>
          </p:cNvSpPr>
          <p:nvPr>
            <p:ph type="body" sz="quarter" idx="10"/>
          </p:nvPr>
        </p:nvSpPr>
        <p:spPr>
          <a:xfrm>
            <a:off x="546767" y="1637043"/>
            <a:ext cx="9851365" cy="4194797"/>
          </a:xfrm>
        </p:spPr>
        <p:txBody>
          <a:bodyPr/>
          <a:lstStyle/>
          <a:p>
            <a:r>
              <a:rPr lang="fr-FR" dirty="0"/>
              <a:t>Ainsi, lorsque les services de l’État servant de référence bénéficient d’une indemnité servie en deux parts, l’organe délibérant détermine les plafonds applicables à chacune de ces parts et en fixe les critères, sans que la somme des deux parts dépasse le plafond global des primes octroyées aux agents de l’État (article 88 de la loi du 26 janvier 1984).</a:t>
            </a:r>
          </a:p>
          <a:p>
            <a:endParaRPr lang="fr-FR" dirty="0"/>
          </a:p>
        </p:txBody>
      </p:sp>
      <p:sp>
        <p:nvSpPr>
          <p:cNvPr id="4" name="Espace réservé du contenu 3">
            <a:extLst>
              <a:ext uri="{FF2B5EF4-FFF2-40B4-BE49-F238E27FC236}">
                <a16:creationId xmlns:a16="http://schemas.microsoft.com/office/drawing/2014/main" id="{24C1117C-1979-4212-B3C0-10216D6EA3C8}"/>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8543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8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77892-E8B5-48DB-977A-486A1FE339DB}"/>
              </a:ext>
            </a:extLst>
          </p:cNvPr>
          <p:cNvSpPr>
            <a:spLocks noGrp="1"/>
          </p:cNvSpPr>
          <p:nvPr>
            <p:ph type="title"/>
          </p:nvPr>
        </p:nvSpPr>
        <p:spPr/>
        <p:txBody>
          <a:bodyPr/>
          <a:lstStyle/>
          <a:p>
            <a:pPr algn="ctr"/>
            <a:r>
              <a:rPr lang="fr-FR" dirty="0"/>
              <a:t>COMMENT EST PAYÉ UN FONCTIONNAIRE</a:t>
            </a:r>
          </a:p>
        </p:txBody>
      </p:sp>
      <p:sp>
        <p:nvSpPr>
          <p:cNvPr id="3" name="Espace réservé du texte 2">
            <a:extLst>
              <a:ext uri="{FF2B5EF4-FFF2-40B4-BE49-F238E27FC236}">
                <a16:creationId xmlns:a16="http://schemas.microsoft.com/office/drawing/2014/main" id="{2183F4C3-6F8E-43B4-AFD7-7445AD29F7A7}"/>
              </a:ext>
            </a:extLst>
          </p:cNvPr>
          <p:cNvSpPr>
            <a:spLocks noGrp="1"/>
          </p:cNvSpPr>
          <p:nvPr>
            <p:ph type="body" sz="quarter" idx="10"/>
          </p:nvPr>
        </p:nvSpPr>
        <p:spPr>
          <a:xfrm>
            <a:off x="546767" y="2034359"/>
            <a:ext cx="9851365" cy="2864619"/>
          </a:xfrm>
        </p:spPr>
        <p:txBody>
          <a:bodyPr/>
          <a:lstStyle/>
          <a:p>
            <a:r>
              <a:rPr lang="fr-FR" dirty="0"/>
              <a:t>Le </a:t>
            </a:r>
            <a:r>
              <a:rPr lang="fr-FR" b="1" dirty="0"/>
              <a:t>salaire</a:t>
            </a:r>
            <a:r>
              <a:rPr lang="fr-FR" dirty="0"/>
              <a:t> de base (ou traitement indiciaire) constitue le socle de la rémunération des agents de la fonction publique qu'elle soit territoriale, de l'Etat ou hospitalière. </a:t>
            </a:r>
          </a:p>
          <a:p>
            <a:r>
              <a:rPr lang="fr-FR" dirty="0"/>
              <a:t>Il ne tient compte ni des primes, ni des indemnités.</a:t>
            </a:r>
          </a:p>
        </p:txBody>
      </p:sp>
      <p:sp>
        <p:nvSpPr>
          <p:cNvPr id="4" name="Espace réservé du contenu 3">
            <a:extLst>
              <a:ext uri="{FF2B5EF4-FFF2-40B4-BE49-F238E27FC236}">
                <a16:creationId xmlns:a16="http://schemas.microsoft.com/office/drawing/2014/main" id="{737CC6BC-DF76-465A-BE02-DD1330853380}"/>
              </a:ext>
            </a:extLst>
          </p:cNvPr>
          <p:cNvSpPr>
            <a:spLocks noGrp="1"/>
          </p:cNvSpPr>
          <p:nvPr>
            <p:ph sz="quarter" idx="13"/>
          </p:nvPr>
        </p:nvSpPr>
        <p:spPr/>
        <p:txBody>
          <a:bodyPr/>
          <a:lstStyle/>
          <a:p>
            <a:pPr algn="ctr"/>
            <a:r>
              <a:rPr lang="fr-FR" dirty="0"/>
              <a:t>La rémunération de base ou traitement indiciaire</a:t>
            </a:r>
          </a:p>
        </p:txBody>
      </p:sp>
    </p:spTree>
    <p:extLst>
      <p:ext uri="{BB962C8B-B14F-4D97-AF65-F5344CB8AC3E}">
        <p14:creationId xmlns:p14="http://schemas.microsoft.com/office/powerpoint/2010/main" val="134848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0F2DC-568F-4C9C-AC10-119262DE1988}"/>
              </a:ext>
            </a:extLst>
          </p:cNvPr>
          <p:cNvSpPr>
            <a:spLocks noGrp="1"/>
          </p:cNvSpPr>
          <p:nvPr>
            <p:ph type="title"/>
          </p:nvPr>
        </p:nvSpPr>
        <p:spPr/>
        <p:txBody>
          <a:bodyPr/>
          <a:lstStyle/>
          <a:p>
            <a:pPr algn="ctr"/>
            <a:br>
              <a:rPr lang="fr-FR" dirty="0"/>
            </a:br>
            <a:r>
              <a:rPr lang="fr-FR" dirty="0"/>
              <a:t>Qu'est-ce que le point d'indice ?</a:t>
            </a:r>
            <a:br>
              <a:rPr lang="fr-FR" dirty="0"/>
            </a:br>
            <a:endParaRPr lang="fr-FR" dirty="0"/>
          </a:p>
        </p:txBody>
      </p:sp>
      <p:sp>
        <p:nvSpPr>
          <p:cNvPr id="3" name="Espace réservé du texte 2">
            <a:extLst>
              <a:ext uri="{FF2B5EF4-FFF2-40B4-BE49-F238E27FC236}">
                <a16:creationId xmlns:a16="http://schemas.microsoft.com/office/drawing/2014/main" id="{D6E861F6-29DF-45CB-8C57-1108109345C2}"/>
              </a:ext>
            </a:extLst>
          </p:cNvPr>
          <p:cNvSpPr>
            <a:spLocks noGrp="1"/>
          </p:cNvSpPr>
          <p:nvPr>
            <p:ph type="body" sz="quarter" idx="10"/>
          </p:nvPr>
        </p:nvSpPr>
        <p:spPr>
          <a:xfrm>
            <a:off x="489943" y="1868156"/>
            <a:ext cx="9851365" cy="4271388"/>
          </a:xfrm>
        </p:spPr>
        <p:txBody>
          <a:bodyPr/>
          <a:lstStyle/>
          <a:p>
            <a:r>
              <a:rPr lang="fr-FR" dirty="0"/>
              <a:t>Le point d'indice sert à calculer le salaire brut d'un fonctionnaire. </a:t>
            </a:r>
          </a:p>
          <a:p>
            <a:r>
              <a:rPr lang="fr-FR" dirty="0"/>
              <a:t>Son traitement mensuel est ainsi calculé </a:t>
            </a:r>
            <a:r>
              <a:rPr lang="fr-FR" b="1" dirty="0"/>
              <a:t>en multipliant la valeur du point d'indice par l’indice majoré</a:t>
            </a:r>
            <a:r>
              <a:rPr lang="fr-FR" dirty="0"/>
              <a:t> propre à chaque fonctionnaire et défini en fonction de son échelon, son grade, son cadre d'emploi et son ancienneté (indice qui apparaît en haut de la fiche de paye).</a:t>
            </a:r>
          </a:p>
          <a:p>
            <a:endParaRPr lang="fr-FR" dirty="0"/>
          </a:p>
        </p:txBody>
      </p:sp>
      <p:sp>
        <p:nvSpPr>
          <p:cNvPr id="4" name="Espace réservé du contenu 3">
            <a:extLst>
              <a:ext uri="{FF2B5EF4-FFF2-40B4-BE49-F238E27FC236}">
                <a16:creationId xmlns:a16="http://schemas.microsoft.com/office/drawing/2014/main" id="{45FF0A07-8357-494D-983D-3F2AB6D6C72A}"/>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81433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140D5C-155B-4E7E-931D-076B0CCB6B66}"/>
              </a:ext>
            </a:extLst>
          </p:cNvPr>
          <p:cNvSpPr>
            <a:spLocks noGrp="1"/>
          </p:cNvSpPr>
          <p:nvPr>
            <p:ph type="title"/>
          </p:nvPr>
        </p:nvSpPr>
        <p:spPr/>
        <p:txBody>
          <a:bodyPr/>
          <a:lstStyle/>
          <a:p>
            <a:pPr algn="ctr"/>
            <a:r>
              <a:rPr lang="fr-FR" dirty="0"/>
              <a:t>Valeur du point d’indice</a:t>
            </a:r>
          </a:p>
        </p:txBody>
      </p:sp>
      <p:sp>
        <p:nvSpPr>
          <p:cNvPr id="3" name="Espace réservé du texte 2">
            <a:extLst>
              <a:ext uri="{FF2B5EF4-FFF2-40B4-BE49-F238E27FC236}">
                <a16:creationId xmlns:a16="http://schemas.microsoft.com/office/drawing/2014/main" id="{F80959F9-DCCE-4204-B3BB-1399ABF71181}"/>
              </a:ext>
            </a:extLst>
          </p:cNvPr>
          <p:cNvSpPr>
            <a:spLocks noGrp="1"/>
          </p:cNvSpPr>
          <p:nvPr>
            <p:ph type="body" sz="quarter" idx="10"/>
          </p:nvPr>
        </p:nvSpPr>
        <p:spPr>
          <a:xfrm>
            <a:off x="546767" y="2097971"/>
            <a:ext cx="9851365" cy="3005295"/>
          </a:xfrm>
        </p:spPr>
        <p:txBody>
          <a:bodyPr/>
          <a:lstStyle/>
          <a:p>
            <a:r>
              <a:rPr lang="fr-FR" dirty="0"/>
              <a:t>La valeur du point d’indice de la fonction publique a été augmentée de 0.6% au 1</a:t>
            </a:r>
            <a:r>
              <a:rPr lang="fr-FR" baseline="30000" dirty="0"/>
              <a:t>er</a:t>
            </a:r>
            <a:r>
              <a:rPr lang="fr-FR" dirty="0"/>
              <a:t> juillet 2016 et a nouveau de 0.6% au 1</a:t>
            </a:r>
            <a:r>
              <a:rPr lang="fr-FR" baseline="30000" dirty="0"/>
              <a:t>er</a:t>
            </a:r>
            <a:r>
              <a:rPr lang="fr-FR" dirty="0"/>
              <a:t> février 2017. (la dernière augmentation datait de 2010).</a:t>
            </a:r>
          </a:p>
          <a:p>
            <a:r>
              <a:rPr lang="fr-FR" dirty="0"/>
              <a:t>Sa valeur depuis février 2017 est de 5623.23. </a:t>
            </a:r>
          </a:p>
        </p:txBody>
      </p:sp>
      <p:sp>
        <p:nvSpPr>
          <p:cNvPr id="4" name="Espace réservé du contenu 3">
            <a:extLst>
              <a:ext uri="{FF2B5EF4-FFF2-40B4-BE49-F238E27FC236}">
                <a16:creationId xmlns:a16="http://schemas.microsoft.com/office/drawing/2014/main" id="{0DC5C840-9ACB-4685-AC76-21748A62E8E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26027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FF6A47-E596-49F2-A9DB-217FA9CB42B6}"/>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19D0A34A-F825-4110-BD51-6ABF0EE6A97F}"/>
              </a:ext>
            </a:extLst>
          </p:cNvPr>
          <p:cNvSpPr>
            <a:spLocks noGrp="1"/>
          </p:cNvSpPr>
          <p:nvPr>
            <p:ph type="body" sz="quarter" idx="10"/>
          </p:nvPr>
        </p:nvSpPr>
        <p:spPr>
          <a:xfrm>
            <a:off x="546767" y="1800686"/>
            <a:ext cx="9851365" cy="3959889"/>
          </a:xfrm>
        </p:spPr>
        <p:txBody>
          <a:bodyPr/>
          <a:lstStyle/>
          <a:p>
            <a:r>
              <a:rPr lang="fr-FR" dirty="0"/>
              <a:t>Si le traitement indiciaire n’est pas modulable en fonction du mérite des fonctionnaires, les primes et indemnités peuvent en revanche être modifiées sous certaines conditions.</a:t>
            </a:r>
          </a:p>
          <a:p>
            <a:r>
              <a:rPr lang="fr-FR" dirty="0"/>
              <a:t>Le principe de parité suppose l’alignement de la rémunération  des agents exerçant des fonctions similaires au sein des trois fonctions publiques.</a:t>
            </a:r>
          </a:p>
        </p:txBody>
      </p:sp>
      <p:sp>
        <p:nvSpPr>
          <p:cNvPr id="4" name="Espace réservé du contenu 3">
            <a:extLst>
              <a:ext uri="{FF2B5EF4-FFF2-40B4-BE49-F238E27FC236}">
                <a16:creationId xmlns:a16="http://schemas.microsoft.com/office/drawing/2014/main" id="{FCB28B1E-0071-4ACE-878E-16DD7AE2E6C8}"/>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89426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4A051-807A-4084-9D37-E20520005ACC}"/>
              </a:ext>
            </a:extLst>
          </p:cNvPr>
          <p:cNvSpPr>
            <a:spLocks noGrp="1"/>
          </p:cNvSpPr>
          <p:nvPr>
            <p:ph type="title"/>
          </p:nvPr>
        </p:nvSpPr>
        <p:spPr/>
        <p:txBody>
          <a:bodyPr/>
          <a:lstStyle/>
          <a:p>
            <a:pPr algn="ctr"/>
            <a:br>
              <a:rPr lang="fr-FR" dirty="0"/>
            </a:br>
            <a:br>
              <a:rPr lang="fr-FR" dirty="0"/>
            </a:br>
            <a:r>
              <a:rPr lang="fr-FR" dirty="0"/>
              <a:t>Comment se calcule le salaire de base D’UN fonctionnaire ?</a:t>
            </a:r>
            <a:br>
              <a:rPr lang="fr-FR" dirty="0"/>
            </a:br>
            <a:endParaRPr lang="fr-FR" dirty="0"/>
          </a:p>
        </p:txBody>
      </p:sp>
      <p:sp>
        <p:nvSpPr>
          <p:cNvPr id="3" name="Espace réservé du texte 2">
            <a:extLst>
              <a:ext uri="{FF2B5EF4-FFF2-40B4-BE49-F238E27FC236}">
                <a16:creationId xmlns:a16="http://schemas.microsoft.com/office/drawing/2014/main" id="{34C648A1-DC5F-4C3D-8239-D3513E90509E}"/>
              </a:ext>
            </a:extLst>
          </p:cNvPr>
          <p:cNvSpPr>
            <a:spLocks noGrp="1"/>
          </p:cNvSpPr>
          <p:nvPr>
            <p:ph type="body" sz="quarter" idx="10"/>
          </p:nvPr>
        </p:nvSpPr>
        <p:spPr>
          <a:xfrm>
            <a:off x="603591" y="2199751"/>
            <a:ext cx="9851365" cy="4150808"/>
          </a:xfrm>
        </p:spPr>
        <p:txBody>
          <a:bodyPr/>
          <a:lstStyle/>
          <a:p>
            <a:r>
              <a:rPr lang="fr-FR" dirty="0"/>
              <a:t>Le traitement indiciaire, ou salaire de base d'un agent, se calcule à partir de 2 données : </a:t>
            </a:r>
          </a:p>
          <a:p>
            <a:r>
              <a:rPr lang="fr-FR" dirty="0"/>
              <a:t>l'indice majoré (IM) propre à l'agent et le point d'indice, commun à tous les fonctionnaires. </a:t>
            </a:r>
          </a:p>
          <a:p>
            <a:r>
              <a:rPr lang="fr-FR" dirty="0"/>
              <a:t>En multipliant l'un par l'autre, on obtient le salaire de base brut. </a:t>
            </a:r>
          </a:p>
          <a:p>
            <a:pPr marL="0" indent="0">
              <a:buNone/>
            </a:pPr>
            <a:endParaRPr lang="fr-FR" dirty="0"/>
          </a:p>
        </p:txBody>
      </p:sp>
      <p:sp>
        <p:nvSpPr>
          <p:cNvPr id="4" name="Espace réservé du contenu 3">
            <a:extLst>
              <a:ext uri="{FF2B5EF4-FFF2-40B4-BE49-F238E27FC236}">
                <a16:creationId xmlns:a16="http://schemas.microsoft.com/office/drawing/2014/main" id="{269482D9-BFF6-420E-8A8C-EA894DC6F950}"/>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428068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2D5EF2FA-D939-4D79-9F14-5DD4BCBDB549}"/>
              </a:ext>
            </a:extLst>
          </p:cNvPr>
          <p:cNvSpPr>
            <a:spLocks noGrp="1"/>
          </p:cNvSpPr>
          <p:nvPr>
            <p:ph type="title"/>
          </p:nvPr>
        </p:nvSpPr>
        <p:spPr/>
        <p:txBody>
          <a:bodyPr/>
          <a:lstStyle/>
          <a:p>
            <a:pPr algn="ctr"/>
            <a:r>
              <a:rPr lang="fr-FR" dirty="0"/>
              <a:t>COMPOSITION DE LA RÉMUNÉRATION DES AGENTS</a:t>
            </a:r>
          </a:p>
        </p:txBody>
      </p:sp>
      <p:sp>
        <p:nvSpPr>
          <p:cNvPr id="7" name="Espace réservé du contenu 6">
            <a:extLst>
              <a:ext uri="{FF2B5EF4-FFF2-40B4-BE49-F238E27FC236}">
                <a16:creationId xmlns:a16="http://schemas.microsoft.com/office/drawing/2014/main" id="{A2D9E8E7-AA34-42B4-B606-681A976EB80E}"/>
              </a:ext>
            </a:extLst>
          </p:cNvPr>
          <p:cNvSpPr>
            <a:spLocks noGrp="1"/>
          </p:cNvSpPr>
          <p:nvPr>
            <p:ph sz="quarter" idx="14"/>
          </p:nvPr>
        </p:nvSpPr>
        <p:spPr>
          <a:xfrm>
            <a:off x="545868" y="2281798"/>
            <a:ext cx="9598968" cy="3435715"/>
          </a:xfrm>
        </p:spPr>
        <p:txBody>
          <a:bodyPr/>
          <a:lstStyle/>
          <a:p>
            <a:pPr algn="just"/>
            <a:r>
              <a:rPr lang="fr-FR" sz="3200" b="0" dirty="0"/>
              <a:t>L’article 20 de la loi du 13 juillet 1983 relatives aux droits et obligations des fonctionnaires reconnaît un droit à rémunération après service fait.</a:t>
            </a:r>
          </a:p>
          <a:p>
            <a:pPr algn="just"/>
            <a:r>
              <a:rPr lang="fr-FR" sz="3200" b="0" dirty="0"/>
              <a:t>Concernant la rémunération, celle-ci comprend plusieurs éléments à savoir :</a:t>
            </a:r>
          </a:p>
        </p:txBody>
      </p:sp>
    </p:spTree>
    <p:extLst>
      <p:ext uri="{BB962C8B-B14F-4D97-AF65-F5344CB8AC3E}">
        <p14:creationId xmlns:p14="http://schemas.microsoft.com/office/powerpoint/2010/main" val="276751327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F023E-ADC4-4300-9A49-986F8285A29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F0B6FDC-13CE-40C4-9610-A7A9BC9C95F6}"/>
              </a:ext>
            </a:extLst>
          </p:cNvPr>
          <p:cNvSpPr>
            <a:spLocks noGrp="1"/>
          </p:cNvSpPr>
          <p:nvPr>
            <p:ph type="body" sz="quarter" idx="10"/>
          </p:nvPr>
        </p:nvSpPr>
        <p:spPr>
          <a:xfrm>
            <a:off x="546767" y="1506416"/>
            <a:ext cx="9851365" cy="4793902"/>
          </a:xfrm>
        </p:spPr>
        <p:txBody>
          <a:bodyPr/>
          <a:lstStyle/>
          <a:p>
            <a:r>
              <a:rPr lang="fr-FR" dirty="0"/>
              <a:t>Le traitement indiciaire auquel s’ajoutent le supplément familial de traitement, les indemnités instituées par un texte législatif ou réglementaire ainsi que les prestations familiales obligatoires.</a:t>
            </a:r>
          </a:p>
          <a:p>
            <a:r>
              <a:rPr lang="fr-FR" dirty="0"/>
              <a:t>Le fonctionnaire peut également percevoir la « nouvelle bonification indiciaire » (NBI), cette dernière est versée s’il occupe certains emplois comportant l’exercice d’une responsabilité ou d’une technicité particulière.</a:t>
            </a:r>
          </a:p>
        </p:txBody>
      </p:sp>
      <p:sp>
        <p:nvSpPr>
          <p:cNvPr id="4" name="Espace réservé du contenu 3">
            <a:extLst>
              <a:ext uri="{FF2B5EF4-FFF2-40B4-BE49-F238E27FC236}">
                <a16:creationId xmlns:a16="http://schemas.microsoft.com/office/drawing/2014/main" id="{C8EEAC58-D512-4CDC-8248-BAB3C53114F7}"/>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2174982925"/>
      </p:ext>
    </p:extLst>
  </p:cSld>
  <p:clrMapOvr>
    <a:masterClrMapping/>
  </p:clrMapOvr>
</p:sld>
</file>

<file path=ppt/theme/theme1.xml><?xml version="1.0" encoding="utf-8"?>
<a:theme xmlns:a="http://schemas.openxmlformats.org/drawingml/2006/main" name="ORS_COMEXT_MDL_Masque ppt_V1 1">
  <a:themeElements>
    <a:clrScheme name="Institut">
      <a:dk1>
        <a:srgbClr val="F87D70"/>
      </a:dk1>
      <a:lt1>
        <a:srgbClr val="FFFFFF"/>
      </a:lt1>
      <a:dk2>
        <a:srgbClr val="262626"/>
      </a:dk2>
      <a:lt2>
        <a:srgbClr val="7F7F7F"/>
      </a:lt2>
      <a:accent1>
        <a:srgbClr val="0072B4"/>
      </a:accent1>
      <a:accent2>
        <a:srgbClr val="E94B50"/>
      </a:accent2>
      <a:accent3>
        <a:srgbClr val="AB1708"/>
      </a:accent3>
      <a:accent4>
        <a:srgbClr val="F87D70"/>
      </a:accent4>
      <a:accent5>
        <a:srgbClr val="7F7F7F"/>
      </a:accent5>
      <a:accent6>
        <a:srgbClr val="4854A3"/>
      </a:accent6>
      <a:hlink>
        <a:srgbClr val="7882C3"/>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1280</Words>
  <Application>Microsoft Office PowerPoint</Application>
  <PresentationFormat>Personnalisé</PresentationFormat>
  <Paragraphs>67</Paragraphs>
  <Slides>26</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26</vt:i4>
      </vt:variant>
    </vt:vector>
  </HeadingPairs>
  <TitlesOfParts>
    <vt:vector size="36" baseType="lpstr">
      <vt:lpstr>Arial</vt:lpstr>
      <vt:lpstr>Calibri</vt:lpstr>
      <vt:lpstr>Calibri Light</vt:lpstr>
      <vt:lpstr>Cambria</vt:lpstr>
      <vt:lpstr>Century Gothic</vt:lpstr>
      <vt:lpstr>Helvetica</vt:lpstr>
      <vt:lpstr>Lato</vt:lpstr>
      <vt:lpstr>Wingdings 3</vt:lpstr>
      <vt:lpstr>ORS_COMEXT_MDL_Masque ppt_V1 1</vt:lpstr>
      <vt:lpstr>Conception personnalisée</vt:lpstr>
      <vt:lpstr>PRÉAMBULE</vt:lpstr>
      <vt:lpstr>LA RÉMUNÉRATION  LES COMPOSANTES</vt:lpstr>
      <vt:lpstr>COMMENT EST PAYÉ UN FONCTIONNAIRE</vt:lpstr>
      <vt:lpstr> Qu'est-ce que le point d'indice ? </vt:lpstr>
      <vt:lpstr>Valeur du point d’indice</vt:lpstr>
      <vt:lpstr>Présentation PowerPoint</vt:lpstr>
      <vt:lpstr>  Comment se calcule le salaire de base D’UN fonctionnaire ? </vt:lpstr>
      <vt:lpstr>COMPOSITION DE LA RÉMUNÉRATION DES AGENTS</vt:lpstr>
      <vt:lpstr>Présentation PowerPoint</vt:lpstr>
      <vt:lpstr>LE TRAITEMENT INDICIAIRE C’EST QUOI ?</vt:lpstr>
      <vt:lpstr>Présentation PowerPoint</vt:lpstr>
      <vt:lpstr>Présentation PowerPoint</vt:lpstr>
      <vt:lpstr>Présentation PowerPoint</vt:lpstr>
      <vt:lpstr>Calculer le traitement indiciaire d’un agent</vt:lpstr>
      <vt:lpstr>Présentation PowerPoint</vt:lpstr>
      <vt:lpstr>Présentation PowerPoint</vt:lpstr>
      <vt:lpstr>L’INDEMNITÉ DE RÉSIDENCE</vt:lpstr>
      <vt:lpstr>LE SUPPLÉMENT FAMILIAL DE TRAITEMENT</vt:lpstr>
      <vt:lpstr>Présentation PowerPoint</vt:lpstr>
      <vt:lpstr>Que signifie la règle du service fait</vt:lpstr>
      <vt:lpstr>Le principe de la parité dans la fonction publique</vt:lpstr>
      <vt:lpstr>Présentation PowerPoint</vt:lpstr>
      <vt:lpstr>Rémunération des fonctionnaires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Luce-Émilie MARQUANT</dc:creator>
  <cp:lastModifiedBy>Lina HEREL</cp:lastModifiedBy>
  <cp:revision>35</cp:revision>
  <dcterms:created xsi:type="dcterms:W3CDTF">2018-09-18T15:22:16Z</dcterms:created>
  <dcterms:modified xsi:type="dcterms:W3CDTF">2020-09-23T15:21:30Z</dcterms:modified>
</cp:coreProperties>
</file>