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9" r:id="rId5"/>
  </p:sldMasterIdLst>
  <p:notesMasterIdLst>
    <p:notesMasterId r:id="rId100"/>
  </p:notesMasterIdLst>
  <p:sldIdLst>
    <p:sldId id="398" r:id="rId6"/>
    <p:sldId id="508" r:id="rId7"/>
    <p:sldId id="509" r:id="rId8"/>
    <p:sldId id="510" r:id="rId9"/>
    <p:sldId id="511" r:id="rId10"/>
    <p:sldId id="512" r:id="rId11"/>
    <p:sldId id="513" r:id="rId12"/>
    <p:sldId id="514" r:id="rId13"/>
    <p:sldId id="515" r:id="rId14"/>
    <p:sldId id="516" r:id="rId15"/>
    <p:sldId id="517" r:id="rId16"/>
    <p:sldId id="518" r:id="rId17"/>
    <p:sldId id="519" r:id="rId18"/>
    <p:sldId id="520" r:id="rId19"/>
    <p:sldId id="521" r:id="rId20"/>
    <p:sldId id="522" r:id="rId21"/>
    <p:sldId id="523" r:id="rId22"/>
    <p:sldId id="524" r:id="rId23"/>
    <p:sldId id="525" r:id="rId24"/>
    <p:sldId id="526" r:id="rId25"/>
    <p:sldId id="527" r:id="rId26"/>
    <p:sldId id="529" r:id="rId27"/>
    <p:sldId id="528" r:id="rId28"/>
    <p:sldId id="530" r:id="rId29"/>
    <p:sldId id="531" r:id="rId30"/>
    <p:sldId id="532" r:id="rId31"/>
    <p:sldId id="533" r:id="rId32"/>
    <p:sldId id="534" r:id="rId33"/>
    <p:sldId id="535" r:id="rId34"/>
    <p:sldId id="537" r:id="rId35"/>
    <p:sldId id="536" r:id="rId36"/>
    <p:sldId id="538" r:id="rId37"/>
    <p:sldId id="539" r:id="rId38"/>
    <p:sldId id="540" r:id="rId39"/>
    <p:sldId id="541" r:id="rId40"/>
    <p:sldId id="542" r:id="rId41"/>
    <p:sldId id="543" r:id="rId42"/>
    <p:sldId id="544" r:id="rId43"/>
    <p:sldId id="545" r:id="rId44"/>
    <p:sldId id="546" r:id="rId45"/>
    <p:sldId id="547" r:id="rId46"/>
    <p:sldId id="548" r:id="rId47"/>
    <p:sldId id="549" r:id="rId48"/>
    <p:sldId id="550" r:id="rId49"/>
    <p:sldId id="551" r:id="rId50"/>
    <p:sldId id="507" r:id="rId51"/>
    <p:sldId id="552" r:id="rId52"/>
    <p:sldId id="553" r:id="rId53"/>
    <p:sldId id="554" r:id="rId54"/>
    <p:sldId id="555"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68" r:id="rId68"/>
    <p:sldId id="569" r:id="rId69"/>
    <p:sldId id="570" r:id="rId70"/>
    <p:sldId id="571" r:id="rId71"/>
    <p:sldId id="572" r:id="rId72"/>
    <p:sldId id="573" r:id="rId73"/>
    <p:sldId id="574" r:id="rId74"/>
    <p:sldId id="575" r:id="rId75"/>
    <p:sldId id="576" r:id="rId76"/>
    <p:sldId id="577" r:id="rId77"/>
    <p:sldId id="578" r:id="rId78"/>
    <p:sldId id="579" r:id="rId79"/>
    <p:sldId id="580" r:id="rId80"/>
    <p:sldId id="581" r:id="rId81"/>
    <p:sldId id="582" r:id="rId82"/>
    <p:sldId id="583" r:id="rId83"/>
    <p:sldId id="584" r:id="rId84"/>
    <p:sldId id="585" r:id="rId85"/>
    <p:sldId id="586" r:id="rId86"/>
    <p:sldId id="587" r:id="rId87"/>
    <p:sldId id="588" r:id="rId88"/>
    <p:sldId id="589" r:id="rId89"/>
    <p:sldId id="503" r:id="rId90"/>
    <p:sldId id="590" r:id="rId91"/>
    <p:sldId id="591" r:id="rId92"/>
    <p:sldId id="592" r:id="rId93"/>
    <p:sldId id="593" r:id="rId94"/>
    <p:sldId id="594" r:id="rId95"/>
    <p:sldId id="595" r:id="rId96"/>
    <p:sldId id="596" r:id="rId97"/>
    <p:sldId id="505" r:id="rId98"/>
    <p:sldId id="504" r:id="rId99"/>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sans titre" id="{C0343238-A025-49D5-888E-44B336B6D43B}">
          <p14:sldIdLst>
            <p14:sldId id="398"/>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9"/>
            <p14:sldId id="528"/>
            <p14:sldId id="530"/>
            <p14:sldId id="531"/>
            <p14:sldId id="532"/>
            <p14:sldId id="533"/>
            <p14:sldId id="534"/>
            <p14:sldId id="535"/>
            <p14:sldId id="537"/>
            <p14:sldId id="536"/>
            <p14:sldId id="538"/>
            <p14:sldId id="539"/>
            <p14:sldId id="540"/>
            <p14:sldId id="541"/>
            <p14:sldId id="542"/>
            <p14:sldId id="543"/>
            <p14:sldId id="544"/>
            <p14:sldId id="545"/>
            <p14:sldId id="546"/>
            <p14:sldId id="547"/>
            <p14:sldId id="548"/>
            <p14:sldId id="549"/>
            <p14:sldId id="550"/>
            <p14:sldId id="551"/>
            <p14:sldId id="507"/>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03"/>
            <p14:sldId id="590"/>
            <p14:sldId id="591"/>
            <p14:sldId id="592"/>
            <p14:sldId id="593"/>
            <p14:sldId id="594"/>
            <p14:sldId id="595"/>
            <p14:sldId id="596"/>
            <p14:sldId id="505"/>
            <p14:sldId id="504"/>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5"/>
    <a:srgbClr val="262626"/>
    <a:srgbClr val="7F7F7F"/>
    <a:srgbClr val="801C76"/>
    <a:srgbClr val="3BA62B"/>
    <a:srgbClr val="A8821D"/>
    <a:srgbClr val="7E1C77"/>
    <a:srgbClr val="FF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434" autoAdjust="0"/>
  </p:normalViewPr>
  <p:slideViewPr>
    <p:cSldViewPr snapToGrid="0">
      <p:cViewPr varScale="1">
        <p:scale>
          <a:sx n="94" d="100"/>
          <a:sy n="94" d="100"/>
        </p:scale>
        <p:origin x="1512" y="66"/>
      </p:cViewPr>
      <p:guideLst>
        <p:guide orient="horz" pos="2382"/>
        <p:guide pos="3368"/>
      </p:guideLst>
    </p:cSldViewPr>
  </p:slideViewPr>
  <p:notesTextViewPr>
    <p:cViewPr>
      <p:scale>
        <a:sx n="1" d="1"/>
        <a:sy n="1" d="1"/>
      </p:scale>
      <p:origin x="0" y="0"/>
    </p:cViewPr>
  </p:notesTextViewPr>
  <p:sorterViewPr>
    <p:cViewPr>
      <p:scale>
        <a:sx n="66" d="100"/>
        <a:sy n="66" d="100"/>
      </p:scale>
      <p:origin x="0" y="2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2108" tIns="46054" rIns="92108" bIns="4605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2" y="0"/>
            <a:ext cx="2945660" cy="496332"/>
          </a:xfrm>
          <a:prstGeom prst="rect">
            <a:avLst/>
          </a:prstGeom>
        </p:spPr>
        <p:txBody>
          <a:bodyPr vert="horz" lIns="92108" tIns="46054" rIns="92108" bIns="46054" rtlCol="0"/>
          <a:lstStyle>
            <a:lvl1pPr algn="r" fontAlgn="auto">
              <a:spcBef>
                <a:spcPts val="0"/>
              </a:spcBef>
              <a:spcAft>
                <a:spcPts val="0"/>
              </a:spcAft>
              <a:defRPr sz="1200">
                <a:latin typeface="+mn-lt"/>
                <a:cs typeface="+mn-cs"/>
              </a:defRPr>
            </a:lvl1pPr>
          </a:lstStyle>
          <a:p>
            <a:pPr>
              <a:defRPr/>
            </a:pPr>
            <a:fld id="{E5D2539D-4D41-4155-A306-C3B15BBA4B72}" type="datetimeFigureOut">
              <a:rPr lang="fr-FR"/>
              <a:pPr>
                <a:defRPr/>
              </a:pPr>
              <a:t>02/10/2020</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2108" tIns="46054" rIns="92108" bIns="46054" rtlCol="0" anchor="ctr"/>
          <a:lstStyle/>
          <a:p>
            <a:pPr lvl="0"/>
            <a:endParaRPr lang="fr-FR" noProof="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fontAlgn="auto">
              <a:spcBef>
                <a:spcPts val="0"/>
              </a:spcBef>
              <a:spcAft>
                <a:spcPts val="0"/>
              </a:spcAft>
              <a:defRPr sz="1200">
                <a:latin typeface="+mn-lt"/>
                <a:cs typeface="+mn-cs"/>
              </a:defRPr>
            </a:lvl1pPr>
          </a:lstStyle>
          <a:p>
            <a:pPr>
              <a:defRPr/>
            </a:pPr>
            <a:fld id="{FA8A6AB9-E6D7-432C-A271-7D4DF8C73693}" type="slidenum">
              <a:rPr lang="fr-FR"/>
              <a:pPr>
                <a:defRPr/>
              </a:pPr>
              <a:t>‹N°›</a:t>
            </a:fld>
            <a:endParaRPr lang="fr-FR"/>
          </a:p>
        </p:txBody>
      </p:sp>
    </p:spTree>
    <p:extLst>
      <p:ext uri="{BB962C8B-B14F-4D97-AF65-F5344CB8AC3E}">
        <p14:creationId xmlns:p14="http://schemas.microsoft.com/office/powerpoint/2010/main" val="28858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483" algn="l" rtl="0" eaLnBrk="0" fontAlgn="base" hangingPunct="0">
      <a:spcBef>
        <a:spcPct val="30000"/>
      </a:spcBef>
      <a:spcAft>
        <a:spcPct val="0"/>
      </a:spcAft>
      <a:defRPr sz="1400" kern="1200">
        <a:solidFill>
          <a:schemeClr val="tx1"/>
        </a:solidFill>
        <a:latin typeface="+mn-lt"/>
        <a:ea typeface="+mn-ea"/>
        <a:cs typeface="+mn-cs"/>
      </a:defRPr>
    </a:lvl2pPr>
    <a:lvl3pPr marL="1042966" algn="l" rtl="0" eaLnBrk="0" fontAlgn="base" hangingPunct="0">
      <a:spcBef>
        <a:spcPct val="30000"/>
      </a:spcBef>
      <a:spcAft>
        <a:spcPct val="0"/>
      </a:spcAft>
      <a:defRPr sz="1400" kern="1200">
        <a:solidFill>
          <a:schemeClr val="tx1"/>
        </a:solidFill>
        <a:latin typeface="+mn-lt"/>
        <a:ea typeface="+mn-ea"/>
        <a:cs typeface="+mn-cs"/>
      </a:defRPr>
    </a:lvl3pPr>
    <a:lvl4pPr marL="1564449" algn="l" rtl="0" eaLnBrk="0" fontAlgn="base" hangingPunct="0">
      <a:spcBef>
        <a:spcPct val="30000"/>
      </a:spcBef>
      <a:spcAft>
        <a:spcPct val="0"/>
      </a:spcAft>
      <a:defRPr sz="1400" kern="1200">
        <a:solidFill>
          <a:schemeClr val="tx1"/>
        </a:solidFill>
        <a:latin typeface="+mn-lt"/>
        <a:ea typeface="+mn-ea"/>
        <a:cs typeface="+mn-cs"/>
      </a:defRPr>
    </a:lvl4pPr>
    <a:lvl5pPr marL="2085931" algn="l" rtl="0" eaLnBrk="0" fontAlgn="base" hangingPunct="0">
      <a:spcBef>
        <a:spcPct val="30000"/>
      </a:spcBef>
      <a:spcAft>
        <a:spcPct val="0"/>
      </a:spcAft>
      <a:defRPr sz="1400" kern="1200">
        <a:solidFill>
          <a:schemeClr val="tx1"/>
        </a:solidFill>
        <a:latin typeface="+mn-lt"/>
        <a:ea typeface="+mn-ea"/>
        <a:cs typeface="+mn-cs"/>
      </a:defRPr>
    </a:lvl5pPr>
    <a:lvl6pPr marL="2607414" algn="l" defTabSz="1042966" rtl="0" eaLnBrk="1" latinLnBrk="0" hangingPunct="1">
      <a:defRPr sz="1400" kern="1200">
        <a:solidFill>
          <a:schemeClr val="tx1"/>
        </a:solidFill>
        <a:latin typeface="+mn-lt"/>
        <a:ea typeface="+mn-ea"/>
        <a:cs typeface="+mn-cs"/>
      </a:defRPr>
    </a:lvl6pPr>
    <a:lvl7pPr marL="3128896" algn="l" defTabSz="1042966" rtl="0" eaLnBrk="1" latinLnBrk="0" hangingPunct="1">
      <a:defRPr sz="1400" kern="1200">
        <a:solidFill>
          <a:schemeClr val="tx1"/>
        </a:solidFill>
        <a:latin typeface="+mn-lt"/>
        <a:ea typeface="+mn-ea"/>
        <a:cs typeface="+mn-cs"/>
      </a:defRPr>
    </a:lvl7pPr>
    <a:lvl8pPr marL="3650379" algn="l" defTabSz="1042966" rtl="0" eaLnBrk="1" latinLnBrk="0" hangingPunct="1">
      <a:defRPr sz="1400" kern="1200">
        <a:solidFill>
          <a:schemeClr val="tx1"/>
        </a:solidFill>
        <a:latin typeface="+mn-lt"/>
        <a:ea typeface="+mn-ea"/>
        <a:cs typeface="+mn-cs"/>
      </a:defRPr>
    </a:lvl8pPr>
    <a:lvl9pPr marL="4171862" algn="l" defTabSz="104296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C09239A-3A3B-42D4-9F9A-19D0ED6C2C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859" y="2697480"/>
            <a:ext cx="4572401" cy="3629343"/>
          </a:xfrm>
          <a:prstGeom prst="rect">
            <a:avLst/>
          </a:prstGeom>
        </p:spPr>
      </p:pic>
      <p:sp>
        <p:nvSpPr>
          <p:cNvPr id="2" name="Titre 1"/>
          <p:cNvSpPr>
            <a:spLocks noGrp="1"/>
          </p:cNvSpPr>
          <p:nvPr>
            <p:ph type="ctrTitle"/>
          </p:nvPr>
        </p:nvSpPr>
        <p:spPr>
          <a:xfrm>
            <a:off x="1237544" y="1637045"/>
            <a:ext cx="4533219" cy="1620771"/>
          </a:xfrm>
        </p:spPr>
        <p:txBody>
          <a:bodyPr>
            <a:normAutofit/>
          </a:bodyPr>
          <a:lstStyle>
            <a:lvl1pPr algn="l">
              <a:defRPr sz="24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Sous-titre 2"/>
          <p:cNvSpPr>
            <a:spLocks noGrp="1"/>
          </p:cNvSpPr>
          <p:nvPr>
            <p:ph type="subTitle" idx="1"/>
          </p:nvPr>
        </p:nvSpPr>
        <p:spPr>
          <a:xfrm>
            <a:off x="1220444" y="3572867"/>
            <a:ext cx="4463094" cy="1134189"/>
          </a:xfrm>
          <a:prstGeom prst="rect">
            <a:avLst/>
          </a:prstGeom>
        </p:spPr>
        <p:txBody>
          <a:bodyPr/>
          <a:lstStyle>
            <a:lvl1pPr marL="0" indent="0" algn="l">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lgn="ctr">
              <a:buNone/>
              <a:defRPr>
                <a:solidFill>
                  <a:schemeClr val="tx1">
                    <a:tint val="75000"/>
                  </a:schemeClr>
                </a:solidFill>
              </a:defRPr>
            </a:lvl2pPr>
            <a:lvl3pPr marL="1042966" indent="0" algn="ctr">
              <a:buNone/>
              <a:defRPr>
                <a:solidFill>
                  <a:schemeClr val="tx1">
                    <a:tint val="75000"/>
                  </a:schemeClr>
                </a:solidFill>
              </a:defRPr>
            </a:lvl3pPr>
            <a:lvl4pPr marL="1564449" indent="0" algn="ctr">
              <a:buNone/>
              <a:defRPr>
                <a:solidFill>
                  <a:schemeClr val="tx1">
                    <a:tint val="75000"/>
                  </a:schemeClr>
                </a:solidFill>
              </a:defRPr>
            </a:lvl4pPr>
            <a:lvl5pPr marL="2085931" indent="0" algn="ctr">
              <a:buNone/>
              <a:defRPr>
                <a:solidFill>
                  <a:schemeClr val="tx1">
                    <a:tint val="75000"/>
                  </a:schemeClr>
                </a:solidFill>
              </a:defRPr>
            </a:lvl5pPr>
            <a:lvl6pPr marL="2607414" indent="0" algn="ctr">
              <a:buNone/>
              <a:defRPr>
                <a:solidFill>
                  <a:schemeClr val="tx1">
                    <a:tint val="75000"/>
                  </a:schemeClr>
                </a:solidFill>
              </a:defRPr>
            </a:lvl6pPr>
            <a:lvl7pPr marL="3128896" indent="0" algn="ctr">
              <a:buNone/>
              <a:defRPr>
                <a:solidFill>
                  <a:schemeClr val="tx1">
                    <a:tint val="75000"/>
                  </a:schemeClr>
                </a:solidFill>
              </a:defRPr>
            </a:lvl7pPr>
            <a:lvl8pPr marL="3650379" indent="0" algn="ctr">
              <a:buNone/>
              <a:defRPr>
                <a:solidFill>
                  <a:schemeClr val="tx1">
                    <a:tint val="75000"/>
                  </a:schemeClr>
                </a:solidFill>
              </a:defRPr>
            </a:lvl8pPr>
            <a:lvl9pPr marL="4171862" indent="0" algn="ctr">
              <a:buNone/>
              <a:defRPr>
                <a:solidFill>
                  <a:schemeClr val="tx1">
                    <a:tint val="75000"/>
                  </a:schemeClr>
                </a:solidFill>
              </a:defRPr>
            </a:lvl9pPr>
          </a:lstStyle>
          <a:p>
            <a:r>
              <a:rPr lang="fr-FR" dirty="0"/>
              <a:t>Modifiez le style des sous-titres du masque</a:t>
            </a:r>
          </a:p>
        </p:txBody>
      </p:sp>
      <p:sp>
        <p:nvSpPr>
          <p:cNvPr id="13" name="Espace réservé du texte 12"/>
          <p:cNvSpPr>
            <a:spLocks noGrp="1"/>
          </p:cNvSpPr>
          <p:nvPr>
            <p:ph type="body" sz="quarter" idx="10" hasCustomPrompt="1"/>
          </p:nvPr>
        </p:nvSpPr>
        <p:spPr>
          <a:xfrm>
            <a:off x="1226583" y="4733777"/>
            <a:ext cx="4470427" cy="872876"/>
          </a:xfrm>
          <a:prstGeom prst="rect">
            <a:avLst/>
          </a:prstGeom>
        </p:spPr>
        <p:txBody>
          <a:bodyPr/>
          <a:lstStyle>
            <a:lvl1pPr marL="325926" indent="-325926">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825189" indent="-260741" algn="l" defTabSz="1042966" rtl="0" eaLnBrk="1" latinLnBrk="0" hangingPunct="1">
              <a:spcBef>
                <a:spcPct val="20000"/>
              </a:spcBef>
              <a:buClr>
                <a:schemeClr val="bg2">
                  <a:lumMod val="75000"/>
                </a:schemeClr>
              </a:buClr>
              <a:buFont typeface="Arial" pitchFamily="34" charset="0"/>
              <a:buChar char="»"/>
              <a:defRPr sz="1400">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dirty="0"/>
              <a:t>Date</a:t>
            </a:r>
          </a:p>
        </p:txBody>
      </p:sp>
      <p:pic>
        <p:nvPicPr>
          <p:cNvPr id="11" name="Image 10">
            <a:extLst>
              <a:ext uri="{FF2B5EF4-FFF2-40B4-BE49-F238E27FC236}">
                <a16:creationId xmlns:a16="http://schemas.microsoft.com/office/drawing/2014/main" id="{C1FFE237-470F-4C7B-BB62-84F68D27B2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2043" y="5764879"/>
            <a:ext cx="1483752" cy="1123887"/>
          </a:xfrm>
          <a:prstGeom prst="rect">
            <a:avLst/>
          </a:prstGeom>
        </p:spPr>
      </p:pic>
      <p:pic>
        <p:nvPicPr>
          <p:cNvPr id="19" name="Image 18">
            <a:extLst>
              <a:ext uri="{FF2B5EF4-FFF2-40B4-BE49-F238E27FC236}">
                <a16:creationId xmlns:a16="http://schemas.microsoft.com/office/drawing/2014/main" id="{88B5301F-FECF-426A-B7C3-1F1091CDB0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0109167" y="182590"/>
            <a:ext cx="362075" cy="831242"/>
          </a:xfrm>
          <a:prstGeom prst="rect">
            <a:avLst/>
          </a:prstGeom>
        </p:spPr>
      </p:pic>
    </p:spTree>
    <p:extLst>
      <p:ext uri="{BB962C8B-B14F-4D97-AF65-F5344CB8AC3E}">
        <p14:creationId xmlns:p14="http://schemas.microsoft.com/office/powerpoint/2010/main" val="124371626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re de section">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3D870A-3DC1-43DD-9CEF-07FAE17C9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507" r="36059"/>
          <a:stretch/>
        </p:blipFill>
        <p:spPr>
          <a:xfrm>
            <a:off x="-1" y="-1"/>
            <a:ext cx="3905513" cy="7561263"/>
          </a:xfrm>
          <a:prstGeom prst="rect">
            <a:avLst/>
          </a:prstGeom>
        </p:spPr>
      </p:pic>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spTree>
    <p:extLst>
      <p:ext uri="{BB962C8B-B14F-4D97-AF65-F5344CB8AC3E}">
        <p14:creationId xmlns:p14="http://schemas.microsoft.com/office/powerpoint/2010/main" val="205532383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38AFF-EF33-4E5F-8A22-D06383EC9BA0}"/>
              </a:ext>
            </a:extLst>
          </p:cNvPr>
          <p:cNvSpPr>
            <a:spLocks noGrp="1"/>
          </p:cNvSpPr>
          <p:nvPr>
            <p:ph type="title"/>
          </p:nvPr>
        </p:nvSpPr>
        <p:spPr>
          <a:xfrm>
            <a:off x="534670" y="302801"/>
            <a:ext cx="9624060" cy="456151"/>
          </a:xfrm>
        </p:spPr>
        <p:txBody>
          <a:bodyPr/>
          <a:lstStyle/>
          <a:p>
            <a:r>
              <a:rPr lang="fr-FR"/>
              <a:t>Modifiez le style du titre</a:t>
            </a:r>
          </a:p>
        </p:txBody>
      </p:sp>
    </p:spTree>
    <p:extLst>
      <p:ext uri="{BB962C8B-B14F-4D97-AF65-F5344CB8AC3E}">
        <p14:creationId xmlns:p14="http://schemas.microsoft.com/office/powerpoint/2010/main" val="21773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27DCAD-1F68-4E52-8A5D-C3E7D6A2764B}"/>
              </a:ext>
            </a:extLst>
          </p:cNvPr>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5875"/>
          <a:stretch/>
        </p:blipFill>
        <p:spPr>
          <a:xfrm>
            <a:off x="1777" y="-2"/>
            <a:ext cx="10687960" cy="7570047"/>
          </a:xfrm>
          <a:prstGeom prst="rect">
            <a:avLst/>
          </a:prstGeom>
        </p:spPr>
      </p:pic>
      <p:grpSp>
        <p:nvGrpSpPr>
          <p:cNvPr id="26" name="Groupe 25">
            <a:extLst>
              <a:ext uri="{FF2B5EF4-FFF2-40B4-BE49-F238E27FC236}">
                <a16:creationId xmlns:a16="http://schemas.microsoft.com/office/drawing/2014/main" id="{0793D9E1-10D3-48BE-9F85-AA574F319A8C}"/>
              </a:ext>
            </a:extLst>
          </p:cNvPr>
          <p:cNvGrpSpPr/>
          <p:nvPr userDrawn="1"/>
        </p:nvGrpSpPr>
        <p:grpSpPr>
          <a:xfrm>
            <a:off x="6510528" y="-1"/>
            <a:ext cx="4179208" cy="7561263"/>
            <a:chOff x="3257096" y="0"/>
            <a:chExt cx="4179208" cy="7561263"/>
          </a:xfrm>
        </p:grpSpPr>
        <p:sp>
          <p:nvSpPr>
            <p:cNvPr id="6" name="Rectangle 5">
              <a:extLst>
                <a:ext uri="{FF2B5EF4-FFF2-40B4-BE49-F238E27FC236}">
                  <a16:creationId xmlns:a16="http://schemas.microsoft.com/office/drawing/2014/main" id="{D344A9B5-090C-40DE-B451-CB2971DE86E3}"/>
                </a:ext>
              </a:extLst>
            </p:cNvPr>
            <p:cNvSpPr/>
            <p:nvPr userDrawn="1"/>
          </p:nvSpPr>
          <p:spPr>
            <a:xfrm>
              <a:off x="3257096" y="0"/>
              <a:ext cx="4179208" cy="7561263"/>
            </a:xfrm>
            <a:prstGeom prst="rect">
              <a:avLst/>
            </a:prstGeom>
            <a:solidFill>
              <a:srgbClr val="262626">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ZoneTexte 8">
              <a:extLst>
                <a:ext uri="{FF2B5EF4-FFF2-40B4-BE49-F238E27FC236}">
                  <a16:creationId xmlns:a16="http://schemas.microsoft.com/office/drawing/2014/main" id="{45D2675B-CC2B-4671-9E99-B1FFE824A7F2}"/>
                </a:ext>
              </a:extLst>
            </p:cNvPr>
            <p:cNvSpPr txBox="1"/>
            <p:nvPr userDrawn="1"/>
          </p:nvSpPr>
          <p:spPr>
            <a:xfrm>
              <a:off x="3694376" y="6521631"/>
              <a:ext cx="3300984" cy="646331"/>
            </a:xfrm>
            <a:prstGeom prst="rect">
              <a:avLst/>
            </a:prstGeom>
            <a:noFill/>
          </p:spPr>
          <p:txBody>
            <a:bodyPr wrap="square" rtlCol="0">
              <a:spAutoFit/>
            </a:bodyPr>
            <a:lstStyle/>
            <a:p>
              <a:pPr algn="ctr"/>
              <a:r>
                <a:rPr lang="fr-FR" sz="1200" dirty="0">
                  <a:solidFill>
                    <a:schemeClr val="bg1"/>
                  </a:solidFill>
                </a:rPr>
                <a:t>Pae du Tilloy - 5 rue Jean Monnet</a:t>
              </a:r>
            </a:p>
            <a:p>
              <a:pPr algn="ctr"/>
              <a:r>
                <a:rPr lang="fr-FR" sz="1200" dirty="0">
                  <a:solidFill>
                    <a:schemeClr val="bg1"/>
                  </a:solidFill>
                </a:rPr>
                <a:t>60006 Beauvais CEDEX</a:t>
              </a:r>
              <a:br>
                <a:rPr lang="fr-FR" sz="1200" dirty="0">
                  <a:solidFill>
                    <a:schemeClr val="bg1"/>
                  </a:solidFill>
                </a:rPr>
              </a:br>
              <a:r>
                <a:rPr lang="fr-FR" sz="1200" dirty="0">
                  <a:solidFill>
                    <a:schemeClr val="bg1"/>
                  </a:solidFill>
                </a:rPr>
                <a:t>03 44 08 40 40</a:t>
              </a:r>
            </a:p>
          </p:txBody>
        </p:sp>
      </p:grpSp>
      <p:pic>
        <p:nvPicPr>
          <p:cNvPr id="14" name="Image 13">
            <a:extLst>
              <a:ext uri="{FF2B5EF4-FFF2-40B4-BE49-F238E27FC236}">
                <a16:creationId xmlns:a16="http://schemas.microsoft.com/office/drawing/2014/main" id="{3836592C-D3ED-4120-A349-FADA1C6CB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6448" y="879603"/>
            <a:ext cx="2357752" cy="938385"/>
          </a:xfrm>
          <a:prstGeom prst="rect">
            <a:avLst/>
          </a:prstGeom>
        </p:spPr>
      </p:pic>
      <p:sp>
        <p:nvSpPr>
          <p:cNvPr id="4" name="ZoneTexte 3">
            <a:extLst>
              <a:ext uri="{FF2B5EF4-FFF2-40B4-BE49-F238E27FC236}">
                <a16:creationId xmlns:a16="http://schemas.microsoft.com/office/drawing/2014/main" id="{90587139-025D-4C8E-8500-FB05553F84B1}"/>
              </a:ext>
            </a:extLst>
          </p:cNvPr>
          <p:cNvSpPr txBox="1"/>
          <p:nvPr userDrawn="1"/>
        </p:nvSpPr>
        <p:spPr>
          <a:xfrm>
            <a:off x="893518" y="2749580"/>
            <a:ext cx="4718303" cy="2062103"/>
          </a:xfrm>
          <a:prstGeom prst="rect">
            <a:avLst/>
          </a:prstGeom>
          <a:solidFill>
            <a:srgbClr val="262626">
              <a:alpha val="69804"/>
            </a:srgbClr>
          </a:solidFill>
        </p:spPr>
        <p:txBody>
          <a:bodyPr wrap="square" rtlCol="0">
            <a:spAutoFit/>
          </a:bodyPr>
          <a:lstStyle/>
          <a:p>
            <a:pPr algn="ctr"/>
            <a:endParaRPr lang="fr-FR" sz="3200" dirty="0">
              <a:solidFill>
                <a:schemeClr val="bg1"/>
              </a:solidFill>
            </a:endParaRPr>
          </a:p>
          <a:p>
            <a:pPr algn="ctr"/>
            <a:r>
              <a:rPr lang="fr-FR" sz="3200" dirty="0">
                <a:solidFill>
                  <a:schemeClr val="bg1"/>
                </a:solidFill>
              </a:rPr>
              <a:t>AVEZ-VOUS</a:t>
            </a:r>
          </a:p>
          <a:p>
            <a:pPr algn="ctr"/>
            <a:r>
              <a:rPr lang="fr-FR" sz="3200" dirty="0">
                <a:solidFill>
                  <a:schemeClr val="bg1"/>
                </a:solidFill>
              </a:rPr>
              <a:t>DES QUESTIONS ?</a:t>
            </a:r>
          </a:p>
          <a:p>
            <a:pPr algn="ctr"/>
            <a:endParaRPr lang="fr-FR" sz="3200" dirty="0">
              <a:solidFill>
                <a:schemeClr val="bg1"/>
              </a:solidFill>
            </a:endParaRPr>
          </a:p>
        </p:txBody>
      </p:sp>
    </p:spTree>
    <p:extLst>
      <p:ext uri="{BB962C8B-B14F-4D97-AF65-F5344CB8AC3E}">
        <p14:creationId xmlns:p14="http://schemas.microsoft.com/office/powerpoint/2010/main" val="29856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88F3C-BA57-47B0-AE85-5FAD0EB570B9}"/>
              </a:ext>
            </a:extLst>
          </p:cNvPr>
          <p:cNvSpPr>
            <a:spLocks noGrp="1"/>
          </p:cNvSpPr>
          <p:nvPr>
            <p:ph type="ctrTitle"/>
          </p:nvPr>
        </p:nvSpPr>
        <p:spPr>
          <a:xfrm>
            <a:off x="1336675" y="1238250"/>
            <a:ext cx="8020050"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47F6FA8-6776-44F7-8E06-B8889CAA07D9}"/>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8E6258-6F31-4F20-A827-2E1362B9B6AF}"/>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5" name="Espace réservé du pied de page 4">
            <a:extLst>
              <a:ext uri="{FF2B5EF4-FFF2-40B4-BE49-F238E27FC236}">
                <a16:creationId xmlns:a16="http://schemas.microsoft.com/office/drawing/2014/main" id="{2CB9AD72-8246-459D-8B87-F7F1503DA6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6ECD3-C99E-48BE-A177-B4A398618A3B}"/>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8260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CF7FC-96FD-4557-975E-B91B6F0899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311DCB-1D9D-4612-99AE-1180A25FC69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CAFDB-9F58-4933-996D-F2A24D082D9E}"/>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5" name="Espace réservé du pied de page 4">
            <a:extLst>
              <a:ext uri="{FF2B5EF4-FFF2-40B4-BE49-F238E27FC236}">
                <a16:creationId xmlns:a16="http://schemas.microsoft.com/office/drawing/2014/main" id="{32D39B3D-79F4-4E57-A4D9-4ED591BEF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613C0B-1D95-4F06-9A78-1484F858CB6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4645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BC452-0ACE-4DCB-9B77-5BE107A07865}"/>
              </a:ext>
            </a:extLst>
          </p:cNvPr>
          <p:cNvSpPr>
            <a:spLocks noGrp="1"/>
          </p:cNvSpPr>
          <p:nvPr>
            <p:ph type="title"/>
          </p:nvPr>
        </p:nvSpPr>
        <p:spPr>
          <a:xfrm>
            <a:off x="730250" y="1884363"/>
            <a:ext cx="9221788" cy="314642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12309F-DF24-4983-8821-38A9BC64723F}"/>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4DB0C06-9763-4AA9-ACEA-DEB3A42D1344}"/>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5" name="Espace réservé du pied de page 4">
            <a:extLst>
              <a:ext uri="{FF2B5EF4-FFF2-40B4-BE49-F238E27FC236}">
                <a16:creationId xmlns:a16="http://schemas.microsoft.com/office/drawing/2014/main" id="{757167F9-5ACA-44E7-BB84-6ED72D88F2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E847B-02AC-45CE-A550-FE9BD080971A}"/>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38211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E03DF-2B00-4520-99F7-F9445D8162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F43EC3-2276-4FA5-B9F5-8B65DC6D138F}"/>
              </a:ext>
            </a:extLst>
          </p:cNvPr>
          <p:cNvSpPr>
            <a:spLocks noGrp="1"/>
          </p:cNvSpPr>
          <p:nvPr>
            <p:ph sz="half" idx="1"/>
          </p:nvPr>
        </p:nvSpPr>
        <p:spPr>
          <a:xfrm>
            <a:off x="735013" y="2012950"/>
            <a:ext cx="4535487"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F4AA80-A79E-4F95-8037-4416852CE54A}"/>
              </a:ext>
            </a:extLst>
          </p:cNvPr>
          <p:cNvSpPr>
            <a:spLocks noGrp="1"/>
          </p:cNvSpPr>
          <p:nvPr>
            <p:ph sz="half" idx="2"/>
          </p:nvPr>
        </p:nvSpPr>
        <p:spPr>
          <a:xfrm>
            <a:off x="5422900" y="2012950"/>
            <a:ext cx="4535488"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78DD76-97F0-40FC-B38F-F090C1D129AD}"/>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6" name="Espace réservé du pied de page 5">
            <a:extLst>
              <a:ext uri="{FF2B5EF4-FFF2-40B4-BE49-F238E27FC236}">
                <a16:creationId xmlns:a16="http://schemas.microsoft.com/office/drawing/2014/main" id="{BDCD225A-58F2-4987-88C9-AF23849135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54A70C-BB5E-4DA2-AFB7-E55F1080B0E4}"/>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8730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40FA9-4A80-4940-BF0C-82571FA67AC8}"/>
              </a:ext>
            </a:extLst>
          </p:cNvPr>
          <p:cNvSpPr>
            <a:spLocks noGrp="1"/>
          </p:cNvSpPr>
          <p:nvPr>
            <p:ph type="title"/>
          </p:nvPr>
        </p:nvSpPr>
        <p:spPr>
          <a:xfrm>
            <a:off x="736600" y="403225"/>
            <a:ext cx="9223375"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4696FB8-16BD-4838-B730-8DCCB247252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817171F-25AB-4155-8765-AD90924AC654}"/>
              </a:ext>
            </a:extLst>
          </p:cNvPr>
          <p:cNvSpPr>
            <a:spLocks noGrp="1"/>
          </p:cNvSpPr>
          <p:nvPr>
            <p:ph sz="half" idx="2"/>
          </p:nvPr>
        </p:nvSpPr>
        <p:spPr>
          <a:xfrm>
            <a:off x="736600" y="2762250"/>
            <a:ext cx="4524375"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B153A-0EBE-4725-93E0-4272254C3E16}"/>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FBF8CC1-FD4B-459D-974D-82926FC535A1}"/>
              </a:ext>
            </a:extLst>
          </p:cNvPr>
          <p:cNvSpPr>
            <a:spLocks noGrp="1"/>
          </p:cNvSpPr>
          <p:nvPr>
            <p:ph sz="quarter" idx="4"/>
          </p:nvPr>
        </p:nvSpPr>
        <p:spPr>
          <a:xfrm>
            <a:off x="5413375" y="2762250"/>
            <a:ext cx="4546600"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8DAD86-55FE-4432-9F8B-8BE5437F3748}"/>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8" name="Espace réservé du pied de page 7">
            <a:extLst>
              <a:ext uri="{FF2B5EF4-FFF2-40B4-BE49-F238E27FC236}">
                <a16:creationId xmlns:a16="http://schemas.microsoft.com/office/drawing/2014/main" id="{6D1FE509-EEE3-4AE3-86D0-9138B870976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87BE03-0E1F-4FF9-9EC7-471C0670791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1929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D6DCF-3272-45D6-B91A-0143F60C4C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5E1C34-C96F-4895-BDAF-4C6367FFB108}"/>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4" name="Espace réservé du pied de page 3">
            <a:extLst>
              <a:ext uri="{FF2B5EF4-FFF2-40B4-BE49-F238E27FC236}">
                <a16:creationId xmlns:a16="http://schemas.microsoft.com/office/drawing/2014/main" id="{A92BF9DC-353C-4A30-84B6-7298839BF3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7F8048-97A3-431B-99FD-982C92F9B40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0151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E9855C-1B16-4E87-9FAE-474BBC0AFBB0}"/>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3" name="Espace réservé du pied de page 2">
            <a:extLst>
              <a:ext uri="{FF2B5EF4-FFF2-40B4-BE49-F238E27FC236}">
                <a16:creationId xmlns:a16="http://schemas.microsoft.com/office/drawing/2014/main" id="{A79D6A6D-B031-4C54-A4F6-93B1921E09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0EDA47-FC8D-41D6-ACD4-52C8177C8B7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69673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052277F-1E49-485B-86BF-582ECEC9C3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15" b="53881"/>
          <a:stretch/>
        </p:blipFill>
        <p:spPr>
          <a:xfrm>
            <a:off x="0" y="0"/>
            <a:ext cx="10733164"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422838646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B08A-CE57-43C1-825A-F52671FB13D2}"/>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384D31-3A97-4FD7-A880-0E9521BBD655}"/>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AB4856-6C69-4BFC-9917-D334721159EB}"/>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A4BBD78-3E6B-414C-8FCF-93D8EE02930B}"/>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6" name="Espace réservé du pied de page 5">
            <a:extLst>
              <a:ext uri="{FF2B5EF4-FFF2-40B4-BE49-F238E27FC236}">
                <a16:creationId xmlns:a16="http://schemas.microsoft.com/office/drawing/2014/main" id="{B95386C0-379D-47AE-AA4F-8B608A1723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3FB243-C6BE-4B81-BB88-2414BE1BEF1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79164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86C00-F4D9-4827-A431-7BFF3E15E70B}"/>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CD4E89-9434-4FD7-AD32-B59869ECB536}"/>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33F272-A1A0-400C-BD11-4C7FF51E0D74}"/>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2AA654-1C6C-46ED-80AC-DAC498EA5779}"/>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6" name="Espace réservé du pied de page 5">
            <a:extLst>
              <a:ext uri="{FF2B5EF4-FFF2-40B4-BE49-F238E27FC236}">
                <a16:creationId xmlns:a16="http://schemas.microsoft.com/office/drawing/2014/main" id="{2414A1C6-E3FF-46B7-8C74-A83F0BE297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2022F-1DF9-47D4-A1EF-B3C7ACA8D33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79569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89945-4A2E-4C80-A14B-9E91114A46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1B846D-A9D5-4EB0-A82A-EAE6F0F02BD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210F4D-6F5C-47A1-83F1-FE0DD04BF12F}"/>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5" name="Espace réservé du pied de page 4">
            <a:extLst>
              <a:ext uri="{FF2B5EF4-FFF2-40B4-BE49-F238E27FC236}">
                <a16:creationId xmlns:a16="http://schemas.microsoft.com/office/drawing/2014/main" id="{3828E009-3A1D-419E-BE0F-8EF4784DF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031D6F-BCBF-4695-9565-10FC1BB03ABD}"/>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74332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CED60F-346B-479C-86C4-4415B8DD3203}"/>
              </a:ext>
            </a:extLst>
          </p:cNvPr>
          <p:cNvSpPr>
            <a:spLocks noGrp="1"/>
          </p:cNvSpPr>
          <p:nvPr>
            <p:ph type="title" orient="vert"/>
          </p:nvPr>
        </p:nvSpPr>
        <p:spPr>
          <a:xfrm>
            <a:off x="7653338" y="403225"/>
            <a:ext cx="2305050" cy="64071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B5BB13-98C5-4EC7-88A1-9C328C2F522E}"/>
              </a:ext>
            </a:extLst>
          </p:cNvPr>
          <p:cNvSpPr>
            <a:spLocks noGrp="1"/>
          </p:cNvSpPr>
          <p:nvPr>
            <p:ph type="body" orient="vert" idx="1"/>
          </p:nvPr>
        </p:nvSpPr>
        <p:spPr>
          <a:xfrm>
            <a:off x="735013" y="403225"/>
            <a:ext cx="6765925" cy="64071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C10527-B3AA-4310-8655-4C93AF819AD3}"/>
              </a:ext>
            </a:extLst>
          </p:cNvPr>
          <p:cNvSpPr>
            <a:spLocks noGrp="1"/>
          </p:cNvSpPr>
          <p:nvPr>
            <p:ph type="dt" sz="half" idx="10"/>
          </p:nvPr>
        </p:nvSpPr>
        <p:spPr/>
        <p:txBody>
          <a:bodyPr/>
          <a:lstStyle/>
          <a:p>
            <a:fld id="{56ED5532-FBD3-41CD-8BED-557F230F5F7B}" type="datetimeFigureOut">
              <a:rPr lang="fr-FR" smtClean="0"/>
              <a:t>02/10/2020</a:t>
            </a:fld>
            <a:endParaRPr lang="fr-FR"/>
          </a:p>
        </p:txBody>
      </p:sp>
      <p:sp>
        <p:nvSpPr>
          <p:cNvPr id="5" name="Espace réservé du pied de page 4">
            <a:extLst>
              <a:ext uri="{FF2B5EF4-FFF2-40B4-BE49-F238E27FC236}">
                <a16:creationId xmlns:a16="http://schemas.microsoft.com/office/drawing/2014/main" id="{6AC66B39-BEE8-407E-BD87-036F9E76A6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15E60-3A29-4A44-9623-7EEECC0ED33E}"/>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427325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EC BANDE GRIS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889DC9E-5420-4E6F-90BE-10A94C9B2D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232" b="35506"/>
          <a:stretch/>
        </p:blipFill>
        <p:spPr>
          <a:xfrm>
            <a:off x="0" y="-1"/>
            <a:ext cx="10693400" cy="802835"/>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360730976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VEC BANDE GRIS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FD5CF29-5314-49F1-BA4F-1C564A14C9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77" b="36612"/>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hasCustomPrompt="1"/>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53832784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4968C55-2F2C-4797-B25E-2FFE8931B2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88" b="40850"/>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hasCustomPrompt="1"/>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277780518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546767" y="302801"/>
            <a:ext cx="9908189" cy="460928"/>
          </a:xfrm>
        </p:spPr>
        <p:txBody>
          <a:bodyPr>
            <a:noAutofit/>
          </a:bodyPr>
          <a:lstStyle>
            <a:lvl1pPr>
              <a:defRPr sz="2400">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4" name="Espace réservé du texte 3"/>
          <p:cNvSpPr>
            <a:spLocks noGrp="1"/>
          </p:cNvSpPr>
          <p:nvPr>
            <p:ph type="body" sz="quarter" idx="10"/>
          </p:nvPr>
        </p:nvSpPr>
        <p:spPr>
          <a:xfrm>
            <a:off x="546767" y="1637043"/>
            <a:ext cx="9851365" cy="539866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546768" y="763729"/>
            <a:ext cx="9873368" cy="397316"/>
          </a:xfrm>
          <a:prstGeom prst="rect">
            <a:avLst/>
          </a:prstGeom>
        </p:spPr>
        <p:txBody>
          <a:bodyPr/>
          <a:lstStyle>
            <a:lvl1pPr marL="0" indent="0" algn="r">
              <a:buFontTx/>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spTree>
    <p:extLst>
      <p:ext uri="{BB962C8B-B14F-4D97-AF65-F5344CB8AC3E}">
        <p14:creationId xmlns:p14="http://schemas.microsoft.com/office/powerpoint/2010/main" val="121662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8E3278EC-0503-4DF0-9F71-B9D7406F03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757" r="32757"/>
          <a:stretch/>
        </p:blipFill>
        <p:spPr>
          <a:xfrm>
            <a:off x="-2" y="1"/>
            <a:ext cx="3905512" cy="7561262"/>
          </a:xfrm>
          <a:prstGeom prst="rect">
            <a:avLst/>
          </a:prstGeom>
        </p:spPr>
      </p:pic>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spTree>
    <p:extLst>
      <p:ext uri="{BB962C8B-B14F-4D97-AF65-F5344CB8AC3E}">
        <p14:creationId xmlns:p14="http://schemas.microsoft.com/office/powerpoint/2010/main" val="177342865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pic>
        <p:nvPicPr>
          <p:cNvPr id="12" name="Image 11">
            <a:extLst>
              <a:ext uri="{FF2B5EF4-FFF2-40B4-BE49-F238E27FC236}">
                <a16:creationId xmlns:a16="http://schemas.microsoft.com/office/drawing/2014/main" id="{BC63E78B-F71A-438C-ABE9-FD4E5197B3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985" r="11581"/>
          <a:stretch/>
        </p:blipFill>
        <p:spPr>
          <a:xfrm>
            <a:off x="-1" y="0"/>
            <a:ext cx="3905513" cy="7561262"/>
          </a:xfrm>
          <a:prstGeom prst="rect">
            <a:avLst/>
          </a:prstGeom>
        </p:spPr>
      </p:pic>
    </p:spTree>
    <p:extLst>
      <p:ext uri="{BB962C8B-B14F-4D97-AF65-F5344CB8AC3E}">
        <p14:creationId xmlns:p14="http://schemas.microsoft.com/office/powerpoint/2010/main" val="145476499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832D29-54B4-4EEF-AAE3-44E7870F6E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504" r="19865"/>
          <a:stretch/>
        </p:blipFill>
        <p:spPr>
          <a:xfrm>
            <a:off x="0" y="0"/>
            <a:ext cx="3905512" cy="7556802"/>
          </a:xfrm>
          <a:prstGeom prst="rect">
            <a:avLst/>
          </a:prstGeom>
        </p:spPr>
      </p:pic>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spTree>
    <p:extLst>
      <p:ext uri="{BB962C8B-B14F-4D97-AF65-F5344CB8AC3E}">
        <p14:creationId xmlns:p14="http://schemas.microsoft.com/office/powerpoint/2010/main" val="13224844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297" tIns="52149" rIns="104297" bIns="52149" rtlCol="0" anchor="ctr">
            <a:normAutofit/>
          </a:bodyPr>
          <a:lstStyle/>
          <a:p>
            <a:r>
              <a:rPr lang="fr-FR" dirty="0"/>
              <a:t>Modifiez le style du titre</a:t>
            </a:r>
          </a:p>
        </p:txBody>
      </p:sp>
      <p:sp>
        <p:nvSpPr>
          <p:cNvPr id="1027" name="Espace réservé du texte 3"/>
          <p:cNvSpPr>
            <a:spLocks noGrp="1"/>
          </p:cNvSpPr>
          <p:nvPr>
            <p:ph type="body" idx="1"/>
          </p:nvPr>
        </p:nvSpPr>
        <p:spPr bwMode="auto">
          <a:xfrm>
            <a:off x="534670" y="1764296"/>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49725756-8A32-433F-A842-3D7F6616386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52559" y="6754380"/>
            <a:ext cx="1302699" cy="51847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6" r:id="rId2"/>
    <p:sldLayoutId id="2147483762" r:id="rId3"/>
    <p:sldLayoutId id="2147483763" r:id="rId4"/>
    <p:sldLayoutId id="2147483765" r:id="rId5"/>
    <p:sldLayoutId id="2147483740" r:id="rId6"/>
    <p:sldLayoutId id="2147483743" r:id="rId7"/>
    <p:sldLayoutId id="2147483761" r:id="rId8"/>
    <p:sldLayoutId id="2147483764" r:id="rId9"/>
    <p:sldLayoutId id="2147483766" r:id="rId10"/>
    <p:sldLayoutId id="2147483747" r:id="rId11"/>
    <p:sldLayoutId id="2147483748" r:id="rId12"/>
  </p:sldLayoutIdLst>
  <p:txStyles>
    <p:titleStyle>
      <a:lvl1pPr algn="r" rtl="0" eaLnBrk="1" fontAlgn="base" hangingPunct="1">
        <a:spcBef>
          <a:spcPct val="0"/>
        </a:spcBef>
        <a:spcAft>
          <a:spcPct val="0"/>
        </a:spcAft>
        <a:defRPr lang="fr-FR" sz="2400"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5pPr>
      <a:lvl6pPr marL="521483"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6pPr>
      <a:lvl7pPr marL="1042966"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7pPr>
      <a:lvl8pPr marL="1564449"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8pPr>
      <a:lvl9pPr marL="2085931"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9pPr>
    </p:titleStyle>
    <p:bodyStyle>
      <a:lvl1pPr marL="391112" indent="-391112" algn="l" rtl="0" eaLnBrk="1" fontAlgn="base" hangingPunct="1">
        <a:spcBef>
          <a:spcPct val="20000"/>
        </a:spcBef>
        <a:spcAft>
          <a:spcPct val="0"/>
        </a:spcAft>
        <a:buClr>
          <a:schemeClr val="accent2"/>
        </a:buClr>
        <a:buFont typeface="Wingdings 3" pitchFamily="18" charset="2"/>
        <a:buChar char="u"/>
        <a:defRPr lang="fr-FR" sz="1400" b="1" kern="1200" dirty="0">
          <a:solidFill>
            <a:srgbClr val="3F3F3F"/>
          </a:solidFill>
          <a:latin typeface="Helvetica" pitchFamily="34" charset="0"/>
          <a:ea typeface="ヒラギノ角ゴ Pro W3" pitchFamily="28" charset="-128"/>
          <a:cs typeface="Helvetica" pitchFamily="34" charset="0"/>
        </a:defRPr>
      </a:lvl1pPr>
      <a:lvl2pPr marL="698048" indent="-325926" algn="l" rtl="0" eaLnBrk="1" fontAlgn="base" hangingPunct="1">
        <a:spcBef>
          <a:spcPct val="20000"/>
        </a:spcBef>
        <a:spcAft>
          <a:spcPct val="0"/>
        </a:spcAft>
        <a:buClr>
          <a:srgbClr val="3F3F3F"/>
        </a:buClr>
        <a:buSzPct val="120000"/>
        <a:buFont typeface="Helvetica" pitchFamily="34" charset="0"/>
        <a:buChar char="&gt;"/>
        <a:defRPr lang="fr-FR" sz="1200" kern="1200" dirty="0">
          <a:solidFill>
            <a:srgbClr val="3F3F3F"/>
          </a:solidFill>
          <a:latin typeface="Helvetica" pitchFamily="34" charset="0"/>
          <a:ea typeface="ヒラギノ角ゴ Pro W3" pitchFamily="28" charset="-128"/>
          <a:cs typeface="ヒラギノ角ゴ Pro W3"/>
        </a:defRPr>
      </a:lvl2pPr>
      <a:lvl3pPr marL="944417" indent="-260741" algn="l" rtl="0" eaLnBrk="1" fontAlgn="base" hangingPunct="1">
        <a:spcBef>
          <a:spcPct val="20000"/>
        </a:spcBef>
        <a:spcAft>
          <a:spcPct val="0"/>
        </a:spcAft>
        <a:buClr>
          <a:schemeClr val="bg2"/>
        </a:buClr>
        <a:buBlip>
          <a:blip r:embed="rId15"/>
        </a:buBlip>
        <a:defRPr lang="fr-FR" sz="1100" kern="1200" dirty="0">
          <a:solidFill>
            <a:srgbClr val="3F3F3F"/>
          </a:solidFill>
          <a:latin typeface="Helvetica" pitchFamily="34" charset="0"/>
          <a:ea typeface="ヒラギノ角ゴ Pro W3" pitchFamily="28" charset="-128"/>
          <a:cs typeface="ヒラギノ角ゴ Pro W3"/>
        </a:defRPr>
      </a:lvl3pPr>
      <a:lvl4pPr marL="1231849" indent="-260741" algn="l" rtl="0" eaLnBrk="1" fontAlgn="base" hangingPunct="1">
        <a:spcBef>
          <a:spcPct val="20000"/>
        </a:spcBef>
        <a:spcAft>
          <a:spcPct val="0"/>
        </a:spcAft>
        <a:buClr>
          <a:srgbClr val="5F5F5F"/>
        </a:buClr>
        <a:buFont typeface="Arial" pitchFamily="34" charset="0"/>
        <a:buChar char="»"/>
        <a:defRPr lang="fr-FR" sz="1100" kern="1200" dirty="0">
          <a:solidFill>
            <a:srgbClr val="5F5F5F"/>
          </a:solidFill>
          <a:latin typeface="Helvetica" pitchFamily="34" charset="0"/>
          <a:ea typeface="ヒラギノ角ゴ Pro W3" pitchFamily="28" charset="-128"/>
          <a:cs typeface="ヒラギノ角ゴ Pro W3"/>
        </a:defRPr>
      </a:lvl4pPr>
      <a:lvl5pPr marL="1519280" indent="-260741" algn="l" rtl="0" eaLnBrk="1" fontAlgn="base" hangingPunct="1">
        <a:spcBef>
          <a:spcPct val="20000"/>
        </a:spcBef>
        <a:spcAft>
          <a:spcPct val="0"/>
        </a:spcAft>
        <a:buFont typeface="Arial" pitchFamily="34" charset="0"/>
        <a:buChar char="­"/>
        <a:defRPr lang="fr-FR" sz="1100" kern="1200" dirty="0">
          <a:solidFill>
            <a:srgbClr val="3F3F3F"/>
          </a:solidFill>
          <a:latin typeface="Helvetica" pitchFamily="34" charset="0"/>
          <a:ea typeface="ヒラギノ角ゴ Pro W3" pitchFamily="28" charset="-128"/>
          <a:cs typeface="ヒラギノ角ゴ Pro W3"/>
        </a:defRPr>
      </a:lvl5pPr>
      <a:lvl6pPr marL="2868155"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638"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121"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604"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966" rtl="0" eaLnBrk="1" latinLnBrk="0" hangingPunct="1">
        <a:defRPr sz="2100" kern="1200">
          <a:solidFill>
            <a:schemeClr val="tx1"/>
          </a:solidFill>
          <a:latin typeface="+mn-lt"/>
          <a:ea typeface="+mn-ea"/>
          <a:cs typeface="+mn-cs"/>
        </a:defRPr>
      </a:lvl1pPr>
      <a:lvl2pPr marL="521483" algn="l" defTabSz="1042966" rtl="0" eaLnBrk="1" latinLnBrk="0" hangingPunct="1">
        <a:defRPr sz="2100" kern="1200">
          <a:solidFill>
            <a:schemeClr val="tx1"/>
          </a:solidFill>
          <a:latin typeface="+mn-lt"/>
          <a:ea typeface="+mn-ea"/>
          <a:cs typeface="+mn-cs"/>
        </a:defRPr>
      </a:lvl2pPr>
      <a:lvl3pPr marL="1042966" algn="l" defTabSz="1042966" rtl="0" eaLnBrk="1" latinLnBrk="0" hangingPunct="1">
        <a:defRPr sz="2100" kern="1200">
          <a:solidFill>
            <a:schemeClr val="tx1"/>
          </a:solidFill>
          <a:latin typeface="+mn-lt"/>
          <a:ea typeface="+mn-ea"/>
          <a:cs typeface="+mn-cs"/>
        </a:defRPr>
      </a:lvl3pPr>
      <a:lvl4pPr marL="1564449" algn="l" defTabSz="1042966" rtl="0" eaLnBrk="1" latinLnBrk="0" hangingPunct="1">
        <a:defRPr sz="2100" kern="1200">
          <a:solidFill>
            <a:schemeClr val="tx1"/>
          </a:solidFill>
          <a:latin typeface="+mn-lt"/>
          <a:ea typeface="+mn-ea"/>
          <a:cs typeface="+mn-cs"/>
        </a:defRPr>
      </a:lvl4pPr>
      <a:lvl5pPr marL="2085931" algn="l" defTabSz="1042966" rtl="0" eaLnBrk="1" latinLnBrk="0" hangingPunct="1">
        <a:defRPr sz="2100" kern="1200">
          <a:solidFill>
            <a:schemeClr val="tx1"/>
          </a:solidFill>
          <a:latin typeface="+mn-lt"/>
          <a:ea typeface="+mn-ea"/>
          <a:cs typeface="+mn-cs"/>
        </a:defRPr>
      </a:lvl5pPr>
      <a:lvl6pPr marL="2607414" algn="l" defTabSz="1042966" rtl="0" eaLnBrk="1" latinLnBrk="0" hangingPunct="1">
        <a:defRPr sz="2100" kern="1200">
          <a:solidFill>
            <a:schemeClr val="tx1"/>
          </a:solidFill>
          <a:latin typeface="+mn-lt"/>
          <a:ea typeface="+mn-ea"/>
          <a:cs typeface="+mn-cs"/>
        </a:defRPr>
      </a:lvl6pPr>
      <a:lvl7pPr marL="3128896" algn="l" defTabSz="1042966" rtl="0" eaLnBrk="1" latinLnBrk="0" hangingPunct="1">
        <a:defRPr sz="2100" kern="1200">
          <a:solidFill>
            <a:schemeClr val="tx1"/>
          </a:solidFill>
          <a:latin typeface="+mn-lt"/>
          <a:ea typeface="+mn-ea"/>
          <a:cs typeface="+mn-cs"/>
        </a:defRPr>
      </a:lvl7pPr>
      <a:lvl8pPr marL="3650379" algn="l" defTabSz="1042966" rtl="0" eaLnBrk="1" latinLnBrk="0" hangingPunct="1">
        <a:defRPr sz="2100" kern="1200">
          <a:solidFill>
            <a:schemeClr val="tx1"/>
          </a:solidFill>
          <a:latin typeface="+mn-lt"/>
          <a:ea typeface="+mn-ea"/>
          <a:cs typeface="+mn-cs"/>
        </a:defRPr>
      </a:lvl8pPr>
      <a:lvl9pPr marL="4171862" algn="l" defTabSz="10429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03B447-2231-4DBE-8C77-E30E5DDD4B9A}"/>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2D9769C-6289-4480-8CAF-16F734E20EC7}"/>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5323E1-36CC-4FDE-A1DE-9A451A93B6A9}"/>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56ED5532-FBD3-41CD-8BED-557F230F5F7B}" type="datetimeFigureOut">
              <a:rPr lang="fr-FR" smtClean="0"/>
              <a:t>02/10/2020</a:t>
            </a:fld>
            <a:endParaRPr lang="fr-FR"/>
          </a:p>
        </p:txBody>
      </p:sp>
      <p:sp>
        <p:nvSpPr>
          <p:cNvPr id="5" name="Espace réservé du pied de page 4">
            <a:extLst>
              <a:ext uri="{FF2B5EF4-FFF2-40B4-BE49-F238E27FC236}">
                <a16:creationId xmlns:a16="http://schemas.microsoft.com/office/drawing/2014/main" id="{DE45A10F-0BA8-45AD-9C33-4CF0D8C29E9C}"/>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B3D4BD-0740-4C3C-AC31-16D180214302}"/>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5BBE5C-86FE-487D-B31C-64EA357E2733}" type="slidenum">
              <a:rPr lang="fr-FR" smtClean="0"/>
              <a:t>‹N°›</a:t>
            </a:fld>
            <a:endParaRPr lang="fr-FR"/>
          </a:p>
        </p:txBody>
      </p:sp>
    </p:spTree>
    <p:extLst>
      <p:ext uri="{BB962C8B-B14F-4D97-AF65-F5344CB8AC3E}">
        <p14:creationId xmlns:p14="http://schemas.microsoft.com/office/powerpoint/2010/main" val="27146852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PJ_1_PFP/adj_administratif.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PJ_1_PFP/D&#233;cret%20no%202016-670%20du%2025%20mai%202016%20.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service-public.fr/particuliers/vosdroits/N512" TargetMode="External"/><Relationship Id="rId2" Type="http://schemas.openxmlformats.org/officeDocument/2006/relationships/hyperlink" Target="https://www.service-public.fr/particuliers/vosdroits/F486"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www.legifrance.gouv.fr/affichTexte.do?cidTexte=LEGITEXT000006077891" TargetMode="External"/><Relationship Id="rId3" Type="http://schemas.openxmlformats.org/officeDocument/2006/relationships/hyperlink" Target="http://www.legifrance.gouv.fr/affichTexte.do?cidTexte=JORFTEXT000000703628" TargetMode="External"/><Relationship Id="rId7" Type="http://schemas.openxmlformats.org/officeDocument/2006/relationships/hyperlink" Target="http://www.legifrance.gouv.fr/affichTexte.do?cidTexte=LEGITEXT000006077231" TargetMode="External"/><Relationship Id="rId2" Type="http://schemas.openxmlformats.org/officeDocument/2006/relationships/hyperlink" Target="http://legifrance.gouv.fr/affichTexteArticle.do?idArticle=LEGIARTI000022447018&amp;cidTexte=LEGITEXT000006068812" TargetMode="External"/><Relationship Id="rId1" Type="http://schemas.openxmlformats.org/officeDocument/2006/relationships/slideLayout" Target="../slideLayouts/slideLayout2.xml"/><Relationship Id="rId6" Type="http://schemas.openxmlformats.org/officeDocument/2006/relationships/hyperlink" Target="http://www.legifrance.gouv.fr/affichTexte.do?cidTexte=LEGITEXT000006066415" TargetMode="External"/><Relationship Id="rId5" Type="http://schemas.openxmlformats.org/officeDocument/2006/relationships/hyperlink" Target="http://www.legifrance.gouv.fr/affichTexte.do?cidTexte=LEGITEXT000006065701" TargetMode="External"/><Relationship Id="rId4" Type="http://schemas.openxmlformats.org/officeDocument/2006/relationships/hyperlink" Target="http://www.legifrance.gouv.fr/affichTexte.do?cidTexte=LEGITEXT00000606473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service-public.fr/particuliers/vosdroits/F461"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circulaire.legifrance.gouv.fr/pdf/2009/05/cir_26298.pdf"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ervice-public.fr/particuliers/vosdroits/F32515"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legifrance.gouv.fr/affichTexte.do?cidTexte=LEGITEXT000006068830" TargetMode="External"/><Relationship Id="rId7" Type="http://schemas.openxmlformats.org/officeDocument/2006/relationships/hyperlink" Target="http://www.legifrance.gouv.fr/affichTexte.do?cidTexte=LEGITEXT000006064738" TargetMode="External"/><Relationship Id="rId2" Type="http://schemas.openxmlformats.org/officeDocument/2006/relationships/hyperlink" Target="http://legifrance.gouv.fr/affichTexte.do?cidTexte=JORFTEXT000000504704" TargetMode="External"/><Relationship Id="rId1" Type="http://schemas.openxmlformats.org/officeDocument/2006/relationships/slideLayout" Target="../slideLayouts/slideLayout2.xml"/><Relationship Id="rId6" Type="http://schemas.openxmlformats.org/officeDocument/2006/relationships/hyperlink" Target="http://www.legifrance.gouv.fr/affichTexte.do?cidTexte=JORFTEXT000000703628" TargetMode="External"/><Relationship Id="rId5" Type="http://schemas.openxmlformats.org/officeDocument/2006/relationships/hyperlink" Target="http://www.legifrance.gouv.fr/affichTexte.do?cidTexte=LEGITEXT000006068965" TargetMode="External"/><Relationship Id="rId4" Type="http://schemas.openxmlformats.org/officeDocument/2006/relationships/hyperlink" Target="http://www.legifrance.gouv.fr/affichTexte.do?cidTexte=JORFTEXT00000032043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PJ_1_PFP/3%20-%20FICHE%20DE%20RENSEIGNEMENTS%20SFT.pdf"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PJ_1_PFP/D&#233;cret%20n&#176;%202006-779%20du%203%20juillet%202006%20.pdf"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PJ_1_PFP/RIFSEEP%20Questions-R&#233;ponses.pdf"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PJ_PFP/D&#233;cret_n&#176;85-1148_du_24_octobre_1985_version_consolidee_au_20170512.pdf"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4"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BD582-35A7-4559-B9E1-DEB7A48EBF43}"/>
              </a:ext>
            </a:extLst>
          </p:cNvPr>
          <p:cNvSpPr>
            <a:spLocks noGrp="1"/>
          </p:cNvSpPr>
          <p:nvPr>
            <p:ph type="ctrTitle"/>
          </p:nvPr>
        </p:nvSpPr>
        <p:spPr/>
        <p:txBody>
          <a:bodyPr/>
          <a:lstStyle/>
          <a:p>
            <a:pPr algn="ctr"/>
            <a:r>
              <a:rPr lang="fr-FR" dirty="0"/>
              <a:t>La PAIE DANS LA FONCTION PUBLIQUE TERRITORIALE</a:t>
            </a:r>
            <a:br>
              <a:rPr lang="fr-FR" dirty="0"/>
            </a:br>
            <a:r>
              <a:rPr lang="fr-FR" dirty="0"/>
              <a:t>(1)</a:t>
            </a:r>
          </a:p>
        </p:txBody>
      </p:sp>
      <p:sp>
        <p:nvSpPr>
          <p:cNvPr id="3" name="Sous-titre 2"/>
          <p:cNvSpPr>
            <a:spLocks noGrp="1"/>
          </p:cNvSpPr>
          <p:nvPr>
            <p:ph type="subTitle" idx="1"/>
          </p:nvPr>
        </p:nvSpPr>
        <p:spPr>
          <a:xfrm>
            <a:off x="1220444" y="3365770"/>
            <a:ext cx="4664790" cy="1712067"/>
          </a:xfrm>
        </p:spPr>
        <p:txBody>
          <a:bodyPr>
            <a:normAutofit/>
          </a:bodyPr>
          <a:lstStyle/>
          <a:p>
            <a:pPr marL="285750" indent="-285750">
              <a:buFont typeface="Arial" panose="020B0604020202020204" pitchFamily="34" charset="0"/>
              <a:buChar char="•"/>
            </a:pPr>
            <a:endParaRPr lang="fr-FR" sz="1600" dirty="0"/>
          </a:p>
        </p:txBody>
      </p:sp>
      <p:sp>
        <p:nvSpPr>
          <p:cNvPr id="4" name="Espace réservé du texte 3"/>
          <p:cNvSpPr>
            <a:spLocks noGrp="1"/>
          </p:cNvSpPr>
          <p:nvPr>
            <p:ph type="body" sz="quarter" idx="10"/>
          </p:nvPr>
        </p:nvSpPr>
        <p:spPr>
          <a:xfrm>
            <a:off x="1220444" y="5185791"/>
            <a:ext cx="4470427" cy="872876"/>
          </a:xfrm>
        </p:spPr>
        <p:txBody>
          <a:bodyPr>
            <a:normAutofit/>
          </a:bodyPr>
          <a:lstStyle/>
          <a:p>
            <a:pPr marL="144463" indent="-144463"/>
            <a:r>
              <a:rPr lang="fr-FR" sz="1200" dirty="0"/>
              <a:t>2020</a:t>
            </a:r>
          </a:p>
        </p:txBody>
      </p:sp>
    </p:spTree>
    <p:extLst>
      <p:ext uri="{BB962C8B-B14F-4D97-AF65-F5344CB8AC3E}">
        <p14:creationId xmlns:p14="http://schemas.microsoft.com/office/powerpoint/2010/main" val="8077680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3C1F0-B150-46D8-A3B7-2CCB646BC82F}"/>
              </a:ext>
            </a:extLst>
          </p:cNvPr>
          <p:cNvSpPr>
            <a:spLocks noGrp="1"/>
          </p:cNvSpPr>
          <p:nvPr>
            <p:ph type="title"/>
          </p:nvPr>
        </p:nvSpPr>
        <p:spPr/>
        <p:txBody>
          <a:bodyPr/>
          <a:lstStyle/>
          <a:p>
            <a:pPr algn="ctr"/>
            <a:r>
              <a:rPr lang="fr-FR" dirty="0"/>
              <a:t>LE TRAITEMENT </a:t>
            </a:r>
          </a:p>
        </p:txBody>
      </p:sp>
      <p:sp>
        <p:nvSpPr>
          <p:cNvPr id="3" name="Espace réservé du texte 2">
            <a:extLst>
              <a:ext uri="{FF2B5EF4-FFF2-40B4-BE49-F238E27FC236}">
                <a16:creationId xmlns:a16="http://schemas.microsoft.com/office/drawing/2014/main" id="{259423E5-ACCD-46A5-9490-9B139D6C3556}"/>
              </a:ext>
            </a:extLst>
          </p:cNvPr>
          <p:cNvSpPr>
            <a:spLocks noGrp="1"/>
          </p:cNvSpPr>
          <p:nvPr>
            <p:ph type="body" idx="1"/>
          </p:nvPr>
        </p:nvSpPr>
        <p:spPr/>
        <p:txBody>
          <a:bodyPr/>
          <a:lstStyle/>
          <a:p>
            <a:endParaRPr lang="fr-FR" dirty="0"/>
          </a:p>
        </p:txBody>
      </p:sp>
      <p:sp>
        <p:nvSpPr>
          <p:cNvPr id="4" name="Espace réservé du texte 3">
            <a:extLst>
              <a:ext uri="{FF2B5EF4-FFF2-40B4-BE49-F238E27FC236}">
                <a16:creationId xmlns:a16="http://schemas.microsoft.com/office/drawing/2014/main" id="{A360B71A-AF4A-4003-A6D9-D096AF6D1D07}"/>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2245834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76AC1-3185-46C3-AE62-63B1120F1DC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D5AF3F4-198D-4F2C-9186-E961E752233D}"/>
              </a:ext>
            </a:extLst>
          </p:cNvPr>
          <p:cNvSpPr>
            <a:spLocks noGrp="1"/>
          </p:cNvSpPr>
          <p:nvPr>
            <p:ph type="body" sz="quarter" idx="10"/>
          </p:nvPr>
        </p:nvSpPr>
        <p:spPr>
          <a:xfrm>
            <a:off x="524764" y="2311522"/>
            <a:ext cx="9851365" cy="2143588"/>
          </a:xfrm>
        </p:spPr>
        <p:txBody>
          <a:bodyPr/>
          <a:lstStyle/>
          <a:p>
            <a:pPr algn="just"/>
            <a:r>
              <a:rPr lang="fr-FR" sz="3200" b="0" dirty="0"/>
              <a:t>Le traitement, généralement défini comme étant le traitement de base ou traitement indiciaire, tient compte de la situation de l'agent dans l'évolution de sa carrière. </a:t>
            </a:r>
          </a:p>
          <a:p>
            <a:endParaRPr lang="fr-FR" dirty="0"/>
          </a:p>
        </p:txBody>
      </p:sp>
      <p:sp>
        <p:nvSpPr>
          <p:cNvPr id="4" name="Espace réservé du contenu 3">
            <a:extLst>
              <a:ext uri="{FF2B5EF4-FFF2-40B4-BE49-F238E27FC236}">
                <a16:creationId xmlns:a16="http://schemas.microsoft.com/office/drawing/2014/main" id="{3D29CA97-00A9-4B20-916A-9D4DEF73010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5417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36EC8-8C7D-435B-8A04-7D88CB25A5D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3405630-B832-41B9-AFB0-F6AB2EFB4A0C}"/>
              </a:ext>
            </a:extLst>
          </p:cNvPr>
          <p:cNvSpPr>
            <a:spLocks noGrp="1"/>
          </p:cNvSpPr>
          <p:nvPr>
            <p:ph type="body" sz="quarter" idx="10"/>
          </p:nvPr>
        </p:nvSpPr>
        <p:spPr>
          <a:xfrm>
            <a:off x="546767" y="1891043"/>
            <a:ext cx="9851365" cy="2355837"/>
          </a:xfrm>
        </p:spPr>
        <p:txBody>
          <a:bodyPr/>
          <a:lstStyle/>
          <a:p>
            <a:pPr algn="just"/>
            <a:r>
              <a:rPr lang="fr-FR" sz="3200" b="0" dirty="0"/>
              <a:t>Dans chaque cadre d'emplois, les grades sont affectés d'un échelonnement indiciaire dont les extrêmes (échelon du début et échelon terminal) sont appelés bornes indiciaires.</a:t>
            </a:r>
          </a:p>
          <a:p>
            <a:endParaRPr lang="fr-FR" dirty="0"/>
          </a:p>
        </p:txBody>
      </p:sp>
      <p:sp>
        <p:nvSpPr>
          <p:cNvPr id="4" name="Espace réservé du contenu 3">
            <a:extLst>
              <a:ext uri="{FF2B5EF4-FFF2-40B4-BE49-F238E27FC236}">
                <a16:creationId xmlns:a16="http://schemas.microsoft.com/office/drawing/2014/main" id="{359E68D7-22BD-4805-B281-35050DA24781}"/>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83977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59FAD-964F-484B-BA74-B63B451CA8B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61152D8-D7E0-40CF-BC64-F0C10976EAD7}"/>
              </a:ext>
            </a:extLst>
          </p:cNvPr>
          <p:cNvSpPr>
            <a:spLocks noGrp="1"/>
          </p:cNvSpPr>
          <p:nvPr>
            <p:ph type="body" sz="quarter" idx="10"/>
          </p:nvPr>
        </p:nvSpPr>
        <p:spPr>
          <a:xfrm>
            <a:off x="489943" y="2358403"/>
            <a:ext cx="9851365" cy="1990077"/>
          </a:xfrm>
        </p:spPr>
        <p:txBody>
          <a:bodyPr/>
          <a:lstStyle/>
          <a:p>
            <a:pPr algn="just"/>
            <a:r>
              <a:rPr lang="fr-FR" sz="3200" b="0" dirty="0"/>
              <a:t>Ainsi la carrière des adjoints administratifs de 2ème classe se développe sur 11 échelons entre les indices bruts (IB) 348 et 407. </a:t>
            </a:r>
          </a:p>
          <a:p>
            <a:endParaRPr lang="fr-FR" dirty="0"/>
          </a:p>
        </p:txBody>
      </p:sp>
      <p:sp>
        <p:nvSpPr>
          <p:cNvPr id="4" name="Espace réservé du contenu 3">
            <a:extLst>
              <a:ext uri="{FF2B5EF4-FFF2-40B4-BE49-F238E27FC236}">
                <a16:creationId xmlns:a16="http://schemas.microsoft.com/office/drawing/2014/main" id="{6A07D2B7-6CAF-46B7-A5B8-7972225024CC}"/>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71929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5F2D1-612E-4AFF-83E5-FECDF9676AD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27E20BE-AB27-4A1B-8BF1-6D5FA143A4CC}"/>
              </a:ext>
            </a:extLst>
          </p:cNvPr>
          <p:cNvSpPr>
            <a:spLocks noGrp="1"/>
          </p:cNvSpPr>
          <p:nvPr>
            <p:ph type="body" sz="quarter" idx="10"/>
          </p:nvPr>
        </p:nvSpPr>
        <p:spPr>
          <a:xfrm>
            <a:off x="489943" y="2571763"/>
            <a:ext cx="9851365" cy="2843517"/>
          </a:xfrm>
        </p:spPr>
        <p:txBody>
          <a:bodyPr/>
          <a:lstStyle/>
          <a:p>
            <a:pPr algn="ctr"/>
            <a:endParaRPr lang="fr-FR" sz="3200" dirty="0">
              <a:solidFill>
                <a:schemeClr val="accent1"/>
              </a:solidFill>
            </a:endParaRPr>
          </a:p>
          <a:p>
            <a:pPr algn="ctr"/>
            <a:r>
              <a:rPr lang="fr-FR" sz="3200" dirty="0">
                <a:solidFill>
                  <a:schemeClr val="accent1">
                    <a:lumMod val="60000"/>
                    <a:lumOff val="40000"/>
                  </a:schemeClr>
                </a:solidFill>
                <a:hlinkClick r:id="rId2" action="ppaction://hlinkfile">
                  <a:extLst>
                    <a:ext uri="{A12FA001-AC4F-418D-AE19-62706E023703}">
                      <ahyp:hlinkClr xmlns:ahyp="http://schemas.microsoft.com/office/drawing/2018/hyperlinkcolor" val="tx"/>
                    </a:ext>
                  </a:extLst>
                </a:hlinkClick>
              </a:rPr>
              <a:t>PJ_1_PFP\adj_administratif.pdf</a:t>
            </a:r>
            <a:endParaRPr lang="fr-FR" sz="3200" dirty="0">
              <a:solidFill>
                <a:schemeClr val="accent1">
                  <a:lumMod val="60000"/>
                  <a:lumOff val="40000"/>
                </a:schemeClr>
              </a:solidFill>
            </a:endParaRPr>
          </a:p>
        </p:txBody>
      </p:sp>
      <p:sp>
        <p:nvSpPr>
          <p:cNvPr id="4" name="Espace réservé du contenu 3">
            <a:extLst>
              <a:ext uri="{FF2B5EF4-FFF2-40B4-BE49-F238E27FC236}">
                <a16:creationId xmlns:a16="http://schemas.microsoft.com/office/drawing/2014/main" id="{29A82D84-5417-4F52-91D1-1BB9AEE74CA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6632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6608F-4F3A-40A2-AB1C-6651EEB43F4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E9C26EF-7996-4E35-A8AF-F74729DFAB67}"/>
              </a:ext>
            </a:extLst>
          </p:cNvPr>
          <p:cNvSpPr>
            <a:spLocks noGrp="1"/>
          </p:cNvSpPr>
          <p:nvPr>
            <p:ph type="body" sz="quarter" idx="10"/>
          </p:nvPr>
        </p:nvSpPr>
        <p:spPr>
          <a:xfrm>
            <a:off x="603591" y="1921523"/>
            <a:ext cx="9851365" cy="2660637"/>
          </a:xfrm>
        </p:spPr>
        <p:txBody>
          <a:bodyPr/>
          <a:lstStyle/>
          <a:p>
            <a:pPr algn="just"/>
            <a:r>
              <a:rPr lang="fr-FR" sz="3200" b="0" dirty="0"/>
              <a:t>En dehors d’une revalorisation de la grille indiciaire, ces indices bruts sont invariables. </a:t>
            </a:r>
          </a:p>
          <a:p>
            <a:pPr algn="just"/>
            <a:r>
              <a:rPr lang="fr-FR" sz="3200" b="0" dirty="0"/>
              <a:t>A chaque indice brut correspond un indice majoré (IM) qui détermine la rémunération de l'agent. </a:t>
            </a:r>
          </a:p>
          <a:p>
            <a:endParaRPr lang="fr-FR" dirty="0"/>
          </a:p>
        </p:txBody>
      </p:sp>
      <p:sp>
        <p:nvSpPr>
          <p:cNvPr id="4" name="Espace réservé du contenu 3">
            <a:extLst>
              <a:ext uri="{FF2B5EF4-FFF2-40B4-BE49-F238E27FC236}">
                <a16:creationId xmlns:a16="http://schemas.microsoft.com/office/drawing/2014/main" id="{B1FB9707-A470-4C35-817C-0DCC999771AC}"/>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21086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20BA6-C28C-489D-9C19-E78443AB6F8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B48EE69-AF9D-4925-8415-33748102AE14}"/>
              </a:ext>
            </a:extLst>
          </p:cNvPr>
          <p:cNvSpPr>
            <a:spLocks noGrp="1"/>
          </p:cNvSpPr>
          <p:nvPr>
            <p:ph type="body" sz="quarter" idx="10"/>
          </p:nvPr>
        </p:nvSpPr>
        <p:spPr>
          <a:xfrm>
            <a:off x="489943" y="1685585"/>
            <a:ext cx="9851365" cy="4078863"/>
          </a:xfrm>
        </p:spPr>
        <p:txBody>
          <a:bodyPr/>
          <a:lstStyle/>
          <a:p>
            <a:pPr algn="just"/>
            <a:r>
              <a:rPr lang="fr-FR" sz="3200" b="0" dirty="0"/>
              <a:t>Il est possible de faire évoluer les traitements soit par accroissement du nombre des points d'indice (le point d'indice ayant une valeur unique l'augmentation sera uniforme du bas jusqu'en haut de l'échelle des rémunérations), soit par application d'un pourcentage (dans ce cas le gain, en euros, est nécessairement plus important pour les grades supérieurs). </a:t>
            </a:r>
          </a:p>
          <a:p>
            <a:endParaRPr lang="fr-FR" dirty="0"/>
          </a:p>
        </p:txBody>
      </p:sp>
      <p:sp>
        <p:nvSpPr>
          <p:cNvPr id="4" name="Espace réservé du contenu 3">
            <a:extLst>
              <a:ext uri="{FF2B5EF4-FFF2-40B4-BE49-F238E27FC236}">
                <a16:creationId xmlns:a16="http://schemas.microsoft.com/office/drawing/2014/main" id="{6A5DF14B-832B-4825-9DCC-3EA604B31AB6}"/>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67364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185B8-5028-4579-BEB9-35A9E64EF34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C9F675A-CD42-4D12-BFBB-CD001F0F4305}"/>
              </a:ext>
            </a:extLst>
          </p:cNvPr>
          <p:cNvSpPr>
            <a:spLocks noGrp="1"/>
          </p:cNvSpPr>
          <p:nvPr>
            <p:ph type="body" sz="quarter" idx="10"/>
          </p:nvPr>
        </p:nvSpPr>
        <p:spPr>
          <a:xfrm>
            <a:off x="489943" y="1911363"/>
            <a:ext cx="9851365" cy="3402317"/>
          </a:xfrm>
        </p:spPr>
        <p:txBody>
          <a:bodyPr/>
          <a:lstStyle/>
          <a:p>
            <a:pPr algn="just"/>
            <a:r>
              <a:rPr lang="fr-FR" sz="3200" b="0" dirty="0"/>
              <a:t>Il est encore possible de différencier en accordant des points d'indice supplémentaires jusqu'à un certain niveau de rémunération, ce qui permet d'améliorer les traitements les plus faibles et de resserrer l'éventail des rémunérations, solution qui est fréquemment appliquée.</a:t>
            </a:r>
          </a:p>
          <a:p>
            <a:endParaRPr lang="fr-FR" dirty="0"/>
          </a:p>
        </p:txBody>
      </p:sp>
      <p:sp>
        <p:nvSpPr>
          <p:cNvPr id="4" name="Espace réservé du contenu 3">
            <a:extLst>
              <a:ext uri="{FF2B5EF4-FFF2-40B4-BE49-F238E27FC236}">
                <a16:creationId xmlns:a16="http://schemas.microsoft.com/office/drawing/2014/main" id="{2F68A436-D5B7-4D20-945F-5544F6212CE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200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A6416-836D-48BE-9656-7F71EF60F98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E6B270F-2F09-4502-A811-BA569DE41909}"/>
              </a:ext>
            </a:extLst>
          </p:cNvPr>
          <p:cNvSpPr>
            <a:spLocks noGrp="1"/>
          </p:cNvSpPr>
          <p:nvPr>
            <p:ph type="body" sz="quarter" idx="10"/>
          </p:nvPr>
        </p:nvSpPr>
        <p:spPr>
          <a:xfrm>
            <a:off x="546767" y="1637043"/>
            <a:ext cx="9851365" cy="4591037"/>
          </a:xfrm>
        </p:spPr>
        <p:txBody>
          <a:bodyPr/>
          <a:lstStyle/>
          <a:p>
            <a:pPr algn="just"/>
            <a:r>
              <a:rPr lang="fr-FR" sz="3200" b="0" dirty="0"/>
              <a:t>Les augmentations et revalorisations de traitements interviennent </a:t>
            </a:r>
            <a:r>
              <a:rPr lang="fr-FR" sz="3200" dirty="0"/>
              <a:t>uniquement</a:t>
            </a:r>
            <a:r>
              <a:rPr lang="fr-FR" sz="3200" b="0" dirty="0"/>
              <a:t> par la voie réglementaire (décret). </a:t>
            </a:r>
          </a:p>
          <a:p>
            <a:pPr algn="just"/>
            <a:r>
              <a:rPr lang="fr-FR" sz="3200" b="0" dirty="0"/>
              <a:t>C'est ainsi que le décret n° 2016-670 du 25 mai 2016 a fixé à 0,6% la majoration, à compter du 1er février 2017, de la rémunération des personnels civils et militaires de l'Etat, des personnels des collectivités territoriales et des établissements publics d'hospitalisation.</a:t>
            </a:r>
          </a:p>
          <a:p>
            <a:endParaRPr lang="fr-FR" dirty="0"/>
          </a:p>
        </p:txBody>
      </p:sp>
      <p:sp>
        <p:nvSpPr>
          <p:cNvPr id="4" name="Espace réservé du contenu 3">
            <a:extLst>
              <a:ext uri="{FF2B5EF4-FFF2-40B4-BE49-F238E27FC236}">
                <a16:creationId xmlns:a16="http://schemas.microsoft.com/office/drawing/2014/main" id="{5C9012B4-0769-4AF7-925E-D7825150EA7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52413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BCE39-CCA0-4AF6-8EEF-9ACE772E6B4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E24F0A6-1D85-4925-8D9C-AAB9755321F4}"/>
              </a:ext>
            </a:extLst>
          </p:cNvPr>
          <p:cNvSpPr>
            <a:spLocks noGrp="1"/>
          </p:cNvSpPr>
          <p:nvPr>
            <p:ph type="body" sz="quarter" idx="10"/>
          </p:nvPr>
        </p:nvSpPr>
        <p:spPr>
          <a:xfrm>
            <a:off x="603591" y="2109952"/>
            <a:ext cx="9851365" cy="3341357"/>
          </a:xfrm>
        </p:spPr>
        <p:txBody>
          <a:bodyPr/>
          <a:lstStyle/>
          <a:p>
            <a:pPr algn="just"/>
            <a:r>
              <a:rPr lang="fr-FR" sz="3200" b="0" dirty="0"/>
              <a:t>Le texte réglementaire comporte en annexes, un barème A qui donne la correspondance entre indices bruts et indices majorés, et un barème B qui fixe les traitements annuels bruts soumis à retenue pour pension, en fonction de chaque indice majoré. </a:t>
            </a:r>
          </a:p>
          <a:p>
            <a:endParaRPr lang="fr-FR" dirty="0"/>
          </a:p>
        </p:txBody>
      </p:sp>
      <p:sp>
        <p:nvSpPr>
          <p:cNvPr id="4" name="Espace réservé du contenu 3">
            <a:extLst>
              <a:ext uri="{FF2B5EF4-FFF2-40B4-BE49-F238E27FC236}">
                <a16:creationId xmlns:a16="http://schemas.microsoft.com/office/drawing/2014/main" id="{FF379AAB-B59A-49CA-9EC6-16D4C3F8B8D6}"/>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23129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BC6F0-C657-4948-B3C3-D56C07DC5F2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70F81AC-D92B-49D1-ADB2-B03AE507493F}"/>
              </a:ext>
            </a:extLst>
          </p:cNvPr>
          <p:cNvSpPr>
            <a:spLocks noGrp="1"/>
          </p:cNvSpPr>
          <p:nvPr>
            <p:ph type="body" sz="quarter" idx="10"/>
          </p:nvPr>
        </p:nvSpPr>
        <p:spPr>
          <a:xfrm>
            <a:off x="546767" y="1637043"/>
            <a:ext cx="9851365" cy="3808717"/>
          </a:xfrm>
        </p:spPr>
        <p:txBody>
          <a:bodyPr/>
          <a:lstStyle/>
          <a:p>
            <a:pPr algn="just"/>
            <a:r>
              <a:rPr lang="fr-FR" sz="3200" b="0" dirty="0"/>
              <a:t>En tant que « futur » ou gestionnaire de paie dans un établissement public, vous devez disposer d’un socle de connaissances et de compétences particulièrement variées pour éditer des bulletins de paie conformes, intervenir sur le paramétrage de vos outils de paie des agents, gérer tous les cas d’erreur.</a:t>
            </a:r>
          </a:p>
        </p:txBody>
      </p:sp>
      <p:sp>
        <p:nvSpPr>
          <p:cNvPr id="4" name="Espace réservé du contenu 3">
            <a:extLst>
              <a:ext uri="{FF2B5EF4-FFF2-40B4-BE49-F238E27FC236}">
                <a16:creationId xmlns:a16="http://schemas.microsoft.com/office/drawing/2014/main" id="{6586F80A-C062-4F2B-9F48-D5371D0C7A9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58046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21A8E-C311-4A3E-9F0F-06E48DE6DD2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DFDEEC7-57A9-4E1D-BEF4-145DABA120B3}"/>
              </a:ext>
            </a:extLst>
          </p:cNvPr>
          <p:cNvSpPr>
            <a:spLocks noGrp="1"/>
          </p:cNvSpPr>
          <p:nvPr>
            <p:ph type="body" sz="quarter" idx="10"/>
          </p:nvPr>
        </p:nvSpPr>
        <p:spPr>
          <a:xfrm>
            <a:off x="421017" y="2603268"/>
            <a:ext cx="9851365" cy="2354726"/>
          </a:xfrm>
        </p:spPr>
        <p:txBody>
          <a:bodyPr/>
          <a:lstStyle/>
          <a:p>
            <a:pPr algn="ctr"/>
            <a:endParaRPr lang="fr-FR" sz="3200" dirty="0">
              <a:solidFill>
                <a:schemeClr val="accent1"/>
              </a:solidFill>
            </a:endParaRPr>
          </a:p>
          <a:p>
            <a:pPr algn="ctr"/>
            <a:r>
              <a:rPr lang="fr-FR" sz="3200" dirty="0">
                <a:solidFill>
                  <a:schemeClr val="accent1">
                    <a:lumMod val="60000"/>
                    <a:lumOff val="40000"/>
                  </a:schemeClr>
                </a:solidFill>
                <a:hlinkClick r:id="rId2" action="ppaction://hlinkfile">
                  <a:extLst>
                    <a:ext uri="{A12FA001-AC4F-418D-AE19-62706E023703}">
                      <ahyp:hlinkClr xmlns:ahyp="http://schemas.microsoft.com/office/drawing/2018/hyperlinkcolor" val="tx"/>
                    </a:ext>
                  </a:extLst>
                </a:hlinkClick>
              </a:rPr>
              <a:t>PJ_1_PFP\Décret no 2016-670 du 25 mai 2016 .</a:t>
            </a:r>
            <a:r>
              <a:rPr lang="fr-FR" sz="3200" dirty="0" err="1">
                <a:solidFill>
                  <a:schemeClr val="accent1">
                    <a:lumMod val="60000"/>
                    <a:lumOff val="40000"/>
                  </a:schemeClr>
                </a:solidFill>
                <a:hlinkClick r:id="rId2" action="ppaction://hlinkfile">
                  <a:extLst>
                    <a:ext uri="{A12FA001-AC4F-418D-AE19-62706E023703}">
                      <ahyp:hlinkClr xmlns:ahyp="http://schemas.microsoft.com/office/drawing/2018/hyperlinkcolor" val="tx"/>
                    </a:ext>
                  </a:extLst>
                </a:hlinkClick>
              </a:rPr>
              <a:t>pdf</a:t>
            </a:r>
            <a:endParaRPr lang="fr-FR" sz="3200" dirty="0">
              <a:solidFill>
                <a:schemeClr val="accent1">
                  <a:lumMod val="60000"/>
                  <a:lumOff val="40000"/>
                </a:schemeClr>
              </a:solidFill>
            </a:endParaRPr>
          </a:p>
        </p:txBody>
      </p:sp>
      <p:sp>
        <p:nvSpPr>
          <p:cNvPr id="4" name="Espace réservé du contenu 3">
            <a:extLst>
              <a:ext uri="{FF2B5EF4-FFF2-40B4-BE49-F238E27FC236}">
                <a16:creationId xmlns:a16="http://schemas.microsoft.com/office/drawing/2014/main" id="{9666CC03-700D-4ACB-BCC7-72DCD4FBE1C6}"/>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13062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40EB1-D958-4CBF-AA98-219488F0CB0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C946BCF-76A6-4B3F-ADDD-AD277B196730}"/>
              </a:ext>
            </a:extLst>
          </p:cNvPr>
          <p:cNvSpPr>
            <a:spLocks noGrp="1"/>
          </p:cNvSpPr>
          <p:nvPr>
            <p:ph type="body" sz="quarter" idx="10"/>
          </p:nvPr>
        </p:nvSpPr>
        <p:spPr>
          <a:xfrm>
            <a:off x="546767" y="1637043"/>
            <a:ext cx="9851365" cy="5160491"/>
          </a:xfrm>
        </p:spPr>
        <p:txBody>
          <a:bodyPr/>
          <a:lstStyle/>
          <a:p>
            <a:pPr algn="just"/>
            <a:r>
              <a:rPr lang="fr-FR" sz="3200" b="0" dirty="0"/>
              <a:t>Depuis le 1er février 2017, la valeur de l’indice 100 étant de </a:t>
            </a:r>
            <a:r>
              <a:rPr lang="fr-FR" sz="3200" dirty="0"/>
              <a:t>5 623,23 </a:t>
            </a:r>
            <a:r>
              <a:rPr lang="fr-FR" sz="3200" b="0" dirty="0"/>
              <a:t>par an, pour obtenir le traitement afférent à l'indice </a:t>
            </a:r>
            <a:r>
              <a:rPr lang="fr-FR" sz="3200" dirty="0"/>
              <a:t>majoré 332</a:t>
            </a:r>
            <a:r>
              <a:rPr lang="fr-FR" sz="3200" b="0" dirty="0"/>
              <a:t>, c’est-à-dire avant retenues et cotisations diverses, il suffit de multiplier cet indice par la valeur du traitement afférent à l’indice 100, puis de diviser le résultat par 100 ; ainsi pour l’indice 332 le calcul est le suivant :</a:t>
            </a:r>
          </a:p>
          <a:p>
            <a:pPr algn="just"/>
            <a:r>
              <a:rPr lang="fr-FR" sz="3200" b="0" dirty="0"/>
              <a:t>          </a:t>
            </a:r>
            <a:r>
              <a:rPr lang="fr-FR" sz="3200" dirty="0"/>
              <a:t>332(IM)</a:t>
            </a:r>
            <a:r>
              <a:rPr lang="fr-FR" sz="3200" b="0" dirty="0"/>
              <a:t> x 5 623,23 (VP) = 1.866 912.36 / 100 = 18 669.12 / 12 = 1.555.76 euros  brut par mois.</a:t>
            </a:r>
          </a:p>
          <a:p>
            <a:endParaRPr lang="fr-FR" dirty="0"/>
          </a:p>
        </p:txBody>
      </p:sp>
      <p:sp>
        <p:nvSpPr>
          <p:cNvPr id="4" name="Espace réservé du contenu 3">
            <a:extLst>
              <a:ext uri="{FF2B5EF4-FFF2-40B4-BE49-F238E27FC236}">
                <a16:creationId xmlns:a16="http://schemas.microsoft.com/office/drawing/2014/main" id="{71B380ED-0E13-4F8F-8BB3-FDB1234E977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91756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E1023-B77E-40F4-B48F-50316EE456D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E416BB4-E06D-4621-A461-E887DCDCE43E}"/>
              </a:ext>
            </a:extLst>
          </p:cNvPr>
          <p:cNvSpPr>
            <a:spLocks noGrp="1"/>
          </p:cNvSpPr>
          <p:nvPr>
            <p:ph type="body" sz="quarter" idx="10"/>
          </p:nvPr>
        </p:nvSpPr>
        <p:spPr/>
        <p:txBody>
          <a:bodyPr/>
          <a:lstStyle/>
          <a:p>
            <a:pPr algn="just"/>
            <a:r>
              <a:rPr lang="fr-FR" sz="3200" b="0" dirty="0"/>
              <a:t>Le même résultat sera obtenu en multipliant l'indice majoré par la valeur mensuelle du point, valeur qui résulte de la formule suivante : (formule utilisée en perception généralement).</a:t>
            </a:r>
          </a:p>
          <a:p>
            <a:pPr algn="just"/>
            <a:r>
              <a:rPr lang="fr-FR" sz="3200" b="0" dirty="0"/>
              <a:t> </a:t>
            </a:r>
          </a:p>
          <a:p>
            <a:pPr algn="ctr"/>
            <a:r>
              <a:rPr lang="fr-FR" sz="3200" b="0" dirty="0"/>
              <a:t>5 623,23 / 12 = 468,60/100 =4,6860          </a:t>
            </a:r>
          </a:p>
          <a:p>
            <a:pPr algn="ctr"/>
            <a:r>
              <a:rPr lang="fr-FR" sz="3200" b="0" dirty="0"/>
              <a:t>332 x 4,6860 = 1.555,76 €</a:t>
            </a:r>
          </a:p>
          <a:p>
            <a:endParaRPr lang="fr-FR" dirty="0"/>
          </a:p>
        </p:txBody>
      </p:sp>
      <p:sp>
        <p:nvSpPr>
          <p:cNvPr id="4" name="Espace réservé du contenu 3">
            <a:extLst>
              <a:ext uri="{FF2B5EF4-FFF2-40B4-BE49-F238E27FC236}">
                <a16:creationId xmlns:a16="http://schemas.microsoft.com/office/drawing/2014/main" id="{204FC545-A24B-4AF3-AE6B-D6CC822422F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44688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CAF7D-BE44-458E-9B8B-3412A4A6EAD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1D4A5A7-9721-48E8-BD65-0261333BF29C}"/>
              </a:ext>
            </a:extLst>
          </p:cNvPr>
          <p:cNvSpPr>
            <a:spLocks noGrp="1"/>
          </p:cNvSpPr>
          <p:nvPr>
            <p:ph type="body" sz="quarter" idx="10"/>
          </p:nvPr>
        </p:nvSpPr>
        <p:spPr>
          <a:xfrm>
            <a:off x="973487" y="2097971"/>
            <a:ext cx="9186513" cy="2772397"/>
          </a:xfrm>
        </p:spPr>
        <p:txBody>
          <a:bodyPr/>
          <a:lstStyle/>
          <a:p>
            <a:pPr algn="just"/>
            <a:r>
              <a:rPr lang="fr-FR" sz="3200" dirty="0"/>
              <a:t>(Au 1er Janvier 2020, le SMIC a progressé de 1.2 % pour atteindre un taux horaire de 10,15 € brut, ce qui correspond à un montant de 1 539.45 € mensuel (pour 35h hebdomadaires) et 18 473.40 € annuel).</a:t>
            </a:r>
          </a:p>
        </p:txBody>
      </p:sp>
      <p:sp>
        <p:nvSpPr>
          <p:cNvPr id="4" name="Espace réservé du contenu 3">
            <a:extLst>
              <a:ext uri="{FF2B5EF4-FFF2-40B4-BE49-F238E27FC236}">
                <a16:creationId xmlns:a16="http://schemas.microsoft.com/office/drawing/2014/main" id="{377BBB9F-09C2-433A-93CF-FBFE0490AC2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75141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9018D-3720-43B1-832E-CE38BDCE6C2C}"/>
              </a:ext>
            </a:extLst>
          </p:cNvPr>
          <p:cNvSpPr>
            <a:spLocks noGrp="1"/>
          </p:cNvSpPr>
          <p:nvPr>
            <p:ph type="title"/>
          </p:nvPr>
        </p:nvSpPr>
        <p:spPr/>
        <p:txBody>
          <a:bodyPr/>
          <a:lstStyle/>
          <a:p>
            <a:pPr algn="ctr"/>
            <a:r>
              <a:rPr lang="fr-FR" dirty="0"/>
              <a:t>Traitement minimum garanti</a:t>
            </a:r>
          </a:p>
        </p:txBody>
      </p:sp>
      <p:sp>
        <p:nvSpPr>
          <p:cNvPr id="3" name="Espace réservé du contenu 2">
            <a:extLst>
              <a:ext uri="{FF2B5EF4-FFF2-40B4-BE49-F238E27FC236}">
                <a16:creationId xmlns:a16="http://schemas.microsoft.com/office/drawing/2014/main" id="{22A93513-6BFD-42A3-AA82-A2AF62D9191D}"/>
              </a:ext>
            </a:extLst>
          </p:cNvPr>
          <p:cNvSpPr>
            <a:spLocks noGrp="1"/>
          </p:cNvSpPr>
          <p:nvPr>
            <p:ph sz="quarter" idx="14"/>
          </p:nvPr>
        </p:nvSpPr>
        <p:spPr>
          <a:xfrm>
            <a:off x="546767" y="1608558"/>
            <a:ext cx="9598968" cy="4871407"/>
          </a:xfrm>
        </p:spPr>
        <p:txBody>
          <a:bodyPr/>
          <a:lstStyle/>
          <a:p>
            <a:pPr algn="just"/>
            <a:r>
              <a:rPr lang="fr-FR" sz="3200" b="0" dirty="0"/>
              <a:t>Aux termes du décret n°85-1148 du 24 octobre 1985, le traitement minimum garanti reste fixé à </a:t>
            </a:r>
            <a:r>
              <a:rPr lang="fr-FR" sz="3200" dirty="0"/>
              <a:t>l'indice majoré 309</a:t>
            </a:r>
            <a:r>
              <a:rPr lang="fr-FR" sz="3200" b="0" dirty="0"/>
              <a:t>, la rémunération étant dans ce cas de 1447.98 euros brut , inférieure au SMIC (1539.42 euros);</a:t>
            </a:r>
          </a:p>
          <a:p>
            <a:pPr algn="just"/>
            <a:r>
              <a:rPr lang="fr-FR" sz="3200" b="0" dirty="0"/>
              <a:t>Ce traitement est réduit au prorata de la durée de travail pour les agents de la fonction publique territoriale occupant un emploi à temps non complet.</a:t>
            </a:r>
          </a:p>
        </p:txBody>
      </p:sp>
    </p:spTree>
    <p:extLst>
      <p:ext uri="{BB962C8B-B14F-4D97-AF65-F5344CB8AC3E}">
        <p14:creationId xmlns:p14="http://schemas.microsoft.com/office/powerpoint/2010/main" val="130788808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1D867-2B01-4FDC-AED0-6252C0BFCA3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A1253C5-1695-4FA4-B7CC-78BCD182FA9D}"/>
              </a:ext>
            </a:extLst>
          </p:cNvPr>
          <p:cNvSpPr>
            <a:spLocks noGrp="1"/>
          </p:cNvSpPr>
          <p:nvPr>
            <p:ph type="body" sz="quarter" idx="10"/>
          </p:nvPr>
        </p:nvSpPr>
        <p:spPr>
          <a:xfrm>
            <a:off x="963327" y="1535443"/>
            <a:ext cx="9379553" cy="4377677"/>
          </a:xfrm>
        </p:spPr>
        <p:txBody>
          <a:bodyPr/>
          <a:lstStyle/>
          <a:p>
            <a:pPr algn="just"/>
            <a:r>
              <a:rPr lang="fr-FR" sz="3200" b="0" dirty="0"/>
              <a:t>De plus, la rémunération brute d'un fonctionnaire occupant un emploi à temps complet ne peut pas être inférieure au montant du Smic brut, soit 1 539.42 €.</a:t>
            </a:r>
          </a:p>
          <a:p>
            <a:pPr algn="just"/>
            <a:r>
              <a:rPr lang="fr-FR" sz="3200" b="0" dirty="0"/>
              <a:t>Si tel est le cas, le fonctionnaire perçoit une indemnité différentielle afin de lui assurer une rémunération brute mensuelle au moins égale au Smic brut.</a:t>
            </a:r>
          </a:p>
        </p:txBody>
      </p:sp>
      <p:sp>
        <p:nvSpPr>
          <p:cNvPr id="4" name="Espace réservé du contenu 3">
            <a:extLst>
              <a:ext uri="{FF2B5EF4-FFF2-40B4-BE49-F238E27FC236}">
                <a16:creationId xmlns:a16="http://schemas.microsoft.com/office/drawing/2014/main" id="{1D251DCE-8FC2-4D2D-8B61-2555131C7A5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56882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DDC0A-447C-4C5D-8710-A68C5D782E3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A3734F7-2BAD-4FC1-B050-31B1386D92AD}"/>
              </a:ext>
            </a:extLst>
          </p:cNvPr>
          <p:cNvSpPr>
            <a:spLocks noGrp="1"/>
          </p:cNvSpPr>
          <p:nvPr>
            <p:ph type="body" sz="quarter" idx="10"/>
          </p:nvPr>
        </p:nvSpPr>
        <p:spPr>
          <a:xfrm>
            <a:off x="603591" y="2429523"/>
            <a:ext cx="9851365" cy="2853677"/>
          </a:xfrm>
        </p:spPr>
        <p:txBody>
          <a:bodyPr/>
          <a:lstStyle/>
          <a:p>
            <a:pPr algn="just"/>
            <a:r>
              <a:rPr lang="fr-FR" sz="3200" b="0" dirty="0"/>
              <a:t>La rémunération brute prise en compte se compose :</a:t>
            </a:r>
          </a:p>
          <a:p>
            <a:pPr algn="just"/>
            <a:r>
              <a:rPr lang="fr-FR" sz="3200" b="0" dirty="0"/>
              <a:t>du traitement indiciaire brut,</a:t>
            </a:r>
          </a:p>
          <a:p>
            <a:pPr algn="just"/>
            <a:r>
              <a:rPr lang="fr-FR" sz="3200" b="0" dirty="0"/>
              <a:t>et s'il y a lieu, des avantages en nature.</a:t>
            </a:r>
          </a:p>
          <a:p>
            <a:endParaRPr lang="fr-FR" dirty="0"/>
          </a:p>
        </p:txBody>
      </p:sp>
      <p:sp>
        <p:nvSpPr>
          <p:cNvPr id="4" name="Espace réservé du contenu 3">
            <a:extLst>
              <a:ext uri="{FF2B5EF4-FFF2-40B4-BE49-F238E27FC236}">
                <a16:creationId xmlns:a16="http://schemas.microsoft.com/office/drawing/2014/main" id="{C4CE0A75-2E68-49CE-BC5C-CD20CA22CC81}"/>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724981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35C9D-0ED8-4B30-978D-DDEB856E831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293F17A-CB36-4C7B-B562-2DB748D36C2C}"/>
              </a:ext>
            </a:extLst>
          </p:cNvPr>
          <p:cNvSpPr>
            <a:spLocks noGrp="1"/>
          </p:cNvSpPr>
          <p:nvPr>
            <p:ph type="body" sz="quarter" idx="10"/>
          </p:nvPr>
        </p:nvSpPr>
        <p:spPr>
          <a:xfrm>
            <a:off x="546767" y="1161045"/>
            <a:ext cx="9851365" cy="5737595"/>
          </a:xfrm>
        </p:spPr>
        <p:txBody>
          <a:bodyPr/>
          <a:lstStyle/>
          <a:p>
            <a:pPr algn="just"/>
            <a:r>
              <a:rPr lang="fr-FR" sz="3200" b="0" dirty="0">
                <a:solidFill>
                  <a:schemeClr val="tx2"/>
                </a:solidFill>
              </a:rPr>
              <a:t>Lorsque le fonctionnaire occupe un emploi à temps non complet, cette indemnité est réduite au prorata de la durée de travail.</a:t>
            </a:r>
          </a:p>
          <a:p>
            <a:pPr algn="just"/>
            <a:r>
              <a:rPr lang="fr-FR" sz="3200" b="0" dirty="0">
                <a:solidFill>
                  <a:schemeClr val="tx2"/>
                </a:solidFill>
              </a:rPr>
              <a:t>L'indemnité différentielle est réduite dans les mêmes proportions que le traitement indiciaire en cas de </a:t>
            </a:r>
            <a:r>
              <a:rPr lang="fr-FR" sz="3200" b="0" u="sng" dirty="0">
                <a:solidFill>
                  <a:schemeClr val="tx2"/>
                </a:solidFill>
                <a:hlinkClick r:id="rId2">
                  <a:extLst>
                    <a:ext uri="{A12FA001-AC4F-418D-AE19-62706E023703}">
                      <ahyp:hlinkClr xmlns:ahyp="http://schemas.microsoft.com/office/drawing/2018/hyperlinkcolor" val="tx"/>
                    </a:ext>
                  </a:extLst>
                </a:hlinkClick>
              </a:rPr>
              <a:t>temps partiel</a:t>
            </a:r>
            <a:r>
              <a:rPr lang="fr-FR" sz="3200" b="0" dirty="0">
                <a:solidFill>
                  <a:schemeClr val="tx2"/>
                </a:solidFill>
              </a:rPr>
              <a:t> et dans les divers cas d'absence (notamment en cas de </a:t>
            </a:r>
            <a:r>
              <a:rPr lang="fr-FR" sz="3200" b="0" u="sng" dirty="0">
                <a:solidFill>
                  <a:schemeClr val="tx2"/>
                </a:solidFill>
                <a:hlinkClick r:id="rId3">
                  <a:extLst>
                    <a:ext uri="{A12FA001-AC4F-418D-AE19-62706E023703}">
                      <ahyp:hlinkClr xmlns:ahyp="http://schemas.microsoft.com/office/drawing/2018/hyperlinkcolor" val="tx"/>
                    </a:ext>
                  </a:extLst>
                </a:hlinkClick>
              </a:rPr>
              <a:t>congé de maladie</a:t>
            </a:r>
            <a:r>
              <a:rPr lang="fr-FR" sz="3200" b="0" dirty="0">
                <a:solidFill>
                  <a:schemeClr val="tx2"/>
                </a:solidFill>
              </a:rPr>
              <a:t>).</a:t>
            </a:r>
          </a:p>
          <a:p>
            <a:pPr algn="just"/>
            <a:r>
              <a:rPr lang="fr-FR" sz="3200" b="0" dirty="0">
                <a:solidFill>
                  <a:schemeClr val="tx2"/>
                </a:solidFill>
              </a:rPr>
              <a:t>L'indemnité différentielle n'est pas soumise à cotisation retraite à la différence du traitement indiciaire.</a:t>
            </a:r>
          </a:p>
          <a:p>
            <a:endParaRPr lang="fr-FR" dirty="0"/>
          </a:p>
        </p:txBody>
      </p:sp>
      <p:sp>
        <p:nvSpPr>
          <p:cNvPr id="4" name="Espace réservé du contenu 3">
            <a:extLst>
              <a:ext uri="{FF2B5EF4-FFF2-40B4-BE49-F238E27FC236}">
                <a16:creationId xmlns:a16="http://schemas.microsoft.com/office/drawing/2014/main" id="{98CA1584-66BF-4609-9A26-604CC240804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48783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127A8-459C-44C9-A5ED-789CA9501D76}"/>
              </a:ext>
            </a:extLst>
          </p:cNvPr>
          <p:cNvSpPr>
            <a:spLocks noGrp="1"/>
          </p:cNvSpPr>
          <p:nvPr>
            <p:ph type="title"/>
          </p:nvPr>
        </p:nvSpPr>
        <p:spPr/>
        <p:txBody>
          <a:bodyPr/>
          <a:lstStyle/>
          <a:p>
            <a:pPr algn="ctr"/>
            <a:r>
              <a:rPr lang="fr-FR" dirty="0"/>
              <a:t>Textes de référence</a:t>
            </a:r>
          </a:p>
        </p:txBody>
      </p:sp>
      <p:sp>
        <p:nvSpPr>
          <p:cNvPr id="3" name="Espace réservé du contenu 2">
            <a:extLst>
              <a:ext uri="{FF2B5EF4-FFF2-40B4-BE49-F238E27FC236}">
                <a16:creationId xmlns:a16="http://schemas.microsoft.com/office/drawing/2014/main" id="{B690267B-209B-40BF-873D-81836A046280}"/>
              </a:ext>
            </a:extLst>
          </p:cNvPr>
          <p:cNvSpPr>
            <a:spLocks noGrp="1"/>
          </p:cNvSpPr>
          <p:nvPr>
            <p:ph sz="quarter" idx="14"/>
          </p:nvPr>
        </p:nvSpPr>
        <p:spPr>
          <a:xfrm>
            <a:off x="546767" y="1608558"/>
            <a:ext cx="9598968" cy="4710962"/>
          </a:xfrm>
        </p:spPr>
        <p:txBody>
          <a:bodyPr/>
          <a:lstStyle/>
          <a:p>
            <a:pPr algn="just"/>
            <a:r>
              <a:rPr lang="fr-FR" sz="1800" b="0" dirty="0">
                <a:solidFill>
                  <a:schemeClr val="accent1"/>
                </a:solidFill>
                <a:hlinkClick r:id="rId2" tooltip="Loi n°83-634 du 13 juillet 1983 portant droits et obligations des fonctionnaires : article 20 - legifrance.gouv.fr - Nouvelle fenêtre">
                  <a:extLst>
                    <a:ext uri="{A12FA001-AC4F-418D-AE19-62706E023703}">
                      <ahyp:hlinkClr xmlns:ahyp="http://schemas.microsoft.com/office/drawing/2018/hyperlinkcolor" val="tx"/>
                    </a:ext>
                  </a:extLst>
                </a:hlinkClick>
              </a:rPr>
              <a:t>Loi n°83-634 du 13 juillet 1983 portant droits et obligations des fonctionnaires : article 20 </a:t>
            </a:r>
            <a:endParaRPr lang="fr-FR" sz="1800" b="0" dirty="0">
              <a:solidFill>
                <a:schemeClr val="accent1"/>
              </a:solidFill>
            </a:endParaRPr>
          </a:p>
          <a:p>
            <a:pPr algn="just"/>
            <a:r>
              <a:rPr lang="fr-FR" sz="1800" b="0" u="sng" dirty="0">
                <a:solidFill>
                  <a:schemeClr val="accent1"/>
                </a:solidFill>
                <a:hlinkClick r:id="rId3" tooltip="Décret n°82-1105 du 23 décembre 1982 relatif aux indices de la fonction publique - www.legifrance.gouv.fr - Nouvelle fenêtre">
                  <a:extLst>
                    <a:ext uri="{A12FA001-AC4F-418D-AE19-62706E023703}">
                      <ahyp:hlinkClr xmlns:ahyp="http://schemas.microsoft.com/office/drawing/2018/hyperlinkcolor" val="tx"/>
                    </a:ext>
                  </a:extLst>
                </a:hlinkClick>
              </a:rPr>
              <a:t>Décret n°82-1105 du 23 décembre 1982 relatif aux indices de la fonction publique </a:t>
            </a:r>
            <a:endParaRPr lang="fr-FR" sz="1800" b="0" dirty="0">
              <a:solidFill>
                <a:schemeClr val="accent1"/>
              </a:solidFill>
            </a:endParaRPr>
          </a:p>
          <a:p>
            <a:pPr algn="just"/>
            <a:r>
              <a:rPr lang="fr-FR" sz="1800" b="0" dirty="0">
                <a:solidFill>
                  <a:schemeClr val="accent1"/>
                </a:solidFill>
                <a:hlinkClick r:id="rId4" tooltip="Décret n°85-1148 du 24 octobre 1985 relatif à la rémunération des personnels des 3 fonctions publiques - www.legifrance.gouv.fr - Nouvelle fenêtre">
                  <a:extLst>
                    <a:ext uri="{A12FA001-AC4F-418D-AE19-62706E023703}">
                      <ahyp:hlinkClr xmlns:ahyp="http://schemas.microsoft.com/office/drawing/2018/hyperlinkcolor" val="tx"/>
                    </a:ext>
                  </a:extLst>
                </a:hlinkClick>
              </a:rPr>
              <a:t>Décret n°85-1148 du 24 octobre 1985 relatif à la rémunération des personnels des 3 fonctions publiques </a:t>
            </a:r>
            <a:endParaRPr lang="fr-FR" sz="1800" b="0" dirty="0">
              <a:solidFill>
                <a:schemeClr val="accent1"/>
              </a:solidFill>
            </a:endParaRPr>
          </a:p>
          <a:p>
            <a:pPr algn="just"/>
            <a:r>
              <a:rPr lang="fr-FR" sz="1800" b="0" dirty="0">
                <a:solidFill>
                  <a:schemeClr val="accent1"/>
                </a:solidFill>
                <a:hlinkClick r:id="rId5" tooltip="Décret n°86-83 du 17 janvier 1986 relatif aux agents contractuels de la FPE - www.legifrance.gouv.fr - Nouvelle fenêtre">
                  <a:extLst>
                    <a:ext uri="{A12FA001-AC4F-418D-AE19-62706E023703}">
                      <ahyp:hlinkClr xmlns:ahyp="http://schemas.microsoft.com/office/drawing/2018/hyperlinkcolor" val="tx"/>
                    </a:ext>
                  </a:extLst>
                </a:hlinkClick>
              </a:rPr>
              <a:t>Décret n°86-83 du 17 janvier 1986 relatif aux agents contractuels de la FPE </a:t>
            </a:r>
            <a:endParaRPr lang="fr-FR" sz="1800" b="0" dirty="0">
              <a:solidFill>
                <a:schemeClr val="accent1"/>
              </a:solidFill>
            </a:endParaRPr>
          </a:p>
          <a:p>
            <a:pPr algn="just"/>
            <a:r>
              <a:rPr lang="fr-FR" sz="1800" b="0" i="1" dirty="0">
                <a:solidFill>
                  <a:schemeClr val="accent1"/>
                </a:solidFill>
              </a:rPr>
              <a:t>Article 1-3</a:t>
            </a:r>
          </a:p>
          <a:p>
            <a:pPr algn="just"/>
            <a:r>
              <a:rPr lang="fr-FR" sz="1800" b="0" dirty="0">
                <a:solidFill>
                  <a:schemeClr val="accent1"/>
                </a:solidFill>
                <a:hlinkClick r:id="rId6" tooltip="Décret n°88-145 du 15 février 1988 relatif aux agents non titulaires de la FPT - www.legifrance.gouv.fr - Nouvelle fenêtre">
                  <a:extLst>
                    <a:ext uri="{A12FA001-AC4F-418D-AE19-62706E023703}">
                      <ahyp:hlinkClr xmlns:ahyp="http://schemas.microsoft.com/office/drawing/2018/hyperlinkcolor" val="tx"/>
                    </a:ext>
                  </a:extLst>
                </a:hlinkClick>
              </a:rPr>
              <a:t>Décret n°88-145 du 15 février 1988 relatif aux agents non titulaires de la FPT </a:t>
            </a:r>
            <a:endParaRPr lang="fr-FR" sz="1800" b="0" dirty="0">
              <a:solidFill>
                <a:schemeClr val="accent1"/>
              </a:solidFill>
            </a:endParaRPr>
          </a:p>
          <a:p>
            <a:pPr algn="just"/>
            <a:r>
              <a:rPr lang="fr-FR" sz="1800" b="0" i="1" dirty="0">
                <a:solidFill>
                  <a:schemeClr val="accent1"/>
                </a:solidFill>
              </a:rPr>
              <a:t>Article 1-2</a:t>
            </a:r>
          </a:p>
          <a:p>
            <a:pPr algn="just"/>
            <a:r>
              <a:rPr lang="fr-FR" sz="1800" b="0" dirty="0">
                <a:solidFill>
                  <a:schemeClr val="accent1"/>
                </a:solidFill>
                <a:hlinkClick r:id="rId7" tooltip="Décret n°91-155 du 6 février 1991 relatif aux agents contractuels de la FPH - www.legifrance.gouv.fr - Nouvelle fenêtre">
                  <a:extLst>
                    <a:ext uri="{A12FA001-AC4F-418D-AE19-62706E023703}">
                      <ahyp:hlinkClr xmlns:ahyp="http://schemas.microsoft.com/office/drawing/2018/hyperlinkcolor" val="tx"/>
                    </a:ext>
                  </a:extLst>
                </a:hlinkClick>
              </a:rPr>
              <a:t>Décret n°91-155 du 6 février 1991 relatif aux agents contractuels de la FPH </a:t>
            </a:r>
            <a:endParaRPr lang="fr-FR" sz="1800" b="0" dirty="0">
              <a:solidFill>
                <a:schemeClr val="accent1"/>
              </a:solidFill>
            </a:endParaRPr>
          </a:p>
          <a:p>
            <a:pPr algn="just"/>
            <a:r>
              <a:rPr lang="fr-FR" sz="1800" b="0" i="1" dirty="0">
                <a:solidFill>
                  <a:schemeClr val="accent1"/>
                </a:solidFill>
              </a:rPr>
              <a:t>Article 1-2</a:t>
            </a:r>
          </a:p>
          <a:p>
            <a:pPr algn="just"/>
            <a:r>
              <a:rPr lang="fr-FR" sz="1800" b="0" dirty="0">
                <a:solidFill>
                  <a:schemeClr val="accent1"/>
                </a:solidFill>
                <a:hlinkClick r:id="rId8" tooltip="Décret n°91-769 du 2 août 1991 instituant une indemnité différentielle pour les personnels de l'Etat, des collectivités territoriales et des établissements publics d'hospitalisation - www.legifrance.gouv.fr - Nouvelle fenêtre">
                  <a:extLst>
                    <a:ext uri="{A12FA001-AC4F-418D-AE19-62706E023703}">
                      <ahyp:hlinkClr xmlns:ahyp="http://schemas.microsoft.com/office/drawing/2018/hyperlinkcolor" val="tx"/>
                    </a:ext>
                  </a:extLst>
                </a:hlinkClick>
              </a:rPr>
              <a:t>Décret n°91-769 du 2 août 1991 instituant une indemnité différentielle pour les personnels de l'Etat, des collectivités territoriales et des établissements publics d'hospitalisation </a:t>
            </a:r>
            <a:endParaRPr lang="fr-FR" sz="1800" b="0" dirty="0">
              <a:solidFill>
                <a:schemeClr val="accent1"/>
              </a:solidFill>
            </a:endParaRPr>
          </a:p>
          <a:p>
            <a:endParaRPr lang="fr-FR" dirty="0"/>
          </a:p>
        </p:txBody>
      </p:sp>
    </p:spTree>
    <p:extLst>
      <p:ext uri="{BB962C8B-B14F-4D97-AF65-F5344CB8AC3E}">
        <p14:creationId xmlns:p14="http://schemas.microsoft.com/office/powerpoint/2010/main" val="362352758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16F60-73D6-4D1E-A091-AC1CF48CC28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A444AE4-5087-415F-8D9C-632EF540F24F}"/>
              </a:ext>
            </a:extLst>
          </p:cNvPr>
          <p:cNvSpPr>
            <a:spLocks noGrp="1"/>
          </p:cNvSpPr>
          <p:nvPr>
            <p:ph type="body" sz="quarter" idx="10"/>
          </p:nvPr>
        </p:nvSpPr>
        <p:spPr>
          <a:xfrm>
            <a:off x="421017" y="2140432"/>
            <a:ext cx="9851365" cy="3280397"/>
          </a:xfrm>
        </p:spPr>
        <p:txBody>
          <a:bodyPr/>
          <a:lstStyle/>
          <a:p>
            <a:pPr algn="just"/>
            <a:r>
              <a:rPr lang="fr-FR" sz="3200" b="0" dirty="0"/>
              <a:t>Les hauts fonctionnaires territoriaux, notamment les directeurs généraux et directeurs généraux adjoints des grandes collectivités, bénéficient d’un traitement hors-échelle qui se décline en groupes A, B, C, D, E, chacun des cinq premiers groupes comportant trois chevrons et le dernier deux. </a:t>
            </a:r>
          </a:p>
          <a:p>
            <a:endParaRPr lang="fr-FR" dirty="0"/>
          </a:p>
        </p:txBody>
      </p:sp>
      <p:sp>
        <p:nvSpPr>
          <p:cNvPr id="4" name="Espace réservé du contenu 3">
            <a:extLst>
              <a:ext uri="{FF2B5EF4-FFF2-40B4-BE49-F238E27FC236}">
                <a16:creationId xmlns:a16="http://schemas.microsoft.com/office/drawing/2014/main" id="{51E9BFA2-7944-4E57-A10F-2FDBBB776271}"/>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0157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57CAC-4017-429B-B14C-9992A2B0ED0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768F472-05B1-448D-8190-EF3BC659B71E}"/>
              </a:ext>
            </a:extLst>
          </p:cNvPr>
          <p:cNvSpPr>
            <a:spLocks noGrp="1"/>
          </p:cNvSpPr>
          <p:nvPr>
            <p:ph type="body" sz="quarter" idx="10"/>
          </p:nvPr>
        </p:nvSpPr>
        <p:spPr>
          <a:xfrm>
            <a:off x="603591" y="2266963"/>
            <a:ext cx="9851365" cy="2457437"/>
          </a:xfrm>
        </p:spPr>
        <p:txBody>
          <a:bodyPr/>
          <a:lstStyle/>
          <a:p>
            <a:pPr algn="just"/>
            <a:r>
              <a:rPr lang="fr-FR" sz="3200" b="0" dirty="0"/>
              <a:t>Vous devez également pouvoir répondre aux questions que les agents se posent sur leur bulletin de paie et sur tous les aspects de leur rémunération.</a:t>
            </a:r>
          </a:p>
          <a:p>
            <a:pPr algn="just"/>
            <a:endParaRPr lang="fr-FR" sz="3200" b="0" dirty="0"/>
          </a:p>
        </p:txBody>
      </p:sp>
      <p:sp>
        <p:nvSpPr>
          <p:cNvPr id="4" name="Espace réservé du contenu 3">
            <a:extLst>
              <a:ext uri="{FF2B5EF4-FFF2-40B4-BE49-F238E27FC236}">
                <a16:creationId xmlns:a16="http://schemas.microsoft.com/office/drawing/2014/main" id="{78BD9A5B-3074-4221-9D3D-1AFC3D179835}"/>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86830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0E663-5076-449D-933E-4B4E36837BB8}"/>
              </a:ext>
            </a:extLst>
          </p:cNvPr>
          <p:cNvSpPr>
            <a:spLocks noGrp="1"/>
          </p:cNvSpPr>
          <p:nvPr>
            <p:ph type="title"/>
          </p:nvPr>
        </p:nvSpPr>
        <p:spPr/>
        <p:txBody>
          <a:bodyPr/>
          <a:lstStyle/>
          <a:p>
            <a:pPr algn="ctr"/>
            <a:r>
              <a:rPr lang="fr-FR" dirty="0"/>
              <a:t>L’indemnité de résidence</a:t>
            </a:r>
          </a:p>
        </p:txBody>
      </p:sp>
      <p:sp>
        <p:nvSpPr>
          <p:cNvPr id="3" name="Espace réservé du contenu 2">
            <a:extLst>
              <a:ext uri="{FF2B5EF4-FFF2-40B4-BE49-F238E27FC236}">
                <a16:creationId xmlns:a16="http://schemas.microsoft.com/office/drawing/2014/main" id="{42D625CA-421D-4B72-90BA-3C273832CAB6}"/>
              </a:ext>
            </a:extLst>
          </p:cNvPr>
          <p:cNvSpPr>
            <a:spLocks noGrp="1"/>
          </p:cNvSpPr>
          <p:nvPr>
            <p:ph sz="quarter" idx="14"/>
          </p:nvPr>
        </p:nvSpPr>
        <p:spPr>
          <a:xfrm>
            <a:off x="445167" y="2065230"/>
            <a:ext cx="9598968" cy="3430802"/>
          </a:xfrm>
        </p:spPr>
        <p:txBody>
          <a:bodyPr/>
          <a:lstStyle/>
          <a:p>
            <a:pPr algn="just"/>
            <a:r>
              <a:rPr lang="fr-FR" sz="3200" b="0" dirty="0"/>
              <a:t>L'indemnité de résidence a pour vocation de compenser les différences de coût de la vie entre zones urbaines et zones rurales. </a:t>
            </a:r>
          </a:p>
          <a:p>
            <a:pPr algn="just"/>
            <a:r>
              <a:rPr lang="fr-FR" sz="3200" b="0" dirty="0"/>
              <a:t>Les montants sont constitués par un pourcentage du traitement brut, le territoire étant découpé en trois zones.</a:t>
            </a:r>
          </a:p>
          <a:p>
            <a:endParaRPr lang="fr-FR" dirty="0"/>
          </a:p>
        </p:txBody>
      </p:sp>
    </p:spTree>
    <p:extLst>
      <p:ext uri="{BB962C8B-B14F-4D97-AF65-F5344CB8AC3E}">
        <p14:creationId xmlns:p14="http://schemas.microsoft.com/office/powerpoint/2010/main" val="102704981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48231-5688-4A57-AA33-6D356C731B8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5B7922F-532E-4532-8609-0C0BD2E751D9}"/>
              </a:ext>
            </a:extLst>
          </p:cNvPr>
          <p:cNvSpPr>
            <a:spLocks noGrp="1"/>
          </p:cNvSpPr>
          <p:nvPr>
            <p:ph type="body" sz="quarter" idx="10"/>
          </p:nvPr>
        </p:nvSpPr>
        <p:spPr>
          <a:xfrm>
            <a:off x="524764" y="2034359"/>
            <a:ext cx="9851365" cy="3717277"/>
          </a:xfrm>
        </p:spPr>
        <p:txBody>
          <a:bodyPr/>
          <a:lstStyle/>
          <a:p>
            <a:r>
              <a:rPr lang="fr-FR" sz="3200" dirty="0"/>
              <a:t>Les agents concernés :</a:t>
            </a:r>
          </a:p>
          <a:p>
            <a:pPr lvl="1"/>
            <a:r>
              <a:rPr lang="fr-FR" sz="3000" dirty="0"/>
              <a:t>Fonctionnaires</a:t>
            </a:r>
          </a:p>
          <a:p>
            <a:pPr lvl="1"/>
            <a:r>
              <a:rPr lang="fr-FR" sz="3000" dirty="0"/>
              <a:t>Contractuels</a:t>
            </a:r>
          </a:p>
          <a:p>
            <a:pPr lvl="1"/>
            <a:endParaRPr lang="fr-FR" sz="3000" dirty="0"/>
          </a:p>
          <a:p>
            <a:pPr lvl="1" algn="just"/>
            <a:r>
              <a:rPr lang="fr-FR" sz="3200" dirty="0"/>
              <a:t>dans un couple d'agents publics, les 2 membres du couple perçoivent l'indemnité de résidence.</a:t>
            </a:r>
          </a:p>
        </p:txBody>
      </p:sp>
      <p:sp>
        <p:nvSpPr>
          <p:cNvPr id="4" name="Espace réservé du contenu 3">
            <a:extLst>
              <a:ext uri="{FF2B5EF4-FFF2-40B4-BE49-F238E27FC236}">
                <a16:creationId xmlns:a16="http://schemas.microsoft.com/office/drawing/2014/main" id="{5CAC249C-52F4-4C95-B896-532198CA0CF6}"/>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84532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7BB3-8CDD-4E56-8487-280DF063B12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F50B1A5-069E-44A9-B156-41CC546CBF05}"/>
              </a:ext>
            </a:extLst>
          </p:cNvPr>
          <p:cNvSpPr>
            <a:spLocks noGrp="1"/>
          </p:cNvSpPr>
          <p:nvPr>
            <p:ph type="body" sz="quarter" idx="10"/>
          </p:nvPr>
        </p:nvSpPr>
        <p:spPr>
          <a:xfrm>
            <a:off x="546767" y="1637043"/>
            <a:ext cx="9851365" cy="4784077"/>
          </a:xfrm>
        </p:spPr>
        <p:txBody>
          <a:bodyPr/>
          <a:lstStyle/>
          <a:p>
            <a:pPr algn="just"/>
            <a:r>
              <a:rPr lang="fr-FR" sz="3200" b="0" dirty="0">
                <a:solidFill>
                  <a:schemeClr val="tx2"/>
                </a:solidFill>
              </a:rPr>
              <a:t>L'indemnité de résidence est égale à un pourcentage du </a:t>
            </a:r>
            <a:r>
              <a:rPr lang="fr-FR" sz="3200" b="0" u="sng" dirty="0">
                <a:solidFill>
                  <a:schemeClr val="tx2"/>
                </a:solidFill>
                <a:hlinkClick r:id="rId2">
                  <a:extLst>
                    <a:ext uri="{A12FA001-AC4F-418D-AE19-62706E023703}">
                      <ahyp:hlinkClr xmlns:ahyp="http://schemas.microsoft.com/office/drawing/2018/hyperlinkcolor" val="tx"/>
                    </a:ext>
                  </a:extLst>
                </a:hlinkClick>
              </a:rPr>
              <a:t>traitement indiciaire</a:t>
            </a:r>
            <a:r>
              <a:rPr lang="fr-FR" sz="3200" b="0" dirty="0">
                <a:solidFill>
                  <a:schemeClr val="tx2"/>
                </a:solidFill>
              </a:rPr>
              <a:t> brut détenu par l'agent. </a:t>
            </a:r>
          </a:p>
          <a:p>
            <a:pPr algn="just"/>
            <a:r>
              <a:rPr lang="fr-FR" sz="3200" b="0" dirty="0">
                <a:solidFill>
                  <a:schemeClr val="tx2"/>
                </a:solidFill>
              </a:rPr>
              <a:t>Ce pourcentage dépend de la commune d'affectation de l'agent. </a:t>
            </a:r>
          </a:p>
          <a:p>
            <a:pPr algn="just"/>
            <a:r>
              <a:rPr lang="fr-FR" sz="3200" b="0" dirty="0">
                <a:solidFill>
                  <a:schemeClr val="tx2"/>
                </a:solidFill>
              </a:rPr>
              <a:t>La commune prise en compte est celle dans laquelle l'agent exerce effectivement ses fonctions, et non pas la commune du siège de l'administration qui l'emploie.</a:t>
            </a:r>
          </a:p>
          <a:p>
            <a:endParaRPr lang="fr-FR" dirty="0"/>
          </a:p>
        </p:txBody>
      </p:sp>
      <p:sp>
        <p:nvSpPr>
          <p:cNvPr id="4" name="Espace réservé du contenu 3">
            <a:extLst>
              <a:ext uri="{FF2B5EF4-FFF2-40B4-BE49-F238E27FC236}">
                <a16:creationId xmlns:a16="http://schemas.microsoft.com/office/drawing/2014/main" id="{7EDDAD9D-DE1E-45A0-BD75-DDB0528C658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83044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3204-B7B2-4934-A521-28F1501E16F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43C5A78-CC65-4AFC-A03E-CF53458AA99A}"/>
              </a:ext>
            </a:extLst>
          </p:cNvPr>
          <p:cNvSpPr>
            <a:spLocks noGrp="1"/>
          </p:cNvSpPr>
          <p:nvPr>
            <p:ph type="body" sz="quarter" idx="10"/>
          </p:nvPr>
        </p:nvSpPr>
        <p:spPr>
          <a:xfrm>
            <a:off x="568770" y="2034359"/>
            <a:ext cx="9851365" cy="3422637"/>
          </a:xfrm>
        </p:spPr>
        <p:txBody>
          <a:bodyPr/>
          <a:lstStyle/>
          <a:p>
            <a:pPr algn="just"/>
            <a:r>
              <a:rPr lang="fr-FR" sz="3200" b="0" dirty="0">
                <a:solidFill>
                  <a:schemeClr val="tx2"/>
                </a:solidFill>
              </a:rPr>
              <a:t>Les communes sont classées en </a:t>
            </a:r>
            <a:r>
              <a:rPr lang="fr-FR" sz="3200" b="0" u="sng" dirty="0">
                <a:solidFill>
                  <a:schemeClr val="tx2"/>
                </a:solidFill>
                <a:hlinkClick r:id="rId2">
                  <a:extLst>
                    <a:ext uri="{A12FA001-AC4F-418D-AE19-62706E023703}">
                      <ahyp:hlinkClr xmlns:ahyp="http://schemas.microsoft.com/office/drawing/2018/hyperlinkcolor" val="tx"/>
                    </a:ext>
                  </a:extLst>
                </a:hlinkClick>
              </a:rPr>
              <a:t>3 zones</a:t>
            </a:r>
            <a:r>
              <a:rPr lang="fr-FR" sz="3200" b="0" dirty="0">
                <a:solidFill>
                  <a:schemeClr val="tx2"/>
                </a:solidFill>
              </a:rPr>
              <a:t> et à chaque zone correspond un pourcentage :</a:t>
            </a:r>
          </a:p>
          <a:p>
            <a:pPr algn="just"/>
            <a:r>
              <a:rPr lang="fr-FR" sz="3200" b="0" dirty="0">
                <a:solidFill>
                  <a:schemeClr val="tx2"/>
                </a:solidFill>
              </a:rPr>
              <a:t>zone 1 : 3 % (forte concentration urbaine)</a:t>
            </a:r>
          </a:p>
          <a:p>
            <a:pPr algn="just"/>
            <a:r>
              <a:rPr lang="fr-FR" sz="3200" b="0" dirty="0">
                <a:solidFill>
                  <a:schemeClr val="tx2"/>
                </a:solidFill>
              </a:rPr>
              <a:t>zone 2 : 1 % (urbanisation de faible densité)</a:t>
            </a:r>
          </a:p>
          <a:p>
            <a:pPr algn="just"/>
            <a:r>
              <a:rPr lang="fr-FR" sz="3200" b="0" dirty="0">
                <a:solidFill>
                  <a:schemeClr val="tx2"/>
                </a:solidFill>
              </a:rPr>
              <a:t>zone 3 : 0 % (territoire ruraux)</a:t>
            </a:r>
          </a:p>
          <a:p>
            <a:endParaRPr lang="fr-FR" dirty="0"/>
          </a:p>
        </p:txBody>
      </p:sp>
      <p:sp>
        <p:nvSpPr>
          <p:cNvPr id="4" name="Espace réservé du contenu 3">
            <a:extLst>
              <a:ext uri="{FF2B5EF4-FFF2-40B4-BE49-F238E27FC236}">
                <a16:creationId xmlns:a16="http://schemas.microsoft.com/office/drawing/2014/main" id="{2A75DB58-A7B3-4442-9C02-4891EB897245}"/>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54401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D35CE-DE2A-4EB5-A407-F357F2BC57CA}"/>
              </a:ext>
            </a:extLst>
          </p:cNvPr>
          <p:cNvSpPr>
            <a:spLocks noGrp="1"/>
          </p:cNvSpPr>
          <p:nvPr>
            <p:ph type="title"/>
          </p:nvPr>
        </p:nvSpPr>
        <p:spPr/>
        <p:txBody>
          <a:bodyPr/>
          <a:lstStyle/>
          <a:p>
            <a:pPr algn="ctr"/>
            <a:r>
              <a:rPr lang="fr-FR" dirty="0"/>
              <a:t>Conditions de versement de l’indemnité de résidence</a:t>
            </a:r>
          </a:p>
        </p:txBody>
      </p:sp>
      <p:sp>
        <p:nvSpPr>
          <p:cNvPr id="3" name="Espace réservé du contenu 2">
            <a:extLst>
              <a:ext uri="{FF2B5EF4-FFF2-40B4-BE49-F238E27FC236}">
                <a16:creationId xmlns:a16="http://schemas.microsoft.com/office/drawing/2014/main" id="{ABA3550E-46CA-4569-B4D8-237EFF48BDFF}"/>
              </a:ext>
            </a:extLst>
          </p:cNvPr>
          <p:cNvSpPr>
            <a:spLocks noGrp="1"/>
          </p:cNvSpPr>
          <p:nvPr>
            <p:ph sz="quarter" idx="14"/>
          </p:nvPr>
        </p:nvSpPr>
        <p:spPr>
          <a:xfrm>
            <a:off x="546767" y="1608558"/>
            <a:ext cx="9598968" cy="4081042"/>
          </a:xfrm>
        </p:spPr>
        <p:txBody>
          <a:bodyPr/>
          <a:lstStyle/>
          <a:p>
            <a:pPr algn="just"/>
            <a:r>
              <a:rPr lang="fr-FR" sz="3200" b="0" dirty="0">
                <a:solidFill>
                  <a:schemeClr val="tx2"/>
                </a:solidFill>
              </a:rPr>
              <a:t>L’indemnité de résidence est versée mensuellement comme le traitement indiciaire.</a:t>
            </a:r>
          </a:p>
          <a:p>
            <a:pPr algn="just"/>
            <a:r>
              <a:rPr lang="fr-FR" sz="3200" b="0" dirty="0">
                <a:solidFill>
                  <a:schemeClr val="tx2"/>
                </a:solidFill>
              </a:rPr>
              <a:t>Elle évolue dans les mêmes proportions que le traitement indiciaire. </a:t>
            </a:r>
          </a:p>
          <a:p>
            <a:pPr algn="just"/>
            <a:r>
              <a:rPr lang="fr-FR" sz="3200" b="0" dirty="0">
                <a:solidFill>
                  <a:schemeClr val="tx2"/>
                </a:solidFill>
              </a:rPr>
              <a:t>Ainsi, en cas de temps partiel, elle est réduite dans les mêmes proportions que le traitement indiciaire.</a:t>
            </a:r>
          </a:p>
          <a:p>
            <a:endParaRPr lang="fr-FR" dirty="0"/>
          </a:p>
        </p:txBody>
      </p:sp>
    </p:spTree>
    <p:extLst>
      <p:ext uri="{BB962C8B-B14F-4D97-AF65-F5344CB8AC3E}">
        <p14:creationId xmlns:p14="http://schemas.microsoft.com/office/powerpoint/2010/main" val="41667791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D843F-43DD-4258-9C36-5EA6F52D52D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0FDF1F6-8E2F-469C-930F-D112ADD2960C}"/>
              </a:ext>
            </a:extLst>
          </p:cNvPr>
          <p:cNvSpPr>
            <a:spLocks noGrp="1"/>
          </p:cNvSpPr>
          <p:nvPr>
            <p:ph type="body" sz="quarter" idx="10"/>
          </p:nvPr>
        </p:nvSpPr>
        <p:spPr>
          <a:xfrm>
            <a:off x="489943" y="1962163"/>
            <a:ext cx="9851365" cy="3930637"/>
          </a:xfrm>
        </p:spPr>
        <p:txBody>
          <a:bodyPr/>
          <a:lstStyle/>
          <a:p>
            <a:pPr algn="just"/>
            <a:r>
              <a:rPr lang="fr-FR" sz="3200" b="0" dirty="0">
                <a:solidFill>
                  <a:schemeClr val="tx2"/>
                </a:solidFill>
              </a:rPr>
              <a:t>En revanche, l’indemnité de résidence est versée intégralement lorsque l'agent est en congé de maladie à demi-traitement.</a:t>
            </a:r>
          </a:p>
          <a:p>
            <a:pPr algn="just"/>
            <a:r>
              <a:rPr lang="fr-FR" sz="3200" b="0" dirty="0">
                <a:solidFill>
                  <a:schemeClr val="tx2"/>
                </a:solidFill>
              </a:rPr>
              <a:t>Lorsque l'agent perçoit une </a:t>
            </a:r>
            <a:r>
              <a:rPr lang="fr-FR" sz="3200" b="0" u="sng" dirty="0">
                <a:solidFill>
                  <a:schemeClr val="tx2"/>
                </a:solidFill>
                <a:hlinkClick r:id="rId2">
                  <a:extLst>
                    <a:ext uri="{A12FA001-AC4F-418D-AE19-62706E023703}">
                      <ahyp:hlinkClr xmlns:ahyp="http://schemas.microsoft.com/office/drawing/2018/hyperlinkcolor" val="tx"/>
                    </a:ext>
                  </a:extLst>
                </a:hlinkClick>
              </a:rPr>
              <a:t>nouvelle bonification indiciaire (NBI)</a:t>
            </a:r>
            <a:r>
              <a:rPr lang="fr-FR" sz="3200" b="0" dirty="0">
                <a:solidFill>
                  <a:schemeClr val="tx2"/>
                </a:solidFill>
              </a:rPr>
              <a:t>, la NBI s'ajoute au traitement indiciaire pour le calcul de l'indemnité de résidence. </a:t>
            </a:r>
            <a:endParaRPr lang="fr-FR" dirty="0"/>
          </a:p>
        </p:txBody>
      </p:sp>
      <p:sp>
        <p:nvSpPr>
          <p:cNvPr id="4" name="Espace réservé du contenu 3">
            <a:extLst>
              <a:ext uri="{FF2B5EF4-FFF2-40B4-BE49-F238E27FC236}">
                <a16:creationId xmlns:a16="http://schemas.microsoft.com/office/drawing/2014/main" id="{C713B3AB-9A93-476C-8587-4C5A84C556A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668998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8B5E4-ACE3-4C96-9DF2-2A79B358082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757228A-FF12-48BF-8859-3413EC4C0056}"/>
              </a:ext>
            </a:extLst>
          </p:cNvPr>
          <p:cNvSpPr>
            <a:spLocks noGrp="1"/>
          </p:cNvSpPr>
          <p:nvPr>
            <p:ph type="body" sz="quarter" idx="10"/>
          </p:nvPr>
        </p:nvSpPr>
        <p:spPr>
          <a:xfrm>
            <a:off x="524764" y="2034359"/>
            <a:ext cx="9851365" cy="2945117"/>
          </a:xfrm>
        </p:spPr>
        <p:txBody>
          <a:bodyPr/>
          <a:lstStyle/>
          <a:p>
            <a:pPr algn="just"/>
            <a:r>
              <a:rPr lang="fr-FR" sz="3200" b="0" dirty="0">
                <a:solidFill>
                  <a:schemeClr val="tx2"/>
                </a:solidFill>
              </a:rPr>
              <a:t>Ainsi, par exemple si l'agent est rémunéré sur la base de l'indice majoré 387 et perçoit une NBI de 10 points, son indemnité de résidence sera calculée sur la base du traitement indiciaire correspondant à l'indice majoré 397.</a:t>
            </a:r>
          </a:p>
          <a:p>
            <a:endParaRPr lang="fr-FR" dirty="0"/>
          </a:p>
        </p:txBody>
      </p:sp>
      <p:sp>
        <p:nvSpPr>
          <p:cNvPr id="4" name="Espace réservé du contenu 3">
            <a:extLst>
              <a:ext uri="{FF2B5EF4-FFF2-40B4-BE49-F238E27FC236}">
                <a16:creationId xmlns:a16="http://schemas.microsoft.com/office/drawing/2014/main" id="{20594D69-790C-4741-8F73-C678750ABE35}"/>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817523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DDC34-0CED-4AE3-8BFE-06803CEC4C0A}"/>
              </a:ext>
            </a:extLst>
          </p:cNvPr>
          <p:cNvSpPr>
            <a:spLocks noGrp="1"/>
          </p:cNvSpPr>
          <p:nvPr>
            <p:ph type="title"/>
          </p:nvPr>
        </p:nvSpPr>
        <p:spPr/>
        <p:txBody>
          <a:bodyPr/>
          <a:lstStyle/>
          <a:p>
            <a:pPr algn="ctr"/>
            <a:r>
              <a:rPr lang="fr-FR" dirty="0"/>
              <a:t>Textes de référence</a:t>
            </a:r>
          </a:p>
        </p:txBody>
      </p:sp>
      <p:sp>
        <p:nvSpPr>
          <p:cNvPr id="3" name="Espace réservé du contenu 2">
            <a:extLst>
              <a:ext uri="{FF2B5EF4-FFF2-40B4-BE49-F238E27FC236}">
                <a16:creationId xmlns:a16="http://schemas.microsoft.com/office/drawing/2014/main" id="{3A485914-11B8-493C-8407-04EC0CC89509}"/>
              </a:ext>
            </a:extLst>
          </p:cNvPr>
          <p:cNvSpPr>
            <a:spLocks noGrp="1"/>
          </p:cNvSpPr>
          <p:nvPr>
            <p:ph sz="quarter" idx="14"/>
          </p:nvPr>
        </p:nvSpPr>
        <p:spPr>
          <a:xfrm>
            <a:off x="547666" y="2086078"/>
            <a:ext cx="9598968" cy="3806722"/>
          </a:xfrm>
        </p:spPr>
        <p:txBody>
          <a:bodyPr/>
          <a:lstStyle/>
          <a:p>
            <a:pPr algn="just"/>
            <a:r>
              <a:rPr lang="fr-FR" sz="1800" dirty="0">
                <a:solidFill>
                  <a:schemeClr val="accent1"/>
                </a:solidFill>
                <a:hlinkClick r:id="rId2" tooltip="Loi n°83-634 du 13 juillet 1983 portant droits et obligations des fonctionnaires - legifrance.gouv.fr - Nouvelle fenêtre">
                  <a:extLst>
                    <a:ext uri="{A12FA001-AC4F-418D-AE19-62706E023703}">
                      <ahyp:hlinkClr xmlns:ahyp="http://schemas.microsoft.com/office/drawing/2018/hyperlinkcolor" val="tx"/>
                    </a:ext>
                  </a:extLst>
                </a:hlinkClick>
              </a:rPr>
              <a:t>Loi n°83-634 du 13 juillet 1983 portant droits et obligations des fonctionnaires </a:t>
            </a:r>
            <a:endParaRPr lang="fr-FR" sz="1800" dirty="0">
              <a:solidFill>
                <a:schemeClr val="accent1"/>
              </a:solidFill>
            </a:endParaRPr>
          </a:p>
          <a:p>
            <a:pPr algn="just"/>
            <a:r>
              <a:rPr lang="fr-FR" sz="1800" i="1" dirty="0">
                <a:solidFill>
                  <a:schemeClr val="accent1"/>
                </a:solidFill>
              </a:rPr>
              <a:t>Article 20</a:t>
            </a:r>
          </a:p>
          <a:p>
            <a:pPr algn="just"/>
            <a:r>
              <a:rPr lang="fr-FR" sz="1800" dirty="0">
                <a:solidFill>
                  <a:schemeClr val="accent1"/>
                </a:solidFill>
                <a:hlinkClick r:id="rId3" tooltip="Loi n°84-16 du 11 janvier 1984 portant dispositions statutaires relatives à la FPE - www.legifrance.gouv.fr - Nouvelle fenêtre">
                  <a:extLst>
                    <a:ext uri="{A12FA001-AC4F-418D-AE19-62706E023703}">
                      <ahyp:hlinkClr xmlns:ahyp="http://schemas.microsoft.com/office/drawing/2018/hyperlinkcolor" val="tx"/>
                    </a:ext>
                  </a:extLst>
                </a:hlinkClick>
              </a:rPr>
              <a:t>Loi n°84-16 du 11 janvier 1984 portant dispositions statutaires relatives à la FPE </a:t>
            </a:r>
            <a:endParaRPr lang="fr-FR" sz="1800" dirty="0">
              <a:solidFill>
                <a:schemeClr val="accent1"/>
              </a:solidFill>
            </a:endParaRPr>
          </a:p>
          <a:p>
            <a:pPr algn="just"/>
            <a:r>
              <a:rPr lang="fr-FR" sz="1800" i="1" dirty="0">
                <a:solidFill>
                  <a:schemeClr val="accent1"/>
                </a:solidFill>
              </a:rPr>
              <a:t>Article 64</a:t>
            </a:r>
          </a:p>
          <a:p>
            <a:pPr algn="just"/>
            <a:r>
              <a:rPr lang="fr-FR" sz="1800" dirty="0">
                <a:solidFill>
                  <a:schemeClr val="accent1"/>
                </a:solidFill>
                <a:hlinkClick r:id="rId4" tooltip="Loi n°84-53 du 26 janvier 1984 portant dispositions statutaires relatives à la FPT - www.legifrance.gouv.fr - Nouvelle fenêtre">
                  <a:extLst>
                    <a:ext uri="{A12FA001-AC4F-418D-AE19-62706E023703}">
                      <ahyp:hlinkClr xmlns:ahyp="http://schemas.microsoft.com/office/drawing/2018/hyperlinkcolor" val="tx"/>
                    </a:ext>
                  </a:extLst>
                </a:hlinkClick>
              </a:rPr>
              <a:t>Loi n°84-53 du 26 janvier 1984 portant dispositions statutaires relatives à la FPT </a:t>
            </a:r>
            <a:endParaRPr lang="fr-FR" sz="1800" dirty="0">
              <a:solidFill>
                <a:schemeClr val="accent1"/>
              </a:solidFill>
            </a:endParaRPr>
          </a:p>
          <a:p>
            <a:pPr algn="just"/>
            <a:r>
              <a:rPr lang="fr-FR" sz="1800" i="1" dirty="0">
                <a:solidFill>
                  <a:schemeClr val="accent1"/>
                </a:solidFill>
              </a:rPr>
              <a:t>Articles 87, 136</a:t>
            </a:r>
          </a:p>
          <a:p>
            <a:pPr algn="just"/>
            <a:r>
              <a:rPr lang="fr-FR" sz="1800" u="sng" dirty="0">
                <a:solidFill>
                  <a:schemeClr val="accent1"/>
                </a:solidFill>
                <a:hlinkClick r:id="rId5" tooltip="Loi n°86-33 du 9 janvier 1986 portant dispositions statutaires relatives à la FPH - www.legifrance.gouv.fr - Nouvelle fenêtre">
                  <a:extLst>
                    <a:ext uri="{A12FA001-AC4F-418D-AE19-62706E023703}">
                      <ahyp:hlinkClr xmlns:ahyp="http://schemas.microsoft.com/office/drawing/2018/hyperlinkcolor" val="tx"/>
                    </a:ext>
                  </a:extLst>
                </a:hlinkClick>
              </a:rPr>
              <a:t>Loi n°86-33 du 9 janvier 1986 portant dispositions statutaires relatives à la FPH </a:t>
            </a:r>
            <a:endParaRPr lang="fr-FR" sz="1800" dirty="0">
              <a:solidFill>
                <a:schemeClr val="accent1"/>
              </a:solidFill>
            </a:endParaRPr>
          </a:p>
          <a:p>
            <a:pPr algn="just"/>
            <a:r>
              <a:rPr lang="fr-FR" sz="1800" i="1" dirty="0">
                <a:solidFill>
                  <a:schemeClr val="accent1"/>
                </a:solidFill>
              </a:rPr>
              <a:t>Article 77</a:t>
            </a:r>
          </a:p>
          <a:p>
            <a:pPr algn="just"/>
            <a:r>
              <a:rPr lang="fr-FR" sz="1800" dirty="0">
                <a:solidFill>
                  <a:schemeClr val="accent1"/>
                </a:solidFill>
                <a:hlinkClick r:id="rId6" tooltip="Décret n°82-1105 du 23 décembre 1982 relatif aux indices de la fonction publique - www.legifrance.gouv.fr - Nouvelle fenêtre">
                  <a:extLst>
                    <a:ext uri="{A12FA001-AC4F-418D-AE19-62706E023703}">
                      <ahyp:hlinkClr xmlns:ahyp="http://schemas.microsoft.com/office/drawing/2018/hyperlinkcolor" val="tx"/>
                    </a:ext>
                  </a:extLst>
                </a:hlinkClick>
              </a:rPr>
              <a:t>Décret n°82-1105 du 23 décembre 1982 relatif aux indices de la fonction publique </a:t>
            </a:r>
            <a:endParaRPr lang="fr-FR" sz="1800" dirty="0">
              <a:solidFill>
                <a:schemeClr val="accent1"/>
              </a:solidFill>
            </a:endParaRPr>
          </a:p>
          <a:p>
            <a:pPr algn="just"/>
            <a:r>
              <a:rPr lang="fr-FR" sz="1800" dirty="0">
                <a:solidFill>
                  <a:schemeClr val="accent1"/>
                </a:solidFill>
                <a:hlinkClick r:id="rId7" tooltip="Décret n°85-1148 du 24 octobre 1985 relatif à la rémunération des personnels des 3 fonctions publiques - www.legifrance.gouv.fr - Nouvelle fenêtre">
                  <a:extLst>
                    <a:ext uri="{A12FA001-AC4F-418D-AE19-62706E023703}">
                      <ahyp:hlinkClr xmlns:ahyp="http://schemas.microsoft.com/office/drawing/2018/hyperlinkcolor" val="tx"/>
                    </a:ext>
                  </a:extLst>
                </a:hlinkClick>
              </a:rPr>
              <a:t>Décret n°85-1148 du 24 octobre 1985 relatif à la rémunération des personnels des 3 fonctions publiques </a:t>
            </a:r>
            <a:r>
              <a:rPr lang="fr-FR" sz="1800" dirty="0">
                <a:solidFill>
                  <a:schemeClr val="accent1"/>
                </a:solidFill>
              </a:rPr>
              <a:t> </a:t>
            </a:r>
            <a:r>
              <a:rPr lang="fr-FR" sz="1800" i="1" dirty="0">
                <a:solidFill>
                  <a:schemeClr val="accent1"/>
                </a:solidFill>
              </a:rPr>
              <a:t>Articles 9 et 9 bis.</a:t>
            </a:r>
          </a:p>
          <a:p>
            <a:endParaRPr lang="fr-FR" dirty="0"/>
          </a:p>
        </p:txBody>
      </p:sp>
    </p:spTree>
    <p:extLst>
      <p:ext uri="{BB962C8B-B14F-4D97-AF65-F5344CB8AC3E}">
        <p14:creationId xmlns:p14="http://schemas.microsoft.com/office/powerpoint/2010/main" val="137342374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35534-9D5A-4872-AA2F-5109EB8DD141}"/>
              </a:ext>
            </a:extLst>
          </p:cNvPr>
          <p:cNvSpPr>
            <a:spLocks noGrp="1"/>
          </p:cNvSpPr>
          <p:nvPr>
            <p:ph type="title"/>
          </p:nvPr>
        </p:nvSpPr>
        <p:spPr/>
        <p:txBody>
          <a:bodyPr/>
          <a:lstStyle/>
          <a:p>
            <a:pPr algn="ctr"/>
            <a:r>
              <a:rPr lang="fr-FR" dirty="0"/>
              <a:t>LE Supplément familial de traitement</a:t>
            </a:r>
          </a:p>
        </p:txBody>
      </p:sp>
      <p:sp>
        <p:nvSpPr>
          <p:cNvPr id="3" name="Espace réservé du texte 2">
            <a:extLst>
              <a:ext uri="{FF2B5EF4-FFF2-40B4-BE49-F238E27FC236}">
                <a16:creationId xmlns:a16="http://schemas.microsoft.com/office/drawing/2014/main" id="{C18C06DD-7401-473C-8EBD-1E677CFA5D64}"/>
              </a:ext>
            </a:extLst>
          </p:cNvPr>
          <p:cNvSpPr>
            <a:spLocks noGrp="1"/>
          </p:cNvSpPr>
          <p:nvPr>
            <p:ph type="body" idx="1"/>
          </p:nvPr>
        </p:nvSpPr>
        <p:spPr/>
        <p:txBody>
          <a:bodyPr/>
          <a:lstStyle/>
          <a:p>
            <a:endParaRPr lang="fr-FR" dirty="0"/>
          </a:p>
        </p:txBody>
      </p:sp>
      <p:sp>
        <p:nvSpPr>
          <p:cNvPr id="4" name="Espace réservé du texte 3">
            <a:extLst>
              <a:ext uri="{FF2B5EF4-FFF2-40B4-BE49-F238E27FC236}">
                <a16:creationId xmlns:a16="http://schemas.microsoft.com/office/drawing/2014/main" id="{5398AB70-A546-41D7-8C2D-E0F2D8625741}"/>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31486618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C4CAF-03FE-45E2-817F-6608EA5AA46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55D07AB-B5B5-488C-B315-F540E91AB17F}"/>
              </a:ext>
            </a:extLst>
          </p:cNvPr>
          <p:cNvSpPr>
            <a:spLocks noGrp="1"/>
          </p:cNvSpPr>
          <p:nvPr>
            <p:ph type="body" sz="quarter" idx="10"/>
          </p:nvPr>
        </p:nvSpPr>
        <p:spPr>
          <a:xfrm>
            <a:off x="546767" y="1637043"/>
            <a:ext cx="9851365" cy="5027917"/>
          </a:xfrm>
        </p:spPr>
        <p:txBody>
          <a:bodyPr/>
          <a:lstStyle/>
          <a:p>
            <a:pPr algn="just"/>
            <a:r>
              <a:rPr lang="fr-FR" sz="3200" b="0" dirty="0"/>
              <a:t>Le supplément familial de traitement (SFT) compense la charge financière que représentent les enfants. </a:t>
            </a:r>
          </a:p>
          <a:p>
            <a:pPr algn="just"/>
            <a:r>
              <a:rPr lang="fr-FR" sz="3200" b="0" dirty="0"/>
              <a:t>Tous les fonctionnaires en bénéficient, </a:t>
            </a:r>
            <a:r>
              <a:rPr lang="fr-FR" sz="3200" b="0" u="sng" dirty="0"/>
              <a:t>sans possibilité de cumuler pour un couple d’agents</a:t>
            </a:r>
            <a:r>
              <a:rPr lang="fr-FR" sz="3200" b="0" dirty="0"/>
              <a:t>.</a:t>
            </a:r>
          </a:p>
          <a:p>
            <a:pPr algn="just"/>
            <a:r>
              <a:rPr lang="fr-FR" sz="3200" b="0" dirty="0"/>
              <a:t> Le SFT comporte un élément fixe et un élément variable, sous la forme d’un pourcentage du traitement brut. </a:t>
            </a:r>
          </a:p>
          <a:p>
            <a:pPr algn="just"/>
            <a:r>
              <a:rPr lang="fr-FR" sz="3200" b="0" dirty="0"/>
              <a:t>Les montants mensuels sont les suivants :</a:t>
            </a:r>
          </a:p>
          <a:p>
            <a:endParaRPr lang="fr-FR" dirty="0"/>
          </a:p>
        </p:txBody>
      </p:sp>
      <p:sp>
        <p:nvSpPr>
          <p:cNvPr id="4" name="Espace réservé du contenu 3">
            <a:extLst>
              <a:ext uri="{FF2B5EF4-FFF2-40B4-BE49-F238E27FC236}">
                <a16:creationId xmlns:a16="http://schemas.microsoft.com/office/drawing/2014/main" id="{9ACC02AB-70BE-4A21-9D4B-C6C88128B0D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59325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4C06E4-5772-4D6E-A923-E7B09B8ACD3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A0A5B95-6EB3-4D65-AEB3-90B0E5B5B62F}"/>
              </a:ext>
            </a:extLst>
          </p:cNvPr>
          <p:cNvSpPr>
            <a:spLocks noGrp="1"/>
          </p:cNvSpPr>
          <p:nvPr>
            <p:ph type="body" sz="quarter" idx="10"/>
          </p:nvPr>
        </p:nvSpPr>
        <p:spPr>
          <a:xfrm>
            <a:off x="489943" y="1891043"/>
            <a:ext cx="9851365" cy="2813037"/>
          </a:xfrm>
        </p:spPr>
        <p:txBody>
          <a:bodyPr/>
          <a:lstStyle/>
          <a:p>
            <a:pPr algn="just"/>
            <a:r>
              <a:rPr lang="fr-FR" sz="3200" b="0" dirty="0"/>
              <a:t>Vous devez maitriser les différentes rubriques des bulletins de salaire de vos agents en fonction de la situation administrative de ces derniers. (agents titulaires, agents non-titulaires, de droit privé ou de droit public).</a:t>
            </a:r>
          </a:p>
        </p:txBody>
      </p:sp>
      <p:sp>
        <p:nvSpPr>
          <p:cNvPr id="4" name="Espace réservé du contenu 3">
            <a:extLst>
              <a:ext uri="{FF2B5EF4-FFF2-40B4-BE49-F238E27FC236}">
                <a16:creationId xmlns:a16="http://schemas.microsoft.com/office/drawing/2014/main" id="{79F43A08-3D8F-414B-B272-B08246179D38}"/>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388074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6115E-1701-4491-BBB1-A55E9EE3892A}"/>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DA5E1081-94FC-4A64-8C95-6FD5A508DA28}"/>
              </a:ext>
            </a:extLst>
          </p:cNvPr>
          <p:cNvPicPr>
            <a:picLocks noChangeAspect="1"/>
          </p:cNvPicPr>
          <p:nvPr/>
        </p:nvPicPr>
        <p:blipFill>
          <a:blip r:embed="rId2"/>
          <a:stretch>
            <a:fillRect/>
          </a:stretch>
        </p:blipFill>
        <p:spPr>
          <a:xfrm>
            <a:off x="874896" y="2194560"/>
            <a:ext cx="9436019" cy="3261360"/>
          </a:xfrm>
          <a:prstGeom prst="rect">
            <a:avLst/>
          </a:prstGeom>
        </p:spPr>
      </p:pic>
      <p:sp>
        <p:nvSpPr>
          <p:cNvPr id="3" name="Espace réservé du texte 2">
            <a:extLst>
              <a:ext uri="{FF2B5EF4-FFF2-40B4-BE49-F238E27FC236}">
                <a16:creationId xmlns:a16="http://schemas.microsoft.com/office/drawing/2014/main" id="{64E39FF0-B5FE-4777-8A53-3E317B78ACFE}"/>
              </a:ext>
            </a:extLst>
          </p:cNvPr>
          <p:cNvSpPr>
            <a:spLocks noGrp="1"/>
          </p:cNvSpPr>
          <p:nvPr>
            <p:ph type="body" sz="quarter" idx="10"/>
          </p:nvPr>
        </p:nvSpPr>
        <p:spPr/>
        <p:txBody>
          <a:bodyPr/>
          <a:lstStyle/>
          <a:p>
            <a:endParaRPr lang="fr-FR" dirty="0"/>
          </a:p>
        </p:txBody>
      </p:sp>
      <p:sp>
        <p:nvSpPr>
          <p:cNvPr id="4" name="Espace réservé du contenu 3">
            <a:extLst>
              <a:ext uri="{FF2B5EF4-FFF2-40B4-BE49-F238E27FC236}">
                <a16:creationId xmlns:a16="http://schemas.microsoft.com/office/drawing/2014/main" id="{D8434F5C-2AB6-416A-A6B5-7944B88726F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15911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2A3C9-B27A-46FC-8260-0FA8FA2BBF9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8C9E569-123D-4813-88B0-C12AC7756E61}"/>
              </a:ext>
            </a:extLst>
          </p:cNvPr>
          <p:cNvSpPr>
            <a:spLocks noGrp="1"/>
          </p:cNvSpPr>
          <p:nvPr>
            <p:ph type="body" sz="quarter" idx="10"/>
          </p:nvPr>
        </p:nvSpPr>
        <p:spPr>
          <a:xfrm>
            <a:off x="546767" y="1637043"/>
            <a:ext cx="9851365" cy="4845037"/>
          </a:xfrm>
        </p:spPr>
        <p:txBody>
          <a:bodyPr/>
          <a:lstStyle/>
          <a:p>
            <a:pPr algn="just"/>
            <a:r>
              <a:rPr lang="fr-FR" sz="3200" b="0" dirty="0"/>
              <a:t>Pour ce qui concerne l'élément variable, les minima (plancher à l’IM 449) sont de 63,12 euros pour deux enfants, de 168,32 euros pour trois enfants et de 126,24 euros par enfant supplémentaire au-delà de trois. </a:t>
            </a:r>
          </a:p>
          <a:p>
            <a:pPr algn="just"/>
            <a:r>
              <a:rPr lang="fr-FR" sz="3200" b="0" dirty="0"/>
              <a:t>Les maxima (plafonnés à l’IM 717) sont de 100,80 euros pour deux enfants, 268,79 euros pour trois enfants et de 201,59 euros par enfant supplémentaire au-delà de trois.</a:t>
            </a:r>
          </a:p>
          <a:p>
            <a:endParaRPr lang="fr-FR" dirty="0"/>
          </a:p>
        </p:txBody>
      </p:sp>
      <p:sp>
        <p:nvSpPr>
          <p:cNvPr id="4" name="Espace réservé du contenu 3">
            <a:extLst>
              <a:ext uri="{FF2B5EF4-FFF2-40B4-BE49-F238E27FC236}">
                <a16:creationId xmlns:a16="http://schemas.microsoft.com/office/drawing/2014/main" id="{4A08FD10-034C-4676-BE82-B9ED66C4D70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076755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C6AFF-F3C3-45BA-8831-933162F5DAAB}"/>
              </a:ext>
            </a:extLst>
          </p:cNvPr>
          <p:cNvSpPr>
            <a:spLocks noGrp="1"/>
          </p:cNvSpPr>
          <p:nvPr>
            <p:ph type="title"/>
          </p:nvPr>
        </p:nvSpPr>
        <p:spPr/>
        <p:txBody>
          <a:bodyPr/>
          <a:lstStyle/>
          <a:p>
            <a:pPr algn="ctr"/>
            <a:r>
              <a:rPr lang="fr-FR" dirty="0"/>
              <a:t>EXEMPLE DE CALCUL POUR 2 ENFANTS</a:t>
            </a:r>
          </a:p>
        </p:txBody>
      </p:sp>
      <p:sp>
        <p:nvSpPr>
          <p:cNvPr id="3" name="Espace réservé du contenu 2">
            <a:extLst>
              <a:ext uri="{FF2B5EF4-FFF2-40B4-BE49-F238E27FC236}">
                <a16:creationId xmlns:a16="http://schemas.microsoft.com/office/drawing/2014/main" id="{5EEA9F53-953B-4A29-A7E7-C8D23D2628E5}"/>
              </a:ext>
            </a:extLst>
          </p:cNvPr>
          <p:cNvSpPr>
            <a:spLocks noGrp="1"/>
          </p:cNvSpPr>
          <p:nvPr>
            <p:ph sz="quarter" idx="14"/>
          </p:nvPr>
        </p:nvSpPr>
        <p:spPr>
          <a:xfrm>
            <a:off x="547666" y="2147038"/>
            <a:ext cx="9598968" cy="3694962"/>
          </a:xfrm>
        </p:spPr>
        <p:txBody>
          <a:bodyPr/>
          <a:lstStyle/>
          <a:p>
            <a:r>
              <a:rPr lang="fr-FR" sz="3200" b="0" dirty="0"/>
              <a:t>IM 449 = 2 104.02 €</a:t>
            </a:r>
          </a:p>
          <a:p>
            <a:r>
              <a:rPr lang="fr-FR" sz="3200" b="0" dirty="0"/>
              <a:t>Élément fixe = 10.67 €</a:t>
            </a:r>
          </a:p>
          <a:p>
            <a:r>
              <a:rPr lang="fr-FR" sz="3200" b="0" dirty="0"/>
              <a:t>Élément proportionnel = 3</a:t>
            </a:r>
          </a:p>
          <a:p>
            <a:endParaRPr lang="fr-FR" sz="3200" b="0" dirty="0"/>
          </a:p>
          <a:p>
            <a:r>
              <a:rPr lang="fr-FR" sz="3200" b="0" dirty="0"/>
              <a:t>= ((2 104.02 * 3 / 100) + 10.67 ) = 73.79 €/mois</a:t>
            </a:r>
          </a:p>
        </p:txBody>
      </p:sp>
    </p:spTree>
    <p:extLst>
      <p:ext uri="{BB962C8B-B14F-4D97-AF65-F5344CB8AC3E}">
        <p14:creationId xmlns:p14="http://schemas.microsoft.com/office/powerpoint/2010/main" val="232291989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6B104-1679-430C-B530-53DDD43AEAF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EF35F49-78A9-487B-8A1A-ABA43DA018B0}"/>
              </a:ext>
            </a:extLst>
          </p:cNvPr>
          <p:cNvSpPr>
            <a:spLocks noGrp="1"/>
          </p:cNvSpPr>
          <p:nvPr>
            <p:ph type="body" sz="quarter" idx="10"/>
          </p:nvPr>
        </p:nvSpPr>
        <p:spPr>
          <a:xfrm>
            <a:off x="603591" y="2642883"/>
            <a:ext cx="9851365" cy="3006077"/>
          </a:xfrm>
        </p:spPr>
        <p:txBody>
          <a:bodyPr/>
          <a:lstStyle/>
          <a:p>
            <a:pPr algn="ctr"/>
            <a:endParaRPr lang="fr-FR" sz="3200" dirty="0">
              <a:solidFill>
                <a:schemeClr val="accent1"/>
              </a:solidFill>
            </a:endParaRPr>
          </a:p>
          <a:p>
            <a:pPr algn="ctr"/>
            <a:r>
              <a:rPr lang="fr-FR" sz="3200" dirty="0">
                <a:solidFill>
                  <a:schemeClr val="accent1">
                    <a:lumMod val="60000"/>
                    <a:lumOff val="40000"/>
                  </a:schemeClr>
                </a:solidFill>
                <a:hlinkClick r:id="rId2" action="ppaction://hlinkfile">
                  <a:extLst>
                    <a:ext uri="{A12FA001-AC4F-418D-AE19-62706E023703}">
                      <ahyp:hlinkClr xmlns:ahyp="http://schemas.microsoft.com/office/drawing/2018/hyperlinkcolor" val="tx"/>
                    </a:ext>
                  </a:extLst>
                </a:hlinkClick>
              </a:rPr>
              <a:t>PJ_1_PFP\3 - FICHE DE RENSEIGNEMENTS SFT.pdf</a:t>
            </a:r>
            <a:endParaRPr lang="fr-FR" sz="3200" dirty="0">
              <a:solidFill>
                <a:schemeClr val="accent1">
                  <a:lumMod val="60000"/>
                  <a:lumOff val="40000"/>
                </a:schemeClr>
              </a:solidFill>
            </a:endParaRPr>
          </a:p>
        </p:txBody>
      </p:sp>
      <p:sp>
        <p:nvSpPr>
          <p:cNvPr id="4" name="Espace réservé du contenu 3">
            <a:extLst>
              <a:ext uri="{FF2B5EF4-FFF2-40B4-BE49-F238E27FC236}">
                <a16:creationId xmlns:a16="http://schemas.microsoft.com/office/drawing/2014/main" id="{B9BC60E4-F409-4A07-BC54-7BCE200F63F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909412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7E1DA3-4EC5-4D52-8FA2-71DBF82F3E71}"/>
              </a:ext>
            </a:extLst>
          </p:cNvPr>
          <p:cNvSpPr>
            <a:spLocks noGrp="1"/>
          </p:cNvSpPr>
          <p:nvPr>
            <p:ph type="title"/>
          </p:nvPr>
        </p:nvSpPr>
        <p:spPr/>
        <p:txBody>
          <a:bodyPr/>
          <a:lstStyle/>
          <a:p>
            <a:pPr algn="ctr"/>
            <a:r>
              <a:rPr lang="fr-FR" dirty="0"/>
              <a:t>NOUVELLE BONIFICATION INDICIAIRE (NBI)</a:t>
            </a:r>
          </a:p>
        </p:txBody>
      </p:sp>
      <p:sp>
        <p:nvSpPr>
          <p:cNvPr id="3" name="Espace réservé du texte 2">
            <a:extLst>
              <a:ext uri="{FF2B5EF4-FFF2-40B4-BE49-F238E27FC236}">
                <a16:creationId xmlns:a16="http://schemas.microsoft.com/office/drawing/2014/main" id="{FFE441D5-3F18-40DD-83DB-8B799BE20972}"/>
              </a:ext>
            </a:extLst>
          </p:cNvPr>
          <p:cNvSpPr>
            <a:spLocks noGrp="1"/>
          </p:cNvSpPr>
          <p:nvPr>
            <p:ph type="body" idx="1"/>
          </p:nvPr>
        </p:nvSpPr>
        <p:spPr/>
        <p:txBody>
          <a:bodyPr/>
          <a:lstStyle/>
          <a:p>
            <a:pPr algn="ctr"/>
            <a:r>
              <a:rPr lang="fr-FR" dirty="0"/>
              <a:t>Emplois concernés</a:t>
            </a:r>
          </a:p>
        </p:txBody>
      </p:sp>
      <p:sp>
        <p:nvSpPr>
          <p:cNvPr id="4" name="Espace réservé du texte 3">
            <a:extLst>
              <a:ext uri="{FF2B5EF4-FFF2-40B4-BE49-F238E27FC236}">
                <a16:creationId xmlns:a16="http://schemas.microsoft.com/office/drawing/2014/main" id="{0E1E42C3-D841-48CF-8BD8-BB5CBB126A03}"/>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08649822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BE399-C5EC-43FA-ABB9-E9DD7AF2F8C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DAC04F6-726A-473C-9693-BA59BF918C17}"/>
              </a:ext>
            </a:extLst>
          </p:cNvPr>
          <p:cNvSpPr>
            <a:spLocks noGrp="1"/>
          </p:cNvSpPr>
          <p:nvPr>
            <p:ph type="body" sz="quarter" idx="10"/>
          </p:nvPr>
        </p:nvSpPr>
        <p:spPr>
          <a:xfrm>
            <a:off x="546767" y="1637043"/>
            <a:ext cx="9851365" cy="4357357"/>
          </a:xfrm>
        </p:spPr>
        <p:txBody>
          <a:bodyPr/>
          <a:lstStyle/>
          <a:p>
            <a:pPr algn="just"/>
            <a:r>
              <a:rPr lang="fr-FR" sz="3200" b="0" dirty="0"/>
              <a:t>La nouvelle bonification indiciaire (NBI) a été instituée par la loi n° 91-73 du 18 janvier 1991 modifiée. </a:t>
            </a:r>
          </a:p>
          <a:p>
            <a:pPr algn="just"/>
            <a:r>
              <a:rPr lang="fr-FR" sz="3200" b="0" dirty="0"/>
              <a:t>Elle est attachée à certains emplois impliquant l’exercice d’une responsabilité ou la mise en œuvre d’une technicité particulière. </a:t>
            </a:r>
          </a:p>
          <a:p>
            <a:pPr algn="just"/>
            <a:r>
              <a:rPr lang="fr-FR" sz="3200" b="0" dirty="0"/>
              <a:t>Elle cesse d’être versée lorsque l’agent n’exerce plus les fonctions y ouvrant droit. </a:t>
            </a:r>
          </a:p>
          <a:p>
            <a:endParaRPr lang="fr-FR" dirty="0"/>
          </a:p>
        </p:txBody>
      </p:sp>
      <p:sp>
        <p:nvSpPr>
          <p:cNvPr id="4" name="Espace réservé du contenu 3">
            <a:extLst>
              <a:ext uri="{FF2B5EF4-FFF2-40B4-BE49-F238E27FC236}">
                <a16:creationId xmlns:a16="http://schemas.microsoft.com/office/drawing/2014/main" id="{3E188182-DCDC-4FD9-B7CA-A8A462D42D9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646136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2D5EF2FA-D939-4D79-9F14-5DD4BCBDB549}"/>
              </a:ext>
            </a:extLst>
          </p:cNvPr>
          <p:cNvSpPr>
            <a:spLocks noGrp="1"/>
          </p:cNvSpPr>
          <p:nvPr>
            <p:ph type="title"/>
          </p:nvPr>
        </p:nvSpPr>
        <p:spPr/>
        <p:txBody>
          <a:bodyPr/>
          <a:lstStyle/>
          <a:p>
            <a:pPr algn="ctr"/>
            <a:r>
              <a:rPr lang="fr-FR" dirty="0"/>
              <a:t>Qu’est-ce que la NBI</a:t>
            </a:r>
          </a:p>
        </p:txBody>
      </p:sp>
      <p:sp>
        <p:nvSpPr>
          <p:cNvPr id="7" name="Espace réservé du contenu 6">
            <a:extLst>
              <a:ext uri="{FF2B5EF4-FFF2-40B4-BE49-F238E27FC236}">
                <a16:creationId xmlns:a16="http://schemas.microsoft.com/office/drawing/2014/main" id="{A2D9E8E7-AA34-42B4-B606-681A976EB80E}"/>
              </a:ext>
            </a:extLst>
          </p:cNvPr>
          <p:cNvSpPr>
            <a:spLocks noGrp="1"/>
          </p:cNvSpPr>
          <p:nvPr>
            <p:ph sz="quarter" idx="14"/>
          </p:nvPr>
        </p:nvSpPr>
        <p:spPr/>
        <p:txBody>
          <a:bodyPr/>
          <a:lstStyle/>
          <a:p>
            <a:pPr algn="just"/>
            <a:r>
              <a:rPr lang="fr-FR" sz="3200" b="0" dirty="0"/>
              <a:t>La Nouvelle Bonification Indiciaire (NBI) vise à favoriser les emplois comportant une responsabilité ou une technicité particulière.</a:t>
            </a:r>
          </a:p>
          <a:p>
            <a:pPr algn="just"/>
            <a:r>
              <a:rPr lang="fr-FR" sz="3200" b="0" dirty="0"/>
              <a:t>Elle a pour effet de bonifier l'indice majoré de l'agent bénéficiaire, sans modifier l'indice brut afférent à l'échelon du grade détenu.</a:t>
            </a:r>
          </a:p>
          <a:p>
            <a:pPr algn="just"/>
            <a:r>
              <a:rPr lang="fr-FR" sz="3200" b="0" dirty="0"/>
              <a:t>Elle est prise en compte pour la retraite et se traduit par le versement d'un supplément de pension qui sera fonction du montant de la bonification et de sa durée de perception.</a:t>
            </a:r>
          </a:p>
        </p:txBody>
      </p:sp>
    </p:spTree>
    <p:extLst>
      <p:ext uri="{BB962C8B-B14F-4D97-AF65-F5344CB8AC3E}">
        <p14:creationId xmlns:p14="http://schemas.microsoft.com/office/powerpoint/2010/main" val="276751327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5A26-0491-4ED1-8321-D1D6752C2354}"/>
              </a:ext>
            </a:extLst>
          </p:cNvPr>
          <p:cNvSpPr>
            <a:spLocks noGrp="1"/>
          </p:cNvSpPr>
          <p:nvPr>
            <p:ph type="title"/>
          </p:nvPr>
        </p:nvSpPr>
        <p:spPr/>
        <p:txBody>
          <a:bodyPr/>
          <a:lstStyle/>
          <a:p>
            <a:pPr algn="ctr"/>
            <a:r>
              <a:rPr lang="fr-FR" dirty="0"/>
              <a:t>LES Bénéficiaires</a:t>
            </a:r>
          </a:p>
        </p:txBody>
      </p:sp>
      <p:sp>
        <p:nvSpPr>
          <p:cNvPr id="3" name="Espace réservé du contenu 2">
            <a:extLst>
              <a:ext uri="{FF2B5EF4-FFF2-40B4-BE49-F238E27FC236}">
                <a16:creationId xmlns:a16="http://schemas.microsoft.com/office/drawing/2014/main" id="{63832820-FDDE-4BC5-8782-A79B1526E0D4}"/>
              </a:ext>
            </a:extLst>
          </p:cNvPr>
          <p:cNvSpPr>
            <a:spLocks noGrp="1"/>
          </p:cNvSpPr>
          <p:nvPr>
            <p:ph sz="quarter" idx="14"/>
          </p:nvPr>
        </p:nvSpPr>
        <p:spPr>
          <a:xfrm>
            <a:off x="546767" y="1608558"/>
            <a:ext cx="9598968" cy="3999762"/>
          </a:xfrm>
        </p:spPr>
        <p:txBody>
          <a:bodyPr/>
          <a:lstStyle/>
          <a:p>
            <a:pPr algn="just"/>
            <a:r>
              <a:rPr lang="fr-FR" sz="3200" b="0" dirty="0"/>
              <a:t>Tous les fonctionnaires stagiaires ou titulaires, à temps complet (travaillant à temps plein ou à temps partiel), en cessation progressive d'activité et à temps non complet, peuvent prétendre à la NBI en raison de leurs fonctions, à condition que ces dernières soient prises en compte par les textes déterminant les cas d'ouverture.</a:t>
            </a:r>
          </a:p>
        </p:txBody>
      </p:sp>
    </p:spTree>
    <p:extLst>
      <p:ext uri="{BB962C8B-B14F-4D97-AF65-F5344CB8AC3E}">
        <p14:creationId xmlns:p14="http://schemas.microsoft.com/office/powerpoint/2010/main" val="266634602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40AB5-2B15-4089-B842-5DB2286260D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4902354-E2C6-46BA-9B92-24914D03370C}"/>
              </a:ext>
            </a:extLst>
          </p:cNvPr>
          <p:cNvSpPr>
            <a:spLocks noGrp="1"/>
          </p:cNvSpPr>
          <p:nvPr>
            <p:ph type="body" sz="quarter" idx="10"/>
          </p:nvPr>
        </p:nvSpPr>
        <p:spPr>
          <a:xfrm>
            <a:off x="546767" y="1637043"/>
            <a:ext cx="9851365" cy="4438637"/>
          </a:xfrm>
        </p:spPr>
        <p:txBody>
          <a:bodyPr/>
          <a:lstStyle/>
          <a:p>
            <a:pPr algn="just"/>
            <a:r>
              <a:rPr lang="fr-FR" sz="3200" dirty="0"/>
              <a:t>Les agents contractuels sont exclus du dispositif à l'exception des personnes handicapées recrutées sur le fondement de l'article 38 de la loi du 26 janvier 1984.</a:t>
            </a:r>
          </a:p>
          <a:p>
            <a:pPr algn="just"/>
            <a:r>
              <a:rPr lang="fr-FR" sz="3200" b="0" dirty="0"/>
              <a:t>Les agents détachés dans la fonction publique territoriale, bénéficient de la NBI si les fonctions exercées dans le cadre du détachement y ouvrent droit, et s'il y a exercice effectif des fonctions.</a:t>
            </a:r>
          </a:p>
          <a:p>
            <a:endParaRPr lang="fr-FR" dirty="0"/>
          </a:p>
        </p:txBody>
      </p:sp>
      <p:sp>
        <p:nvSpPr>
          <p:cNvPr id="4" name="Espace réservé du contenu 3">
            <a:extLst>
              <a:ext uri="{FF2B5EF4-FFF2-40B4-BE49-F238E27FC236}">
                <a16:creationId xmlns:a16="http://schemas.microsoft.com/office/drawing/2014/main" id="{2D7C49A2-B2C2-4817-87B9-B7ED5F0C3DD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70168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0F96B-1002-44D9-99BD-093EE3029BEB}"/>
              </a:ext>
            </a:extLst>
          </p:cNvPr>
          <p:cNvSpPr>
            <a:spLocks noGrp="1"/>
          </p:cNvSpPr>
          <p:nvPr>
            <p:ph type="title"/>
          </p:nvPr>
        </p:nvSpPr>
        <p:spPr/>
        <p:txBody>
          <a:bodyPr/>
          <a:lstStyle/>
          <a:p>
            <a:pPr algn="ctr"/>
            <a:r>
              <a:rPr lang="fr-FR" dirty="0"/>
              <a:t>Les conditions d’octroi</a:t>
            </a:r>
          </a:p>
        </p:txBody>
      </p:sp>
      <p:sp>
        <p:nvSpPr>
          <p:cNvPr id="3" name="Espace réservé du contenu 2">
            <a:extLst>
              <a:ext uri="{FF2B5EF4-FFF2-40B4-BE49-F238E27FC236}">
                <a16:creationId xmlns:a16="http://schemas.microsoft.com/office/drawing/2014/main" id="{4D6CF588-7A2E-4E00-9AF5-331E675F64A2}"/>
              </a:ext>
            </a:extLst>
          </p:cNvPr>
          <p:cNvSpPr>
            <a:spLocks noGrp="1"/>
          </p:cNvSpPr>
          <p:nvPr>
            <p:ph sz="quarter" idx="14"/>
          </p:nvPr>
        </p:nvSpPr>
        <p:spPr>
          <a:xfrm>
            <a:off x="546767" y="1608558"/>
            <a:ext cx="9598968" cy="4680482"/>
          </a:xfrm>
        </p:spPr>
        <p:txBody>
          <a:bodyPr/>
          <a:lstStyle/>
          <a:p>
            <a:pPr algn="just"/>
            <a:r>
              <a:rPr lang="fr-FR" sz="3200" b="0" dirty="0"/>
              <a:t>L'attribution de la NBI est liée à l'exercice de fonctions éligibles :</a:t>
            </a:r>
          </a:p>
          <a:p>
            <a:pPr algn="just"/>
            <a:r>
              <a:rPr lang="fr-FR" sz="3200" b="0" dirty="0"/>
              <a:t>au titre du </a:t>
            </a:r>
            <a:r>
              <a:rPr lang="fr-FR" sz="3200" dirty="0"/>
              <a:t>dispositif de droit commun pour des fonctions :</a:t>
            </a:r>
            <a:endParaRPr lang="fr-FR" sz="3200" b="0" dirty="0"/>
          </a:p>
          <a:p>
            <a:pPr lvl="1" algn="just"/>
            <a:r>
              <a:rPr lang="fr-FR" sz="3200" dirty="0"/>
              <a:t>de direction, d'encadrement, assorties de responsabilités particulières,</a:t>
            </a:r>
          </a:p>
          <a:p>
            <a:pPr lvl="1" algn="just"/>
            <a:r>
              <a:rPr lang="fr-FR" sz="3200" dirty="0"/>
              <a:t>impliquant une technicité particulière,</a:t>
            </a:r>
          </a:p>
          <a:p>
            <a:pPr lvl="1" algn="just"/>
            <a:r>
              <a:rPr lang="fr-FR" sz="3200" dirty="0"/>
              <a:t>d'accueil exercées à titre principal,</a:t>
            </a:r>
          </a:p>
          <a:p>
            <a:endParaRPr lang="fr-FR" dirty="0"/>
          </a:p>
        </p:txBody>
      </p:sp>
    </p:spTree>
    <p:extLst>
      <p:ext uri="{BB962C8B-B14F-4D97-AF65-F5344CB8AC3E}">
        <p14:creationId xmlns:p14="http://schemas.microsoft.com/office/powerpoint/2010/main" val="33961205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E17D8-26C9-4C1E-9ED0-C5F88B3C3BE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E4D4013-192F-44F8-9932-D5D15B5A7974}"/>
              </a:ext>
            </a:extLst>
          </p:cNvPr>
          <p:cNvSpPr>
            <a:spLocks noGrp="1"/>
          </p:cNvSpPr>
          <p:nvPr>
            <p:ph type="body" sz="quarter" idx="10"/>
          </p:nvPr>
        </p:nvSpPr>
        <p:spPr>
          <a:xfrm>
            <a:off x="546767" y="1637043"/>
            <a:ext cx="9851365" cy="4276077"/>
          </a:xfrm>
        </p:spPr>
        <p:txBody>
          <a:bodyPr/>
          <a:lstStyle/>
          <a:p>
            <a:pPr algn="just"/>
            <a:r>
              <a:rPr lang="fr-FR" sz="3200" b="0" dirty="0"/>
              <a:t>La rémunération des fonctionnaires est définie par l'article 20 de la </a:t>
            </a:r>
            <a:r>
              <a:rPr lang="fr-FR" sz="3200" dirty="0"/>
              <a:t>loi du 13 juillet 1983 </a:t>
            </a:r>
            <a:r>
              <a:rPr lang="fr-FR" sz="3200" b="0" dirty="0"/>
              <a:t>qui dispose que </a:t>
            </a:r>
          </a:p>
          <a:p>
            <a:pPr marL="0" indent="0" algn="ctr">
              <a:buNone/>
            </a:pPr>
            <a:r>
              <a:rPr lang="fr-FR" sz="3200" b="0" dirty="0"/>
              <a:t> « Les fonctionnaires ont droit, après service fait, à une rémunération comprenant le traitement, l'indemnité de résidence, le supplément familial de traitement ainsi que les indemnités instituées par un texte législatif ou réglementaire ».</a:t>
            </a:r>
          </a:p>
          <a:p>
            <a:endParaRPr lang="fr-FR" dirty="0"/>
          </a:p>
        </p:txBody>
      </p:sp>
      <p:sp>
        <p:nvSpPr>
          <p:cNvPr id="4" name="Espace réservé du contenu 3">
            <a:extLst>
              <a:ext uri="{FF2B5EF4-FFF2-40B4-BE49-F238E27FC236}">
                <a16:creationId xmlns:a16="http://schemas.microsoft.com/office/drawing/2014/main" id="{7344AC46-CAAA-4369-9BC2-755036269451}"/>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09580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57041-FFC9-4728-A158-73437843C36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15F05E5-F210-4F56-9ADA-C8892DE670D0}"/>
              </a:ext>
            </a:extLst>
          </p:cNvPr>
          <p:cNvSpPr>
            <a:spLocks noGrp="1"/>
          </p:cNvSpPr>
          <p:nvPr>
            <p:ph type="body" sz="quarter" idx="10"/>
          </p:nvPr>
        </p:nvSpPr>
        <p:spPr>
          <a:xfrm>
            <a:off x="603591" y="1830083"/>
            <a:ext cx="9851365" cy="4296397"/>
          </a:xfrm>
        </p:spPr>
        <p:txBody>
          <a:bodyPr/>
          <a:lstStyle/>
          <a:p>
            <a:pPr lvl="1" algn="just"/>
            <a:r>
              <a:rPr lang="fr-FR" sz="3200" dirty="0"/>
              <a:t>impliquant une technicité et une polyvalence particulières liées à l'exercice dans certaines collectivités ou dans leurs établissements publics assimilés.</a:t>
            </a:r>
          </a:p>
          <a:p>
            <a:pPr lvl="0" algn="just">
              <a:buClr>
                <a:srgbClr val="E94B50"/>
              </a:buClr>
            </a:pPr>
            <a:r>
              <a:rPr lang="fr-FR" sz="3200" b="0" dirty="0"/>
              <a:t>* décret n°2006-779 du 3 juillet 2006</a:t>
            </a:r>
          </a:p>
          <a:p>
            <a:pPr lvl="0" algn="ctr">
              <a:buClr>
                <a:srgbClr val="E94B50"/>
              </a:buClr>
            </a:pPr>
            <a:r>
              <a:rPr lang="fr-FR" sz="3200" dirty="0">
                <a:solidFill>
                  <a:schemeClr val="accent1">
                    <a:lumMod val="60000"/>
                    <a:lumOff val="40000"/>
                  </a:schemeClr>
                </a:solidFill>
                <a:hlinkClick r:id="rId2" action="ppaction://hlinkfile">
                  <a:extLst>
                    <a:ext uri="{A12FA001-AC4F-418D-AE19-62706E023703}">
                      <ahyp:hlinkClr xmlns:ahyp="http://schemas.microsoft.com/office/drawing/2018/hyperlinkcolor" val="tx"/>
                    </a:ext>
                  </a:extLst>
                </a:hlinkClick>
              </a:rPr>
              <a:t>PJ_1_PFP\Décret n° 2006-779 du 3 juillet 2006 .</a:t>
            </a:r>
            <a:r>
              <a:rPr lang="fr-FR" sz="3200" dirty="0" err="1">
                <a:solidFill>
                  <a:schemeClr val="accent1">
                    <a:lumMod val="60000"/>
                    <a:lumOff val="40000"/>
                  </a:schemeClr>
                </a:solidFill>
                <a:hlinkClick r:id="rId2" action="ppaction://hlinkfile">
                  <a:extLst>
                    <a:ext uri="{A12FA001-AC4F-418D-AE19-62706E023703}">
                      <ahyp:hlinkClr xmlns:ahyp="http://schemas.microsoft.com/office/drawing/2018/hyperlinkcolor" val="tx"/>
                    </a:ext>
                  </a:extLst>
                </a:hlinkClick>
              </a:rPr>
              <a:t>pdf</a:t>
            </a:r>
            <a:endParaRPr lang="fr-FR" sz="3200" dirty="0">
              <a:solidFill>
                <a:schemeClr val="accent1">
                  <a:lumMod val="60000"/>
                  <a:lumOff val="40000"/>
                </a:schemeClr>
              </a:solidFill>
            </a:endParaRPr>
          </a:p>
          <a:p>
            <a:endParaRPr lang="fr-FR" dirty="0"/>
          </a:p>
        </p:txBody>
      </p:sp>
      <p:sp>
        <p:nvSpPr>
          <p:cNvPr id="4" name="Espace réservé du contenu 3">
            <a:extLst>
              <a:ext uri="{FF2B5EF4-FFF2-40B4-BE49-F238E27FC236}">
                <a16:creationId xmlns:a16="http://schemas.microsoft.com/office/drawing/2014/main" id="{79D3EF1B-686D-49C4-8C2D-29AFE3C3C41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4139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B64E6-A015-46D6-ADEC-EF708D40CE94}"/>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14A2F2D-24D3-4D19-95A4-A9F59DA35561}"/>
              </a:ext>
            </a:extLst>
          </p:cNvPr>
          <p:cNvSpPr>
            <a:spLocks noGrp="1"/>
          </p:cNvSpPr>
          <p:nvPr>
            <p:ph type="body" sz="quarter" idx="10"/>
          </p:nvPr>
        </p:nvSpPr>
        <p:spPr>
          <a:xfrm>
            <a:off x="546767" y="1224657"/>
            <a:ext cx="9851365" cy="5247263"/>
          </a:xfrm>
        </p:spPr>
        <p:txBody>
          <a:bodyPr/>
          <a:lstStyle/>
          <a:p>
            <a:pPr lvl="0" algn="just">
              <a:buClr>
                <a:srgbClr val="E94B50"/>
              </a:buClr>
            </a:pPr>
            <a:r>
              <a:rPr lang="fr-FR" sz="3200" b="0" dirty="0"/>
              <a:t>au titre du </a:t>
            </a:r>
            <a:r>
              <a:rPr lang="fr-FR" sz="3200" dirty="0"/>
              <a:t>dispositif relatif à l'exercice des fonctions dans les zones à caractère sensible pour des fonctions :</a:t>
            </a:r>
            <a:endParaRPr lang="fr-FR" sz="3200" b="0" dirty="0"/>
          </a:p>
          <a:p>
            <a:pPr lvl="1" algn="just"/>
            <a:r>
              <a:rPr lang="fr-FR" sz="3200" dirty="0"/>
              <a:t>de conception, de coordination, d'animation et de mise en </a:t>
            </a:r>
            <a:r>
              <a:rPr lang="fr-FR" sz="3200" dirty="0" err="1"/>
              <a:t>oeuvre</a:t>
            </a:r>
            <a:r>
              <a:rPr lang="fr-FR" sz="3200" dirty="0"/>
              <a:t> des politiques en matière sociale, médico-sociale, sportive et culturelle,</a:t>
            </a:r>
          </a:p>
          <a:p>
            <a:pPr lvl="1" algn="just"/>
            <a:r>
              <a:rPr lang="fr-FR" sz="3200" dirty="0"/>
              <a:t>d'accueil, de sécurité, d'entretien, de gardiennage, de conduite des travaux.</a:t>
            </a:r>
          </a:p>
          <a:p>
            <a:pPr lvl="0" algn="just">
              <a:buClr>
                <a:srgbClr val="E94B50"/>
              </a:buClr>
            </a:pPr>
            <a:r>
              <a:rPr lang="fr-FR" sz="3200" b="0" dirty="0"/>
              <a:t>* décret n°2006-780 du 3 juillet 2006.</a:t>
            </a:r>
          </a:p>
          <a:p>
            <a:endParaRPr lang="fr-FR" dirty="0"/>
          </a:p>
        </p:txBody>
      </p:sp>
      <p:sp>
        <p:nvSpPr>
          <p:cNvPr id="4" name="Espace réservé du contenu 3">
            <a:extLst>
              <a:ext uri="{FF2B5EF4-FFF2-40B4-BE49-F238E27FC236}">
                <a16:creationId xmlns:a16="http://schemas.microsoft.com/office/drawing/2014/main" id="{732EDA7D-CE23-4EF7-AD96-C79420C3151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09552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06F4D-823A-4413-89CF-295256155C1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65A679F-BC6F-4A05-80AA-7277B70FEF04}"/>
              </a:ext>
            </a:extLst>
          </p:cNvPr>
          <p:cNvSpPr>
            <a:spLocks noGrp="1"/>
          </p:cNvSpPr>
          <p:nvPr>
            <p:ph type="body" sz="quarter" idx="10"/>
          </p:nvPr>
        </p:nvSpPr>
        <p:spPr>
          <a:xfrm>
            <a:off x="603591" y="2490483"/>
            <a:ext cx="9851365" cy="1715757"/>
          </a:xfrm>
        </p:spPr>
        <p:txBody>
          <a:bodyPr/>
          <a:lstStyle/>
          <a:p>
            <a:pPr lvl="0" algn="just">
              <a:buClr>
                <a:srgbClr val="E94B50"/>
              </a:buClr>
            </a:pPr>
            <a:r>
              <a:rPr lang="fr-FR" sz="3200" b="0" dirty="0"/>
              <a:t>au titre </a:t>
            </a:r>
            <a:r>
              <a:rPr lang="fr-FR" sz="3200" dirty="0"/>
              <a:t>des emplois administratifs de direction</a:t>
            </a:r>
            <a:br>
              <a:rPr lang="fr-FR" sz="3200" b="0" dirty="0"/>
            </a:br>
            <a:r>
              <a:rPr lang="fr-FR" sz="3200" b="0" dirty="0"/>
              <a:t>* décrets n°2001-1274 du 27 décembre 2001 et n°2001-1367 du 28 décembre 2001.</a:t>
            </a:r>
          </a:p>
          <a:p>
            <a:endParaRPr lang="fr-FR" dirty="0"/>
          </a:p>
        </p:txBody>
      </p:sp>
      <p:sp>
        <p:nvSpPr>
          <p:cNvPr id="4" name="Espace réservé du contenu 3">
            <a:extLst>
              <a:ext uri="{FF2B5EF4-FFF2-40B4-BE49-F238E27FC236}">
                <a16:creationId xmlns:a16="http://schemas.microsoft.com/office/drawing/2014/main" id="{CA4F55F9-EED9-40EF-9AB4-4D05AEF639E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369225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9B0F2-1E19-4039-ABDD-83D9F4334E6B}"/>
              </a:ext>
            </a:extLst>
          </p:cNvPr>
          <p:cNvSpPr>
            <a:spLocks noGrp="1"/>
          </p:cNvSpPr>
          <p:nvPr>
            <p:ph type="title"/>
          </p:nvPr>
        </p:nvSpPr>
        <p:spPr/>
        <p:txBody>
          <a:bodyPr/>
          <a:lstStyle/>
          <a:p>
            <a:pPr algn="ctr"/>
            <a:r>
              <a:rPr lang="fr-FR" dirty="0"/>
              <a:t>Modalités de versement</a:t>
            </a:r>
          </a:p>
        </p:txBody>
      </p:sp>
      <p:sp>
        <p:nvSpPr>
          <p:cNvPr id="3" name="Espace réservé du contenu 2">
            <a:extLst>
              <a:ext uri="{FF2B5EF4-FFF2-40B4-BE49-F238E27FC236}">
                <a16:creationId xmlns:a16="http://schemas.microsoft.com/office/drawing/2014/main" id="{A3E9C659-D224-4591-8641-1FAAFB7EAB0A}"/>
              </a:ext>
            </a:extLst>
          </p:cNvPr>
          <p:cNvSpPr>
            <a:spLocks noGrp="1"/>
          </p:cNvSpPr>
          <p:nvPr>
            <p:ph sz="quarter" idx="14"/>
          </p:nvPr>
        </p:nvSpPr>
        <p:spPr>
          <a:xfrm>
            <a:off x="638207" y="2055598"/>
            <a:ext cx="9598968" cy="3247922"/>
          </a:xfrm>
        </p:spPr>
        <p:txBody>
          <a:bodyPr/>
          <a:lstStyle/>
          <a:p>
            <a:pPr algn="just"/>
            <a:r>
              <a:rPr lang="fr-FR" sz="3200" b="0" dirty="0"/>
              <a:t>La NBI constitue un droit pour les agents qui remplissent les conditions de l'obtention.</a:t>
            </a:r>
          </a:p>
          <a:p>
            <a:pPr algn="just"/>
            <a:r>
              <a:rPr lang="fr-FR" sz="3200" b="0" dirty="0"/>
              <a:t>Les modalités de versement sont communes aux trois dispositifs : NBI de droit commun, NBI zones sensibles, NBI emplois administratifs de direction.</a:t>
            </a:r>
          </a:p>
          <a:p>
            <a:pPr algn="just"/>
            <a:endParaRPr lang="fr-FR" sz="3200" b="0" dirty="0"/>
          </a:p>
          <a:p>
            <a:pPr algn="just"/>
            <a:endParaRPr lang="fr-FR" sz="3200" b="0" dirty="0"/>
          </a:p>
        </p:txBody>
      </p:sp>
    </p:spTree>
    <p:extLst>
      <p:ext uri="{BB962C8B-B14F-4D97-AF65-F5344CB8AC3E}">
        <p14:creationId xmlns:p14="http://schemas.microsoft.com/office/powerpoint/2010/main" val="105442547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FB265-F1D6-482A-B793-20A005522DF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DA3D706-3CD1-47A4-8E1C-881AF6FEFB0B}"/>
              </a:ext>
            </a:extLst>
          </p:cNvPr>
          <p:cNvSpPr>
            <a:spLocks noGrp="1"/>
          </p:cNvSpPr>
          <p:nvPr>
            <p:ph type="body" sz="quarter" idx="10"/>
          </p:nvPr>
        </p:nvSpPr>
        <p:spPr>
          <a:xfrm>
            <a:off x="546767" y="1224657"/>
            <a:ext cx="9851365" cy="5379343"/>
          </a:xfrm>
        </p:spPr>
        <p:txBody>
          <a:bodyPr/>
          <a:lstStyle/>
          <a:p>
            <a:pPr lvl="0" algn="just">
              <a:buClr>
                <a:srgbClr val="E94B50"/>
              </a:buClr>
            </a:pPr>
            <a:r>
              <a:rPr lang="fr-FR" sz="3200" b="0" dirty="0"/>
              <a:t>Un arrêté d'attribution individuelle est nécessaire pour permettre le versement de la NBI sans que ce document ait une incidence sur la situation administrative du bénéficiaire.</a:t>
            </a:r>
          </a:p>
          <a:p>
            <a:pPr lvl="0" algn="just">
              <a:buClr>
                <a:srgbClr val="E94B50"/>
              </a:buClr>
            </a:pPr>
            <a:r>
              <a:rPr lang="fr-FR" sz="3200" b="0" dirty="0"/>
              <a:t>Ce document n'est pas soumis à l'obligation de transmission des actes au contrôle de légalité.</a:t>
            </a:r>
          </a:p>
          <a:p>
            <a:pPr lvl="0" algn="just">
              <a:buClr>
                <a:srgbClr val="E94B50"/>
              </a:buClr>
            </a:pPr>
            <a:r>
              <a:rPr lang="fr-FR" sz="3200" b="0" dirty="0"/>
              <a:t>En revanche, aucune délibération n'est nécessaire.</a:t>
            </a:r>
          </a:p>
          <a:p>
            <a:pPr lvl="0" algn="just">
              <a:buClr>
                <a:srgbClr val="E94B50"/>
              </a:buClr>
            </a:pPr>
            <a:r>
              <a:rPr lang="fr-FR" sz="3200" b="0" dirty="0"/>
              <a:t>La NBI est versée mensuellement et compte pour le calcul de la retraite.</a:t>
            </a:r>
          </a:p>
        </p:txBody>
      </p:sp>
      <p:sp>
        <p:nvSpPr>
          <p:cNvPr id="4" name="Espace réservé du contenu 3">
            <a:extLst>
              <a:ext uri="{FF2B5EF4-FFF2-40B4-BE49-F238E27FC236}">
                <a16:creationId xmlns:a16="http://schemas.microsoft.com/office/drawing/2014/main" id="{BACA0E54-DCEE-43CE-8FDB-FB4B529ADC55}"/>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107763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00285-F0C6-4C2B-A49A-B9FE0663AF4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05FA81CB-0091-46A3-BF0A-0CF516FA258D}"/>
              </a:ext>
            </a:extLst>
          </p:cNvPr>
          <p:cNvSpPr>
            <a:spLocks noGrp="1"/>
          </p:cNvSpPr>
          <p:nvPr>
            <p:ph type="body" sz="quarter" idx="10"/>
          </p:nvPr>
        </p:nvSpPr>
        <p:spPr>
          <a:xfrm>
            <a:off x="603591" y="1891043"/>
            <a:ext cx="9851365" cy="3321037"/>
          </a:xfrm>
        </p:spPr>
        <p:txBody>
          <a:bodyPr/>
          <a:lstStyle/>
          <a:p>
            <a:pPr lvl="0" algn="just">
              <a:buClr>
                <a:srgbClr val="E94B50"/>
              </a:buClr>
            </a:pPr>
            <a:r>
              <a:rPr lang="fr-FR" sz="3200" u="sng" dirty="0"/>
              <a:t>Cumul d'emplois à temps non complet</a:t>
            </a:r>
          </a:p>
          <a:p>
            <a:pPr lvl="0" algn="just">
              <a:buClr>
                <a:srgbClr val="E94B50"/>
              </a:buClr>
            </a:pPr>
            <a:r>
              <a:rPr lang="fr-FR" sz="3200" b="0" dirty="0"/>
              <a:t>Dans le cas de cumul d'emplois à temps non complet, l'agent qui remplit les conditions d'octroi auprès de ces divers employeurs, perçoit de chacun d'eux une fraction de la NBI au prorata du temps de travail effectué.</a:t>
            </a:r>
          </a:p>
          <a:p>
            <a:endParaRPr lang="fr-FR" dirty="0"/>
          </a:p>
        </p:txBody>
      </p:sp>
      <p:sp>
        <p:nvSpPr>
          <p:cNvPr id="4" name="Espace réservé du contenu 3">
            <a:extLst>
              <a:ext uri="{FF2B5EF4-FFF2-40B4-BE49-F238E27FC236}">
                <a16:creationId xmlns:a16="http://schemas.microsoft.com/office/drawing/2014/main" id="{13892F6A-C9C1-458E-B447-144D844FB2B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165849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5844D-CE15-4E28-8EE7-F96DF825CF0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D23F31B-40C5-455E-AA09-0FFD5E243F1B}"/>
              </a:ext>
            </a:extLst>
          </p:cNvPr>
          <p:cNvSpPr>
            <a:spLocks noGrp="1"/>
          </p:cNvSpPr>
          <p:nvPr>
            <p:ph type="body" sz="quarter" idx="10"/>
          </p:nvPr>
        </p:nvSpPr>
        <p:spPr>
          <a:xfrm>
            <a:off x="546767" y="2034359"/>
            <a:ext cx="9851365" cy="4052557"/>
          </a:xfrm>
        </p:spPr>
        <p:txBody>
          <a:bodyPr/>
          <a:lstStyle/>
          <a:p>
            <a:pPr lvl="0" algn="just">
              <a:buClr>
                <a:srgbClr val="E94B50"/>
              </a:buClr>
            </a:pPr>
            <a:r>
              <a:rPr lang="fr-FR" sz="3200" b="0" dirty="0"/>
              <a:t>NBI et cumul de fonctions : Lorsqu'un agent est susceptible de bénéficier de la NBI à plus d'un titre auprès du même employeur, il percevra celle dont le montant est le plus élevé.</a:t>
            </a:r>
          </a:p>
          <a:p>
            <a:pPr lvl="0" algn="just">
              <a:buClr>
                <a:srgbClr val="E94B50"/>
              </a:buClr>
            </a:pPr>
            <a:r>
              <a:rPr lang="fr-FR" sz="3200" b="0" dirty="0"/>
              <a:t>Durée de versement : la NBI cesse d'être versée lorsque le fonctionnaire quitte l'emploi ouvrant droit à sa perception.</a:t>
            </a:r>
            <a:endParaRPr lang="fr-FR" sz="3200" dirty="0"/>
          </a:p>
          <a:p>
            <a:endParaRPr lang="fr-FR" dirty="0"/>
          </a:p>
        </p:txBody>
      </p:sp>
      <p:sp>
        <p:nvSpPr>
          <p:cNvPr id="4" name="Espace réservé du contenu 3">
            <a:extLst>
              <a:ext uri="{FF2B5EF4-FFF2-40B4-BE49-F238E27FC236}">
                <a16:creationId xmlns:a16="http://schemas.microsoft.com/office/drawing/2014/main" id="{C705A011-6257-435A-9B46-1EC0D79DD56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93636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A7064-92F4-4A17-B4F0-528623A0BD99}"/>
              </a:ext>
            </a:extLst>
          </p:cNvPr>
          <p:cNvSpPr>
            <a:spLocks noGrp="1"/>
          </p:cNvSpPr>
          <p:nvPr>
            <p:ph type="title"/>
          </p:nvPr>
        </p:nvSpPr>
        <p:spPr/>
        <p:txBody>
          <a:bodyPr/>
          <a:lstStyle/>
          <a:p>
            <a:pPr algn="ctr"/>
            <a:r>
              <a:rPr lang="fr-FR" dirty="0"/>
              <a:t>Les incidences sur la rémunération</a:t>
            </a:r>
          </a:p>
        </p:txBody>
      </p:sp>
      <p:sp>
        <p:nvSpPr>
          <p:cNvPr id="3" name="Espace réservé du contenu 2">
            <a:extLst>
              <a:ext uri="{FF2B5EF4-FFF2-40B4-BE49-F238E27FC236}">
                <a16:creationId xmlns:a16="http://schemas.microsoft.com/office/drawing/2014/main" id="{14F359D0-603C-4A87-8BC8-42853A26D4A4}"/>
              </a:ext>
            </a:extLst>
          </p:cNvPr>
          <p:cNvSpPr>
            <a:spLocks noGrp="1"/>
          </p:cNvSpPr>
          <p:nvPr>
            <p:ph sz="quarter" idx="14"/>
          </p:nvPr>
        </p:nvSpPr>
        <p:spPr>
          <a:xfrm>
            <a:off x="546766" y="1608558"/>
            <a:ext cx="9968833" cy="4670322"/>
          </a:xfrm>
        </p:spPr>
        <p:txBody>
          <a:bodyPr/>
          <a:lstStyle/>
          <a:p>
            <a:pPr algn="just"/>
            <a:r>
              <a:rPr lang="fr-FR" sz="3200" dirty="0"/>
              <a:t>Les congés :</a:t>
            </a:r>
            <a:r>
              <a:rPr lang="fr-FR" sz="3200" b="0" dirty="0"/>
              <a:t> le bénéfice de la NBI est maintenu aux fonctionnaires stagiaires et titulaires dans les mêmes proportions que le traitement pendant la durée des congés annuels, des congés bonifiés, des congés de maladie ordinaire, des congés pour accident de service ou maladie professionnelle, des congés de longue maladie, tant que l'agent n'est pas remplacé dans ses fonctions, des congés de maternité ou d'adoption, de paternité.</a:t>
            </a:r>
            <a:br>
              <a:rPr lang="fr-FR" sz="3200" b="0" dirty="0"/>
            </a:br>
            <a:endParaRPr lang="fr-FR" dirty="0"/>
          </a:p>
        </p:txBody>
      </p:sp>
    </p:spTree>
    <p:extLst>
      <p:ext uri="{BB962C8B-B14F-4D97-AF65-F5344CB8AC3E}">
        <p14:creationId xmlns:p14="http://schemas.microsoft.com/office/powerpoint/2010/main" val="68708089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DFACB-CA65-4170-A07B-8E2FF719BC6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847F793-5085-432B-B8EA-D1399409BA5D}"/>
              </a:ext>
            </a:extLst>
          </p:cNvPr>
          <p:cNvSpPr>
            <a:spLocks noGrp="1"/>
          </p:cNvSpPr>
          <p:nvPr>
            <p:ph type="body" sz="quarter" idx="10"/>
          </p:nvPr>
        </p:nvSpPr>
        <p:spPr>
          <a:xfrm>
            <a:off x="603591" y="2378723"/>
            <a:ext cx="9851365" cy="2559037"/>
          </a:xfrm>
        </p:spPr>
        <p:txBody>
          <a:bodyPr/>
          <a:lstStyle/>
          <a:p>
            <a:pPr lvl="0" algn="just">
              <a:buClr>
                <a:srgbClr val="E94B50"/>
              </a:buClr>
            </a:pPr>
            <a:r>
              <a:rPr lang="fr-FR" sz="3200" b="0" dirty="0"/>
              <a:t>Le bénéfice de la NBI est suspendu pendant la durée du congé de longue durée.</a:t>
            </a:r>
          </a:p>
          <a:p>
            <a:pPr lvl="0" algn="just">
              <a:buClr>
                <a:srgbClr val="E94B50"/>
              </a:buClr>
            </a:pPr>
            <a:r>
              <a:rPr lang="fr-FR" sz="3200" b="0" dirty="0"/>
              <a:t>Le versement est suspendu dans tous les autres cas de congés.</a:t>
            </a:r>
          </a:p>
          <a:p>
            <a:endParaRPr lang="fr-FR" dirty="0"/>
          </a:p>
        </p:txBody>
      </p:sp>
      <p:sp>
        <p:nvSpPr>
          <p:cNvPr id="4" name="Espace réservé du contenu 3">
            <a:extLst>
              <a:ext uri="{FF2B5EF4-FFF2-40B4-BE49-F238E27FC236}">
                <a16:creationId xmlns:a16="http://schemas.microsoft.com/office/drawing/2014/main" id="{17FCF7F1-7BA6-4E17-B438-91F6A3C39F4C}"/>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50892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1B22D-684C-4F42-B218-4E58E655235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9AC349D-7081-4427-851F-9CBCDCF51F99}"/>
              </a:ext>
            </a:extLst>
          </p:cNvPr>
          <p:cNvSpPr>
            <a:spLocks noGrp="1"/>
          </p:cNvSpPr>
          <p:nvPr>
            <p:ph type="body" sz="quarter" idx="10"/>
          </p:nvPr>
        </p:nvSpPr>
        <p:spPr>
          <a:xfrm>
            <a:off x="489943" y="1621973"/>
            <a:ext cx="9851365" cy="4210943"/>
          </a:xfrm>
        </p:spPr>
        <p:txBody>
          <a:bodyPr/>
          <a:lstStyle/>
          <a:p>
            <a:pPr lvl="0" algn="just">
              <a:buClr>
                <a:srgbClr val="E94B50"/>
              </a:buClr>
            </a:pPr>
            <a:r>
              <a:rPr lang="fr-FR" sz="3200" b="0" dirty="0"/>
              <a:t>Pour le calcul de </a:t>
            </a:r>
            <a:r>
              <a:rPr lang="fr-FR" sz="3200" dirty="0"/>
              <a:t>l'indemnité de résidence et du supplément familial de traitement</a:t>
            </a:r>
            <a:r>
              <a:rPr lang="fr-FR" sz="3200" b="0" dirty="0"/>
              <a:t>, la NBI s'ajoute au traitement indiciaire de l'agent.</a:t>
            </a:r>
          </a:p>
          <a:p>
            <a:pPr lvl="0" algn="just">
              <a:buClr>
                <a:srgbClr val="E94B50"/>
              </a:buClr>
            </a:pPr>
            <a:r>
              <a:rPr lang="fr-FR" sz="3200" b="0" dirty="0"/>
              <a:t>Incidence de la NBI sur le </a:t>
            </a:r>
            <a:r>
              <a:rPr lang="fr-FR" sz="3200" dirty="0"/>
              <a:t>régime indemnitaire</a:t>
            </a:r>
            <a:r>
              <a:rPr lang="fr-FR" sz="3200" b="0" dirty="0"/>
              <a:t> :</a:t>
            </a:r>
          </a:p>
          <a:p>
            <a:pPr lvl="0" algn="just">
              <a:buClr>
                <a:srgbClr val="E94B50"/>
              </a:buClr>
            </a:pPr>
            <a:r>
              <a:rPr lang="fr-FR" sz="3200" b="0" dirty="0"/>
              <a:t> elle s'ajoute au traitement indiciaire de l'agent pour le calcul des différentes primes ou indemnités fixées en pourcentage du traitement indiciaire.</a:t>
            </a:r>
          </a:p>
          <a:p>
            <a:endParaRPr lang="fr-FR" dirty="0"/>
          </a:p>
        </p:txBody>
      </p:sp>
      <p:sp>
        <p:nvSpPr>
          <p:cNvPr id="4" name="Espace réservé du contenu 3">
            <a:extLst>
              <a:ext uri="{FF2B5EF4-FFF2-40B4-BE49-F238E27FC236}">
                <a16:creationId xmlns:a16="http://schemas.microsoft.com/office/drawing/2014/main" id="{1ACC621B-84C3-4303-A873-D3A10BF23F4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3974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6A3D1-C2FD-4114-8FCF-91200CFFBD6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74EC096-26BB-46D2-9398-F83D01FD1389}"/>
              </a:ext>
            </a:extLst>
          </p:cNvPr>
          <p:cNvSpPr>
            <a:spLocks noGrp="1"/>
          </p:cNvSpPr>
          <p:nvPr>
            <p:ph type="body" sz="quarter" idx="10"/>
          </p:nvPr>
        </p:nvSpPr>
        <p:spPr>
          <a:xfrm>
            <a:off x="546767" y="1637043"/>
            <a:ext cx="9851365" cy="4916157"/>
          </a:xfrm>
        </p:spPr>
        <p:txBody>
          <a:bodyPr/>
          <a:lstStyle/>
          <a:p>
            <a:pPr algn="just"/>
            <a:r>
              <a:rPr lang="fr-FR" sz="3200" b="0" dirty="0"/>
              <a:t>Le montant du traitement indiciaire de l’agent, est fixé en fonction du grade de l'agent et de l'échelon auquel il est parvenu ou de l'emploi auquel il a été nommé. </a:t>
            </a:r>
          </a:p>
          <a:p>
            <a:pPr algn="just"/>
            <a:r>
              <a:rPr lang="fr-FR" sz="3200" b="0" dirty="0"/>
              <a:t>A chaque échelon est associé un indice brut qui définit de manière précise sa position sur l'échelle indiciaire commune à tous les fonctionnaires. </a:t>
            </a:r>
          </a:p>
          <a:p>
            <a:pPr algn="just"/>
            <a:r>
              <a:rPr lang="fr-FR" sz="3200" b="0" dirty="0"/>
              <a:t>A cet indice brut (indice de classement) correspond un indice majoré (indice de traitement). </a:t>
            </a:r>
          </a:p>
          <a:p>
            <a:endParaRPr lang="fr-FR" dirty="0"/>
          </a:p>
        </p:txBody>
      </p:sp>
      <p:sp>
        <p:nvSpPr>
          <p:cNvPr id="4" name="Espace réservé du contenu 3">
            <a:extLst>
              <a:ext uri="{FF2B5EF4-FFF2-40B4-BE49-F238E27FC236}">
                <a16:creationId xmlns:a16="http://schemas.microsoft.com/office/drawing/2014/main" id="{BF30C55A-694F-4654-9F1A-07CB7E4F840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280986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90BCB-DDB3-4A9C-B061-878B9339CED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8E0B955-6BCA-40D5-9A2E-4EC81E2433FE}"/>
              </a:ext>
            </a:extLst>
          </p:cNvPr>
          <p:cNvSpPr>
            <a:spLocks noGrp="1"/>
          </p:cNvSpPr>
          <p:nvPr>
            <p:ph type="body" sz="quarter" idx="10"/>
          </p:nvPr>
        </p:nvSpPr>
        <p:spPr>
          <a:xfrm>
            <a:off x="568770" y="1830552"/>
            <a:ext cx="9851365" cy="3900157"/>
          </a:xfrm>
        </p:spPr>
        <p:txBody>
          <a:bodyPr/>
          <a:lstStyle/>
          <a:p>
            <a:pPr lvl="0" algn="just">
              <a:buClr>
                <a:srgbClr val="E94B50"/>
              </a:buClr>
            </a:pPr>
            <a:r>
              <a:rPr lang="fr-FR" sz="3200" dirty="0"/>
              <a:t>Indemnités horaires pour travaux supplémentaires :</a:t>
            </a:r>
            <a:r>
              <a:rPr lang="fr-FR" sz="3200" b="0" dirty="0"/>
              <a:t> </a:t>
            </a:r>
          </a:p>
          <a:p>
            <a:pPr lvl="0" algn="just">
              <a:buClr>
                <a:srgbClr val="E94B50"/>
              </a:buClr>
            </a:pPr>
            <a:r>
              <a:rPr lang="fr-FR" sz="3200" b="0" dirty="0"/>
              <a:t>les indemnités horaires pour travaux supplémentaires étant calculées en fonction du traitement individuel, il y a lieu d'ajouter la NBI à l'indice (majoré) détenu par l'agent pour déterminer le montant des heures supplémentaires.</a:t>
            </a:r>
          </a:p>
          <a:p>
            <a:endParaRPr lang="fr-FR" dirty="0"/>
          </a:p>
        </p:txBody>
      </p:sp>
      <p:sp>
        <p:nvSpPr>
          <p:cNvPr id="4" name="Espace réservé du contenu 3">
            <a:extLst>
              <a:ext uri="{FF2B5EF4-FFF2-40B4-BE49-F238E27FC236}">
                <a16:creationId xmlns:a16="http://schemas.microsoft.com/office/drawing/2014/main" id="{55CC818F-5C6D-43A1-AB17-B4478E76066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734196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DD190-C87C-469F-B364-3CD8C6642E6B}"/>
              </a:ext>
            </a:extLst>
          </p:cNvPr>
          <p:cNvSpPr>
            <a:spLocks noGrp="1"/>
          </p:cNvSpPr>
          <p:nvPr>
            <p:ph type="title"/>
          </p:nvPr>
        </p:nvSpPr>
        <p:spPr/>
        <p:txBody>
          <a:bodyPr/>
          <a:lstStyle/>
          <a:p>
            <a:pPr algn="ctr"/>
            <a:r>
              <a:rPr lang="fr-FR" dirty="0"/>
              <a:t>Régime indemnitaire</a:t>
            </a:r>
          </a:p>
        </p:txBody>
      </p:sp>
      <p:sp>
        <p:nvSpPr>
          <p:cNvPr id="3" name="Espace réservé du texte 2">
            <a:extLst>
              <a:ext uri="{FF2B5EF4-FFF2-40B4-BE49-F238E27FC236}">
                <a16:creationId xmlns:a16="http://schemas.microsoft.com/office/drawing/2014/main" id="{18C99DF3-35C7-4226-94DB-5D8A5FB66A84}"/>
              </a:ext>
            </a:extLst>
          </p:cNvPr>
          <p:cNvSpPr>
            <a:spLocks noGrp="1"/>
          </p:cNvSpPr>
          <p:nvPr>
            <p:ph type="body" idx="1"/>
          </p:nvPr>
        </p:nvSpPr>
        <p:spPr/>
        <p:txBody>
          <a:bodyPr>
            <a:normAutofit/>
          </a:bodyPr>
          <a:lstStyle/>
          <a:p>
            <a:r>
              <a:rPr lang="fr-FR" sz="2400" dirty="0"/>
              <a:t>(primes)</a:t>
            </a:r>
          </a:p>
        </p:txBody>
      </p:sp>
      <p:sp>
        <p:nvSpPr>
          <p:cNvPr id="4" name="Espace réservé du texte 3">
            <a:extLst>
              <a:ext uri="{FF2B5EF4-FFF2-40B4-BE49-F238E27FC236}">
                <a16:creationId xmlns:a16="http://schemas.microsoft.com/office/drawing/2014/main" id="{06BE211A-9004-416C-ADCA-1C19C98205DF}"/>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33163011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735D6-7961-4967-B821-E7B18ED2D7D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9BD5A6D-D780-4B58-A692-C68C78651FD0}"/>
              </a:ext>
            </a:extLst>
          </p:cNvPr>
          <p:cNvSpPr>
            <a:spLocks noGrp="1"/>
          </p:cNvSpPr>
          <p:nvPr>
            <p:ph type="body" sz="quarter" idx="10"/>
          </p:nvPr>
        </p:nvSpPr>
        <p:spPr>
          <a:xfrm>
            <a:off x="546767" y="1637043"/>
            <a:ext cx="9851365" cy="3707117"/>
          </a:xfrm>
        </p:spPr>
        <p:txBody>
          <a:bodyPr/>
          <a:lstStyle/>
          <a:p>
            <a:pPr algn="just"/>
            <a:r>
              <a:rPr lang="fr-FR" sz="3200" b="0" dirty="0"/>
              <a:t>Le versement d’indemnités à des agents nécessite ou implique dans l’ordre :</a:t>
            </a:r>
          </a:p>
          <a:p>
            <a:pPr algn="just"/>
            <a:r>
              <a:rPr lang="fr-FR" sz="3200" b="0" dirty="0"/>
              <a:t>Un texte légal et/ou réglementaire, </a:t>
            </a:r>
          </a:p>
          <a:p>
            <a:pPr algn="just"/>
            <a:r>
              <a:rPr lang="fr-FR" sz="3200" b="0" dirty="0"/>
              <a:t>une délibération du conseil municipal qui ouvre la possibilité d’attribuer les indemnités et permet d’inscrire les sommes nécessaires au budget.</a:t>
            </a:r>
          </a:p>
          <a:p>
            <a:endParaRPr lang="fr-FR" dirty="0"/>
          </a:p>
        </p:txBody>
      </p:sp>
      <p:sp>
        <p:nvSpPr>
          <p:cNvPr id="4" name="Espace réservé du contenu 3">
            <a:extLst>
              <a:ext uri="{FF2B5EF4-FFF2-40B4-BE49-F238E27FC236}">
                <a16:creationId xmlns:a16="http://schemas.microsoft.com/office/drawing/2014/main" id="{9F7DA2E6-4C9D-4BAC-A7AA-D713AA93585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393142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14A0C-1AF4-41DF-B63F-7DD0757F38D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D929F31-C38E-477D-A442-1EFF1D3BE19F}"/>
              </a:ext>
            </a:extLst>
          </p:cNvPr>
          <p:cNvSpPr>
            <a:spLocks noGrp="1"/>
          </p:cNvSpPr>
          <p:nvPr>
            <p:ph type="body" sz="quarter" idx="10"/>
          </p:nvPr>
        </p:nvSpPr>
        <p:spPr>
          <a:xfrm>
            <a:off x="546767" y="1637043"/>
            <a:ext cx="9851365" cy="3310877"/>
          </a:xfrm>
        </p:spPr>
        <p:txBody>
          <a:bodyPr/>
          <a:lstStyle/>
          <a:p>
            <a:pPr algn="just"/>
            <a:r>
              <a:rPr lang="fr-FR" sz="3200" b="0" dirty="0"/>
              <a:t>Un arrêté ou une décision de l'exécutif, le maire, qui en fixe le montant, et un bénéficiaire qui pour y prétendre doit réunir certaines conditions, la procédure étant placée sous le contrôle administratif du préfet et le contrôle financier du comptable (percepteur).</a:t>
            </a:r>
          </a:p>
          <a:p>
            <a:endParaRPr lang="fr-FR" dirty="0"/>
          </a:p>
        </p:txBody>
      </p:sp>
      <p:sp>
        <p:nvSpPr>
          <p:cNvPr id="4" name="Espace réservé du contenu 3">
            <a:extLst>
              <a:ext uri="{FF2B5EF4-FFF2-40B4-BE49-F238E27FC236}">
                <a16:creationId xmlns:a16="http://schemas.microsoft.com/office/drawing/2014/main" id="{88DB9C5B-15BF-4151-AE04-8D9994134F2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675948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13EC3-FE2C-4331-AEB4-603509CA3C70}"/>
              </a:ext>
            </a:extLst>
          </p:cNvPr>
          <p:cNvSpPr>
            <a:spLocks noGrp="1"/>
          </p:cNvSpPr>
          <p:nvPr>
            <p:ph type="title"/>
          </p:nvPr>
        </p:nvSpPr>
        <p:spPr/>
        <p:txBody>
          <a:bodyPr/>
          <a:lstStyle/>
          <a:p>
            <a:pPr algn="ctr"/>
            <a:r>
              <a:rPr lang="fr-FR" dirty="0"/>
              <a:t>Loi et règlements</a:t>
            </a:r>
          </a:p>
        </p:txBody>
      </p:sp>
      <p:sp>
        <p:nvSpPr>
          <p:cNvPr id="3" name="Espace réservé du contenu 2">
            <a:extLst>
              <a:ext uri="{FF2B5EF4-FFF2-40B4-BE49-F238E27FC236}">
                <a16:creationId xmlns:a16="http://schemas.microsoft.com/office/drawing/2014/main" id="{E418C794-B32E-46F8-9AA9-09C2D5373CD9}"/>
              </a:ext>
            </a:extLst>
          </p:cNvPr>
          <p:cNvSpPr>
            <a:spLocks noGrp="1"/>
          </p:cNvSpPr>
          <p:nvPr>
            <p:ph sz="quarter" idx="14"/>
          </p:nvPr>
        </p:nvSpPr>
        <p:spPr/>
        <p:txBody>
          <a:bodyPr/>
          <a:lstStyle/>
          <a:p>
            <a:pPr algn="just"/>
            <a:r>
              <a:rPr lang="fr-FR" sz="3200" b="0" dirty="0"/>
              <a:t>Le cadre juridique du régime indemnitaire des collectivités territoriales repose sur les  textes suivants : </a:t>
            </a:r>
          </a:p>
          <a:p>
            <a:pPr algn="just"/>
            <a:r>
              <a:rPr lang="fr-FR" sz="3200" b="0" dirty="0"/>
              <a:t>la loi n° 83-634 du 13 juillet 1983, qui stipule dans son article 20 « …que les fonctionnaires ont droit, après service fait, à une rémunération comprenant, le traitement, l’indemnité de résidence, le supplément familial de traitement, ainsi que les indemnités instituées par un texte législatif ou réglementaire… » ;</a:t>
            </a:r>
          </a:p>
          <a:p>
            <a:endParaRPr lang="fr-FR" dirty="0"/>
          </a:p>
        </p:txBody>
      </p:sp>
    </p:spTree>
    <p:extLst>
      <p:ext uri="{BB962C8B-B14F-4D97-AF65-F5344CB8AC3E}">
        <p14:creationId xmlns:p14="http://schemas.microsoft.com/office/powerpoint/2010/main" val="2014797633"/>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81D276-671F-4EB8-97EE-953738F82B5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626C001-D8DA-4C5A-93C7-291799E0789A}"/>
              </a:ext>
            </a:extLst>
          </p:cNvPr>
          <p:cNvSpPr>
            <a:spLocks noGrp="1"/>
          </p:cNvSpPr>
          <p:nvPr>
            <p:ph type="body" sz="quarter" idx="10"/>
          </p:nvPr>
        </p:nvSpPr>
        <p:spPr>
          <a:xfrm>
            <a:off x="546767" y="1637043"/>
            <a:ext cx="9851365" cy="3829037"/>
          </a:xfrm>
        </p:spPr>
        <p:txBody>
          <a:bodyPr/>
          <a:lstStyle/>
          <a:p>
            <a:pPr algn="just"/>
            <a:r>
              <a:rPr lang="fr-FR" sz="3200" b="0" dirty="0"/>
              <a:t>la loi n° 84-53 du 26 janvier 1984 dont l’article 88 précise le rôle de l’assemblée dans la fixation du régime indemnitaire ;</a:t>
            </a:r>
          </a:p>
          <a:p>
            <a:pPr algn="just"/>
            <a:r>
              <a:rPr lang="fr-FR" sz="3200" b="0" dirty="0"/>
              <a:t>les décrets n° 2002-60 et 2002-61 du 14 janvier 2002, qui fixent les modes d’attribution respectifs des indemnités horaires pour travaux supplémentaires (IHTS) ;</a:t>
            </a:r>
          </a:p>
          <a:p>
            <a:endParaRPr lang="fr-FR" dirty="0"/>
          </a:p>
        </p:txBody>
      </p:sp>
      <p:sp>
        <p:nvSpPr>
          <p:cNvPr id="4" name="Espace réservé du contenu 3">
            <a:extLst>
              <a:ext uri="{FF2B5EF4-FFF2-40B4-BE49-F238E27FC236}">
                <a16:creationId xmlns:a16="http://schemas.microsoft.com/office/drawing/2014/main" id="{68EDFA54-8EC3-4F9E-8BAA-AEE66E0F785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599375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3167C-E632-4AF4-9C56-6CB021F90577}"/>
              </a:ext>
            </a:extLst>
          </p:cNvPr>
          <p:cNvSpPr>
            <a:spLocks noGrp="1"/>
          </p:cNvSpPr>
          <p:nvPr>
            <p:ph type="title"/>
          </p:nvPr>
        </p:nvSpPr>
        <p:spPr/>
        <p:txBody>
          <a:bodyPr/>
          <a:lstStyle/>
          <a:p>
            <a:pPr algn="ctr"/>
            <a:r>
              <a:rPr lang="fr-FR" dirty="0"/>
              <a:t>Rôle du conseil municipal</a:t>
            </a:r>
          </a:p>
        </p:txBody>
      </p:sp>
      <p:sp>
        <p:nvSpPr>
          <p:cNvPr id="3" name="Espace réservé du contenu 2">
            <a:extLst>
              <a:ext uri="{FF2B5EF4-FFF2-40B4-BE49-F238E27FC236}">
                <a16:creationId xmlns:a16="http://schemas.microsoft.com/office/drawing/2014/main" id="{09AD0460-2BE6-41B0-A914-B590DB10E6E7}"/>
              </a:ext>
            </a:extLst>
          </p:cNvPr>
          <p:cNvSpPr>
            <a:spLocks noGrp="1"/>
          </p:cNvSpPr>
          <p:nvPr>
            <p:ph sz="quarter" idx="14"/>
          </p:nvPr>
        </p:nvSpPr>
        <p:spPr>
          <a:xfrm>
            <a:off x="547666" y="2177518"/>
            <a:ext cx="9598968" cy="2049042"/>
          </a:xfrm>
        </p:spPr>
        <p:txBody>
          <a:bodyPr/>
          <a:lstStyle/>
          <a:p>
            <a:pPr algn="just"/>
            <a:r>
              <a:rPr lang="fr-FR" sz="3200" b="0" dirty="0"/>
              <a:t>l'assemblée délibérante de chaque collectivité territoriale " fixe les régimes indemnitaires dans la limite de ceux dont bénéficient les différents services de l'Etat ". </a:t>
            </a:r>
          </a:p>
          <a:p>
            <a:endParaRPr lang="fr-FR" dirty="0"/>
          </a:p>
        </p:txBody>
      </p:sp>
    </p:spTree>
    <p:extLst>
      <p:ext uri="{BB962C8B-B14F-4D97-AF65-F5344CB8AC3E}">
        <p14:creationId xmlns:p14="http://schemas.microsoft.com/office/powerpoint/2010/main" val="193022003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9E992-C4D0-4906-9DBF-050C928514B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1881163-4BEE-4E25-8489-712B48AE4394}"/>
              </a:ext>
            </a:extLst>
          </p:cNvPr>
          <p:cNvSpPr>
            <a:spLocks noGrp="1"/>
          </p:cNvSpPr>
          <p:nvPr>
            <p:ph type="body" sz="quarter" idx="10"/>
          </p:nvPr>
        </p:nvSpPr>
        <p:spPr>
          <a:xfrm>
            <a:off x="603591" y="2034359"/>
            <a:ext cx="9851365" cy="2498077"/>
          </a:xfrm>
        </p:spPr>
        <p:txBody>
          <a:bodyPr/>
          <a:lstStyle/>
          <a:p>
            <a:pPr algn="just"/>
            <a:r>
              <a:rPr lang="fr-FR" sz="3200" b="0" dirty="0"/>
              <a:t>La délibération portera sur la nature des différentes indemnités, les conditions d'attribution qui peuvent être plus ou moins restrictives et les taux moyens de chaque indemnité ou prime. </a:t>
            </a:r>
          </a:p>
          <a:p>
            <a:endParaRPr lang="fr-FR" dirty="0"/>
          </a:p>
        </p:txBody>
      </p:sp>
      <p:sp>
        <p:nvSpPr>
          <p:cNvPr id="4" name="Espace réservé du contenu 3">
            <a:extLst>
              <a:ext uri="{FF2B5EF4-FFF2-40B4-BE49-F238E27FC236}">
                <a16:creationId xmlns:a16="http://schemas.microsoft.com/office/drawing/2014/main" id="{176B690F-1D75-48FA-9C7C-F6E482BEF76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27510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79C73-FF33-4FAB-A8AC-96B3108CC8F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301529E-F4B8-4F37-A0F3-1FC63B35EC7E}"/>
              </a:ext>
            </a:extLst>
          </p:cNvPr>
          <p:cNvSpPr>
            <a:spLocks noGrp="1"/>
          </p:cNvSpPr>
          <p:nvPr>
            <p:ph type="body" sz="quarter" idx="10"/>
          </p:nvPr>
        </p:nvSpPr>
        <p:spPr>
          <a:xfrm>
            <a:off x="421017" y="2034359"/>
            <a:ext cx="9851365" cy="2833357"/>
          </a:xfrm>
        </p:spPr>
        <p:txBody>
          <a:bodyPr/>
          <a:lstStyle/>
          <a:p>
            <a:pPr algn="just"/>
            <a:r>
              <a:rPr lang="fr-FR" sz="3200" b="0" dirty="0"/>
              <a:t>De ce fait, l'assemblée délibérante, ouvre ainsi une possibilité réglementaire et financière, ce qui ne signifie pas que chaque agent d'un même cadre d'emplois ou d'un même grade aura la même indemnité et/ou prime.</a:t>
            </a:r>
          </a:p>
          <a:p>
            <a:endParaRPr lang="fr-FR" dirty="0"/>
          </a:p>
        </p:txBody>
      </p:sp>
      <p:sp>
        <p:nvSpPr>
          <p:cNvPr id="4" name="Espace réservé du contenu 3">
            <a:extLst>
              <a:ext uri="{FF2B5EF4-FFF2-40B4-BE49-F238E27FC236}">
                <a16:creationId xmlns:a16="http://schemas.microsoft.com/office/drawing/2014/main" id="{B227FE49-1F91-4538-95EE-3E40CAD1A15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0483070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8ECFC-BEAC-414F-826D-F9B56354A70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681CD01-6E1E-4CFC-A53E-58C136C7D04B}"/>
              </a:ext>
            </a:extLst>
          </p:cNvPr>
          <p:cNvSpPr>
            <a:spLocks noGrp="1"/>
          </p:cNvSpPr>
          <p:nvPr>
            <p:ph type="body" sz="quarter" idx="10"/>
          </p:nvPr>
        </p:nvSpPr>
        <p:spPr>
          <a:xfrm>
            <a:off x="546767" y="1941843"/>
            <a:ext cx="9851365" cy="3178797"/>
          </a:xfrm>
        </p:spPr>
        <p:txBody>
          <a:bodyPr/>
          <a:lstStyle/>
          <a:p>
            <a:pPr algn="just"/>
            <a:r>
              <a:rPr lang="fr-FR" sz="3200" b="0" dirty="0"/>
              <a:t>Rien n'interdit au conseil municipal de mettre en place un règlement général aux termes duquel certaines indemnités ou primes sont indexées sur la présence et la disponibilité de l'agent (pénalisation des absences ou de certaines absences) ; </a:t>
            </a:r>
          </a:p>
          <a:p>
            <a:endParaRPr lang="fr-FR" dirty="0"/>
          </a:p>
        </p:txBody>
      </p:sp>
      <p:sp>
        <p:nvSpPr>
          <p:cNvPr id="4" name="Espace réservé du contenu 3">
            <a:extLst>
              <a:ext uri="{FF2B5EF4-FFF2-40B4-BE49-F238E27FC236}">
                <a16:creationId xmlns:a16="http://schemas.microsoft.com/office/drawing/2014/main" id="{D8C5EB2F-7954-40D5-A028-5D33EACDC2F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63363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47D2F-7EF6-414A-AFF8-2F9EF7C457D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ADE7439-BB2A-4A10-A865-7766142BBC4F}"/>
              </a:ext>
            </a:extLst>
          </p:cNvPr>
          <p:cNvSpPr>
            <a:spLocks noGrp="1"/>
          </p:cNvSpPr>
          <p:nvPr>
            <p:ph type="body" sz="quarter" idx="10"/>
          </p:nvPr>
        </p:nvSpPr>
        <p:spPr>
          <a:xfrm>
            <a:off x="603591" y="2374353"/>
            <a:ext cx="9851365" cy="2396477"/>
          </a:xfrm>
        </p:spPr>
        <p:txBody>
          <a:bodyPr/>
          <a:lstStyle/>
          <a:p>
            <a:pPr algn="just"/>
            <a:r>
              <a:rPr lang="fr-FR" sz="3200" b="0" dirty="0"/>
              <a:t>Le traitement annuel brut ou traitement de base est calculé en multipliant l'indice majoré de l’agent par le centième de la valeur du traitement afférent à l'indice 100 majoré (</a:t>
            </a:r>
            <a:r>
              <a:rPr lang="fr-FR" sz="3200" i="1" dirty="0"/>
              <a:t>5 623,23 au 1er février 2017</a:t>
            </a:r>
            <a:r>
              <a:rPr lang="fr-FR" sz="3200" b="0" i="1" dirty="0"/>
              <a:t>).</a:t>
            </a:r>
            <a:endParaRPr lang="fr-FR" sz="3200" b="0" dirty="0"/>
          </a:p>
          <a:p>
            <a:endParaRPr lang="fr-FR" dirty="0"/>
          </a:p>
        </p:txBody>
      </p:sp>
      <p:sp>
        <p:nvSpPr>
          <p:cNvPr id="4" name="Espace réservé du contenu 3">
            <a:extLst>
              <a:ext uri="{FF2B5EF4-FFF2-40B4-BE49-F238E27FC236}">
                <a16:creationId xmlns:a16="http://schemas.microsoft.com/office/drawing/2014/main" id="{8E5116D9-1F48-4524-9384-776F8E048AB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489394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B1D71-CF7C-45AD-8F34-D057721AFA9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1C7B548-3BA0-467E-A1E6-223A0C97691C}"/>
              </a:ext>
            </a:extLst>
          </p:cNvPr>
          <p:cNvSpPr>
            <a:spLocks noGrp="1"/>
          </p:cNvSpPr>
          <p:nvPr>
            <p:ph type="body" sz="quarter" idx="10"/>
          </p:nvPr>
        </p:nvSpPr>
        <p:spPr>
          <a:xfrm>
            <a:off x="603591" y="2034359"/>
            <a:ext cx="9851365" cy="3006077"/>
          </a:xfrm>
        </p:spPr>
        <p:txBody>
          <a:bodyPr/>
          <a:lstStyle/>
          <a:p>
            <a:pPr algn="just"/>
            <a:r>
              <a:rPr lang="fr-FR" sz="3200" b="0" dirty="0"/>
              <a:t>il est également possible de tenir compte de la manière de servir ; </a:t>
            </a:r>
          </a:p>
          <a:p>
            <a:pPr algn="just"/>
            <a:r>
              <a:rPr lang="fr-FR" sz="3200" b="0" dirty="0"/>
              <a:t>c'est là une discrimination positive qui permet de récompenser le travail ou la qualité du travail fourni par l'agent. </a:t>
            </a:r>
          </a:p>
          <a:p>
            <a:endParaRPr lang="fr-FR" dirty="0"/>
          </a:p>
        </p:txBody>
      </p:sp>
      <p:sp>
        <p:nvSpPr>
          <p:cNvPr id="4" name="Espace réservé du contenu 3">
            <a:extLst>
              <a:ext uri="{FF2B5EF4-FFF2-40B4-BE49-F238E27FC236}">
                <a16:creationId xmlns:a16="http://schemas.microsoft.com/office/drawing/2014/main" id="{2A798699-17B0-4BC5-905D-9419AE27F43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655538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F513B-5F94-45FB-A7FF-D9356BD0F46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1550AFF-D2B8-48A7-ABA4-51392299D24A}"/>
              </a:ext>
            </a:extLst>
          </p:cNvPr>
          <p:cNvSpPr>
            <a:spLocks noGrp="1"/>
          </p:cNvSpPr>
          <p:nvPr>
            <p:ph type="body" sz="quarter" idx="10"/>
          </p:nvPr>
        </p:nvSpPr>
        <p:spPr>
          <a:xfrm>
            <a:off x="546767" y="1637043"/>
            <a:ext cx="9851365" cy="3900157"/>
          </a:xfrm>
        </p:spPr>
        <p:txBody>
          <a:bodyPr/>
          <a:lstStyle/>
          <a:p>
            <a:pPr algn="just"/>
            <a:r>
              <a:rPr lang="fr-FR" sz="3200" dirty="0"/>
              <a:t>Enfin, partant du principe que les assemblées locales s'administrent librement, rien n'oblige un conseil municipal à instituer un régime indemnitaire ;</a:t>
            </a:r>
          </a:p>
          <a:p>
            <a:pPr algn="just"/>
            <a:r>
              <a:rPr lang="fr-FR" sz="3200" dirty="0"/>
              <a:t> il lui est même possible de l'instituer pour une catégorie déterminée de fonctionnaires uniquement.</a:t>
            </a:r>
          </a:p>
          <a:p>
            <a:endParaRPr lang="fr-FR" dirty="0"/>
          </a:p>
        </p:txBody>
      </p:sp>
      <p:sp>
        <p:nvSpPr>
          <p:cNvPr id="4" name="Espace réservé du contenu 3">
            <a:extLst>
              <a:ext uri="{FF2B5EF4-FFF2-40B4-BE49-F238E27FC236}">
                <a16:creationId xmlns:a16="http://schemas.microsoft.com/office/drawing/2014/main" id="{825FA77F-6B0F-41A5-9923-EE619167B1F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647812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4E4F5-644C-4E62-A564-E79A187829C1}"/>
              </a:ext>
            </a:extLst>
          </p:cNvPr>
          <p:cNvSpPr>
            <a:spLocks noGrp="1"/>
          </p:cNvSpPr>
          <p:nvPr>
            <p:ph type="title"/>
          </p:nvPr>
        </p:nvSpPr>
        <p:spPr/>
        <p:txBody>
          <a:bodyPr/>
          <a:lstStyle/>
          <a:p>
            <a:pPr algn="ctr"/>
            <a:r>
              <a:rPr lang="fr-FR" dirty="0"/>
              <a:t>Pouvoirs du maire</a:t>
            </a:r>
          </a:p>
        </p:txBody>
      </p:sp>
      <p:sp>
        <p:nvSpPr>
          <p:cNvPr id="3" name="Espace réservé du contenu 2">
            <a:extLst>
              <a:ext uri="{FF2B5EF4-FFF2-40B4-BE49-F238E27FC236}">
                <a16:creationId xmlns:a16="http://schemas.microsoft.com/office/drawing/2014/main" id="{B1D075BA-2426-4507-84C9-0617AC7F7C77}"/>
              </a:ext>
            </a:extLst>
          </p:cNvPr>
          <p:cNvSpPr>
            <a:spLocks noGrp="1"/>
          </p:cNvSpPr>
          <p:nvPr>
            <p:ph sz="quarter" idx="14"/>
          </p:nvPr>
        </p:nvSpPr>
        <p:spPr>
          <a:xfrm>
            <a:off x="547216" y="1933678"/>
            <a:ext cx="9598968" cy="2861842"/>
          </a:xfrm>
        </p:spPr>
        <p:txBody>
          <a:bodyPr/>
          <a:lstStyle/>
          <a:p>
            <a:pPr algn="just"/>
            <a:r>
              <a:rPr lang="fr-FR" sz="3200" b="0" dirty="0">
                <a:solidFill>
                  <a:schemeClr val="tx2"/>
                </a:solidFill>
              </a:rPr>
              <a:t>Ainsi mandaté, le maire (ou par délégation un adjoint) fixe, par arrêté nominatif, le montant accordé à chaque agent.</a:t>
            </a:r>
          </a:p>
          <a:p>
            <a:pPr algn="just"/>
            <a:r>
              <a:rPr lang="fr-FR" sz="3200" b="0" dirty="0">
                <a:solidFill>
                  <a:schemeClr val="tx2"/>
                </a:solidFill>
              </a:rPr>
              <a:t> Le maire n'a donc qu'un rôle d'exécution de la délibération prise par son conseil municipal ; </a:t>
            </a:r>
          </a:p>
          <a:p>
            <a:endParaRPr lang="fr-FR" dirty="0"/>
          </a:p>
        </p:txBody>
      </p:sp>
    </p:spTree>
    <p:extLst>
      <p:ext uri="{BB962C8B-B14F-4D97-AF65-F5344CB8AC3E}">
        <p14:creationId xmlns:p14="http://schemas.microsoft.com/office/powerpoint/2010/main" val="439937422"/>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71742-89A6-4D88-B5E0-76915E5D8D2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7EBA456-8245-4885-844A-A525B6D7B0F3}"/>
              </a:ext>
            </a:extLst>
          </p:cNvPr>
          <p:cNvSpPr>
            <a:spLocks noGrp="1"/>
          </p:cNvSpPr>
          <p:nvPr>
            <p:ph type="body" sz="quarter" idx="10"/>
          </p:nvPr>
        </p:nvSpPr>
        <p:spPr>
          <a:xfrm>
            <a:off x="546767" y="2195843"/>
            <a:ext cx="9851365" cy="2376157"/>
          </a:xfrm>
        </p:spPr>
        <p:txBody>
          <a:bodyPr/>
          <a:lstStyle/>
          <a:p>
            <a:pPr algn="just"/>
            <a:r>
              <a:rPr lang="fr-FR" sz="3200" b="0" dirty="0">
                <a:solidFill>
                  <a:schemeClr val="tx2"/>
                </a:solidFill>
              </a:rPr>
              <a:t>Ce rôle peut être interprété de manière extensive lorsque la délibération de l'assemblée n'est pas suffisamment explicite et qu'il n'y a pas de règlement d'attribution.</a:t>
            </a:r>
          </a:p>
          <a:p>
            <a:endParaRPr lang="fr-FR" dirty="0"/>
          </a:p>
        </p:txBody>
      </p:sp>
      <p:sp>
        <p:nvSpPr>
          <p:cNvPr id="4" name="Espace réservé du contenu 3">
            <a:extLst>
              <a:ext uri="{FF2B5EF4-FFF2-40B4-BE49-F238E27FC236}">
                <a16:creationId xmlns:a16="http://schemas.microsoft.com/office/drawing/2014/main" id="{B8C078CC-F13B-42ED-9FEE-B9E6634645F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450338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32AF-24AF-4AE4-9D2C-C97F8CCD90F7}"/>
              </a:ext>
            </a:extLst>
          </p:cNvPr>
          <p:cNvSpPr>
            <a:spLocks noGrp="1"/>
          </p:cNvSpPr>
          <p:nvPr>
            <p:ph type="title"/>
          </p:nvPr>
        </p:nvSpPr>
        <p:spPr/>
        <p:txBody>
          <a:bodyPr/>
          <a:lstStyle/>
          <a:p>
            <a:pPr algn="ctr"/>
            <a:r>
              <a:rPr lang="fr-FR" dirty="0"/>
              <a:t>Modalités d’attribution</a:t>
            </a:r>
          </a:p>
        </p:txBody>
      </p:sp>
      <p:sp>
        <p:nvSpPr>
          <p:cNvPr id="3" name="Espace réservé du contenu 2">
            <a:extLst>
              <a:ext uri="{FF2B5EF4-FFF2-40B4-BE49-F238E27FC236}">
                <a16:creationId xmlns:a16="http://schemas.microsoft.com/office/drawing/2014/main" id="{984764CC-DD6A-4327-AFFB-B9D68550C39C}"/>
              </a:ext>
            </a:extLst>
          </p:cNvPr>
          <p:cNvSpPr>
            <a:spLocks noGrp="1"/>
          </p:cNvSpPr>
          <p:nvPr>
            <p:ph sz="quarter" idx="14"/>
          </p:nvPr>
        </p:nvSpPr>
        <p:spPr>
          <a:xfrm>
            <a:off x="546767" y="1608558"/>
            <a:ext cx="9598968" cy="4871407"/>
          </a:xfrm>
        </p:spPr>
        <p:txBody>
          <a:bodyPr/>
          <a:lstStyle/>
          <a:p>
            <a:pPr algn="just"/>
            <a:r>
              <a:rPr lang="fr-FR" sz="3200" b="0" dirty="0"/>
              <a:t>Pour prétendre à une indemnité ou à une prime l'agent doit remplir un certain nombre de conditions :</a:t>
            </a:r>
          </a:p>
          <a:p>
            <a:pPr algn="just"/>
            <a:r>
              <a:rPr lang="fr-FR" sz="3200" b="0" dirty="0"/>
              <a:t> être agent titulaire ou stagiaire, à temps complet, non complet ou partiel, en fonction dans la collectivité ou l'établissement et posséder le grade, appartenir au cadre d'emplois, occuper le poste ou exercer la fonction qui ouvre droit au complément de rémunération.</a:t>
            </a:r>
          </a:p>
          <a:p>
            <a:endParaRPr lang="fr-FR" dirty="0"/>
          </a:p>
        </p:txBody>
      </p:sp>
    </p:spTree>
    <p:extLst>
      <p:ext uri="{BB962C8B-B14F-4D97-AF65-F5344CB8AC3E}">
        <p14:creationId xmlns:p14="http://schemas.microsoft.com/office/powerpoint/2010/main" val="278638756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3885B7-9617-41DA-8295-4ECA1A8CB0A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DCCC511-0A50-457C-94EB-E6C6E37ECAA7}"/>
              </a:ext>
            </a:extLst>
          </p:cNvPr>
          <p:cNvSpPr>
            <a:spLocks noGrp="1"/>
          </p:cNvSpPr>
          <p:nvPr>
            <p:ph type="body" sz="quarter" idx="10"/>
          </p:nvPr>
        </p:nvSpPr>
        <p:spPr/>
        <p:txBody>
          <a:bodyPr/>
          <a:lstStyle/>
          <a:p>
            <a:pPr algn="just"/>
            <a:r>
              <a:rPr lang="fr-FR" sz="3200" b="0" dirty="0"/>
              <a:t>Les agents à temps non complet et les agents travaillant à temps partiel sont " proratisés " ce qui signifie que leur indemnité ou prime est calculée au prorata de leur durée de travail ; </a:t>
            </a:r>
          </a:p>
          <a:p>
            <a:pPr algn="just"/>
            <a:r>
              <a:rPr lang="fr-FR" sz="3200" b="0" dirty="0"/>
              <a:t>De ce fait,  un agent à temps non complet recruté sur la base de 17h30 de travail hebdomadaire et un agent à temps partiel ayant choisi la quotité de 50%, percevront la moitié du complément de rémunération dû à leur collègue travaillant à temps complet. </a:t>
            </a:r>
          </a:p>
          <a:p>
            <a:endParaRPr lang="fr-FR" dirty="0"/>
          </a:p>
        </p:txBody>
      </p:sp>
      <p:sp>
        <p:nvSpPr>
          <p:cNvPr id="4" name="Espace réservé du contenu 3">
            <a:extLst>
              <a:ext uri="{FF2B5EF4-FFF2-40B4-BE49-F238E27FC236}">
                <a16:creationId xmlns:a16="http://schemas.microsoft.com/office/drawing/2014/main" id="{04A51D8A-279B-4D14-8D38-7D8A0A13003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451739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AA3D3-661C-468E-A3A2-07720688A28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711E2D7-F422-485A-909D-0BFA877B0DA7}"/>
              </a:ext>
            </a:extLst>
          </p:cNvPr>
          <p:cNvSpPr>
            <a:spLocks noGrp="1"/>
          </p:cNvSpPr>
          <p:nvPr>
            <p:ph type="body" sz="quarter" idx="10"/>
          </p:nvPr>
        </p:nvSpPr>
        <p:spPr>
          <a:xfrm>
            <a:off x="546767" y="1224657"/>
            <a:ext cx="9851365" cy="5811053"/>
          </a:xfrm>
        </p:spPr>
        <p:txBody>
          <a:bodyPr/>
          <a:lstStyle/>
          <a:p>
            <a:pPr algn="just"/>
            <a:r>
              <a:rPr lang="fr-FR" sz="3200" b="0" dirty="0"/>
              <a:t>Tout comme les fonctionnaires, les agents non titulaires de droit public (articles 3, 38 et 47 de la loi du 26 janvier 1984,  peuvent prétendre à l'indemnité ou à la prime des titulaires exerçant des fonctions équivalentes ; </a:t>
            </a:r>
          </a:p>
          <a:p>
            <a:pPr algn="just"/>
            <a:r>
              <a:rPr lang="fr-FR" sz="3200" dirty="0">
                <a:solidFill>
                  <a:schemeClr val="accent2"/>
                </a:solidFill>
              </a:rPr>
              <a:t>Attention, cette possibilité doit être expressément prévue dans la délibération du conseil municipal. </a:t>
            </a:r>
          </a:p>
          <a:p>
            <a:pPr algn="just"/>
            <a:r>
              <a:rPr lang="fr-FR" sz="3200" b="0" dirty="0"/>
              <a:t>Une autre solution consiste à inclure le montant théorique dans la rémunération globale prévue par le contrat de recrutement. </a:t>
            </a:r>
          </a:p>
          <a:p>
            <a:endParaRPr lang="fr-FR" dirty="0"/>
          </a:p>
        </p:txBody>
      </p:sp>
      <p:sp>
        <p:nvSpPr>
          <p:cNvPr id="4" name="Espace réservé du contenu 3">
            <a:extLst>
              <a:ext uri="{FF2B5EF4-FFF2-40B4-BE49-F238E27FC236}">
                <a16:creationId xmlns:a16="http://schemas.microsoft.com/office/drawing/2014/main" id="{4835AD49-9A17-4561-BCF4-E382D72D970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255957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9CEBF-218A-44CC-96CD-F91A7B5E2D5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9BC6A64-EAA7-4150-81A1-B62D3C7682F9}"/>
              </a:ext>
            </a:extLst>
          </p:cNvPr>
          <p:cNvSpPr>
            <a:spLocks noGrp="1"/>
          </p:cNvSpPr>
          <p:nvPr>
            <p:ph type="body" sz="quarter" idx="10"/>
          </p:nvPr>
        </p:nvSpPr>
        <p:spPr>
          <a:xfrm>
            <a:off x="546767" y="2166474"/>
            <a:ext cx="9851365" cy="1614157"/>
          </a:xfrm>
        </p:spPr>
        <p:txBody>
          <a:bodyPr/>
          <a:lstStyle/>
          <a:p>
            <a:pPr algn="just"/>
            <a:r>
              <a:rPr lang="fr-FR" sz="3200" dirty="0">
                <a:solidFill>
                  <a:schemeClr val="accent3"/>
                </a:solidFill>
              </a:rPr>
              <a:t>Les agents non titulaires de droit privé sont exclus du dispositif.</a:t>
            </a:r>
          </a:p>
          <a:p>
            <a:endParaRPr lang="fr-FR" dirty="0"/>
          </a:p>
        </p:txBody>
      </p:sp>
      <p:sp>
        <p:nvSpPr>
          <p:cNvPr id="4" name="Espace réservé du contenu 3">
            <a:extLst>
              <a:ext uri="{FF2B5EF4-FFF2-40B4-BE49-F238E27FC236}">
                <a16:creationId xmlns:a16="http://schemas.microsoft.com/office/drawing/2014/main" id="{3E28BBB0-23B3-48B0-AC5F-E7B87252A8F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096107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27007-220B-4302-A017-5DB5ACBA6C34}"/>
              </a:ext>
            </a:extLst>
          </p:cNvPr>
          <p:cNvSpPr>
            <a:spLocks noGrp="1"/>
          </p:cNvSpPr>
          <p:nvPr>
            <p:ph type="title"/>
          </p:nvPr>
        </p:nvSpPr>
        <p:spPr/>
        <p:txBody>
          <a:bodyPr/>
          <a:lstStyle/>
          <a:p>
            <a:pPr algn="ctr"/>
            <a:r>
              <a:rPr lang="fr-FR" dirty="0">
                <a:solidFill>
                  <a:schemeClr val="accent3"/>
                </a:solidFill>
              </a:rPr>
              <a:t>RIFSEEP</a:t>
            </a:r>
            <a:r>
              <a:rPr lang="fr-FR" dirty="0"/>
              <a:t> – Non cumul avec d’autres indemnités</a:t>
            </a:r>
          </a:p>
        </p:txBody>
      </p:sp>
      <p:sp>
        <p:nvSpPr>
          <p:cNvPr id="3" name="Espace réservé du contenu 2">
            <a:extLst>
              <a:ext uri="{FF2B5EF4-FFF2-40B4-BE49-F238E27FC236}">
                <a16:creationId xmlns:a16="http://schemas.microsoft.com/office/drawing/2014/main" id="{AE7612F0-EDDF-4A88-B214-EDDC287D3E4F}"/>
              </a:ext>
            </a:extLst>
          </p:cNvPr>
          <p:cNvSpPr>
            <a:spLocks noGrp="1"/>
          </p:cNvSpPr>
          <p:nvPr>
            <p:ph sz="quarter" idx="14"/>
          </p:nvPr>
        </p:nvSpPr>
        <p:spPr>
          <a:xfrm>
            <a:off x="546767" y="1442720"/>
            <a:ext cx="9598968" cy="5618480"/>
          </a:xfrm>
        </p:spPr>
        <p:txBody>
          <a:bodyPr/>
          <a:lstStyle/>
          <a:p>
            <a:pPr algn="just"/>
            <a:r>
              <a:rPr lang="fr-FR" sz="3200" dirty="0"/>
              <a:t>Quelles primes ont été remplacées par le RIFSEEP ?</a:t>
            </a:r>
          </a:p>
          <a:p>
            <a:pPr algn="just"/>
            <a:r>
              <a:rPr lang="fr-FR" sz="3200" b="0" dirty="0"/>
              <a:t>Le RIFSEEP (régime indemnitaire tenant compte des fonctions, des sujétions, de l'expertise et de l'engagement professionnel), qui se compose de deux éléments, l'IFSE (indemnité de fonctions, de sujétions et d'expertise) et le CIA (complément indemnitaire annuel), est exclusif, par principe, de tout autre régime indemnitaire de même nature et en particulier les primes liées à l'exercice des fonctions. </a:t>
            </a:r>
          </a:p>
          <a:p>
            <a:endParaRPr lang="fr-FR" dirty="0"/>
          </a:p>
        </p:txBody>
      </p:sp>
    </p:spTree>
    <p:extLst>
      <p:ext uri="{BB962C8B-B14F-4D97-AF65-F5344CB8AC3E}">
        <p14:creationId xmlns:p14="http://schemas.microsoft.com/office/powerpoint/2010/main" val="652576720"/>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5C01E-0421-4EEE-994C-1373714BE94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39EB55C-6F9E-41B8-A29E-270916ACEB97}"/>
              </a:ext>
            </a:extLst>
          </p:cNvPr>
          <p:cNvSpPr>
            <a:spLocks noGrp="1"/>
          </p:cNvSpPr>
          <p:nvPr>
            <p:ph type="body" sz="quarter" idx="10"/>
          </p:nvPr>
        </p:nvSpPr>
        <p:spPr>
          <a:xfrm>
            <a:off x="546767" y="1339879"/>
            <a:ext cx="9989153" cy="4881503"/>
          </a:xfrm>
        </p:spPr>
        <p:txBody>
          <a:bodyPr/>
          <a:lstStyle/>
          <a:p>
            <a:r>
              <a:rPr lang="fr-FR" sz="2800" b="0" dirty="0"/>
              <a:t>la prime de fonction et de résultat (PFR) ;</a:t>
            </a:r>
          </a:p>
          <a:p>
            <a:r>
              <a:rPr lang="fr-FR" sz="2800" b="0" dirty="0"/>
              <a:t>l'indemnité forfaitaire pour travaux supplémentaires (IFTS) ;</a:t>
            </a:r>
          </a:p>
          <a:p>
            <a:r>
              <a:rPr lang="fr-FR" sz="2800" b="0" dirty="0"/>
              <a:t>la prime de rendement ;</a:t>
            </a:r>
          </a:p>
          <a:p>
            <a:r>
              <a:rPr lang="fr-FR" sz="2800" b="0" dirty="0"/>
              <a:t>l'indemnité de fonctions et de résultats (IFR) ;</a:t>
            </a:r>
          </a:p>
          <a:p>
            <a:r>
              <a:rPr lang="fr-FR" sz="2800" b="0" dirty="0"/>
              <a:t>la prime de fonctions informatiques ;</a:t>
            </a:r>
          </a:p>
          <a:p>
            <a:r>
              <a:rPr lang="fr-FR" sz="2800" b="0" dirty="0"/>
              <a:t>l'indemnité d'administration et de technicité (IAT) ;</a:t>
            </a:r>
          </a:p>
          <a:p>
            <a:r>
              <a:rPr lang="fr-FR" sz="2800" b="0" dirty="0"/>
              <a:t>l'indemnité d'exercice de mission des préfectures (IEMP) ;</a:t>
            </a:r>
          </a:p>
          <a:p>
            <a:r>
              <a:rPr lang="fr-FR" sz="2800" b="0" dirty="0"/>
              <a:t>la prime de service et de rendement ;</a:t>
            </a:r>
          </a:p>
          <a:p>
            <a:r>
              <a:rPr lang="fr-FR" sz="2800" b="0" dirty="0"/>
              <a:t>l'indemnité spécifique de service.</a:t>
            </a:r>
          </a:p>
          <a:p>
            <a:endParaRPr lang="fr-FR" dirty="0"/>
          </a:p>
        </p:txBody>
      </p:sp>
      <p:sp>
        <p:nvSpPr>
          <p:cNvPr id="4" name="Espace réservé du contenu 3">
            <a:extLst>
              <a:ext uri="{FF2B5EF4-FFF2-40B4-BE49-F238E27FC236}">
                <a16:creationId xmlns:a16="http://schemas.microsoft.com/office/drawing/2014/main" id="{A2182533-5226-4732-B27D-439D5C80FF5C}"/>
              </a:ext>
            </a:extLst>
          </p:cNvPr>
          <p:cNvSpPr>
            <a:spLocks noGrp="1"/>
          </p:cNvSpPr>
          <p:nvPr>
            <p:ph sz="quarter" idx="13"/>
          </p:nvPr>
        </p:nvSpPr>
        <p:spPr/>
        <p:txBody>
          <a:bodyPr/>
          <a:lstStyle/>
          <a:p>
            <a:pPr algn="ctr"/>
            <a:r>
              <a:rPr lang="fr-FR" dirty="0"/>
              <a:t>De manière non exhaustive, on peut citer :</a:t>
            </a:r>
          </a:p>
          <a:p>
            <a:endParaRPr lang="fr-FR" dirty="0"/>
          </a:p>
        </p:txBody>
      </p:sp>
    </p:spTree>
    <p:extLst>
      <p:ext uri="{BB962C8B-B14F-4D97-AF65-F5344CB8AC3E}">
        <p14:creationId xmlns:p14="http://schemas.microsoft.com/office/powerpoint/2010/main" val="201106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248F4-1F1A-4129-B1A3-9FB19F7AC7C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1B937CF-EEEB-4DA0-A1A5-CC12A2A6DC93}"/>
              </a:ext>
            </a:extLst>
          </p:cNvPr>
          <p:cNvSpPr>
            <a:spLocks noGrp="1"/>
          </p:cNvSpPr>
          <p:nvPr>
            <p:ph type="body" sz="quarter" idx="10"/>
          </p:nvPr>
        </p:nvSpPr>
        <p:spPr>
          <a:xfrm>
            <a:off x="546767" y="2097971"/>
            <a:ext cx="9851365" cy="3361677"/>
          </a:xfrm>
        </p:spPr>
        <p:txBody>
          <a:bodyPr/>
          <a:lstStyle/>
          <a:p>
            <a:pPr algn="just"/>
            <a:r>
              <a:rPr lang="fr-FR" sz="3200" b="0" dirty="0"/>
              <a:t>Le traitement mensuel net est constitué par le traitement mensuel brut ou traitement soumis à retenue pour pension,  diminué de la retenue pour pension du régime des pensions civiles et militaires de retraite ou du régime de la Caisse nationale de retraites des agents des collectivités locales.</a:t>
            </a:r>
          </a:p>
          <a:p>
            <a:pPr algn="just"/>
            <a:endParaRPr lang="fr-FR" sz="3200" b="0" dirty="0"/>
          </a:p>
          <a:p>
            <a:endParaRPr lang="fr-FR" dirty="0"/>
          </a:p>
        </p:txBody>
      </p:sp>
      <p:sp>
        <p:nvSpPr>
          <p:cNvPr id="4" name="Espace réservé du contenu 3">
            <a:extLst>
              <a:ext uri="{FF2B5EF4-FFF2-40B4-BE49-F238E27FC236}">
                <a16:creationId xmlns:a16="http://schemas.microsoft.com/office/drawing/2014/main" id="{5AC81A50-17D1-43C1-8730-5F31B20759A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5820964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3EB39-AADD-4EDC-91D3-804F203BA44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D06A323-249F-46D2-99E2-8644485C5051}"/>
              </a:ext>
            </a:extLst>
          </p:cNvPr>
          <p:cNvSpPr>
            <a:spLocks noGrp="1"/>
          </p:cNvSpPr>
          <p:nvPr>
            <p:ph type="body" sz="quarter" idx="10"/>
          </p:nvPr>
        </p:nvSpPr>
        <p:spPr>
          <a:xfrm>
            <a:off x="546767" y="1504963"/>
            <a:ext cx="9851365" cy="4702797"/>
          </a:xfrm>
        </p:spPr>
        <p:txBody>
          <a:bodyPr/>
          <a:lstStyle/>
          <a:p>
            <a:pPr algn="just"/>
            <a:r>
              <a:rPr lang="fr-FR" sz="3200" b="0" u="sng" dirty="0"/>
              <a:t>Elles sont listées dans l'arrêté du 27 août 2015 :</a:t>
            </a:r>
          </a:p>
          <a:p>
            <a:pPr algn="just"/>
            <a:r>
              <a:rPr lang="fr-FR" sz="3200" b="0" dirty="0"/>
              <a:t>l'indemnité compensant un travail de nuit ;</a:t>
            </a:r>
          </a:p>
          <a:p>
            <a:pPr algn="just"/>
            <a:r>
              <a:rPr lang="fr-FR" sz="3200" b="0" dirty="0"/>
              <a:t>l'indemnité pour travail du dimanche ;</a:t>
            </a:r>
          </a:p>
          <a:p>
            <a:pPr algn="just"/>
            <a:r>
              <a:rPr lang="fr-FR" sz="3200" b="0" dirty="0"/>
              <a:t>l'indemnité pour travail des jours fériés ;</a:t>
            </a:r>
          </a:p>
          <a:p>
            <a:pPr algn="just"/>
            <a:r>
              <a:rPr lang="fr-FR" sz="3200" b="0" dirty="0"/>
              <a:t>l'indemnité d'astreinte, d'intervention, de permanence ;</a:t>
            </a:r>
          </a:p>
          <a:p>
            <a:pPr algn="just"/>
            <a:r>
              <a:rPr lang="fr-FR" sz="3200" b="0" dirty="0"/>
              <a:t>l'indemnité horaire pour travaux supplémentaires (IHTS). </a:t>
            </a:r>
          </a:p>
          <a:p>
            <a:endParaRPr lang="fr-FR" dirty="0"/>
          </a:p>
        </p:txBody>
      </p:sp>
      <p:sp>
        <p:nvSpPr>
          <p:cNvPr id="4" name="Espace réservé du contenu 3">
            <a:extLst>
              <a:ext uri="{FF2B5EF4-FFF2-40B4-BE49-F238E27FC236}">
                <a16:creationId xmlns:a16="http://schemas.microsoft.com/office/drawing/2014/main" id="{DBA74A6D-7CB8-42A3-8886-31B12CB47BED}"/>
              </a:ext>
            </a:extLst>
          </p:cNvPr>
          <p:cNvSpPr>
            <a:spLocks noGrp="1"/>
          </p:cNvSpPr>
          <p:nvPr>
            <p:ph sz="quarter" idx="13"/>
          </p:nvPr>
        </p:nvSpPr>
        <p:spPr/>
        <p:txBody>
          <a:bodyPr/>
          <a:lstStyle/>
          <a:p>
            <a:pPr algn="ctr"/>
            <a:r>
              <a:rPr lang="fr-FR" dirty="0"/>
              <a:t>Toutefois, certaines indemnités sont cumulables, par exception, avec le RIFSEEP.</a:t>
            </a:r>
          </a:p>
          <a:p>
            <a:pPr algn="ctr"/>
            <a:endParaRPr lang="fr-FR" dirty="0"/>
          </a:p>
          <a:p>
            <a:endParaRPr lang="fr-FR" dirty="0"/>
          </a:p>
        </p:txBody>
      </p:sp>
    </p:spTree>
    <p:extLst>
      <p:ext uri="{BB962C8B-B14F-4D97-AF65-F5344CB8AC3E}">
        <p14:creationId xmlns:p14="http://schemas.microsoft.com/office/powerpoint/2010/main" val="2499566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403CF-D970-4B10-997F-878849C8BA3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E0DA74C-F982-4813-A6AA-51FB54471B1D}"/>
              </a:ext>
            </a:extLst>
          </p:cNvPr>
          <p:cNvSpPr>
            <a:spLocks noGrp="1"/>
          </p:cNvSpPr>
          <p:nvPr>
            <p:ph type="body" sz="quarter" idx="10"/>
          </p:nvPr>
        </p:nvSpPr>
        <p:spPr>
          <a:xfrm>
            <a:off x="468555" y="1398867"/>
            <a:ext cx="10029793" cy="5398667"/>
          </a:xfrm>
        </p:spPr>
        <p:txBody>
          <a:bodyPr/>
          <a:lstStyle/>
          <a:p>
            <a:pPr algn="just"/>
            <a:r>
              <a:rPr lang="fr-FR" sz="3200" b="0" dirty="0"/>
              <a:t>Enfin, par nature, le RIFSEEP est cumulable avec certaines primes :</a:t>
            </a:r>
          </a:p>
          <a:p>
            <a:pPr algn="just"/>
            <a:r>
              <a:rPr lang="fr-FR" sz="3200" b="0" dirty="0"/>
              <a:t>les primes d'intéressement collectif ;</a:t>
            </a:r>
          </a:p>
          <a:p>
            <a:pPr algn="just"/>
            <a:r>
              <a:rPr lang="fr-FR" sz="3200" b="0" dirty="0"/>
              <a:t>les mécanismes de compensation des pertes de pouvoir d'achat (ex. : indemnité compensatrice ou différentielle, garantie individuelle du pouvoir d'achat) ;</a:t>
            </a:r>
          </a:p>
          <a:p>
            <a:pPr algn="just"/>
            <a:r>
              <a:rPr lang="fr-FR" sz="3200" b="0" dirty="0"/>
              <a:t>l'indemnisation des dépenses engagées au titre des fonctions exercées (ex. : frais de déplacement) ;</a:t>
            </a:r>
          </a:p>
          <a:p>
            <a:endParaRPr lang="fr-FR" dirty="0"/>
          </a:p>
        </p:txBody>
      </p:sp>
      <p:sp>
        <p:nvSpPr>
          <p:cNvPr id="4" name="Espace réservé du contenu 3">
            <a:extLst>
              <a:ext uri="{FF2B5EF4-FFF2-40B4-BE49-F238E27FC236}">
                <a16:creationId xmlns:a16="http://schemas.microsoft.com/office/drawing/2014/main" id="{A010C0E2-3B92-423D-86A2-1E0132100B74}"/>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13932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0A773-265B-4B6E-B434-248DCA3B6BA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F874AFD-F3C6-4813-A2CA-6FC9849B2E06}"/>
              </a:ext>
            </a:extLst>
          </p:cNvPr>
          <p:cNvSpPr>
            <a:spLocks noGrp="1"/>
          </p:cNvSpPr>
          <p:nvPr>
            <p:ph type="body" sz="quarter" idx="10"/>
          </p:nvPr>
        </p:nvSpPr>
        <p:spPr>
          <a:xfrm>
            <a:off x="568770" y="2643994"/>
            <a:ext cx="9851365" cy="1136637"/>
          </a:xfrm>
        </p:spPr>
        <p:txBody>
          <a:bodyPr/>
          <a:lstStyle/>
          <a:p>
            <a:pPr algn="ctr"/>
            <a:r>
              <a:rPr lang="fr-FR" sz="3200" b="0" dirty="0">
                <a:solidFill>
                  <a:srgbClr val="004175"/>
                </a:solidFill>
                <a:hlinkClick r:id="rId2" action="ppaction://hlinkfile">
                  <a:extLst>
                    <a:ext uri="{A12FA001-AC4F-418D-AE19-62706E023703}">
                      <ahyp:hlinkClr xmlns:ahyp="http://schemas.microsoft.com/office/drawing/2018/hyperlinkcolor" val="tx"/>
                    </a:ext>
                  </a:extLst>
                </a:hlinkClick>
              </a:rPr>
              <a:t>PJ_1_PFP\RIFSEEP Questions-Réponses.pdf</a:t>
            </a:r>
            <a:endParaRPr lang="fr-FR" sz="3200" b="0" dirty="0">
              <a:solidFill>
                <a:srgbClr val="004175"/>
              </a:solidFill>
            </a:endParaRPr>
          </a:p>
        </p:txBody>
      </p:sp>
      <p:sp>
        <p:nvSpPr>
          <p:cNvPr id="4" name="Espace réservé du contenu 3">
            <a:extLst>
              <a:ext uri="{FF2B5EF4-FFF2-40B4-BE49-F238E27FC236}">
                <a16:creationId xmlns:a16="http://schemas.microsoft.com/office/drawing/2014/main" id="{39A435E3-26D0-4536-8575-CE2E1FFA11B4}"/>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3669944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CD164-6473-4291-99B1-882DD049D229}"/>
              </a:ext>
            </a:extLst>
          </p:cNvPr>
          <p:cNvSpPr>
            <a:spLocks noGrp="1"/>
          </p:cNvSpPr>
          <p:nvPr>
            <p:ph type="title"/>
          </p:nvPr>
        </p:nvSpPr>
        <p:spPr/>
        <p:txBody>
          <a:bodyPr/>
          <a:lstStyle/>
          <a:p>
            <a:pPr algn="ctr"/>
            <a:r>
              <a:rPr lang="fr-FR" dirty="0"/>
              <a:t>LES </a:t>
            </a:r>
            <a:r>
              <a:rPr lang="fr-FR" dirty="0" err="1"/>
              <a:t>CONGés</a:t>
            </a:r>
            <a:r>
              <a:rPr lang="fr-FR" dirty="0"/>
              <a:t> annuels</a:t>
            </a:r>
          </a:p>
        </p:txBody>
      </p:sp>
      <p:sp>
        <p:nvSpPr>
          <p:cNvPr id="3" name="Espace réservé du texte 2">
            <a:extLst>
              <a:ext uri="{FF2B5EF4-FFF2-40B4-BE49-F238E27FC236}">
                <a16:creationId xmlns:a16="http://schemas.microsoft.com/office/drawing/2014/main" id="{BA02D2DB-ED32-4A60-B910-A686A506C349}"/>
              </a:ext>
            </a:extLst>
          </p:cNvPr>
          <p:cNvSpPr>
            <a:spLocks noGrp="1"/>
          </p:cNvSpPr>
          <p:nvPr>
            <p:ph type="body" idx="1"/>
          </p:nvPr>
        </p:nvSpPr>
        <p:spPr/>
        <p:txBody>
          <a:bodyPr/>
          <a:lstStyle/>
          <a:p>
            <a:endParaRPr lang="fr-FR"/>
          </a:p>
        </p:txBody>
      </p:sp>
      <p:sp>
        <p:nvSpPr>
          <p:cNvPr id="4" name="Espace réservé du texte 3">
            <a:extLst>
              <a:ext uri="{FF2B5EF4-FFF2-40B4-BE49-F238E27FC236}">
                <a16:creationId xmlns:a16="http://schemas.microsoft.com/office/drawing/2014/main" id="{6D0AC360-061E-4F4A-8ABA-B1CE84CBC128}"/>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565478089"/>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F7EAF-1BEB-4298-B0C5-4E2F8767E62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ECDBC6B-3F28-43E7-864F-DE7804BEF98E}"/>
              </a:ext>
            </a:extLst>
          </p:cNvPr>
          <p:cNvSpPr>
            <a:spLocks noGrp="1"/>
          </p:cNvSpPr>
          <p:nvPr>
            <p:ph type="body" sz="quarter" idx="10"/>
          </p:nvPr>
        </p:nvSpPr>
        <p:spPr>
          <a:xfrm>
            <a:off x="603591" y="2372292"/>
            <a:ext cx="9851365" cy="2143588"/>
          </a:xfrm>
        </p:spPr>
        <p:txBody>
          <a:bodyPr/>
          <a:lstStyle/>
          <a:p>
            <a:pPr algn="just"/>
            <a:r>
              <a:rPr lang="fr-FR" sz="3200" b="0" dirty="0">
                <a:solidFill>
                  <a:schemeClr val="tx2"/>
                </a:solidFill>
              </a:rPr>
              <a:t>Les congés annuels des fonctionnaires territoriaux sont régis par le décret n° 85-1250 du 26 novembre 1985.</a:t>
            </a:r>
          </a:p>
          <a:p>
            <a:endParaRPr lang="fr-FR" dirty="0"/>
          </a:p>
        </p:txBody>
      </p:sp>
      <p:sp>
        <p:nvSpPr>
          <p:cNvPr id="4" name="Espace réservé du contenu 3">
            <a:extLst>
              <a:ext uri="{FF2B5EF4-FFF2-40B4-BE49-F238E27FC236}">
                <a16:creationId xmlns:a16="http://schemas.microsoft.com/office/drawing/2014/main" id="{E82D7300-0417-45B3-95BA-8DC55C241B7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582987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4319773-812E-4046-926A-233C6A9C4AD7}"/>
              </a:ext>
            </a:extLst>
          </p:cNvPr>
          <p:cNvSpPr>
            <a:spLocks noGrp="1"/>
          </p:cNvSpPr>
          <p:nvPr>
            <p:ph type="title"/>
          </p:nvPr>
        </p:nvSpPr>
        <p:spPr/>
        <p:txBody>
          <a:bodyPr/>
          <a:lstStyle/>
          <a:p>
            <a:endParaRPr lang="fr-FR" dirty="0"/>
          </a:p>
        </p:txBody>
      </p:sp>
      <p:sp>
        <p:nvSpPr>
          <p:cNvPr id="6" name="Espace réservé du texte 5">
            <a:extLst>
              <a:ext uri="{FF2B5EF4-FFF2-40B4-BE49-F238E27FC236}">
                <a16:creationId xmlns:a16="http://schemas.microsoft.com/office/drawing/2014/main" id="{EAA34808-CEB4-4591-A0D4-B2802ED0926A}"/>
              </a:ext>
            </a:extLst>
          </p:cNvPr>
          <p:cNvSpPr>
            <a:spLocks noGrp="1"/>
          </p:cNvSpPr>
          <p:nvPr>
            <p:ph type="body" sz="quarter" idx="10"/>
          </p:nvPr>
        </p:nvSpPr>
        <p:spPr>
          <a:xfrm>
            <a:off x="546767" y="1637043"/>
            <a:ext cx="9851365" cy="4337037"/>
          </a:xfrm>
        </p:spPr>
        <p:txBody>
          <a:bodyPr/>
          <a:lstStyle/>
          <a:p>
            <a:pPr algn="just"/>
            <a:r>
              <a:rPr lang="fr-FR" sz="3200" b="0" dirty="0"/>
              <a:t>L'article 1 du décret précise que tout fonctionnaire territorial en activité a droit pour une année de service accompli du 1er janvier au 31 décembre, à un congé annuel d'une durée égale à cinq fois ses obligations hebdomadaires de service. </a:t>
            </a:r>
          </a:p>
          <a:p>
            <a:pPr algn="just"/>
            <a:r>
              <a:rPr lang="fr-FR" sz="3200" b="0" dirty="0"/>
              <a:t>Cette durée est appréciée en nombre de jours effectivement ouvrés, ce qui représente 25 jours ouvrés.. </a:t>
            </a:r>
          </a:p>
          <a:p>
            <a:endParaRPr lang="fr-FR" dirty="0"/>
          </a:p>
        </p:txBody>
      </p:sp>
      <p:sp>
        <p:nvSpPr>
          <p:cNvPr id="7" name="Espace réservé du contenu 6">
            <a:extLst>
              <a:ext uri="{FF2B5EF4-FFF2-40B4-BE49-F238E27FC236}">
                <a16:creationId xmlns:a16="http://schemas.microsoft.com/office/drawing/2014/main" id="{36CF7031-E51C-4E63-A0FC-F44143CA6059}"/>
              </a:ext>
            </a:extLst>
          </p:cNvPr>
          <p:cNvSpPr>
            <a:spLocks noGrp="1"/>
          </p:cNvSpPr>
          <p:nvPr>
            <p:ph sz="quarter" idx="13"/>
          </p:nvPr>
        </p:nvSpPr>
        <p:spPr/>
        <p:txBody>
          <a:bodyPr/>
          <a:lstStyle/>
          <a:p>
            <a:pPr algn="ctr"/>
            <a:r>
              <a:rPr lang="fr-FR" dirty="0"/>
              <a:t>Droit aux congés </a:t>
            </a:r>
          </a:p>
          <a:p>
            <a:endParaRPr lang="fr-FR" dirty="0"/>
          </a:p>
        </p:txBody>
      </p:sp>
    </p:spTree>
    <p:extLst>
      <p:ext uri="{BB962C8B-B14F-4D97-AF65-F5344CB8AC3E}">
        <p14:creationId xmlns:p14="http://schemas.microsoft.com/office/powerpoint/2010/main" val="3672389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5B1F8-28B7-482B-917B-25D355D3C86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0AA0C17-9CBF-406A-9FAD-0C5DA5390AFD}"/>
              </a:ext>
            </a:extLst>
          </p:cNvPr>
          <p:cNvSpPr>
            <a:spLocks noGrp="1"/>
          </p:cNvSpPr>
          <p:nvPr>
            <p:ph type="body" sz="quarter" idx="10"/>
          </p:nvPr>
        </p:nvSpPr>
        <p:spPr>
          <a:xfrm>
            <a:off x="546767" y="1941843"/>
            <a:ext cx="9851365" cy="2924797"/>
          </a:xfrm>
        </p:spPr>
        <p:txBody>
          <a:bodyPr/>
          <a:lstStyle/>
          <a:p>
            <a:pPr algn="just"/>
            <a:r>
              <a:rPr lang="fr-FR" sz="3200" b="0" dirty="0"/>
              <a:t>Les fonctionnaires qui n'exercent pas leurs fonctions pendant la totalité de la période de référence ont droit à un congé annuel dont la durée est calculée au prorata de la durée des services accomplis (article 2 du décret). </a:t>
            </a:r>
          </a:p>
          <a:p>
            <a:endParaRPr lang="fr-FR" dirty="0"/>
          </a:p>
        </p:txBody>
      </p:sp>
      <p:sp>
        <p:nvSpPr>
          <p:cNvPr id="4" name="Espace réservé du contenu 3">
            <a:extLst>
              <a:ext uri="{FF2B5EF4-FFF2-40B4-BE49-F238E27FC236}">
                <a16:creationId xmlns:a16="http://schemas.microsoft.com/office/drawing/2014/main" id="{5628DCDC-5AFA-4E6F-B9D1-0B7FE5DCEC8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67204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28D9FA-CE68-4451-87E1-38516118377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8B1012E-69BB-4513-8C7D-1F4D1220F35C}"/>
              </a:ext>
            </a:extLst>
          </p:cNvPr>
          <p:cNvSpPr>
            <a:spLocks noGrp="1"/>
          </p:cNvSpPr>
          <p:nvPr>
            <p:ph type="body" sz="quarter" idx="10"/>
          </p:nvPr>
        </p:nvSpPr>
        <p:spPr>
          <a:xfrm>
            <a:off x="546767" y="1637043"/>
            <a:ext cx="9851365" cy="4834877"/>
          </a:xfrm>
        </p:spPr>
        <p:txBody>
          <a:bodyPr/>
          <a:lstStyle/>
          <a:p>
            <a:pPr algn="just"/>
            <a:r>
              <a:rPr lang="fr-FR" sz="3200" b="0" dirty="0"/>
              <a:t>L'article 3 du décret n° 85-1250 du 26 novembre 1985 prévoit que le calendrier des congés est fixé par l'autorité territoriale, après consultation des fonctionnaires intéressés, compte tenu des fractionnements et échelonnements de congés que l'intérêt du service peut rendre nécessaires. </a:t>
            </a:r>
          </a:p>
          <a:p>
            <a:pPr algn="just"/>
            <a:r>
              <a:rPr lang="fr-FR" sz="3200" b="0" dirty="0"/>
              <a:t>Les fonctionnaires chargés de famille bénéficient d'une priorité pour le choix des périodes de congés annuels. </a:t>
            </a:r>
          </a:p>
          <a:p>
            <a:endParaRPr lang="fr-FR" dirty="0"/>
          </a:p>
        </p:txBody>
      </p:sp>
      <p:sp>
        <p:nvSpPr>
          <p:cNvPr id="4" name="Espace réservé du contenu 3">
            <a:extLst>
              <a:ext uri="{FF2B5EF4-FFF2-40B4-BE49-F238E27FC236}">
                <a16:creationId xmlns:a16="http://schemas.microsoft.com/office/drawing/2014/main" id="{407F217E-D229-45AA-BA0F-8BD9153C297D}"/>
              </a:ext>
            </a:extLst>
          </p:cNvPr>
          <p:cNvSpPr>
            <a:spLocks noGrp="1"/>
          </p:cNvSpPr>
          <p:nvPr>
            <p:ph sz="quarter" idx="13"/>
          </p:nvPr>
        </p:nvSpPr>
        <p:spPr/>
        <p:txBody>
          <a:bodyPr/>
          <a:lstStyle/>
          <a:p>
            <a:pPr algn="ctr"/>
            <a:r>
              <a:rPr lang="fr-FR" dirty="0"/>
              <a:t>Calendrier des congés</a:t>
            </a:r>
          </a:p>
        </p:txBody>
      </p:sp>
    </p:spTree>
    <p:extLst>
      <p:ext uri="{BB962C8B-B14F-4D97-AF65-F5344CB8AC3E}">
        <p14:creationId xmlns:p14="http://schemas.microsoft.com/office/powerpoint/2010/main" val="19398338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5465-F23A-466B-A25E-3D6A661FA5D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3DEB9BC-C500-4896-855B-6E004C838E9C}"/>
              </a:ext>
            </a:extLst>
          </p:cNvPr>
          <p:cNvSpPr>
            <a:spLocks noGrp="1"/>
          </p:cNvSpPr>
          <p:nvPr>
            <p:ph type="body" sz="quarter" idx="10"/>
          </p:nvPr>
        </p:nvSpPr>
        <p:spPr>
          <a:xfrm>
            <a:off x="546767" y="1931683"/>
            <a:ext cx="9851365" cy="2498077"/>
          </a:xfrm>
        </p:spPr>
        <p:txBody>
          <a:bodyPr/>
          <a:lstStyle/>
          <a:p>
            <a:pPr algn="just"/>
            <a:r>
              <a:rPr lang="fr-FR" sz="3200" b="0" dirty="0"/>
              <a:t>Le Conseil d'Etat déduit de ces dispositions que l'autorité territoriale ne peut écarter le choix exprimé par les fonctionnaires que pour des motifs tirés de l'intérêt du service .</a:t>
            </a:r>
          </a:p>
          <a:p>
            <a:endParaRPr lang="fr-FR" dirty="0"/>
          </a:p>
        </p:txBody>
      </p:sp>
      <p:sp>
        <p:nvSpPr>
          <p:cNvPr id="4" name="Espace réservé du contenu 3">
            <a:extLst>
              <a:ext uri="{FF2B5EF4-FFF2-40B4-BE49-F238E27FC236}">
                <a16:creationId xmlns:a16="http://schemas.microsoft.com/office/drawing/2014/main" id="{24FDB0D2-6A2F-46A1-BB64-BB0F03AE65C6}"/>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536976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7E23E-106A-4235-A204-924750C5CBC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7E67441-BD2D-49A4-AD00-EADF33A05132}"/>
              </a:ext>
            </a:extLst>
          </p:cNvPr>
          <p:cNvSpPr>
            <a:spLocks noGrp="1"/>
          </p:cNvSpPr>
          <p:nvPr>
            <p:ph type="body" sz="quarter" idx="10"/>
          </p:nvPr>
        </p:nvSpPr>
        <p:spPr>
          <a:xfrm>
            <a:off x="546767" y="1637043"/>
            <a:ext cx="9851365" cy="4397997"/>
          </a:xfrm>
        </p:spPr>
        <p:txBody>
          <a:bodyPr/>
          <a:lstStyle/>
          <a:p>
            <a:pPr algn="just"/>
            <a:r>
              <a:rPr lang="fr-FR" sz="3200" b="0" dirty="0"/>
              <a:t>Sous réserve des dispositions de l'article précédent, le congé dû pour une année de service accompli ne peut se reporter sur l'année suivante, sauf autorisation exceptionnelle donnée par l'autorité territoriale. </a:t>
            </a:r>
          </a:p>
          <a:p>
            <a:pPr algn="just"/>
            <a:r>
              <a:rPr lang="fr-FR" sz="3200" b="0" dirty="0"/>
              <a:t>Un congé non pris </a:t>
            </a:r>
            <a:r>
              <a:rPr lang="fr-FR" sz="3200" b="0" u="sng" dirty="0"/>
              <a:t>ne donne lieu à aucune indemnité compensatrice</a:t>
            </a:r>
            <a:r>
              <a:rPr lang="fr-FR" sz="3200" b="0" dirty="0"/>
              <a:t> (article 5 du décret n°85-1250 du 26 novembre 1985).</a:t>
            </a:r>
          </a:p>
          <a:p>
            <a:endParaRPr lang="fr-FR" dirty="0"/>
          </a:p>
        </p:txBody>
      </p:sp>
      <p:sp>
        <p:nvSpPr>
          <p:cNvPr id="4" name="Espace réservé du contenu 3">
            <a:extLst>
              <a:ext uri="{FF2B5EF4-FFF2-40B4-BE49-F238E27FC236}">
                <a16:creationId xmlns:a16="http://schemas.microsoft.com/office/drawing/2014/main" id="{C38D021A-FFBF-464C-9F78-F9508E7A3217}"/>
              </a:ext>
            </a:extLst>
          </p:cNvPr>
          <p:cNvSpPr>
            <a:spLocks noGrp="1"/>
          </p:cNvSpPr>
          <p:nvPr>
            <p:ph sz="quarter" idx="13"/>
          </p:nvPr>
        </p:nvSpPr>
        <p:spPr/>
        <p:txBody>
          <a:bodyPr/>
          <a:lstStyle/>
          <a:p>
            <a:pPr algn="ctr"/>
            <a:r>
              <a:rPr lang="fr-FR" dirty="0"/>
              <a:t>Report des congés</a:t>
            </a:r>
          </a:p>
        </p:txBody>
      </p:sp>
    </p:spTree>
    <p:extLst>
      <p:ext uri="{BB962C8B-B14F-4D97-AF65-F5344CB8AC3E}">
        <p14:creationId xmlns:p14="http://schemas.microsoft.com/office/powerpoint/2010/main" val="149067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0746B-8A00-4FEB-83E8-28DA4DAA8E0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5C7FF85-D4A8-41A1-861C-233F6605863C}"/>
              </a:ext>
            </a:extLst>
          </p:cNvPr>
          <p:cNvSpPr>
            <a:spLocks noGrp="1"/>
          </p:cNvSpPr>
          <p:nvPr>
            <p:ph type="body" sz="quarter" idx="10"/>
          </p:nvPr>
        </p:nvSpPr>
        <p:spPr>
          <a:xfrm>
            <a:off x="546767" y="1815312"/>
            <a:ext cx="9851365" cy="3930637"/>
          </a:xfrm>
        </p:spPr>
        <p:txBody>
          <a:bodyPr/>
          <a:lstStyle/>
          <a:p>
            <a:pPr algn="just"/>
            <a:r>
              <a:rPr lang="fr-FR" sz="3200" b="0" dirty="0"/>
              <a:t>Décret n°85-1148 du 24 octobre 1985, relatif à la rémunération des personnels civils et militaires de l’état et des personnels des collectivités territoriales.</a:t>
            </a:r>
          </a:p>
          <a:p>
            <a:pPr algn="ctr"/>
            <a:r>
              <a:rPr lang="fr-FR" sz="3200" dirty="0">
                <a:solidFill>
                  <a:schemeClr val="accent1"/>
                </a:solidFill>
                <a:hlinkClick r:id="rId2" action="ppaction://hlinkfile">
                  <a:extLst>
                    <a:ext uri="{A12FA001-AC4F-418D-AE19-62706E023703}">
                      <ahyp:hlinkClr xmlns:ahyp="http://schemas.microsoft.com/office/drawing/2018/hyperlinkcolor" val="tx"/>
                    </a:ext>
                  </a:extLst>
                </a:hlinkClick>
              </a:rPr>
              <a:t>PJ_PFP\Décret_n°85-1148_du_24_octobre_1985_version_consolidee_au_20170512.pdf</a:t>
            </a:r>
            <a:endParaRPr lang="fr-FR" sz="3200" dirty="0">
              <a:solidFill>
                <a:schemeClr val="accent1"/>
              </a:solidFill>
            </a:endParaRPr>
          </a:p>
          <a:p>
            <a:endParaRPr lang="fr-FR" dirty="0"/>
          </a:p>
        </p:txBody>
      </p:sp>
      <p:sp>
        <p:nvSpPr>
          <p:cNvPr id="4" name="Espace réservé du contenu 3">
            <a:extLst>
              <a:ext uri="{FF2B5EF4-FFF2-40B4-BE49-F238E27FC236}">
                <a16:creationId xmlns:a16="http://schemas.microsoft.com/office/drawing/2014/main" id="{083E6632-F56A-4BDE-947C-EE8A8AC6B3E5}"/>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837065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1F15B-D246-4391-ABCC-58814E530B2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B2D83D3-1EB2-4530-94AD-52ED997127AD}"/>
              </a:ext>
            </a:extLst>
          </p:cNvPr>
          <p:cNvSpPr>
            <a:spLocks noGrp="1"/>
          </p:cNvSpPr>
          <p:nvPr>
            <p:ph type="body" sz="quarter" idx="10"/>
          </p:nvPr>
        </p:nvSpPr>
        <p:spPr>
          <a:xfrm>
            <a:off x="546767" y="1637043"/>
            <a:ext cx="9851365" cy="4804397"/>
          </a:xfrm>
        </p:spPr>
        <p:txBody>
          <a:bodyPr/>
          <a:lstStyle/>
          <a:p>
            <a:pPr algn="just"/>
            <a:r>
              <a:rPr lang="fr-FR" sz="3200" b="0" dirty="0"/>
              <a:t>Pour 1 an de service accompli du 1er janvier au 31 décembre, le congé est égal à cinq fois les obligations hebdomadaires de service (art. 1 du décret n° 85-1250 du 26 novembre 1985). </a:t>
            </a:r>
          </a:p>
          <a:p>
            <a:pPr algn="just"/>
            <a:r>
              <a:rPr lang="fr-FR" sz="3200" b="0" dirty="0"/>
              <a:t>Un agent qui travaille 5 jours par semaine aura donc droit à 5 jours X 5 = 25 jours de congés annuels).</a:t>
            </a:r>
          </a:p>
          <a:p>
            <a:pPr algn="just"/>
            <a:r>
              <a:rPr lang="fr-FR" sz="3200" b="0" dirty="0"/>
              <a:t> Cette durée est appréciée en nombre de jours ouvrés. </a:t>
            </a:r>
          </a:p>
          <a:p>
            <a:endParaRPr lang="fr-FR" dirty="0"/>
          </a:p>
        </p:txBody>
      </p:sp>
      <p:sp>
        <p:nvSpPr>
          <p:cNvPr id="4" name="Espace réservé du contenu 3">
            <a:extLst>
              <a:ext uri="{FF2B5EF4-FFF2-40B4-BE49-F238E27FC236}">
                <a16:creationId xmlns:a16="http://schemas.microsoft.com/office/drawing/2014/main" id="{D364766F-CBBD-4B53-9A48-EA7F648AF196}"/>
              </a:ext>
            </a:extLst>
          </p:cNvPr>
          <p:cNvSpPr>
            <a:spLocks noGrp="1"/>
          </p:cNvSpPr>
          <p:nvPr>
            <p:ph sz="quarter" idx="13"/>
          </p:nvPr>
        </p:nvSpPr>
        <p:spPr/>
        <p:txBody>
          <a:bodyPr/>
          <a:lstStyle/>
          <a:p>
            <a:pPr algn="ctr"/>
            <a:r>
              <a:rPr lang="fr-FR" dirty="0"/>
              <a:t>Calcul des congés</a:t>
            </a:r>
          </a:p>
        </p:txBody>
      </p:sp>
    </p:spTree>
    <p:extLst>
      <p:ext uri="{BB962C8B-B14F-4D97-AF65-F5344CB8AC3E}">
        <p14:creationId xmlns:p14="http://schemas.microsoft.com/office/powerpoint/2010/main" val="39046205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2D98B-3A9B-448E-82A2-255E0291315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75E412E-8522-4789-A394-D98FB0275C53}"/>
              </a:ext>
            </a:extLst>
          </p:cNvPr>
          <p:cNvSpPr>
            <a:spLocks noGrp="1"/>
          </p:cNvSpPr>
          <p:nvPr>
            <p:ph type="body" sz="quarter" idx="10"/>
          </p:nvPr>
        </p:nvSpPr>
        <p:spPr>
          <a:xfrm>
            <a:off x="546767" y="1391921"/>
            <a:ext cx="9851365" cy="5405614"/>
          </a:xfrm>
        </p:spPr>
        <p:txBody>
          <a:bodyPr/>
          <a:lstStyle/>
          <a:p>
            <a:pPr algn="just"/>
            <a:r>
              <a:rPr lang="fr-FR" sz="3200" b="0" dirty="0"/>
              <a:t>En ce qui concerne les agents à temps non complet et les agents à temps partiel, les congés sont calculés au prorata du temps travaillé.</a:t>
            </a:r>
          </a:p>
          <a:p>
            <a:pPr algn="just"/>
            <a:r>
              <a:rPr lang="fr-FR" sz="3200" b="0" u="sng" dirty="0"/>
              <a:t>A titre d’exemple :</a:t>
            </a:r>
          </a:p>
          <a:p>
            <a:pPr algn="just"/>
            <a:r>
              <a:rPr lang="fr-FR" sz="3200" b="0" dirty="0"/>
              <a:t>Dans un service où les agents travaillent 5 jours par semaine, un agent à temps partiel travaillant 2 jours et demi par semaine aura droit à 2,5 jours X 5 = 12,5 jours de congés annuels (mais lorsque l'agent prend une semaine de congés, il ne pose que 2,5 jours).</a:t>
            </a:r>
          </a:p>
          <a:p>
            <a:endParaRPr lang="fr-FR" dirty="0"/>
          </a:p>
        </p:txBody>
      </p:sp>
      <p:sp>
        <p:nvSpPr>
          <p:cNvPr id="4" name="Espace réservé du contenu 3">
            <a:extLst>
              <a:ext uri="{FF2B5EF4-FFF2-40B4-BE49-F238E27FC236}">
                <a16:creationId xmlns:a16="http://schemas.microsoft.com/office/drawing/2014/main" id="{B130211F-9B3C-43F0-ACB0-EB77A45E39B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2007396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75408-352E-4B94-99EF-8A2B2D890F4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3C36A90-E0EA-4F98-BE44-14F8BB77AA14}"/>
              </a:ext>
            </a:extLst>
          </p:cNvPr>
          <p:cNvSpPr>
            <a:spLocks noGrp="1"/>
          </p:cNvSpPr>
          <p:nvPr>
            <p:ph type="body" sz="quarter" idx="10"/>
          </p:nvPr>
        </p:nvSpPr>
        <p:spPr>
          <a:xfrm>
            <a:off x="546767" y="1637043"/>
            <a:ext cx="9851365" cy="3280397"/>
          </a:xfrm>
        </p:spPr>
        <p:txBody>
          <a:bodyPr/>
          <a:lstStyle/>
          <a:p>
            <a:pPr algn="just"/>
            <a:r>
              <a:rPr lang="fr-FR" sz="3200" b="0" dirty="0"/>
              <a:t>S'il travaille 4 jours par semaine, le calcul est 4 X 5 = 20 jours de congé annuel. </a:t>
            </a:r>
          </a:p>
          <a:p>
            <a:pPr algn="just"/>
            <a:r>
              <a:rPr lang="fr-FR" sz="3200" b="0" dirty="0"/>
              <a:t>Si l'agent exerce son temps partiel sur la totalité des 5 jours, le décompte des congés annuels est le même que celui des agents à temps plein : 5 jours X 5 = 25 jours de congés annuels. </a:t>
            </a:r>
          </a:p>
          <a:p>
            <a:endParaRPr lang="fr-FR" dirty="0"/>
          </a:p>
        </p:txBody>
      </p:sp>
      <p:sp>
        <p:nvSpPr>
          <p:cNvPr id="4" name="Espace réservé du contenu 3">
            <a:extLst>
              <a:ext uri="{FF2B5EF4-FFF2-40B4-BE49-F238E27FC236}">
                <a16:creationId xmlns:a16="http://schemas.microsoft.com/office/drawing/2014/main" id="{F51F06E0-0CDD-475C-9019-90009455C896}"/>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372739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81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C485802-1014-43C6-ABA8-CE3F0F2F997E}"/>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4317968"/>
            <a:ext cx="720000" cy="720000"/>
          </a:xfrm>
          <a:prstGeom prst="rect">
            <a:avLst/>
          </a:prstGeom>
        </p:spPr>
      </p:pic>
      <p:sp>
        <p:nvSpPr>
          <p:cNvPr id="10" name="Titre 9">
            <a:extLst>
              <a:ext uri="{FF2B5EF4-FFF2-40B4-BE49-F238E27FC236}">
                <a16:creationId xmlns:a16="http://schemas.microsoft.com/office/drawing/2014/main" id="{7D62D3DE-A278-4A1C-91DB-8452E9D36C42}"/>
              </a:ext>
            </a:extLst>
          </p:cNvPr>
          <p:cNvSpPr>
            <a:spLocks noGrp="1"/>
          </p:cNvSpPr>
          <p:nvPr>
            <p:ph type="title"/>
          </p:nvPr>
        </p:nvSpPr>
        <p:spPr/>
        <p:txBody>
          <a:bodyPr>
            <a:normAutofit fontScale="90000"/>
          </a:bodyPr>
          <a:lstStyle/>
          <a:p>
            <a:r>
              <a:rPr lang="fr-FR" dirty="0">
                <a:solidFill>
                  <a:schemeClr val="accent3"/>
                </a:solidFill>
              </a:rPr>
              <a:t>Pictogrammes utilisables</a:t>
            </a:r>
          </a:p>
        </p:txBody>
      </p:sp>
      <p:pic>
        <p:nvPicPr>
          <p:cNvPr id="13" name="Image 12">
            <a:extLst>
              <a:ext uri="{FF2B5EF4-FFF2-40B4-BE49-F238E27FC236}">
                <a16:creationId xmlns:a16="http://schemas.microsoft.com/office/drawing/2014/main" id="{0EF5A036-3627-4281-B5E7-19AA087C270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5009032"/>
            <a:ext cx="720000" cy="720000"/>
          </a:xfrm>
          <a:prstGeom prst="rect">
            <a:avLst/>
          </a:prstGeom>
        </p:spPr>
      </p:pic>
      <p:pic>
        <p:nvPicPr>
          <p:cNvPr id="15" name="Image 14">
            <a:extLst>
              <a:ext uri="{FF2B5EF4-FFF2-40B4-BE49-F238E27FC236}">
                <a16:creationId xmlns:a16="http://schemas.microsoft.com/office/drawing/2014/main" id="{9FA0B70A-48A4-442F-9606-792F6E6CD9E0}"/>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862648"/>
            <a:ext cx="720000" cy="720000"/>
          </a:xfrm>
          <a:prstGeom prst="rect">
            <a:avLst/>
          </a:prstGeom>
        </p:spPr>
      </p:pic>
      <p:pic>
        <p:nvPicPr>
          <p:cNvPr id="17" name="Image 16">
            <a:extLst>
              <a:ext uri="{FF2B5EF4-FFF2-40B4-BE49-F238E27FC236}">
                <a16:creationId xmlns:a16="http://schemas.microsoft.com/office/drawing/2014/main" id="{509BDF44-9FD3-4D66-B798-84AC589E5E07}"/>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2309573"/>
            <a:ext cx="720000" cy="720000"/>
          </a:xfrm>
          <a:prstGeom prst="rect">
            <a:avLst/>
          </a:prstGeom>
        </p:spPr>
      </p:pic>
      <p:pic>
        <p:nvPicPr>
          <p:cNvPr id="19" name="Image 18">
            <a:extLst>
              <a:ext uri="{FF2B5EF4-FFF2-40B4-BE49-F238E27FC236}">
                <a16:creationId xmlns:a16="http://schemas.microsoft.com/office/drawing/2014/main" id="{F7B564DD-5950-4F64-8052-985C6F7D3F4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2989837"/>
            <a:ext cx="720000" cy="720000"/>
          </a:xfrm>
          <a:prstGeom prst="rect">
            <a:avLst/>
          </a:prstGeom>
        </p:spPr>
      </p:pic>
      <p:pic>
        <p:nvPicPr>
          <p:cNvPr id="21" name="Image 20">
            <a:extLst>
              <a:ext uri="{FF2B5EF4-FFF2-40B4-BE49-F238E27FC236}">
                <a16:creationId xmlns:a16="http://schemas.microsoft.com/office/drawing/2014/main" id="{FD7B8C25-C3D1-45BE-9502-08043D6E7477}"/>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1582648"/>
            <a:ext cx="720000" cy="720000"/>
          </a:xfrm>
          <a:prstGeom prst="rect">
            <a:avLst/>
          </a:prstGeom>
        </p:spPr>
      </p:pic>
      <p:pic>
        <p:nvPicPr>
          <p:cNvPr id="23" name="Image 22">
            <a:extLst>
              <a:ext uri="{FF2B5EF4-FFF2-40B4-BE49-F238E27FC236}">
                <a16:creationId xmlns:a16="http://schemas.microsoft.com/office/drawing/2014/main" id="{79E73583-ED8B-4E77-BEEE-EA0C866DDB3C}"/>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3709837"/>
            <a:ext cx="720000" cy="720000"/>
          </a:xfrm>
          <a:prstGeom prst="rect">
            <a:avLst/>
          </a:prstGeom>
        </p:spPr>
      </p:pic>
      <p:pic>
        <p:nvPicPr>
          <p:cNvPr id="25" name="Image 24">
            <a:extLst>
              <a:ext uri="{FF2B5EF4-FFF2-40B4-BE49-F238E27FC236}">
                <a16:creationId xmlns:a16="http://schemas.microsoft.com/office/drawing/2014/main" id="{9DAC23CA-8252-4939-BE42-D89DBD3E65A9}"/>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5700096"/>
            <a:ext cx="720000" cy="720000"/>
          </a:xfrm>
          <a:prstGeom prst="rect">
            <a:avLst/>
          </a:prstGeom>
        </p:spPr>
      </p:pic>
      <p:pic>
        <p:nvPicPr>
          <p:cNvPr id="27" name="Image 26">
            <a:extLst>
              <a:ext uri="{FF2B5EF4-FFF2-40B4-BE49-F238E27FC236}">
                <a16:creationId xmlns:a16="http://schemas.microsoft.com/office/drawing/2014/main" id="{E616DC7F-CCB8-4033-BE67-425CFC326BC0}"/>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2885" y="4350365"/>
            <a:ext cx="720000" cy="720000"/>
          </a:xfrm>
          <a:prstGeom prst="rect">
            <a:avLst/>
          </a:prstGeom>
        </p:spPr>
      </p:pic>
      <p:pic>
        <p:nvPicPr>
          <p:cNvPr id="29" name="Image 28">
            <a:extLst>
              <a:ext uri="{FF2B5EF4-FFF2-40B4-BE49-F238E27FC236}">
                <a16:creationId xmlns:a16="http://schemas.microsoft.com/office/drawing/2014/main" id="{4CDDB523-AE9F-44ED-8BEE-186B8D5FD603}"/>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6391160"/>
            <a:ext cx="720000" cy="720000"/>
          </a:xfrm>
          <a:prstGeom prst="rect">
            <a:avLst/>
          </a:prstGeom>
        </p:spPr>
      </p:pic>
      <p:pic>
        <p:nvPicPr>
          <p:cNvPr id="31" name="Image 30">
            <a:extLst>
              <a:ext uri="{FF2B5EF4-FFF2-40B4-BE49-F238E27FC236}">
                <a16:creationId xmlns:a16="http://schemas.microsoft.com/office/drawing/2014/main" id="{F7413EA8-AB00-4B21-8AEE-8CB8F6712840}"/>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1553712"/>
            <a:ext cx="720000" cy="720000"/>
          </a:xfrm>
          <a:prstGeom prst="rect">
            <a:avLst/>
          </a:prstGeom>
        </p:spPr>
      </p:pic>
      <p:pic>
        <p:nvPicPr>
          <p:cNvPr id="33" name="Image 32">
            <a:extLst>
              <a:ext uri="{FF2B5EF4-FFF2-40B4-BE49-F238E27FC236}">
                <a16:creationId xmlns:a16="http://schemas.microsoft.com/office/drawing/2014/main" id="{7BF64062-F360-4C6E-81F5-B9FC3768B8C2}"/>
              </a:ext>
            </a:extLst>
          </p:cNvPr>
          <p:cNvPicPr>
            <a:picLocks noChangeAspect="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862648"/>
            <a:ext cx="720000" cy="720000"/>
          </a:xfrm>
          <a:prstGeom prst="rect">
            <a:avLst/>
          </a:prstGeom>
        </p:spPr>
      </p:pic>
      <p:pic>
        <p:nvPicPr>
          <p:cNvPr id="35" name="Image 34">
            <a:extLst>
              <a:ext uri="{FF2B5EF4-FFF2-40B4-BE49-F238E27FC236}">
                <a16:creationId xmlns:a16="http://schemas.microsoft.com/office/drawing/2014/main" id="{D7458029-69EA-4079-9412-DE923D37BDD2}"/>
              </a:ext>
            </a:extLst>
          </p:cNvPr>
          <p:cNvPicPr>
            <a:picLocks noChangeAspect="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2244776"/>
            <a:ext cx="720000" cy="720000"/>
          </a:xfrm>
          <a:prstGeom prst="rect">
            <a:avLst/>
          </a:prstGeom>
        </p:spPr>
      </p:pic>
      <p:pic>
        <p:nvPicPr>
          <p:cNvPr id="37" name="Image 36">
            <a:extLst>
              <a:ext uri="{FF2B5EF4-FFF2-40B4-BE49-F238E27FC236}">
                <a16:creationId xmlns:a16="http://schemas.microsoft.com/office/drawing/2014/main" id="{F34AC0DD-7822-4C48-9CAF-1CFC95468DAA}"/>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5710893"/>
            <a:ext cx="720000" cy="720000"/>
          </a:xfrm>
          <a:prstGeom prst="rect">
            <a:avLst/>
          </a:prstGeom>
        </p:spPr>
      </p:pic>
      <p:pic>
        <p:nvPicPr>
          <p:cNvPr id="39" name="Image 38">
            <a:extLst>
              <a:ext uri="{FF2B5EF4-FFF2-40B4-BE49-F238E27FC236}">
                <a16:creationId xmlns:a16="http://schemas.microsoft.com/office/drawing/2014/main" id="{69FB23BD-B949-4556-9F77-A2B332A85CA0}"/>
              </a:ext>
            </a:extLst>
          </p:cNvPr>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5030629"/>
            <a:ext cx="720000" cy="720000"/>
          </a:xfrm>
          <a:prstGeom prst="rect">
            <a:avLst/>
          </a:prstGeom>
        </p:spPr>
      </p:pic>
      <p:pic>
        <p:nvPicPr>
          <p:cNvPr id="41" name="Image 40">
            <a:extLst>
              <a:ext uri="{FF2B5EF4-FFF2-40B4-BE49-F238E27FC236}">
                <a16:creationId xmlns:a16="http://schemas.microsoft.com/office/drawing/2014/main" id="{C99BA65B-AD70-482E-92C5-56EB1CA281C6}"/>
              </a:ext>
            </a:extLst>
          </p:cNvPr>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4350365"/>
            <a:ext cx="720000" cy="720000"/>
          </a:xfrm>
          <a:prstGeom prst="rect">
            <a:avLst/>
          </a:prstGeom>
        </p:spPr>
      </p:pic>
      <p:pic>
        <p:nvPicPr>
          <p:cNvPr id="43" name="Image 42">
            <a:extLst>
              <a:ext uri="{FF2B5EF4-FFF2-40B4-BE49-F238E27FC236}">
                <a16:creationId xmlns:a16="http://schemas.microsoft.com/office/drawing/2014/main" id="{180058AA-01B2-4EFF-B5AC-0EA064D573A9}"/>
              </a:ext>
            </a:extLst>
          </p:cNvPr>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3670101"/>
            <a:ext cx="720000" cy="720000"/>
          </a:xfrm>
          <a:prstGeom prst="rect">
            <a:avLst/>
          </a:prstGeom>
        </p:spPr>
      </p:pic>
      <p:pic>
        <p:nvPicPr>
          <p:cNvPr id="45" name="Image 44">
            <a:extLst>
              <a:ext uri="{FF2B5EF4-FFF2-40B4-BE49-F238E27FC236}">
                <a16:creationId xmlns:a16="http://schemas.microsoft.com/office/drawing/2014/main" id="{A30C16F0-ECA6-4354-A8EF-702A1CECA21F}"/>
              </a:ext>
            </a:extLst>
          </p:cNvPr>
          <p:cNvPicPr>
            <a:picLocks noChangeAspect="1"/>
          </p:cNvPicPr>
          <p:nvPr/>
        </p:nvPicPr>
        <p:blipFill>
          <a:blip r:embed="rId1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2935840"/>
            <a:ext cx="720000" cy="720000"/>
          </a:xfrm>
          <a:prstGeom prst="rect">
            <a:avLst/>
          </a:prstGeom>
        </p:spPr>
      </p:pic>
      <p:pic>
        <p:nvPicPr>
          <p:cNvPr id="47" name="Image 46">
            <a:extLst>
              <a:ext uri="{FF2B5EF4-FFF2-40B4-BE49-F238E27FC236}">
                <a16:creationId xmlns:a16="http://schemas.microsoft.com/office/drawing/2014/main" id="{553EF820-A39E-492B-8706-C1CABB455FB7}"/>
              </a:ext>
            </a:extLst>
          </p:cNvPr>
          <p:cNvPicPr>
            <a:picLocks noChangeAspect="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2989837"/>
            <a:ext cx="720000" cy="720000"/>
          </a:xfrm>
          <a:prstGeom prst="rect">
            <a:avLst/>
          </a:prstGeom>
        </p:spPr>
      </p:pic>
      <p:pic>
        <p:nvPicPr>
          <p:cNvPr id="49" name="Image 48">
            <a:extLst>
              <a:ext uri="{FF2B5EF4-FFF2-40B4-BE49-F238E27FC236}">
                <a16:creationId xmlns:a16="http://schemas.microsoft.com/office/drawing/2014/main" id="{86A7E0A1-909C-4294-B796-92E091173934}"/>
              </a:ext>
            </a:extLst>
          </p:cNvPr>
          <p:cNvPicPr>
            <a:picLocks noChangeAspect="1"/>
          </p:cNvPicPr>
          <p:nvPr/>
        </p:nvPicPr>
        <p:blipFill>
          <a:blip r:embed="rId2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7" y="6391160"/>
            <a:ext cx="720002" cy="720000"/>
          </a:xfrm>
          <a:prstGeom prst="rect">
            <a:avLst/>
          </a:prstGeom>
        </p:spPr>
      </p:pic>
      <p:pic>
        <p:nvPicPr>
          <p:cNvPr id="51" name="Image 50">
            <a:extLst>
              <a:ext uri="{FF2B5EF4-FFF2-40B4-BE49-F238E27FC236}">
                <a16:creationId xmlns:a16="http://schemas.microsoft.com/office/drawing/2014/main" id="{E63E2E41-35EB-444D-ABFF-E36630A9E853}"/>
              </a:ext>
            </a:extLst>
          </p:cNvPr>
          <p:cNvPicPr>
            <a:picLocks noChangeAspect="1"/>
          </p:cNvPicPr>
          <p:nvPr/>
        </p:nvPicPr>
        <p:blipFill>
          <a:blip r:embed="rId2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2309573"/>
            <a:ext cx="720000" cy="720000"/>
          </a:xfrm>
          <a:prstGeom prst="rect">
            <a:avLst/>
          </a:prstGeom>
        </p:spPr>
      </p:pic>
      <p:pic>
        <p:nvPicPr>
          <p:cNvPr id="53" name="Image 52">
            <a:extLst>
              <a:ext uri="{FF2B5EF4-FFF2-40B4-BE49-F238E27FC236}">
                <a16:creationId xmlns:a16="http://schemas.microsoft.com/office/drawing/2014/main" id="{67A7F24B-92F0-49FC-B312-FD0879C53B92}"/>
              </a:ext>
            </a:extLst>
          </p:cNvPr>
          <p:cNvPicPr>
            <a:picLocks noChangeAspect="1"/>
          </p:cNvPicPr>
          <p:nvPr/>
        </p:nvPicPr>
        <p:blipFill>
          <a:blip r:embed="rId2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1629309"/>
            <a:ext cx="720000" cy="720000"/>
          </a:xfrm>
          <a:prstGeom prst="rect">
            <a:avLst/>
          </a:prstGeom>
        </p:spPr>
      </p:pic>
      <p:pic>
        <p:nvPicPr>
          <p:cNvPr id="55" name="Image 54">
            <a:extLst>
              <a:ext uri="{FF2B5EF4-FFF2-40B4-BE49-F238E27FC236}">
                <a16:creationId xmlns:a16="http://schemas.microsoft.com/office/drawing/2014/main" id="{01A958DB-6F29-48D6-AC26-56E75181B170}"/>
              </a:ext>
            </a:extLst>
          </p:cNvPr>
          <p:cNvPicPr>
            <a:picLocks noChangeAspect="1"/>
          </p:cNvPicPr>
          <p:nvPr/>
        </p:nvPicPr>
        <p:blipFill>
          <a:blip r:embed="rId2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949045"/>
            <a:ext cx="720000" cy="720000"/>
          </a:xfrm>
          <a:prstGeom prst="rect">
            <a:avLst/>
          </a:prstGeom>
        </p:spPr>
      </p:pic>
      <p:pic>
        <p:nvPicPr>
          <p:cNvPr id="57" name="Image 56">
            <a:extLst>
              <a:ext uri="{FF2B5EF4-FFF2-40B4-BE49-F238E27FC236}">
                <a16:creationId xmlns:a16="http://schemas.microsoft.com/office/drawing/2014/main" id="{568BEF8D-3B96-4422-86C9-80D83D083DDD}"/>
              </a:ext>
            </a:extLst>
          </p:cNvPr>
          <p:cNvPicPr>
            <a:picLocks noChangeAspect="1"/>
          </p:cNvPicPr>
          <p:nvPr/>
        </p:nvPicPr>
        <p:blipFill>
          <a:blip r:embed="rId2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3626904"/>
            <a:ext cx="720000" cy="720000"/>
          </a:xfrm>
          <a:prstGeom prst="rect">
            <a:avLst/>
          </a:prstGeom>
        </p:spPr>
      </p:pic>
      <p:pic>
        <p:nvPicPr>
          <p:cNvPr id="59" name="Image 58">
            <a:extLst>
              <a:ext uri="{FF2B5EF4-FFF2-40B4-BE49-F238E27FC236}">
                <a16:creationId xmlns:a16="http://schemas.microsoft.com/office/drawing/2014/main" id="{B2ECA56F-F54D-41B0-8C40-A523E4DEBC4D}"/>
              </a:ext>
            </a:extLst>
          </p:cNvPr>
          <p:cNvPicPr>
            <a:picLocks noChangeAspect="1"/>
          </p:cNvPicPr>
          <p:nvPr/>
        </p:nvPicPr>
        <p:blipFill>
          <a:blip r:embed="rId2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6391248"/>
            <a:ext cx="720000" cy="720000"/>
          </a:xfrm>
          <a:prstGeom prst="rect">
            <a:avLst/>
          </a:prstGeom>
        </p:spPr>
      </p:pic>
      <p:pic>
        <p:nvPicPr>
          <p:cNvPr id="61" name="Image 60">
            <a:extLst>
              <a:ext uri="{FF2B5EF4-FFF2-40B4-BE49-F238E27FC236}">
                <a16:creationId xmlns:a16="http://schemas.microsoft.com/office/drawing/2014/main" id="{C55A9B45-7D5F-4A34-AD05-28AA6D3B8E53}"/>
              </a:ext>
            </a:extLst>
          </p:cNvPr>
          <p:cNvPicPr>
            <a:picLocks noChangeAspect="1"/>
          </p:cNvPicPr>
          <p:nvPr/>
        </p:nvPicPr>
        <p:blipFill>
          <a:blip r:embed="rId2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5710970"/>
            <a:ext cx="720000" cy="720000"/>
          </a:xfrm>
          <a:prstGeom prst="rect">
            <a:avLst/>
          </a:prstGeom>
        </p:spPr>
      </p:pic>
      <p:pic>
        <p:nvPicPr>
          <p:cNvPr id="63" name="Image 62">
            <a:extLst>
              <a:ext uri="{FF2B5EF4-FFF2-40B4-BE49-F238E27FC236}">
                <a16:creationId xmlns:a16="http://schemas.microsoft.com/office/drawing/2014/main" id="{08DACD9F-47F7-4668-8C78-3076D8936F4A}"/>
              </a:ext>
            </a:extLst>
          </p:cNvPr>
          <p:cNvPicPr>
            <a:picLocks noChangeAspect="1"/>
          </p:cNvPicPr>
          <p:nvPr/>
        </p:nvPicPr>
        <p:blipFill>
          <a:blip r:embed="rId2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5030695"/>
            <a:ext cx="720000" cy="720000"/>
          </a:xfrm>
          <a:prstGeom prst="rect">
            <a:avLst/>
          </a:prstGeom>
        </p:spPr>
      </p:pic>
      <p:pic>
        <p:nvPicPr>
          <p:cNvPr id="65" name="Image 64">
            <a:extLst>
              <a:ext uri="{FF2B5EF4-FFF2-40B4-BE49-F238E27FC236}">
                <a16:creationId xmlns:a16="http://schemas.microsoft.com/office/drawing/2014/main" id="{7CE4A76A-38E6-47DE-9955-69A4585207F9}"/>
              </a:ext>
            </a:extLst>
          </p:cNvPr>
          <p:cNvPicPr>
            <a:picLocks noChangeAspect="1"/>
          </p:cNvPicPr>
          <p:nvPr/>
        </p:nvPicPr>
        <p:blipFill>
          <a:blip r:embed="rId2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4350420"/>
            <a:ext cx="720000" cy="720000"/>
          </a:xfrm>
          <a:prstGeom prst="rect">
            <a:avLst/>
          </a:prstGeom>
        </p:spPr>
      </p:pic>
      <p:pic>
        <p:nvPicPr>
          <p:cNvPr id="67" name="Image 66">
            <a:extLst>
              <a:ext uri="{FF2B5EF4-FFF2-40B4-BE49-F238E27FC236}">
                <a16:creationId xmlns:a16="http://schemas.microsoft.com/office/drawing/2014/main" id="{DFDEB517-ED66-46B6-9F06-0E89065767C7}"/>
              </a:ext>
            </a:extLst>
          </p:cNvPr>
          <p:cNvPicPr>
            <a:picLocks noChangeAspect="1"/>
          </p:cNvPicPr>
          <p:nvPr/>
        </p:nvPicPr>
        <p:blipFill>
          <a:blip r:embed="rId3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3670145"/>
            <a:ext cx="720000" cy="720000"/>
          </a:xfrm>
          <a:prstGeom prst="rect">
            <a:avLst/>
          </a:prstGeom>
        </p:spPr>
      </p:pic>
      <p:pic>
        <p:nvPicPr>
          <p:cNvPr id="69" name="Image 68">
            <a:extLst>
              <a:ext uri="{FF2B5EF4-FFF2-40B4-BE49-F238E27FC236}">
                <a16:creationId xmlns:a16="http://schemas.microsoft.com/office/drawing/2014/main" id="{3795B415-7748-4814-AAEC-DA19A198EB75}"/>
              </a:ext>
            </a:extLst>
          </p:cNvPr>
          <p:cNvPicPr>
            <a:picLocks noChangeAspect="1"/>
          </p:cNvPicPr>
          <p:nvPr/>
        </p:nvPicPr>
        <p:blipFill>
          <a:blip r:embed="rId3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2989870"/>
            <a:ext cx="720000" cy="720000"/>
          </a:xfrm>
          <a:prstGeom prst="rect">
            <a:avLst/>
          </a:prstGeom>
        </p:spPr>
      </p:pic>
      <p:pic>
        <p:nvPicPr>
          <p:cNvPr id="71" name="Image 70">
            <a:extLst>
              <a:ext uri="{FF2B5EF4-FFF2-40B4-BE49-F238E27FC236}">
                <a16:creationId xmlns:a16="http://schemas.microsoft.com/office/drawing/2014/main" id="{F92D460A-4B80-44D1-81B5-A44DB7FAB3CA}"/>
              </a:ext>
            </a:extLst>
          </p:cNvPr>
          <p:cNvPicPr>
            <a:picLocks noChangeAspect="1"/>
          </p:cNvPicPr>
          <p:nvPr/>
        </p:nvPicPr>
        <p:blipFill>
          <a:blip r:embed="rId3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2309595"/>
            <a:ext cx="720000" cy="720000"/>
          </a:xfrm>
          <a:prstGeom prst="rect">
            <a:avLst/>
          </a:prstGeom>
        </p:spPr>
      </p:pic>
      <p:pic>
        <p:nvPicPr>
          <p:cNvPr id="73" name="Image 72">
            <a:extLst>
              <a:ext uri="{FF2B5EF4-FFF2-40B4-BE49-F238E27FC236}">
                <a16:creationId xmlns:a16="http://schemas.microsoft.com/office/drawing/2014/main" id="{179CE7FF-E247-4B4F-B497-A49F8AC8689A}"/>
              </a:ext>
            </a:extLst>
          </p:cNvPr>
          <p:cNvPicPr>
            <a:picLocks noChangeAspect="1"/>
          </p:cNvPicPr>
          <p:nvPr/>
        </p:nvPicPr>
        <p:blipFill>
          <a:blip r:embed="rId3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1629320"/>
            <a:ext cx="720000" cy="720000"/>
          </a:xfrm>
          <a:prstGeom prst="rect">
            <a:avLst/>
          </a:prstGeom>
        </p:spPr>
      </p:pic>
      <p:pic>
        <p:nvPicPr>
          <p:cNvPr id="75" name="Image 74">
            <a:extLst>
              <a:ext uri="{FF2B5EF4-FFF2-40B4-BE49-F238E27FC236}">
                <a16:creationId xmlns:a16="http://schemas.microsoft.com/office/drawing/2014/main" id="{C8BFB33C-7EC4-49D7-88BE-1DA644B66936}"/>
              </a:ext>
            </a:extLst>
          </p:cNvPr>
          <p:cNvPicPr>
            <a:picLocks noChangeAspect="1"/>
          </p:cNvPicPr>
          <p:nvPr/>
        </p:nvPicPr>
        <p:blipFill>
          <a:blip r:embed="rId3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949045"/>
            <a:ext cx="720000" cy="720000"/>
          </a:xfrm>
          <a:prstGeom prst="rect">
            <a:avLst/>
          </a:prstGeom>
        </p:spPr>
      </p:pic>
      <p:pic>
        <p:nvPicPr>
          <p:cNvPr id="77" name="Image 76">
            <a:extLst>
              <a:ext uri="{FF2B5EF4-FFF2-40B4-BE49-F238E27FC236}">
                <a16:creationId xmlns:a16="http://schemas.microsoft.com/office/drawing/2014/main" id="{BE5592C1-3501-4774-9F21-DD2F5EA6FC68}"/>
              </a:ext>
            </a:extLst>
          </p:cNvPr>
          <p:cNvPicPr>
            <a:picLocks noChangeAspect="1"/>
          </p:cNvPicPr>
          <p:nvPr/>
        </p:nvPicPr>
        <p:blipFill>
          <a:blip r:embed="rId3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413" y="5010760"/>
            <a:ext cx="720000" cy="720000"/>
          </a:xfrm>
          <a:prstGeom prst="rect">
            <a:avLst/>
          </a:prstGeom>
        </p:spPr>
      </p:pic>
      <p:pic>
        <p:nvPicPr>
          <p:cNvPr id="79" name="Image 78">
            <a:extLst>
              <a:ext uri="{FF2B5EF4-FFF2-40B4-BE49-F238E27FC236}">
                <a16:creationId xmlns:a16="http://schemas.microsoft.com/office/drawing/2014/main" id="{5E0AE545-971C-4EB2-8060-224B5F8FD7B8}"/>
              </a:ext>
            </a:extLst>
          </p:cNvPr>
          <p:cNvPicPr>
            <a:picLocks noChangeAspect="1"/>
          </p:cNvPicPr>
          <p:nvPr/>
        </p:nvPicPr>
        <p:blipFill>
          <a:blip r:embed="rId3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4345800"/>
            <a:ext cx="720000" cy="720000"/>
          </a:xfrm>
          <a:prstGeom prst="rect">
            <a:avLst/>
          </a:prstGeom>
        </p:spPr>
      </p:pic>
      <p:pic>
        <p:nvPicPr>
          <p:cNvPr id="81" name="Image 80">
            <a:extLst>
              <a:ext uri="{FF2B5EF4-FFF2-40B4-BE49-F238E27FC236}">
                <a16:creationId xmlns:a16="http://schemas.microsoft.com/office/drawing/2014/main" id="{1B813420-705F-4AB6-B566-991FE4A7660B}"/>
              </a:ext>
            </a:extLst>
          </p:cNvPr>
          <p:cNvPicPr>
            <a:picLocks noChangeAspect="1"/>
          </p:cNvPicPr>
          <p:nvPr/>
        </p:nvPicPr>
        <p:blipFill>
          <a:blip r:embed="rId3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1334" y="3709837"/>
            <a:ext cx="720000" cy="720000"/>
          </a:xfrm>
          <a:prstGeom prst="rect">
            <a:avLst/>
          </a:prstGeom>
        </p:spPr>
      </p:pic>
      <p:pic>
        <p:nvPicPr>
          <p:cNvPr id="83" name="Image 82">
            <a:extLst>
              <a:ext uri="{FF2B5EF4-FFF2-40B4-BE49-F238E27FC236}">
                <a16:creationId xmlns:a16="http://schemas.microsoft.com/office/drawing/2014/main" id="{47A36FBE-792C-4A20-A669-0FB5F92C6DBE}"/>
              </a:ext>
            </a:extLst>
          </p:cNvPr>
          <p:cNvPicPr>
            <a:picLocks noChangeAspect="1"/>
          </p:cNvPicPr>
          <p:nvPr/>
        </p:nvPicPr>
        <p:blipFill>
          <a:blip r:embed="rId3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2910876"/>
            <a:ext cx="720000" cy="720000"/>
          </a:xfrm>
          <a:prstGeom prst="rect">
            <a:avLst/>
          </a:prstGeom>
        </p:spPr>
      </p:pic>
      <p:pic>
        <p:nvPicPr>
          <p:cNvPr id="85" name="Image 84">
            <a:extLst>
              <a:ext uri="{FF2B5EF4-FFF2-40B4-BE49-F238E27FC236}">
                <a16:creationId xmlns:a16="http://schemas.microsoft.com/office/drawing/2014/main" id="{6F45C9AB-3B95-40E6-BF0E-5B5B40811A60}"/>
              </a:ext>
            </a:extLst>
          </p:cNvPr>
          <p:cNvPicPr>
            <a:picLocks noChangeAspect="1"/>
          </p:cNvPicPr>
          <p:nvPr/>
        </p:nvPicPr>
        <p:blipFill>
          <a:blip r:embed="rId3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2272846"/>
            <a:ext cx="720000" cy="720000"/>
          </a:xfrm>
          <a:prstGeom prst="rect">
            <a:avLst/>
          </a:prstGeom>
        </p:spPr>
      </p:pic>
      <p:pic>
        <p:nvPicPr>
          <p:cNvPr id="87" name="Image 86">
            <a:extLst>
              <a:ext uri="{FF2B5EF4-FFF2-40B4-BE49-F238E27FC236}">
                <a16:creationId xmlns:a16="http://schemas.microsoft.com/office/drawing/2014/main" id="{A01AD4D2-0F0D-4082-A7B4-B5AFB69FFB27}"/>
              </a:ext>
            </a:extLst>
          </p:cNvPr>
          <p:cNvPicPr>
            <a:picLocks noChangeAspect="1"/>
          </p:cNvPicPr>
          <p:nvPr/>
        </p:nvPicPr>
        <p:blipFill>
          <a:blip r:embed="rId4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1609441"/>
            <a:ext cx="720000" cy="720000"/>
          </a:xfrm>
          <a:prstGeom prst="rect">
            <a:avLst/>
          </a:prstGeom>
        </p:spPr>
      </p:pic>
      <p:pic>
        <p:nvPicPr>
          <p:cNvPr id="89" name="Image 88">
            <a:extLst>
              <a:ext uri="{FF2B5EF4-FFF2-40B4-BE49-F238E27FC236}">
                <a16:creationId xmlns:a16="http://schemas.microsoft.com/office/drawing/2014/main" id="{9A5EDCCB-E20A-4C59-B90D-C8E9F5936399}"/>
              </a:ext>
            </a:extLst>
          </p:cNvPr>
          <p:cNvPicPr>
            <a:picLocks noChangeAspect="1"/>
          </p:cNvPicPr>
          <p:nvPr/>
        </p:nvPicPr>
        <p:blipFill>
          <a:blip r:embed="rId4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949045"/>
            <a:ext cx="720000" cy="720000"/>
          </a:xfrm>
          <a:prstGeom prst="rect">
            <a:avLst/>
          </a:prstGeom>
        </p:spPr>
      </p:pic>
      <p:pic>
        <p:nvPicPr>
          <p:cNvPr id="91" name="Image 90">
            <a:extLst>
              <a:ext uri="{FF2B5EF4-FFF2-40B4-BE49-F238E27FC236}">
                <a16:creationId xmlns:a16="http://schemas.microsoft.com/office/drawing/2014/main" id="{0FD4C79B-0278-4D6B-9C16-1DBCBA30C412}"/>
              </a:ext>
            </a:extLst>
          </p:cNvPr>
          <p:cNvPicPr>
            <a:picLocks noChangeAspect="1"/>
          </p:cNvPicPr>
          <p:nvPr/>
        </p:nvPicPr>
        <p:blipFill>
          <a:blip r:embed="rId4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14736" y="6387699"/>
            <a:ext cx="720000" cy="720000"/>
          </a:xfrm>
          <a:prstGeom prst="rect">
            <a:avLst/>
          </a:prstGeom>
        </p:spPr>
      </p:pic>
      <p:pic>
        <p:nvPicPr>
          <p:cNvPr id="93" name="Image 92">
            <a:extLst>
              <a:ext uri="{FF2B5EF4-FFF2-40B4-BE49-F238E27FC236}">
                <a16:creationId xmlns:a16="http://schemas.microsoft.com/office/drawing/2014/main" id="{FA4D876B-AB9C-4754-904B-850DFBFA41BA}"/>
              </a:ext>
            </a:extLst>
          </p:cNvPr>
          <p:cNvPicPr>
            <a:picLocks noChangeAspect="1"/>
          </p:cNvPicPr>
          <p:nvPr/>
        </p:nvPicPr>
        <p:blipFill>
          <a:blip r:embed="rId4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2883" y="5696223"/>
            <a:ext cx="720000" cy="720000"/>
          </a:xfrm>
          <a:prstGeom prst="rect">
            <a:avLst/>
          </a:prstGeom>
        </p:spPr>
      </p:pic>
      <p:pic>
        <p:nvPicPr>
          <p:cNvPr id="95" name="Image 94">
            <a:extLst>
              <a:ext uri="{FF2B5EF4-FFF2-40B4-BE49-F238E27FC236}">
                <a16:creationId xmlns:a16="http://schemas.microsoft.com/office/drawing/2014/main" id="{3CC7C3F2-E8CA-452C-8367-1310F3BE8272}"/>
              </a:ext>
            </a:extLst>
          </p:cNvPr>
          <p:cNvPicPr>
            <a:picLocks noChangeAspect="1"/>
          </p:cNvPicPr>
          <p:nvPr/>
        </p:nvPicPr>
        <p:blipFill>
          <a:blip r:embed="rId4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2884" y="5009032"/>
            <a:ext cx="720000" cy="720000"/>
          </a:xfrm>
          <a:prstGeom prst="rect">
            <a:avLst/>
          </a:prstGeom>
        </p:spPr>
      </p:pic>
      <p:pic>
        <p:nvPicPr>
          <p:cNvPr id="103" name="Image 102">
            <a:extLst>
              <a:ext uri="{FF2B5EF4-FFF2-40B4-BE49-F238E27FC236}">
                <a16:creationId xmlns:a16="http://schemas.microsoft.com/office/drawing/2014/main" id="{903BE139-C0B3-46FA-92E0-4CD6F34161AE}"/>
              </a:ext>
            </a:extLst>
          </p:cNvPr>
          <p:cNvPicPr>
            <a:picLocks noChangeAspect="1"/>
          </p:cNvPicPr>
          <p:nvPr/>
        </p:nvPicPr>
        <p:blipFill>
          <a:blip r:embed="rId4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5826" y="5696223"/>
            <a:ext cx="720000" cy="720000"/>
          </a:xfrm>
          <a:prstGeom prst="rect">
            <a:avLst/>
          </a:prstGeom>
        </p:spPr>
      </p:pic>
      <p:pic>
        <p:nvPicPr>
          <p:cNvPr id="105" name="Image 104">
            <a:extLst>
              <a:ext uri="{FF2B5EF4-FFF2-40B4-BE49-F238E27FC236}">
                <a16:creationId xmlns:a16="http://schemas.microsoft.com/office/drawing/2014/main" id="{3688318A-0572-4BFA-B404-50D509EA7180}"/>
              </a:ext>
            </a:extLst>
          </p:cNvPr>
          <p:cNvPicPr>
            <a:picLocks noChangeAspect="1"/>
          </p:cNvPicPr>
          <p:nvPr/>
        </p:nvPicPr>
        <p:blipFill>
          <a:blip r:embed="rId4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396" y="6396849"/>
            <a:ext cx="720000" cy="720000"/>
          </a:xfrm>
          <a:prstGeom prst="rect">
            <a:avLst/>
          </a:prstGeom>
        </p:spPr>
      </p:pic>
    </p:spTree>
    <p:extLst>
      <p:ext uri="{BB962C8B-B14F-4D97-AF65-F5344CB8AC3E}">
        <p14:creationId xmlns:p14="http://schemas.microsoft.com/office/powerpoint/2010/main" val="1966082991"/>
      </p:ext>
    </p:extLst>
  </p:cSld>
  <p:clrMapOvr>
    <a:masterClrMapping/>
  </p:clrMapOvr>
</p:sld>
</file>

<file path=ppt/theme/theme1.xml><?xml version="1.0" encoding="utf-8"?>
<a:theme xmlns:a="http://schemas.openxmlformats.org/drawingml/2006/main" name="ORS_COMEXT_MDL_Masque ppt_V1 1">
  <a:themeElements>
    <a:clrScheme name="Institut">
      <a:dk1>
        <a:srgbClr val="F87D70"/>
      </a:dk1>
      <a:lt1>
        <a:srgbClr val="FFFFFF"/>
      </a:lt1>
      <a:dk2>
        <a:srgbClr val="262626"/>
      </a:dk2>
      <a:lt2>
        <a:srgbClr val="7F7F7F"/>
      </a:lt2>
      <a:accent1>
        <a:srgbClr val="0072B4"/>
      </a:accent1>
      <a:accent2>
        <a:srgbClr val="E94B50"/>
      </a:accent2>
      <a:accent3>
        <a:srgbClr val="AB1708"/>
      </a:accent3>
      <a:accent4>
        <a:srgbClr val="F87D70"/>
      </a:accent4>
      <a:accent5>
        <a:srgbClr val="7F7F7F"/>
      </a:accent5>
      <a:accent6>
        <a:srgbClr val="4854A3"/>
      </a:accent6>
      <a:hlink>
        <a:srgbClr val="7882C3"/>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ECEF099FD284BBD357D9A149581DD" ma:contentTypeVersion="6" ma:contentTypeDescription="Crée un document." ma:contentTypeScope="" ma:versionID="2228c7d75d88b1b09a32780e782d0ef8">
  <xsd:schema xmlns:xsd="http://www.w3.org/2001/XMLSchema" xmlns:xs="http://www.w3.org/2001/XMLSchema" xmlns:p="http://schemas.microsoft.com/office/2006/metadata/properties" xmlns:ns2="c14b9496-3a43-470d-b433-358045affd7f" xmlns:ns3="aa6aef3f-86c7-422b-805a-6bc9c09fb713" targetNamespace="http://schemas.microsoft.com/office/2006/metadata/properties" ma:root="true" ma:fieldsID="8752e08295722db3be7f0fe3389c87ca" ns2:_="" ns3:_="">
    <xsd:import namespace="c14b9496-3a43-470d-b433-358045affd7f"/>
    <xsd:import namespace="aa6aef3f-86c7-422b-805a-6bc9c09fb713"/>
    <xsd:element name="properties">
      <xsd:complexType>
        <xsd:sequence>
          <xsd:element name="documentManagement">
            <xsd:complexType>
              <xsd:all>
                <xsd:element ref="ns2:b96727c6940a44118467d61038f74d20" minOccurs="0"/>
                <xsd:element ref="ns2:TaxCatchAl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b9496-3a43-470d-b433-358045affd7f" elementFormDefault="qualified">
    <xsd:import namespace="http://schemas.microsoft.com/office/2006/documentManagement/types"/>
    <xsd:import namespace="http://schemas.microsoft.com/office/infopath/2007/PartnerControls"/>
    <xsd:element name="b96727c6940a44118467d61038f74d20" ma:index="9" ma:taxonomy="true" ma:internalName="b96727c6940a44118467d61038f74d20" ma:taxonomyFieldName="Service_x0028_s_x0029__x0020_concern_x00e9__x0028_s_x0029_" ma:displayName="Service(s) concerné(s)" ma:readOnly="false" ma:default="" ma:fieldId="{b96727c6-940a-4411-8467-d61038f74d20}" ma:taxonomyMulti="true" ma:sspId="3730087d-08e5-4c2d-a7e2-9a3b45f9eabc" ma:termSetId="0172c731-5942-472d-8546-e0ce0a6bf9e5"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dd7f461d-9756-463f-a35e-f6d878ac93de}" ma:internalName="TaxCatchAll" ma:showField="CatchAllData" ma:web="c14b9496-3a43-470d-b433-358045affd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6aef3f-86c7-422b-805a-6bc9c09fb7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96727c6940a44118467d61038f74d20 xmlns="c14b9496-3a43-470d-b433-358045affd7f">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0ad1e6f5-0387-4861-8061-f0410e3de6fe</TermId>
        </TermInfo>
        <TermInfo xmlns="http://schemas.microsoft.com/office/infopath/2007/PartnerControls">
          <TermName xmlns="http://schemas.microsoft.com/office/infopath/2007/PartnerControls">Toute l'entreprise</TermName>
          <TermId xmlns="http://schemas.microsoft.com/office/infopath/2007/PartnerControls">6e1b088b-c4a7-4696-9896-a75c6ed80894</TermId>
        </TermInfo>
      </Terms>
    </b96727c6940a44118467d61038f74d20>
    <TaxCatchAll xmlns="c14b9496-3a43-470d-b433-358045affd7f">
      <Value>27</Value>
      <Value>9</Value>
    </TaxCatchAll>
  </documentManagement>
</p:properties>
</file>

<file path=customXml/itemProps1.xml><?xml version="1.0" encoding="utf-8"?>
<ds:datastoreItem xmlns:ds="http://schemas.openxmlformats.org/officeDocument/2006/customXml" ds:itemID="{93349200-E206-42A7-8DB1-9C26C6BCF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b9496-3a43-470d-b433-358045affd7f"/>
    <ds:schemaRef ds:uri="aa6aef3f-86c7-422b-805a-6bc9c09fb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FD683F-29FA-46EE-827A-C07EE69376E6}">
  <ds:schemaRefs>
    <ds:schemaRef ds:uri="http://schemas.microsoft.com/sharepoint/v3/contenttype/forms"/>
  </ds:schemaRefs>
</ds:datastoreItem>
</file>

<file path=customXml/itemProps3.xml><?xml version="1.0" encoding="utf-8"?>
<ds:datastoreItem xmlns:ds="http://schemas.openxmlformats.org/officeDocument/2006/customXml" ds:itemID="{BA413E07-895B-4681-8F8C-C73A33C2D38A}">
  <ds:schemaRefs>
    <ds:schemaRef ds:uri="aa6aef3f-86c7-422b-805a-6bc9c09fb713"/>
    <ds:schemaRef ds:uri="http://purl.org/dc/elements/1.1/"/>
    <ds:schemaRef ds:uri="http://schemas.microsoft.com/office/2006/metadata/properties"/>
    <ds:schemaRef ds:uri="c14b9496-3a43-470d-b433-358045affd7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870</TotalTime>
  <Words>4353</Words>
  <Application>Microsoft Office PowerPoint</Application>
  <PresentationFormat>Personnalisé</PresentationFormat>
  <Paragraphs>235</Paragraphs>
  <Slides>94</Slides>
  <Notes>0</Notes>
  <HiddenSlides>1</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94</vt:i4>
      </vt:variant>
    </vt:vector>
  </HeadingPairs>
  <TitlesOfParts>
    <vt:vector size="104" baseType="lpstr">
      <vt:lpstr>Arial</vt:lpstr>
      <vt:lpstr>Calibri</vt:lpstr>
      <vt:lpstr>Calibri Light</vt:lpstr>
      <vt:lpstr>Cambria</vt:lpstr>
      <vt:lpstr>Century Gothic</vt:lpstr>
      <vt:lpstr>Helvetica</vt:lpstr>
      <vt:lpstr>Lato</vt:lpstr>
      <vt:lpstr>Wingdings 3</vt:lpstr>
      <vt:lpstr>ORS_COMEXT_MDL_Masque ppt_V1 1</vt:lpstr>
      <vt:lpstr>Conception personnalisée</vt:lpstr>
      <vt:lpstr>La PAIE DANS LA FONCTION PUBLIQUE TERRITORIALE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TRAITEMENT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Traitement minimum garanti</vt:lpstr>
      <vt:lpstr>Présentation PowerPoint</vt:lpstr>
      <vt:lpstr>Présentation PowerPoint</vt:lpstr>
      <vt:lpstr>Présentation PowerPoint</vt:lpstr>
      <vt:lpstr>Textes de référence</vt:lpstr>
      <vt:lpstr>Présentation PowerPoint</vt:lpstr>
      <vt:lpstr>L’indemnité de résidence</vt:lpstr>
      <vt:lpstr>Présentation PowerPoint</vt:lpstr>
      <vt:lpstr>Présentation PowerPoint</vt:lpstr>
      <vt:lpstr>Présentation PowerPoint</vt:lpstr>
      <vt:lpstr>Conditions de versement de l’indemnité de résidence</vt:lpstr>
      <vt:lpstr>Présentation PowerPoint</vt:lpstr>
      <vt:lpstr>Présentation PowerPoint</vt:lpstr>
      <vt:lpstr>Textes de référence</vt:lpstr>
      <vt:lpstr>LE Supplément familial de traitement</vt:lpstr>
      <vt:lpstr>Présentation PowerPoint</vt:lpstr>
      <vt:lpstr>Présentation PowerPoint</vt:lpstr>
      <vt:lpstr>Présentation PowerPoint</vt:lpstr>
      <vt:lpstr>EXEMPLE DE CALCUL POUR 2 ENFANTS</vt:lpstr>
      <vt:lpstr>Présentation PowerPoint</vt:lpstr>
      <vt:lpstr>NOUVELLE BONIFICATION INDICIAIRE (NBI)</vt:lpstr>
      <vt:lpstr>Présentation PowerPoint</vt:lpstr>
      <vt:lpstr>Qu’est-ce que la NBI</vt:lpstr>
      <vt:lpstr>LES Bénéficiaires</vt:lpstr>
      <vt:lpstr>Présentation PowerPoint</vt:lpstr>
      <vt:lpstr>Les conditions d’octroi</vt:lpstr>
      <vt:lpstr>Présentation PowerPoint</vt:lpstr>
      <vt:lpstr>Présentation PowerPoint</vt:lpstr>
      <vt:lpstr>Présentation PowerPoint</vt:lpstr>
      <vt:lpstr>Modalités de versement</vt:lpstr>
      <vt:lpstr>Présentation PowerPoint</vt:lpstr>
      <vt:lpstr>Présentation PowerPoint</vt:lpstr>
      <vt:lpstr>Présentation PowerPoint</vt:lpstr>
      <vt:lpstr>Les incidences sur la rémunération</vt:lpstr>
      <vt:lpstr>Présentation PowerPoint</vt:lpstr>
      <vt:lpstr>Présentation PowerPoint</vt:lpstr>
      <vt:lpstr>Présentation PowerPoint</vt:lpstr>
      <vt:lpstr>Régime indemnitaire</vt:lpstr>
      <vt:lpstr>Présentation PowerPoint</vt:lpstr>
      <vt:lpstr>Présentation PowerPoint</vt:lpstr>
      <vt:lpstr>Loi et règlements</vt:lpstr>
      <vt:lpstr>Présentation PowerPoint</vt:lpstr>
      <vt:lpstr>Rôle du conseil municipal</vt:lpstr>
      <vt:lpstr>Présentation PowerPoint</vt:lpstr>
      <vt:lpstr>Présentation PowerPoint</vt:lpstr>
      <vt:lpstr>Présentation PowerPoint</vt:lpstr>
      <vt:lpstr>Présentation PowerPoint</vt:lpstr>
      <vt:lpstr>Présentation PowerPoint</vt:lpstr>
      <vt:lpstr>Pouvoirs du maire</vt:lpstr>
      <vt:lpstr>Présentation PowerPoint</vt:lpstr>
      <vt:lpstr>Modalités d’attribution</vt:lpstr>
      <vt:lpstr>Présentation PowerPoint</vt:lpstr>
      <vt:lpstr>Présentation PowerPoint</vt:lpstr>
      <vt:lpstr>Présentation PowerPoint</vt:lpstr>
      <vt:lpstr>RIFSEEP – Non cumul avec d’autres indemnités</vt:lpstr>
      <vt:lpstr>Présentation PowerPoint</vt:lpstr>
      <vt:lpstr>Présentation PowerPoint</vt:lpstr>
      <vt:lpstr>Présentation PowerPoint</vt:lpstr>
      <vt:lpstr>Présentation PowerPoint</vt:lpstr>
      <vt:lpstr>LES CONGés annuels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Pictogrammes utilisables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Luce-Émilie MARQUANT</dc:creator>
  <cp:lastModifiedBy>Lina HEREL</cp:lastModifiedBy>
  <cp:revision>50</cp:revision>
  <dcterms:created xsi:type="dcterms:W3CDTF">2018-09-18T15:22:16Z</dcterms:created>
  <dcterms:modified xsi:type="dcterms:W3CDTF">2020-10-02T11:28:41Z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0x010100F96ECEF099FD284BBD357D9A149581DD</vt:lpwstr>
  </property>
  <property fmtid="{D5CDD505-2E9C-101B-9397-08002B2CF9AE}" pid="3" name="Service(s) concerné(s)">
    <vt:lpwstr>9;#Communication|0ad1e6f5-0387-4861-8061-f0410e3de6fe;#27;#Toute l'entreprise|6e1b088b-c4a7-4696-9896-a75c6ed80894</vt:lpwstr>
  </property>
</Properties>
</file>