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49" r:id="rId5"/>
  </p:sldMasterIdLst>
  <p:notesMasterIdLst>
    <p:notesMasterId r:id="rId41"/>
  </p:notesMasterIdLst>
  <p:sldIdLst>
    <p:sldId id="398" r:id="rId6"/>
    <p:sldId id="502" r:id="rId7"/>
    <p:sldId id="507" r:id="rId8"/>
    <p:sldId id="503" r:id="rId9"/>
    <p:sldId id="508" r:id="rId10"/>
    <p:sldId id="509" r:id="rId11"/>
    <p:sldId id="510" r:id="rId12"/>
    <p:sldId id="511" r:id="rId13"/>
    <p:sldId id="512" r:id="rId14"/>
    <p:sldId id="513" r:id="rId15"/>
    <p:sldId id="514" r:id="rId16"/>
    <p:sldId id="515" r:id="rId17"/>
    <p:sldId id="516" r:id="rId18"/>
    <p:sldId id="517" r:id="rId19"/>
    <p:sldId id="518" r:id="rId20"/>
    <p:sldId id="519" r:id="rId21"/>
    <p:sldId id="520" r:id="rId22"/>
    <p:sldId id="521" r:id="rId23"/>
    <p:sldId id="522" r:id="rId24"/>
    <p:sldId id="523" r:id="rId25"/>
    <p:sldId id="524" r:id="rId26"/>
    <p:sldId id="526" r:id="rId27"/>
    <p:sldId id="538" r:id="rId28"/>
    <p:sldId id="528" r:id="rId29"/>
    <p:sldId id="529" r:id="rId30"/>
    <p:sldId id="530" r:id="rId31"/>
    <p:sldId id="531" r:id="rId32"/>
    <p:sldId id="532" r:id="rId33"/>
    <p:sldId id="533" r:id="rId34"/>
    <p:sldId id="534" r:id="rId35"/>
    <p:sldId id="535" r:id="rId36"/>
    <p:sldId id="536" r:id="rId37"/>
    <p:sldId id="537" r:id="rId38"/>
    <p:sldId id="505" r:id="rId39"/>
    <p:sldId id="504" r:id="rId40"/>
  </p:sldIdLst>
  <p:sldSz cx="10693400" cy="756126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5214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0429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56444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08593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607414" algn="l" defTabSz="104296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3128896" algn="l" defTabSz="104296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650379" algn="l" defTabSz="104296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4171862" algn="l" defTabSz="104296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Section sans titre" id="{C0343238-A025-49D5-888E-44B336B6D43B}">
          <p14:sldIdLst>
            <p14:sldId id="398"/>
            <p14:sldId id="502"/>
            <p14:sldId id="507"/>
            <p14:sldId id="503"/>
            <p14:sldId id="508"/>
            <p14:sldId id="509"/>
            <p14:sldId id="510"/>
            <p14:sldId id="511"/>
            <p14:sldId id="512"/>
            <p14:sldId id="513"/>
            <p14:sldId id="514"/>
            <p14:sldId id="515"/>
            <p14:sldId id="516"/>
            <p14:sldId id="517"/>
            <p14:sldId id="518"/>
            <p14:sldId id="519"/>
            <p14:sldId id="520"/>
            <p14:sldId id="521"/>
            <p14:sldId id="522"/>
            <p14:sldId id="523"/>
            <p14:sldId id="524"/>
            <p14:sldId id="526"/>
            <p14:sldId id="538"/>
            <p14:sldId id="528"/>
            <p14:sldId id="529"/>
            <p14:sldId id="530"/>
            <p14:sldId id="531"/>
            <p14:sldId id="532"/>
            <p14:sldId id="533"/>
            <p14:sldId id="534"/>
            <p14:sldId id="535"/>
            <p14:sldId id="536"/>
            <p14:sldId id="537"/>
            <p14:sldId id="505"/>
            <p14:sldId id="5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75"/>
    <a:srgbClr val="262626"/>
    <a:srgbClr val="7F7F7F"/>
    <a:srgbClr val="801C76"/>
    <a:srgbClr val="3BA62B"/>
    <a:srgbClr val="A8821D"/>
    <a:srgbClr val="7E1C77"/>
    <a:srgbClr val="FFDD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4434" autoAdjust="0"/>
  </p:normalViewPr>
  <p:slideViewPr>
    <p:cSldViewPr snapToGrid="0">
      <p:cViewPr varScale="1">
        <p:scale>
          <a:sx n="94" d="100"/>
          <a:sy n="94" d="100"/>
        </p:scale>
        <p:origin x="1512" y="66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0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5D2539D-4D41-4155-A306-C3B15BBA4B72}" type="datetimeFigureOut">
              <a:rPr lang="fr-FR"/>
              <a:pPr>
                <a:defRPr/>
              </a:pPr>
              <a:t>05/10/2020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A8A6AB9-E6D7-432C-A271-7D4DF8C7369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5860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8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966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449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931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414" algn="l" defTabSz="10429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896" algn="l" defTabSz="10429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379" algn="l" defTabSz="10429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862" algn="l" defTabSz="10429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3C09239A-3A3B-42D4-9F9A-19D0ED6C2C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859" y="2697480"/>
            <a:ext cx="4572401" cy="362934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37544" y="1637045"/>
            <a:ext cx="4533219" cy="1620771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20444" y="3572867"/>
            <a:ext cx="4463094" cy="113418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521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226583" y="4733777"/>
            <a:ext cx="4470427" cy="872876"/>
          </a:xfrm>
          <a:prstGeom prst="rect">
            <a:avLst/>
          </a:prstGeom>
        </p:spPr>
        <p:txBody>
          <a:bodyPr/>
          <a:lstStyle>
            <a:lvl1pPr marL="325926" indent="-325926">
              <a:buClr>
                <a:schemeClr val="tx2"/>
              </a:buClr>
              <a:buFont typeface="Helvetica" pitchFamily="34" charset="0"/>
              <a:buChar char="#"/>
              <a:defRPr>
                <a:solidFill>
                  <a:schemeClr val="bg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 marL="1825189" indent="-260741" algn="l" defTabSz="1042966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itchFamily="34" charset="0"/>
              <a:buChar char="»"/>
              <a:defRPr sz="14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/>
              <a:t>Date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1FFE237-470F-4C7B-BB62-84F68D27B2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43" y="5764879"/>
            <a:ext cx="1483752" cy="1123887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88B5301F-FECF-426A-B7C3-1F1091CDB09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9406">
            <a:off x="10109167" y="182590"/>
            <a:ext cx="362075" cy="83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16267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23D870A-3DC1-43DD-9CEF-07FAE17C98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7" r="36059"/>
          <a:stretch/>
        </p:blipFill>
        <p:spPr>
          <a:xfrm>
            <a:off x="-1" y="-1"/>
            <a:ext cx="3905513" cy="756126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52744" y="2156443"/>
            <a:ext cx="4233952" cy="1501751"/>
          </a:xfrm>
        </p:spPr>
        <p:txBody>
          <a:bodyPr anchor="b">
            <a:normAutofit/>
          </a:bodyPr>
          <a:lstStyle>
            <a:lvl1pPr algn="l">
              <a:defRPr sz="2400" b="1" cap="all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52744" y="3776816"/>
            <a:ext cx="4298344" cy="16540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fr-FR" sz="1800" b="1" kern="1200" dirty="0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52148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96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5644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9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4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8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3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8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>
          <a:xfrm>
            <a:off x="4196742" y="2156443"/>
            <a:ext cx="1464772" cy="460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97" tIns="52149" rIns="104297" bIns="52149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369"/>
              </a:spcAft>
              <a:buClr>
                <a:schemeClr val="accent2"/>
              </a:buClr>
              <a:buFont typeface="+mj-lt"/>
              <a:buNone/>
              <a:defRPr lang="fr-FR" sz="1200" b="1" kern="1200" dirty="0">
                <a:solidFill>
                  <a:schemeClr val="bg2"/>
                </a:solidFill>
                <a:latin typeface="Helvetica" pitchFamily="34" charset="0"/>
                <a:ea typeface="ヒラギノ角ゴ Pro W3" pitchFamily="28" charset="-128"/>
                <a:cs typeface="Helvetica" pitchFamily="34" charset="0"/>
              </a:defRPr>
            </a:lvl1pPr>
          </a:lstStyle>
          <a:p>
            <a:pPr marL="0" lvl="0" indent="0" algn="r">
              <a:lnSpc>
                <a:spcPct val="100000"/>
              </a:lnSpc>
              <a:spcBef>
                <a:spcPts val="0"/>
              </a:spcBef>
              <a:spcAft>
                <a:spcPts val="1369"/>
              </a:spcAft>
            </a:pPr>
            <a:r>
              <a:rPr lang="fr-FR"/>
              <a:t>Modifiez les styles du texte du masque</a:t>
            </a:r>
          </a:p>
        </p:txBody>
      </p:sp>
      <p:sp>
        <p:nvSpPr>
          <p:cNvPr id="8" name="ZoneTexte 7"/>
          <p:cNvSpPr txBox="1">
            <a:spLocks noChangeArrowheads="1"/>
          </p:cNvSpPr>
          <p:nvPr userDrawn="1"/>
        </p:nvSpPr>
        <p:spPr bwMode="auto">
          <a:xfrm>
            <a:off x="4819491" y="7267619"/>
            <a:ext cx="2227792" cy="50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97" tIns="52149" rIns="104297" bIns="52149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2148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429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6444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8593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607414" algn="l" defTabSz="1042966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3128896" algn="l" defTabSz="1042966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650379" algn="l" defTabSz="1042966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4171862" algn="l" defTabSz="1042966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43B6B0B-2B07-4C4C-96FC-31B33F8FCEAC}" type="slidenum">
              <a:rPr lang="fr-FR" sz="1100">
                <a:latin typeface="Century Gothic" pitchFamily="34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1100" dirty="0">
              <a:latin typeface="Century Gothic" pitchFamily="34" charset="0"/>
              <a:cs typeface="+mn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996215F-3CC5-4005-AA35-E677FB5001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9406">
            <a:off x="10005658" y="119303"/>
            <a:ext cx="362075" cy="83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23830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B38AFF-EF33-4E5F-8A22-D06383EC9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456151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17734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227DCAD-1F68-4E52-8A5D-C3E7D6A276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875"/>
          <a:stretch/>
        </p:blipFill>
        <p:spPr>
          <a:xfrm>
            <a:off x="1777" y="-2"/>
            <a:ext cx="10687960" cy="7570047"/>
          </a:xfrm>
          <a:prstGeom prst="rect">
            <a:avLst/>
          </a:prstGeom>
        </p:spPr>
      </p:pic>
      <p:grpSp>
        <p:nvGrpSpPr>
          <p:cNvPr id="26" name="Groupe 25">
            <a:extLst>
              <a:ext uri="{FF2B5EF4-FFF2-40B4-BE49-F238E27FC236}">
                <a16:creationId xmlns:a16="http://schemas.microsoft.com/office/drawing/2014/main" id="{0793D9E1-10D3-48BE-9F85-AA574F319A8C}"/>
              </a:ext>
            </a:extLst>
          </p:cNvPr>
          <p:cNvGrpSpPr/>
          <p:nvPr userDrawn="1"/>
        </p:nvGrpSpPr>
        <p:grpSpPr>
          <a:xfrm>
            <a:off x="6510528" y="-1"/>
            <a:ext cx="4179208" cy="7561263"/>
            <a:chOff x="3257096" y="0"/>
            <a:chExt cx="4179208" cy="756126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344A9B5-090C-40DE-B451-CB2971DE86E3}"/>
                </a:ext>
              </a:extLst>
            </p:cNvPr>
            <p:cNvSpPr/>
            <p:nvPr userDrawn="1"/>
          </p:nvSpPr>
          <p:spPr>
            <a:xfrm>
              <a:off x="3257096" y="0"/>
              <a:ext cx="4179208" cy="7561263"/>
            </a:xfrm>
            <a:prstGeom prst="rect">
              <a:avLst/>
            </a:prstGeom>
            <a:solidFill>
              <a:srgbClr val="262626">
                <a:alpha val="69804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45D2675B-CC2B-4671-9E99-B1FFE824A7F2}"/>
                </a:ext>
              </a:extLst>
            </p:cNvPr>
            <p:cNvSpPr txBox="1"/>
            <p:nvPr userDrawn="1"/>
          </p:nvSpPr>
          <p:spPr>
            <a:xfrm>
              <a:off x="3694376" y="6521631"/>
              <a:ext cx="33009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>
                  <a:solidFill>
                    <a:schemeClr val="bg1"/>
                  </a:solidFill>
                </a:rPr>
                <a:t>Pae du Tilloy - 5 rue Jean Monnet</a:t>
              </a:r>
            </a:p>
            <a:p>
              <a:pPr algn="ctr"/>
              <a:r>
                <a:rPr lang="fr-FR" sz="1200" dirty="0">
                  <a:solidFill>
                    <a:schemeClr val="bg1"/>
                  </a:solidFill>
                </a:rPr>
                <a:t>60006 Beauvais CEDEX</a:t>
              </a:r>
              <a:br>
                <a:rPr lang="fr-FR" sz="1200" dirty="0">
                  <a:solidFill>
                    <a:schemeClr val="bg1"/>
                  </a:solidFill>
                </a:rPr>
              </a:br>
              <a:r>
                <a:rPr lang="fr-FR" sz="1200" dirty="0">
                  <a:solidFill>
                    <a:schemeClr val="bg1"/>
                  </a:solidFill>
                </a:rPr>
                <a:t>03 44 08 40 40</a:t>
              </a:r>
            </a:p>
          </p:txBody>
        </p:sp>
      </p:grpSp>
      <p:pic>
        <p:nvPicPr>
          <p:cNvPr id="14" name="Image 13">
            <a:extLst>
              <a:ext uri="{FF2B5EF4-FFF2-40B4-BE49-F238E27FC236}">
                <a16:creationId xmlns:a16="http://schemas.microsoft.com/office/drawing/2014/main" id="{3836592C-D3ED-4120-A349-FADA1C6CB5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448" y="879603"/>
            <a:ext cx="2357752" cy="93838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0587139-025D-4C8E-8500-FB05553F84B1}"/>
              </a:ext>
            </a:extLst>
          </p:cNvPr>
          <p:cNvSpPr txBox="1"/>
          <p:nvPr userDrawn="1"/>
        </p:nvSpPr>
        <p:spPr>
          <a:xfrm>
            <a:off x="893518" y="2749580"/>
            <a:ext cx="4718303" cy="2062103"/>
          </a:xfrm>
          <a:prstGeom prst="rect">
            <a:avLst/>
          </a:prstGeom>
          <a:solidFill>
            <a:srgbClr val="262626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fr-FR" sz="3200" dirty="0">
              <a:solidFill>
                <a:schemeClr val="bg1"/>
              </a:solidFill>
            </a:endParaRPr>
          </a:p>
          <a:p>
            <a:pPr algn="ctr"/>
            <a:r>
              <a:rPr lang="fr-FR" sz="3200" dirty="0">
                <a:solidFill>
                  <a:schemeClr val="bg1"/>
                </a:solidFill>
              </a:rPr>
              <a:t>AVEZ-VOUS</a:t>
            </a:r>
          </a:p>
          <a:p>
            <a:pPr algn="ctr"/>
            <a:r>
              <a:rPr lang="fr-FR" sz="3200" dirty="0">
                <a:solidFill>
                  <a:schemeClr val="bg1"/>
                </a:solidFill>
              </a:rPr>
              <a:t>DES QUESTIONS ?</a:t>
            </a:r>
          </a:p>
          <a:p>
            <a:pPr algn="ctr"/>
            <a:endParaRPr lang="fr-F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663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288F3C-BA57-47B0-AE85-5FAD0EB570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675" y="1238250"/>
            <a:ext cx="8020050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47F6FA8-6776-44F7-8E06-B8889CAA07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6675" y="3971925"/>
            <a:ext cx="8020050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8E6258-6F31-4F20-A827-2E1362B9B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5532-FBD3-41CD-8BED-557F230F5F7B}" type="datetimeFigureOut">
              <a:rPr lang="fr-FR" smtClean="0"/>
              <a:t>05/10/2020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B9AD72-8246-459D-8B87-F7F1503DA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A6ECD3-C99E-48BE-A177-B4A398618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BE5C-86FE-487D-B31C-64EA357E27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6066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7CF7FC-96FD-4557-975E-B91B6F089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311DCB-1D9D-4612-99AE-1180A25FC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4CAFDB-9F58-4933-996D-F2A24D082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5532-FBD3-41CD-8BED-557F230F5F7B}" type="datetimeFigureOut">
              <a:rPr lang="fr-FR" smtClean="0"/>
              <a:t>05/10/2020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D39B3D-79F4-4E57-A4D9-4ED591BEF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613C0B-1D95-4F06-9A78-1484F858C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BE5C-86FE-487D-B31C-64EA357E27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451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DBC452-0ACE-4DCB-9B77-5BE107A07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1788" cy="31464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012309F-DF24-4983-8821-38A9BC647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1788" cy="16541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DB0C06-9763-4AA9-ACEA-DEB3A42D1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5532-FBD3-41CD-8BED-557F230F5F7B}" type="datetimeFigureOut">
              <a:rPr lang="fr-FR" smtClean="0"/>
              <a:t>05/10/2020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7167F9-5ACA-44E7-BB84-6ED72D88F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6E847B-02AC-45CE-A550-FE9BD0809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BE5C-86FE-487D-B31C-64EA357E27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2117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BE03DF-2B00-4520-99F7-F9445D816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F43EC3-2276-4FA5-B9F5-8B65DC6D13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5487" cy="47974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BF4AA80-A79E-4F95-8037-4416852CE5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22900" y="2012950"/>
            <a:ext cx="4535488" cy="47974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778DD76-97F0-40FC-B38F-F090C1D12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5532-FBD3-41CD-8BED-557F230F5F7B}" type="datetimeFigureOut">
              <a:rPr lang="fr-FR" smtClean="0"/>
              <a:t>05/10/2020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DCD225A-58F2-4987-88C9-AF2384913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854A70C-BB5E-4DA2-AFB7-E55F1080B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BE5C-86FE-487D-B31C-64EA357E27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7300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E40FA9-4A80-4940-BF0C-82571FA67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403225"/>
            <a:ext cx="9223375" cy="14605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4696FB8-16BD-4838-B730-8DCCB2472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600" y="1854200"/>
            <a:ext cx="4524375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817171F-25AB-4155-8765-AD90924AC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6600" y="2762250"/>
            <a:ext cx="4524375" cy="406241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18B153A-0EBE-4725-93E0-4272254C3E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13375" y="1854200"/>
            <a:ext cx="4546600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FBF8CC1-FD4B-459D-974D-82926FC535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13375" y="2762250"/>
            <a:ext cx="4546600" cy="406241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B8DAD86-55FE-4432-9F8B-8BE5437F3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5532-FBD3-41CD-8BED-557F230F5F7B}" type="datetimeFigureOut">
              <a:rPr lang="fr-FR" smtClean="0"/>
              <a:t>05/10/2020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D1FE509-EEE3-4AE3-86D0-9138B8709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687BE03-0E1F-4FF9-9EC7-471C0670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BE5C-86FE-487D-B31C-64EA357E27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92975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ED6DCF-3272-45D6-B91A-0143F60C4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95E1C34-C96F-4895-BDAF-4C6367FFB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5532-FBD3-41CD-8BED-557F230F5F7B}" type="datetimeFigureOut">
              <a:rPr lang="fr-FR" smtClean="0"/>
              <a:t>05/10/2020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92BF9DC-353C-4A30-84B6-7298839BF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7F8048-97A3-431B-99FD-982C92F9B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BE5C-86FE-487D-B31C-64EA357E27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516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EE9855C-1B16-4E87-9FAE-474BBC0AF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5532-FBD3-41CD-8BED-557F230F5F7B}" type="datetimeFigureOut">
              <a:rPr lang="fr-FR" smtClean="0"/>
              <a:t>05/10/2020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79D6A6D-B031-4C54-A4F6-93B1921E0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30EDA47-FC8D-41D6-ACD4-52C8177C8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BE5C-86FE-487D-B31C-64EA357E27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73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EC BANDE G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2052277F-1E49-485B-86BF-582ECEC9C3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15" b="53881"/>
          <a:stretch/>
        </p:blipFill>
        <p:spPr>
          <a:xfrm>
            <a:off x="0" y="0"/>
            <a:ext cx="10733164" cy="802834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6768" y="1081298"/>
            <a:ext cx="9599867" cy="25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>
            <a:lvl1pPr algn="l">
              <a:defRPr sz="2400" cap="all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546767" y="1608558"/>
            <a:ext cx="9598968" cy="51930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ZoneTexte 8"/>
          <p:cNvSpPr txBox="1">
            <a:spLocks noChangeArrowheads="1"/>
          </p:cNvSpPr>
          <p:nvPr userDrawn="1"/>
        </p:nvSpPr>
        <p:spPr bwMode="auto">
          <a:xfrm>
            <a:off x="4819491" y="7267619"/>
            <a:ext cx="2227792" cy="50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97" tIns="52149" rIns="104297" bIns="52149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2148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429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6444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8593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607414" algn="l" defTabSz="1042966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3128896" algn="l" defTabSz="1042966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650379" algn="l" defTabSz="1042966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4171862" algn="l" defTabSz="1042966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43B6B0B-2B07-4C4C-96FC-31B33F8FCEAC}" type="slidenum">
              <a:rPr lang="fr-FR" sz="1100">
                <a:latin typeface="Century Gothic" pitchFamily="34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1100" dirty="0">
              <a:latin typeface="Century Gothic" pitchFamily="34" charset="0"/>
              <a:cs typeface="+mn-cs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B293ADC-D191-4899-9E7A-B1151EB247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957" y="150586"/>
            <a:ext cx="1266272" cy="50397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F12B560-9B49-4685-AB66-321B99B304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9406">
            <a:off x="166402" y="219167"/>
            <a:ext cx="362075" cy="83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386464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71B08A-CE57-43C1-825A-F52671FB1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504825"/>
            <a:ext cx="3449638" cy="17637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384D31-3A97-4FD7-A880-0E9521BBD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6600" y="1089025"/>
            <a:ext cx="5413375" cy="53736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EAB4856-6C69-4BFC-9917-D334721159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9638" cy="42021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A4BBD78-3E6B-414C-8FCF-93D8EE029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5532-FBD3-41CD-8BED-557F230F5F7B}" type="datetimeFigureOut">
              <a:rPr lang="fr-FR" smtClean="0"/>
              <a:t>05/10/2020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5386C0-379D-47AE-AA4F-8B608A172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3FB243-C6BE-4B81-BB88-2414BE1BE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BE5C-86FE-487D-B31C-64EA357E27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1642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186C00-F4D9-4827-A431-7BFF3E15E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504825"/>
            <a:ext cx="3449638" cy="17637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DCD4E89-9434-4FD7-AD32-B59869ECB5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46600" y="1089025"/>
            <a:ext cx="5413375" cy="53736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333F272-A1A0-400C-BD11-4C7FF51E0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9638" cy="42021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B2AA654-1C6C-46ED-80AC-DAC498EA5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5532-FBD3-41CD-8BED-557F230F5F7B}" type="datetimeFigureOut">
              <a:rPr lang="fr-FR" smtClean="0"/>
              <a:t>05/10/2020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414A1C6-E3FF-46B7-8C74-A83F0BE29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42022F-1DF9-47D4-A1EF-B3C7ACA8D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BE5C-86FE-487D-B31C-64EA357E27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5691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D89945-4A2E-4C80-A14B-9E91114A4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B1B846D-A9D5-4EB0-A82A-EAE6F0F02B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210F4D-6F5C-47A1-83F1-FE0DD04BF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5532-FBD3-41CD-8BED-557F230F5F7B}" type="datetimeFigureOut">
              <a:rPr lang="fr-FR" smtClean="0"/>
              <a:t>05/10/2020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28E009-3A1D-419E-BE0F-8EF4784DF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031D6F-BCBF-4695-9565-10FC1BB03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BE5C-86FE-487D-B31C-64EA357E27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4332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9CED60F-346B-479C-86C4-4415B8DD32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653338" y="403225"/>
            <a:ext cx="2305050" cy="640715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2B5BB13-98C5-4EC7-88A1-9C328C2F52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5925" cy="640715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C10527-B3AA-4310-8655-4C93AF819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5532-FBD3-41CD-8BED-557F230F5F7B}" type="datetimeFigureOut">
              <a:rPr lang="fr-FR" smtClean="0"/>
              <a:t>05/10/2020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C66B39-BEE8-407E-BD87-036F9E76A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E60-3A29-4A44-9623-7EEECC0ED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BE5C-86FE-487D-B31C-64EA357E27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259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VEC BANDE G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E889DC9E-5420-4E6F-90BE-10A94C9B2D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32" b="35506"/>
          <a:stretch/>
        </p:blipFill>
        <p:spPr>
          <a:xfrm>
            <a:off x="0" y="-1"/>
            <a:ext cx="10693400" cy="802835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6768" y="1081298"/>
            <a:ext cx="9599867" cy="25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>
            <a:lvl1pPr algn="l">
              <a:defRPr sz="2400" cap="all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546767" y="1608558"/>
            <a:ext cx="9598968" cy="51930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ZoneTexte 8"/>
          <p:cNvSpPr txBox="1">
            <a:spLocks noChangeArrowheads="1"/>
          </p:cNvSpPr>
          <p:nvPr userDrawn="1"/>
        </p:nvSpPr>
        <p:spPr bwMode="auto">
          <a:xfrm>
            <a:off x="4819491" y="7267619"/>
            <a:ext cx="2227792" cy="50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97" tIns="52149" rIns="104297" bIns="52149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2148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429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6444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8593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607414" algn="l" defTabSz="1042966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3128896" algn="l" defTabSz="1042966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650379" algn="l" defTabSz="1042966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4171862" algn="l" defTabSz="1042966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43B6B0B-2B07-4C4C-96FC-31B33F8FCEAC}" type="slidenum">
              <a:rPr lang="fr-FR" sz="1100">
                <a:latin typeface="Century Gothic" pitchFamily="34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1100" dirty="0">
              <a:latin typeface="Century Gothic" pitchFamily="34" charset="0"/>
              <a:cs typeface="+mn-cs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B293ADC-D191-4899-9E7A-B1151EB247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957" y="150586"/>
            <a:ext cx="1266272" cy="50397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F12B560-9B49-4685-AB66-321B99B304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9406">
            <a:off x="166402" y="219167"/>
            <a:ext cx="362075" cy="83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09762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VEC BANDE G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FD5CF29-5314-49F1-BA4F-1C564A14C9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77" b="36612"/>
          <a:stretch/>
        </p:blipFill>
        <p:spPr>
          <a:xfrm>
            <a:off x="0" y="0"/>
            <a:ext cx="10693400" cy="802834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6768" y="1081298"/>
            <a:ext cx="9599867" cy="25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>
            <a:lvl1pPr algn="l">
              <a:defRPr sz="2400" cap="all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 hasCustomPrompt="1"/>
          </p:nvPr>
        </p:nvSpPr>
        <p:spPr>
          <a:xfrm>
            <a:off x="546767" y="1608558"/>
            <a:ext cx="9598968" cy="51930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ZoneTexte 8"/>
          <p:cNvSpPr txBox="1">
            <a:spLocks noChangeArrowheads="1"/>
          </p:cNvSpPr>
          <p:nvPr userDrawn="1"/>
        </p:nvSpPr>
        <p:spPr bwMode="auto">
          <a:xfrm>
            <a:off x="4819491" y="7267619"/>
            <a:ext cx="2227792" cy="50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97" tIns="52149" rIns="104297" bIns="52149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2148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429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6444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8593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607414" algn="l" defTabSz="1042966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3128896" algn="l" defTabSz="1042966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650379" algn="l" defTabSz="1042966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4171862" algn="l" defTabSz="1042966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43B6B0B-2B07-4C4C-96FC-31B33F8FCEAC}" type="slidenum">
              <a:rPr lang="fr-FR" sz="1100">
                <a:latin typeface="Century Gothic" pitchFamily="34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1100" dirty="0">
              <a:latin typeface="Century Gothic" pitchFamily="34" charset="0"/>
              <a:cs typeface="+mn-cs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B293ADC-D191-4899-9E7A-B1151EB247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957" y="150586"/>
            <a:ext cx="1266272" cy="50397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F12B560-9B49-4685-AB66-321B99B304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9406">
            <a:off x="166402" y="219167"/>
            <a:ext cx="362075" cy="83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27842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VEC BANDE G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4968C55-2F2C-4797-B25E-2FFE8931B2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88" b="40850"/>
          <a:stretch/>
        </p:blipFill>
        <p:spPr>
          <a:xfrm>
            <a:off x="0" y="0"/>
            <a:ext cx="10693400" cy="802834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6768" y="1081298"/>
            <a:ext cx="9599867" cy="25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>
            <a:lvl1pPr algn="l">
              <a:defRPr sz="2400" cap="all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 hasCustomPrompt="1"/>
          </p:nvPr>
        </p:nvSpPr>
        <p:spPr>
          <a:xfrm>
            <a:off x="546767" y="1608558"/>
            <a:ext cx="9598968" cy="51930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ZoneTexte 8"/>
          <p:cNvSpPr txBox="1">
            <a:spLocks noChangeArrowheads="1"/>
          </p:cNvSpPr>
          <p:nvPr userDrawn="1"/>
        </p:nvSpPr>
        <p:spPr bwMode="auto">
          <a:xfrm>
            <a:off x="4819491" y="7267619"/>
            <a:ext cx="2227792" cy="50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97" tIns="52149" rIns="104297" bIns="52149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2148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429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6444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8593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607414" algn="l" defTabSz="1042966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3128896" algn="l" defTabSz="1042966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650379" algn="l" defTabSz="1042966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4171862" algn="l" defTabSz="1042966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43B6B0B-2B07-4C4C-96FC-31B33F8FCEAC}" type="slidenum">
              <a:rPr lang="fr-FR" sz="1100">
                <a:latin typeface="Century Gothic" pitchFamily="34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1100" dirty="0">
              <a:latin typeface="Century Gothic" pitchFamily="34" charset="0"/>
              <a:cs typeface="+mn-cs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B293ADC-D191-4899-9E7A-B1151EB247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957" y="150586"/>
            <a:ext cx="1266272" cy="50397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F12B560-9B49-4685-AB66-321B99B304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9406">
            <a:off x="166402" y="219167"/>
            <a:ext cx="362075" cy="83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805180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BANDE G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6767" y="302801"/>
            <a:ext cx="9908189" cy="460928"/>
          </a:xfrm>
        </p:spPr>
        <p:txBody>
          <a:bodyPr>
            <a:noAutofit/>
          </a:bodyPr>
          <a:lstStyle>
            <a:lvl1pPr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546767" y="1637043"/>
            <a:ext cx="9851365" cy="5398667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contenu 19"/>
          <p:cNvSpPr>
            <a:spLocks noGrp="1"/>
          </p:cNvSpPr>
          <p:nvPr>
            <p:ph sz="quarter" idx="13"/>
          </p:nvPr>
        </p:nvSpPr>
        <p:spPr>
          <a:xfrm>
            <a:off x="546768" y="763729"/>
            <a:ext cx="9873368" cy="397316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8" name="ZoneTexte 7"/>
          <p:cNvSpPr txBox="1">
            <a:spLocks noChangeArrowheads="1"/>
          </p:cNvSpPr>
          <p:nvPr userDrawn="1"/>
        </p:nvSpPr>
        <p:spPr bwMode="auto">
          <a:xfrm>
            <a:off x="4819491" y="7267619"/>
            <a:ext cx="2227792" cy="50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97" tIns="52149" rIns="104297" bIns="52149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2148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429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6444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8593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607414" algn="l" defTabSz="1042966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3128896" algn="l" defTabSz="1042966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650379" algn="l" defTabSz="1042966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4171862" algn="l" defTabSz="1042966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43B6B0B-2B07-4C4C-96FC-31B33F8FCEAC}" type="slidenum">
              <a:rPr lang="fr-FR" sz="1100">
                <a:latin typeface="Century Gothic" pitchFamily="34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1100" dirty="0">
              <a:latin typeface="Century Gothic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6620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8E3278EC-0503-4DF0-9F71-B9D7406F03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7" r="32757"/>
          <a:stretch/>
        </p:blipFill>
        <p:spPr>
          <a:xfrm>
            <a:off x="-2" y="1"/>
            <a:ext cx="3905512" cy="756126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52744" y="2156443"/>
            <a:ext cx="4233952" cy="1501751"/>
          </a:xfrm>
        </p:spPr>
        <p:txBody>
          <a:bodyPr anchor="b">
            <a:normAutofit/>
          </a:bodyPr>
          <a:lstStyle>
            <a:lvl1pPr algn="l">
              <a:defRPr sz="2400" b="1" cap="all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52744" y="3776816"/>
            <a:ext cx="4298344" cy="16540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fr-FR" sz="1800" b="1" kern="1200" dirty="0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52148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96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5644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9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4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8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3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8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>
          <a:xfrm>
            <a:off x="4196742" y="2156443"/>
            <a:ext cx="1464772" cy="460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97" tIns="52149" rIns="104297" bIns="52149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369"/>
              </a:spcAft>
              <a:buClr>
                <a:schemeClr val="accent2"/>
              </a:buClr>
              <a:buFont typeface="+mj-lt"/>
              <a:buNone/>
              <a:defRPr lang="fr-FR" sz="1200" b="1" kern="1200" dirty="0">
                <a:solidFill>
                  <a:schemeClr val="bg2"/>
                </a:solidFill>
                <a:latin typeface="Helvetica" pitchFamily="34" charset="0"/>
                <a:ea typeface="ヒラギノ角ゴ Pro W3" pitchFamily="28" charset="-128"/>
                <a:cs typeface="Helvetica" pitchFamily="34" charset="0"/>
              </a:defRPr>
            </a:lvl1pPr>
          </a:lstStyle>
          <a:p>
            <a:pPr marL="0" lvl="0" indent="0" algn="r">
              <a:lnSpc>
                <a:spcPct val="100000"/>
              </a:lnSpc>
              <a:spcBef>
                <a:spcPts val="0"/>
              </a:spcBef>
              <a:spcAft>
                <a:spcPts val="1369"/>
              </a:spcAft>
            </a:pPr>
            <a:r>
              <a:rPr lang="fr-FR"/>
              <a:t>Modifiez les styles du texte du masque</a:t>
            </a:r>
          </a:p>
        </p:txBody>
      </p:sp>
      <p:sp>
        <p:nvSpPr>
          <p:cNvPr id="8" name="ZoneTexte 7"/>
          <p:cNvSpPr txBox="1">
            <a:spLocks noChangeArrowheads="1"/>
          </p:cNvSpPr>
          <p:nvPr userDrawn="1"/>
        </p:nvSpPr>
        <p:spPr bwMode="auto">
          <a:xfrm>
            <a:off x="4819491" y="7267619"/>
            <a:ext cx="2227792" cy="50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97" tIns="52149" rIns="104297" bIns="52149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2148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429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6444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8593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607414" algn="l" defTabSz="1042966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3128896" algn="l" defTabSz="1042966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650379" algn="l" defTabSz="1042966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4171862" algn="l" defTabSz="1042966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43B6B0B-2B07-4C4C-96FC-31B33F8FCEAC}" type="slidenum">
              <a:rPr lang="fr-FR" sz="1100">
                <a:latin typeface="Century Gothic" pitchFamily="34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1100" dirty="0">
              <a:latin typeface="Century Gothic" pitchFamily="34" charset="0"/>
              <a:cs typeface="+mn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996215F-3CC5-4005-AA35-E677FB5001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9406">
            <a:off x="10005658" y="119303"/>
            <a:ext cx="362075" cy="83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428659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52744" y="2156443"/>
            <a:ext cx="4233952" cy="1501751"/>
          </a:xfrm>
        </p:spPr>
        <p:txBody>
          <a:bodyPr anchor="b">
            <a:normAutofit/>
          </a:bodyPr>
          <a:lstStyle>
            <a:lvl1pPr algn="l">
              <a:defRPr sz="2400" b="1" cap="all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52744" y="3776816"/>
            <a:ext cx="4298344" cy="16540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fr-FR" sz="1800" b="1" kern="1200" dirty="0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52148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96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5644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9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4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8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3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8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>
          <a:xfrm>
            <a:off x="4196742" y="2156443"/>
            <a:ext cx="1464772" cy="460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97" tIns="52149" rIns="104297" bIns="52149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369"/>
              </a:spcAft>
              <a:buClr>
                <a:schemeClr val="accent2"/>
              </a:buClr>
              <a:buFont typeface="+mj-lt"/>
              <a:buNone/>
              <a:defRPr lang="fr-FR" sz="1200" b="1" kern="1200" dirty="0">
                <a:solidFill>
                  <a:schemeClr val="bg2"/>
                </a:solidFill>
                <a:latin typeface="Helvetica" pitchFamily="34" charset="0"/>
                <a:ea typeface="ヒラギノ角ゴ Pro W3" pitchFamily="28" charset="-128"/>
                <a:cs typeface="Helvetica" pitchFamily="34" charset="0"/>
              </a:defRPr>
            </a:lvl1pPr>
          </a:lstStyle>
          <a:p>
            <a:pPr marL="0" lvl="0" indent="0" algn="r">
              <a:lnSpc>
                <a:spcPct val="100000"/>
              </a:lnSpc>
              <a:spcBef>
                <a:spcPts val="0"/>
              </a:spcBef>
              <a:spcAft>
                <a:spcPts val="1369"/>
              </a:spcAft>
            </a:pPr>
            <a:r>
              <a:rPr lang="fr-FR"/>
              <a:t>Modifiez les styles du texte du masque</a:t>
            </a:r>
          </a:p>
        </p:txBody>
      </p:sp>
      <p:sp>
        <p:nvSpPr>
          <p:cNvPr id="8" name="ZoneTexte 7"/>
          <p:cNvSpPr txBox="1">
            <a:spLocks noChangeArrowheads="1"/>
          </p:cNvSpPr>
          <p:nvPr userDrawn="1"/>
        </p:nvSpPr>
        <p:spPr bwMode="auto">
          <a:xfrm>
            <a:off x="4819491" y="7267619"/>
            <a:ext cx="2227792" cy="50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97" tIns="52149" rIns="104297" bIns="52149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2148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429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6444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8593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607414" algn="l" defTabSz="1042966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3128896" algn="l" defTabSz="1042966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650379" algn="l" defTabSz="1042966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4171862" algn="l" defTabSz="1042966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43B6B0B-2B07-4C4C-96FC-31B33F8FCEAC}" type="slidenum">
              <a:rPr lang="fr-FR" sz="1100">
                <a:latin typeface="Century Gothic" pitchFamily="34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1100" dirty="0">
              <a:latin typeface="Century Gothic" pitchFamily="34" charset="0"/>
              <a:cs typeface="+mn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996215F-3CC5-4005-AA35-E677FB5001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9406">
            <a:off x="10005658" y="119303"/>
            <a:ext cx="362075" cy="83124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C63E78B-F71A-438C-ABE9-FD4E5197B3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85" r="11581"/>
          <a:stretch/>
        </p:blipFill>
        <p:spPr>
          <a:xfrm>
            <a:off x="-1" y="0"/>
            <a:ext cx="3905513" cy="756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764997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0832D29-54B4-4EEF-AAE3-44E7870F6E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4" r="19865"/>
          <a:stretch/>
        </p:blipFill>
        <p:spPr>
          <a:xfrm>
            <a:off x="0" y="0"/>
            <a:ext cx="3905512" cy="755680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52744" y="2156443"/>
            <a:ext cx="4233952" cy="1501751"/>
          </a:xfrm>
        </p:spPr>
        <p:txBody>
          <a:bodyPr anchor="b">
            <a:normAutofit/>
          </a:bodyPr>
          <a:lstStyle>
            <a:lvl1pPr algn="l">
              <a:defRPr sz="2400" b="1" cap="all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52744" y="3776816"/>
            <a:ext cx="4298344" cy="16540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fr-FR" sz="1800" b="1" kern="1200" dirty="0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52148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96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5644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9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4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8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3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8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>
          <a:xfrm>
            <a:off x="4196742" y="2156443"/>
            <a:ext cx="1464772" cy="460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97" tIns="52149" rIns="104297" bIns="52149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369"/>
              </a:spcAft>
              <a:buClr>
                <a:schemeClr val="accent2"/>
              </a:buClr>
              <a:buFont typeface="+mj-lt"/>
              <a:buNone/>
              <a:defRPr lang="fr-FR" sz="1200" b="1" kern="1200" dirty="0">
                <a:solidFill>
                  <a:schemeClr val="bg2"/>
                </a:solidFill>
                <a:latin typeface="Helvetica" pitchFamily="34" charset="0"/>
                <a:ea typeface="ヒラギノ角ゴ Pro W3" pitchFamily="28" charset="-128"/>
                <a:cs typeface="Helvetica" pitchFamily="34" charset="0"/>
              </a:defRPr>
            </a:lvl1pPr>
          </a:lstStyle>
          <a:p>
            <a:pPr marL="0" lvl="0" indent="0" algn="r">
              <a:lnSpc>
                <a:spcPct val="100000"/>
              </a:lnSpc>
              <a:spcBef>
                <a:spcPts val="0"/>
              </a:spcBef>
              <a:spcAft>
                <a:spcPts val="1369"/>
              </a:spcAft>
            </a:pPr>
            <a:r>
              <a:rPr lang="fr-FR"/>
              <a:t>Modifiez les styles du texte du masque</a:t>
            </a:r>
          </a:p>
        </p:txBody>
      </p:sp>
      <p:sp>
        <p:nvSpPr>
          <p:cNvPr id="8" name="ZoneTexte 7"/>
          <p:cNvSpPr txBox="1">
            <a:spLocks noChangeArrowheads="1"/>
          </p:cNvSpPr>
          <p:nvPr userDrawn="1"/>
        </p:nvSpPr>
        <p:spPr bwMode="auto">
          <a:xfrm>
            <a:off x="4819491" y="7267619"/>
            <a:ext cx="2227792" cy="50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97" tIns="52149" rIns="104297" bIns="52149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2148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429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6444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8593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607414" algn="l" defTabSz="1042966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3128896" algn="l" defTabSz="1042966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650379" algn="l" defTabSz="1042966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4171862" algn="l" defTabSz="1042966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43B6B0B-2B07-4C4C-96FC-31B33F8FCEAC}" type="slidenum">
              <a:rPr lang="fr-FR" sz="1100">
                <a:latin typeface="Century Gothic" pitchFamily="34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1100" dirty="0">
              <a:latin typeface="Century Gothic" pitchFamily="34" charset="0"/>
              <a:cs typeface="+mn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996215F-3CC5-4005-AA35-E677FB5001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9406">
            <a:off x="10005658" y="119303"/>
            <a:ext cx="362075" cy="83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84446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297" tIns="52149" rIns="104297" bIns="52149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027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534670" y="1764296"/>
            <a:ext cx="9624060" cy="499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97" tIns="52149" rIns="104297" bIns="521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9725756-8A32-433F-A842-3D7F6616386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559" y="6754380"/>
            <a:ext cx="1302699" cy="5184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6" r:id="rId2"/>
    <p:sldLayoutId id="2147483762" r:id="rId3"/>
    <p:sldLayoutId id="2147483763" r:id="rId4"/>
    <p:sldLayoutId id="2147483765" r:id="rId5"/>
    <p:sldLayoutId id="2147483740" r:id="rId6"/>
    <p:sldLayoutId id="2147483743" r:id="rId7"/>
    <p:sldLayoutId id="2147483761" r:id="rId8"/>
    <p:sldLayoutId id="2147483764" r:id="rId9"/>
    <p:sldLayoutId id="2147483766" r:id="rId10"/>
    <p:sldLayoutId id="2147483747" r:id="rId11"/>
    <p:sldLayoutId id="2147483748" r:id="rId12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lang="fr-FR" sz="2400" b="1" kern="1200" cap="all" dirty="0">
          <a:solidFill>
            <a:schemeClr val="accent2"/>
          </a:solidFill>
          <a:latin typeface="Cambria" pitchFamily="18" charset="0"/>
          <a:ea typeface="ヒラギノ角ゴ Pro W3" pitchFamily="28" charset="-128"/>
          <a:cs typeface="ヒラギノ角ゴ Pro W3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Cambria" pitchFamily="18" charset="0"/>
          <a:ea typeface="ヒラギノ角ゴ Pro W3"/>
          <a:cs typeface="ヒラギノ角ゴ Pro W3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Cambria" pitchFamily="18" charset="0"/>
          <a:ea typeface="ヒラギノ角ゴ Pro W3"/>
          <a:cs typeface="ヒラギノ角ゴ Pro W3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Cambria" pitchFamily="18" charset="0"/>
          <a:ea typeface="ヒラギノ角ゴ Pro W3"/>
          <a:cs typeface="ヒラギノ角ゴ Pro W3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Cambria" pitchFamily="18" charset="0"/>
          <a:ea typeface="ヒラギノ角ゴ Pro W3"/>
          <a:cs typeface="ヒラギノ角ゴ Pro W3"/>
        </a:defRPr>
      </a:lvl5pPr>
      <a:lvl6pPr marL="521483" algn="r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Cambria" pitchFamily="18" charset="0"/>
          <a:ea typeface="ヒラギノ角ゴ Pro W3"/>
          <a:cs typeface="ヒラギノ角ゴ Pro W3"/>
        </a:defRPr>
      </a:lvl6pPr>
      <a:lvl7pPr marL="1042966" algn="r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Cambria" pitchFamily="18" charset="0"/>
          <a:ea typeface="ヒラギノ角ゴ Pro W3"/>
          <a:cs typeface="ヒラギノ角ゴ Pro W3"/>
        </a:defRPr>
      </a:lvl7pPr>
      <a:lvl8pPr marL="1564449" algn="r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Cambria" pitchFamily="18" charset="0"/>
          <a:ea typeface="ヒラギノ角ゴ Pro W3"/>
          <a:cs typeface="ヒラギノ角ゴ Pro W3"/>
        </a:defRPr>
      </a:lvl8pPr>
      <a:lvl9pPr marL="2085931" algn="r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Cambria" pitchFamily="18" charset="0"/>
          <a:ea typeface="ヒラギノ角ゴ Pro W3"/>
          <a:cs typeface="ヒラギノ角ゴ Pro W3"/>
        </a:defRPr>
      </a:lvl9pPr>
    </p:titleStyle>
    <p:bodyStyle>
      <a:lvl1pPr marL="391112" indent="-39111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3" pitchFamily="18" charset="2"/>
        <a:buChar char="u"/>
        <a:defRPr lang="fr-FR" sz="1400" b="1" kern="1200" dirty="0">
          <a:solidFill>
            <a:srgbClr val="3F3F3F"/>
          </a:solidFill>
          <a:latin typeface="Helvetica" pitchFamily="34" charset="0"/>
          <a:ea typeface="ヒラギノ角ゴ Pro W3" pitchFamily="28" charset="-128"/>
          <a:cs typeface="Helvetica" pitchFamily="34" charset="0"/>
        </a:defRPr>
      </a:lvl1pPr>
      <a:lvl2pPr marL="698048" indent="-325926" algn="l" rtl="0" eaLnBrk="1" fontAlgn="base" hangingPunct="1">
        <a:spcBef>
          <a:spcPct val="20000"/>
        </a:spcBef>
        <a:spcAft>
          <a:spcPct val="0"/>
        </a:spcAft>
        <a:buClr>
          <a:srgbClr val="3F3F3F"/>
        </a:buClr>
        <a:buSzPct val="120000"/>
        <a:buFont typeface="Helvetica" pitchFamily="34" charset="0"/>
        <a:buChar char="&gt;"/>
        <a:defRPr lang="fr-FR" sz="1200" kern="1200" dirty="0">
          <a:solidFill>
            <a:srgbClr val="3F3F3F"/>
          </a:solidFill>
          <a:latin typeface="Helvetica" pitchFamily="34" charset="0"/>
          <a:ea typeface="ヒラギノ角ゴ Pro W3" pitchFamily="28" charset="-128"/>
          <a:cs typeface="ヒラギノ角ゴ Pro W3"/>
        </a:defRPr>
      </a:lvl2pPr>
      <a:lvl3pPr marL="944417" indent="-260741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Blip>
          <a:blip r:embed="rId15"/>
        </a:buBlip>
        <a:defRPr lang="fr-FR" sz="1100" kern="1200" dirty="0">
          <a:solidFill>
            <a:srgbClr val="3F3F3F"/>
          </a:solidFill>
          <a:latin typeface="Helvetica" pitchFamily="34" charset="0"/>
          <a:ea typeface="ヒラギノ角ゴ Pro W3" pitchFamily="28" charset="-128"/>
          <a:cs typeface="ヒラギノ角ゴ Pro W3"/>
        </a:defRPr>
      </a:lvl3pPr>
      <a:lvl4pPr marL="1231849" indent="-260741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Arial" pitchFamily="34" charset="0"/>
        <a:buChar char="»"/>
        <a:defRPr lang="fr-FR" sz="1100" kern="1200" dirty="0">
          <a:solidFill>
            <a:srgbClr val="5F5F5F"/>
          </a:solidFill>
          <a:latin typeface="Helvetica" pitchFamily="34" charset="0"/>
          <a:ea typeface="ヒラギノ角ゴ Pro W3" pitchFamily="28" charset="-128"/>
          <a:cs typeface="ヒラギノ角ゴ Pro W3"/>
        </a:defRPr>
      </a:lvl4pPr>
      <a:lvl5pPr marL="1519280" indent="-26074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­"/>
        <a:defRPr lang="fr-FR" sz="1100" kern="1200" dirty="0">
          <a:solidFill>
            <a:srgbClr val="3F3F3F"/>
          </a:solidFill>
          <a:latin typeface="Helvetica" pitchFamily="34" charset="0"/>
          <a:ea typeface="ヒラギノ角ゴ Pro W3" pitchFamily="28" charset="-128"/>
          <a:cs typeface="ヒラギノ角ゴ Pro W3"/>
        </a:defRPr>
      </a:lvl5pPr>
      <a:lvl6pPr marL="2868155" indent="-260741" algn="l" defTabSz="10429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638" indent="-260741" algn="l" defTabSz="10429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121" indent="-260741" algn="l" defTabSz="10429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604" indent="-260741" algn="l" defTabSz="10429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429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83" algn="l" defTabSz="10429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966" algn="l" defTabSz="10429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449" algn="l" defTabSz="10429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931" algn="l" defTabSz="10429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414" algn="l" defTabSz="10429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896" algn="l" defTabSz="10429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379" algn="l" defTabSz="10429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862" algn="l" defTabSz="10429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603B447-2231-4DBE-8C77-E30E5DDD4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3" y="403225"/>
            <a:ext cx="9223375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2D9769C-6289-4480-8CAF-16F734E20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013" y="2012950"/>
            <a:ext cx="9223375" cy="4797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5323E1-36CC-4FDE-A1DE-9A451A93B6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013" y="7008813"/>
            <a:ext cx="24066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D5532-FBD3-41CD-8BED-557F230F5F7B}" type="datetimeFigureOut">
              <a:rPr lang="fr-FR" smtClean="0"/>
              <a:t>05/10/2020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45A10F-0BA8-45AD-9C33-4CF0D8C29E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1713" y="7008813"/>
            <a:ext cx="360997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B3D4BD-0740-4C3C-AC31-16D180214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1738" y="7008813"/>
            <a:ext cx="24066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BBE5C-86FE-487D-B31C-64EA357E27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4685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PJ_2_PFP/2020/2_TTC_REGIME_INDEMNITAIRE.pdf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PJ_2_PFP/2020/3_TITULAIRE_TNC_PLUS_28H.pdf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PJ_2_PFP/2020/4_TITULAIRE_TNC_MOINS_28H.pdf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PJ_2_PFP/2020/5_NON_TITULAIRE_TC.pdf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PJ_2_PFP/2020/6_TITULAIRE_TEMPS_PARTIEL.pdf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PJ_2_PFP/2020/7_DROIT_PRIVE.pdf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PJ_2_PFP/2020/9_ELU_MAIRE_2.pdf" TargetMode="External"/><Relationship Id="rId2" Type="http://schemas.openxmlformats.org/officeDocument/2006/relationships/hyperlink" Target="PJ_2_PFP/2020/8_ELU_MAIRE_1.pdf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PJ_2_PFP/Taux_2019.pd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PJ_2_PFP/D&#233;tail%20charges%20par%20cat&#233;gorie.pdf" TargetMode="External"/><Relationship Id="rId2" Type="http://schemas.openxmlformats.org/officeDocument/2006/relationships/hyperlink" Target="PJ_2_PFP/BORDEREAU%20RECAPITULATIF%20DES%20COTISATIONS%20URSSAF.pdf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PJ_2_PFP/Etat%20de%20charges_urssaf.pdf" TargetMode="Externa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PJ_2_PFP/Calcul%20des%20heures%20suppl&#233;mentaires.pdf" TargetMode="Externa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9" Type="http://schemas.openxmlformats.org/officeDocument/2006/relationships/image" Target="../media/image53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34" Type="http://schemas.openxmlformats.org/officeDocument/2006/relationships/image" Target="../media/image48.png"/><Relationship Id="rId42" Type="http://schemas.openxmlformats.org/officeDocument/2006/relationships/image" Target="../media/image56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33" Type="http://schemas.openxmlformats.org/officeDocument/2006/relationships/image" Target="../media/image47.png"/><Relationship Id="rId38" Type="http://schemas.openxmlformats.org/officeDocument/2006/relationships/image" Target="../media/image52.png"/><Relationship Id="rId46" Type="http://schemas.openxmlformats.org/officeDocument/2006/relationships/image" Target="../media/image60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43.png"/><Relationship Id="rId41" Type="http://schemas.openxmlformats.org/officeDocument/2006/relationships/image" Target="../media/image5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32" Type="http://schemas.openxmlformats.org/officeDocument/2006/relationships/image" Target="../media/image46.png"/><Relationship Id="rId37" Type="http://schemas.openxmlformats.org/officeDocument/2006/relationships/image" Target="../media/image51.png"/><Relationship Id="rId40" Type="http://schemas.openxmlformats.org/officeDocument/2006/relationships/image" Target="../media/image54.png"/><Relationship Id="rId45" Type="http://schemas.openxmlformats.org/officeDocument/2006/relationships/image" Target="../media/image59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36" Type="http://schemas.openxmlformats.org/officeDocument/2006/relationships/image" Target="../media/image50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31" Type="http://schemas.openxmlformats.org/officeDocument/2006/relationships/image" Target="../media/image45.png"/><Relationship Id="rId44" Type="http://schemas.openxmlformats.org/officeDocument/2006/relationships/image" Target="../media/image58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4.png"/><Relationship Id="rId35" Type="http://schemas.openxmlformats.org/officeDocument/2006/relationships/image" Target="../media/image49.png"/><Relationship Id="rId43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PJ_2_PFP/2020/1_TTC_V2.pdf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CBD582-35A7-4559-B9E1-DEB7A48EBF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/>
              <a:t>Paies dans la fonction publique territoriale</a:t>
            </a:r>
            <a:br>
              <a:rPr lang="fr-FR" dirty="0"/>
            </a:br>
            <a:r>
              <a:rPr lang="fr-FR" dirty="0"/>
              <a:t>(2)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20444" y="3365770"/>
            <a:ext cx="4664790" cy="171206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1220444" y="5185791"/>
            <a:ext cx="4470427" cy="872876"/>
          </a:xfrm>
        </p:spPr>
        <p:txBody>
          <a:bodyPr>
            <a:normAutofit/>
          </a:bodyPr>
          <a:lstStyle/>
          <a:p>
            <a:pPr marL="144463" indent="-144463"/>
            <a:r>
              <a:rPr lang="fr-FR" sz="1200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807768063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431DD5-6D20-4D90-B9B9-3856C94D2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Agents temps non complet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97675D-4E9E-4733-8A91-77FCCA8839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9167" y="1953998"/>
            <a:ext cx="9598968" cy="3420642"/>
          </a:xfrm>
        </p:spPr>
        <p:txBody>
          <a:bodyPr/>
          <a:lstStyle/>
          <a:p>
            <a:r>
              <a:rPr lang="fr-FR" sz="3200" dirty="0"/>
              <a:t>Calcul d’un fractionné mensuel </a:t>
            </a:r>
            <a:r>
              <a:rPr lang="fr-FR" sz="3200" b="0" dirty="0"/>
              <a:t>:</a:t>
            </a:r>
          </a:p>
          <a:p>
            <a:pPr algn="just"/>
            <a:r>
              <a:rPr lang="fr-FR" sz="3200" b="0" dirty="0"/>
              <a:t>Pour un agent qui travaille 23 jours dans le mois, le fractionné sera le suivant :</a:t>
            </a:r>
          </a:p>
          <a:p>
            <a:pPr algn="just"/>
            <a:endParaRPr lang="fr-FR" sz="3200" b="0" dirty="0"/>
          </a:p>
          <a:p>
            <a:pPr algn="ctr"/>
            <a:r>
              <a:rPr lang="fr-FR" sz="3200" b="0" dirty="0"/>
              <a:t>151.67*23/30 = 116H28/151.67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4708962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DC5CCA-2718-4338-8E01-5A05CA41C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5381745-23CB-4895-B0D4-76D138B645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6767" y="1637043"/>
            <a:ext cx="9851365" cy="3392157"/>
          </a:xfrm>
        </p:spPr>
        <p:txBody>
          <a:bodyPr/>
          <a:lstStyle/>
          <a:p>
            <a:r>
              <a:rPr lang="fr-FR" sz="3200" dirty="0"/>
              <a:t>Calcul d’un fractionné hebdomadaire :</a:t>
            </a:r>
          </a:p>
          <a:p>
            <a:pPr algn="just"/>
            <a:r>
              <a:rPr lang="fr-FR" sz="3200" b="0" dirty="0"/>
              <a:t>Agent qui travaille 8 heures par semaine, le fractionné sera le suivant :</a:t>
            </a:r>
          </a:p>
          <a:p>
            <a:endParaRPr lang="fr-FR" sz="3200" b="0" dirty="0"/>
          </a:p>
          <a:p>
            <a:pPr algn="ctr"/>
            <a:r>
              <a:rPr lang="fr-FR" sz="3200" b="0" dirty="0"/>
              <a:t>8 * 4.333333 = 34.66 heures / mois</a:t>
            </a:r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19339E9-C59A-48FC-A786-F8FDE59557F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3428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6E5D38-31A6-4187-B299-77E72A028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8013DA-A0E3-4A0D-8B40-E2B6CD61D6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1807" y="2023123"/>
            <a:ext cx="9678329" cy="3300717"/>
          </a:xfrm>
        </p:spPr>
        <p:txBody>
          <a:bodyPr/>
          <a:lstStyle/>
          <a:p>
            <a:pPr algn="just"/>
            <a:r>
              <a:rPr lang="fr-FR" sz="3200" b="0" dirty="0"/>
              <a:t>Un élu (adjoint) avec une indemnité brute de 385.05 € par mois, le calcul du fractionné sera le suivant : (IM 830 IB 1027).</a:t>
            </a:r>
          </a:p>
          <a:p>
            <a:pPr algn="just"/>
            <a:endParaRPr lang="fr-FR" sz="3200" b="0" dirty="0"/>
          </a:p>
          <a:p>
            <a:pPr algn="ctr"/>
            <a:r>
              <a:rPr lang="fr-FR" sz="3200" b="0" dirty="0"/>
              <a:t>385.05*100/3889.40 = 9.89%</a:t>
            </a:r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C3462F-0372-4199-81A3-B7D6D57F56B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fr-FR" dirty="0"/>
              <a:t>Calcul du pourcentage des élus</a:t>
            </a:r>
          </a:p>
        </p:txBody>
      </p:sp>
    </p:spTree>
    <p:extLst>
      <p:ext uri="{BB962C8B-B14F-4D97-AF65-F5344CB8AC3E}">
        <p14:creationId xmlns:p14="http://schemas.microsoft.com/office/powerpoint/2010/main" val="478943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1C9B7F-13C7-4687-B554-2085143B4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2424" y="3345163"/>
            <a:ext cx="4233952" cy="1501751"/>
          </a:xfrm>
        </p:spPr>
        <p:txBody>
          <a:bodyPr/>
          <a:lstStyle/>
          <a:p>
            <a:pPr algn="ctr"/>
            <a:r>
              <a:rPr lang="fr-FR" dirty="0"/>
              <a:t>Modèles de bulletins de salaire suivant le régime de cotisations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FE44566-1AF3-4516-9FDA-5E73E40980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8" name="Picture 4" descr="Résultat de recherche d'images pour &quot;image bulletin de salaire&quot;">
            <a:extLst>
              <a:ext uri="{FF2B5EF4-FFF2-40B4-BE49-F238E27FC236}">
                <a16:creationId xmlns:a16="http://schemas.microsoft.com/office/drawing/2014/main" id="{53B52D79-204B-4FF3-A2F9-BB266C4C7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8532">
            <a:off x="4747397" y="470224"/>
            <a:ext cx="2560321" cy="266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537365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420B64-0890-430B-9C02-2B9D3F826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C9892F6-FD12-4331-AE35-5A8E28F0C1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3591" y="1891043"/>
            <a:ext cx="9851365" cy="3351517"/>
          </a:xfrm>
        </p:spPr>
        <p:txBody>
          <a:bodyPr/>
          <a:lstStyle/>
          <a:p>
            <a:pPr algn="ctr"/>
            <a:r>
              <a:rPr lang="fr-FR" sz="3200" b="0" dirty="0"/>
              <a:t>REGIME DE COTISATION : </a:t>
            </a:r>
          </a:p>
          <a:p>
            <a:pPr algn="ctr"/>
            <a:r>
              <a:rPr lang="fr-FR" sz="3200" b="0" dirty="0"/>
              <a:t>Régime spécial ou fonctionnaire</a:t>
            </a:r>
          </a:p>
          <a:p>
            <a:pPr algn="ctr"/>
            <a:r>
              <a:rPr lang="fr-FR" sz="3200" b="0" dirty="0"/>
              <a:t>Caisse de retraite :  </a:t>
            </a:r>
            <a:r>
              <a:rPr lang="fr-FR" sz="3200" dirty="0"/>
              <a:t>CNRACL</a:t>
            </a:r>
          </a:p>
          <a:p>
            <a:pPr algn="ctr"/>
            <a:endParaRPr lang="fr-FR" sz="2000" dirty="0">
              <a:solidFill>
                <a:srgbClr val="004175"/>
              </a:solidFill>
            </a:endParaRPr>
          </a:p>
          <a:p>
            <a:pPr algn="ctr"/>
            <a:r>
              <a:rPr lang="fr-FR" sz="2800" dirty="0">
                <a:solidFill>
                  <a:srgbClr val="004175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PJ_2_PFP\2020\2_TTC_REGIME_INDEMNITAIRE.pdf</a:t>
            </a:r>
            <a:endParaRPr lang="fr-FR" sz="2800" dirty="0">
              <a:solidFill>
                <a:srgbClr val="004175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F2C0007-E44C-4E1B-9B14-820232BD2A1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fr-FR" dirty="0"/>
              <a:t>Titulaire temps complet avec du régime indemnitaire</a:t>
            </a:r>
          </a:p>
        </p:txBody>
      </p:sp>
    </p:spTree>
    <p:extLst>
      <p:ext uri="{BB962C8B-B14F-4D97-AF65-F5344CB8AC3E}">
        <p14:creationId xmlns:p14="http://schemas.microsoft.com/office/powerpoint/2010/main" val="3937103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06EA29-C7D7-40FE-BCEA-026262843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B3AEEC-E3F3-4925-9B41-8D369440E5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3591" y="1840243"/>
            <a:ext cx="9851365" cy="3463277"/>
          </a:xfrm>
        </p:spPr>
        <p:txBody>
          <a:bodyPr/>
          <a:lstStyle/>
          <a:p>
            <a:pPr algn="just"/>
            <a:r>
              <a:rPr lang="fr-FR" sz="3200" dirty="0"/>
              <a:t>Pour tous les agents cotisant à la caisse de retraite CNRACL</a:t>
            </a:r>
            <a:r>
              <a:rPr lang="fr-FR" sz="3200" b="0" dirty="0"/>
              <a:t>, en aucun cas les compléments de salaire (primes, indemnités, heures supplémentaires, supplément familial de traitement ……) ne sont soumis à cotisations de sécurité sociale ou de retraite; sauf à la CSG et au RDS.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E92EC2E-F5C2-467C-8153-CDDF58BB672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8781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3B449C-005D-44D5-8A68-B573B2DC4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5DC9DE5-E28F-4580-ADE2-74DB2D5748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6767" y="1637043"/>
            <a:ext cx="9552273" cy="4255757"/>
          </a:xfrm>
        </p:spPr>
        <p:txBody>
          <a:bodyPr/>
          <a:lstStyle/>
          <a:p>
            <a:pPr algn="just"/>
            <a:r>
              <a:rPr lang="fr-FR" sz="3200" b="0" dirty="0"/>
              <a:t>Outre les cotisations dues à la CNRACL, les collectivités territoriales, leurs établissements publics administratifs doivent verser des cotisations :</a:t>
            </a:r>
          </a:p>
          <a:p>
            <a:pPr algn="just"/>
            <a:r>
              <a:rPr lang="fr-FR" sz="3200" b="0" dirty="0"/>
              <a:t>au titre du régime de l’ATIACL  (Allocation temporaire d’Invalidité des Agents des Collectivités Locales (Décret n°2005-442 du 02/05/05 art 16).</a:t>
            </a:r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AA43ED8-5506-403D-92F5-243EF7A26A8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fr-FR" dirty="0"/>
              <a:t>ATIACL </a:t>
            </a:r>
          </a:p>
        </p:txBody>
      </p:sp>
    </p:spTree>
    <p:extLst>
      <p:ext uri="{BB962C8B-B14F-4D97-AF65-F5344CB8AC3E}">
        <p14:creationId xmlns:p14="http://schemas.microsoft.com/office/powerpoint/2010/main" val="3400178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999F34-78BC-4178-82EC-471CC1B2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9B7572D-F458-4EB1-AF11-DF1E5A53FA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6767" y="1637043"/>
            <a:ext cx="9851365" cy="3585197"/>
          </a:xfrm>
        </p:spPr>
        <p:txBody>
          <a:bodyPr/>
          <a:lstStyle/>
          <a:p>
            <a:pPr algn="ctr"/>
            <a:r>
              <a:rPr lang="fr-FR" sz="3200" dirty="0"/>
              <a:t>REGIME DE COTISATION : </a:t>
            </a:r>
          </a:p>
          <a:p>
            <a:pPr algn="ctr"/>
            <a:r>
              <a:rPr lang="fr-FR" sz="3200" dirty="0"/>
              <a:t>Régime spécial ou fonctionnaire</a:t>
            </a:r>
          </a:p>
          <a:p>
            <a:pPr algn="ctr"/>
            <a:r>
              <a:rPr lang="fr-FR" sz="3200" dirty="0"/>
              <a:t>Caisse de retraite :  CNRACL</a:t>
            </a:r>
          </a:p>
          <a:p>
            <a:endParaRPr lang="fr-FR" dirty="0"/>
          </a:p>
          <a:p>
            <a:pPr algn="ctr"/>
            <a:r>
              <a:rPr lang="fr-FR" sz="2800" dirty="0">
                <a:solidFill>
                  <a:srgbClr val="004175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PJ_2_PFP\2020\3_TITULAIRE_TNC_PLUS_28H.pdf</a:t>
            </a:r>
            <a:endParaRPr lang="fr-FR" sz="2800" dirty="0">
              <a:solidFill>
                <a:srgbClr val="004175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B2ADA47-3A96-462F-AFCF-62C6BEF2F49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fr-FR" dirty="0"/>
              <a:t>Titulaire temps non complet + de 28 heures hebdomadaires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1596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2A3EF7-5D33-40CA-930A-5FCA795E6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C74DB6-71D5-4A48-8A6A-9A728FFCF2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3591" y="2043912"/>
            <a:ext cx="9851365" cy="3473437"/>
          </a:xfrm>
        </p:spPr>
        <p:txBody>
          <a:bodyPr/>
          <a:lstStyle/>
          <a:p>
            <a:pPr algn="ctr"/>
            <a:r>
              <a:rPr lang="fr-FR" sz="2800" dirty="0"/>
              <a:t>REGIME DE COTISATION : </a:t>
            </a:r>
          </a:p>
          <a:p>
            <a:pPr algn="ctr"/>
            <a:r>
              <a:rPr lang="fr-FR" sz="2800" dirty="0"/>
              <a:t>Régime Général</a:t>
            </a:r>
          </a:p>
          <a:p>
            <a:pPr algn="ctr"/>
            <a:r>
              <a:rPr lang="fr-FR" sz="2800" dirty="0"/>
              <a:t>Caisse de retraite est l’IRCANTEC</a:t>
            </a:r>
          </a:p>
          <a:p>
            <a:endParaRPr lang="fr-FR" dirty="0"/>
          </a:p>
          <a:p>
            <a:pPr algn="ctr"/>
            <a:r>
              <a:rPr lang="fr-FR" sz="2800" b="0" dirty="0">
                <a:solidFill>
                  <a:srgbClr val="004175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PJ_2_PFP\2020\4_TITULAIRE_TNC_MOINS_28H.pdf</a:t>
            </a:r>
            <a:endParaRPr lang="fr-FR" sz="2800" b="0" dirty="0">
              <a:solidFill>
                <a:srgbClr val="004175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F88CB13-2FCF-4F98-B461-C4733FCF418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fr-FR" dirty="0"/>
              <a:t>Titulaire temps non complet - de 28 heures hebdomadaires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4380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4C0235-679B-4FB6-A5F0-1DE6D6C25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217400C-BEE7-4414-9545-AF657A5FA4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6767" y="1962163"/>
            <a:ext cx="9851365" cy="2589517"/>
          </a:xfrm>
        </p:spPr>
        <p:txBody>
          <a:bodyPr/>
          <a:lstStyle/>
          <a:p>
            <a:pPr algn="just"/>
            <a:r>
              <a:rPr lang="fr-FR" sz="3200" b="0" dirty="0"/>
              <a:t>Les compléments de salaire (primes, indemnités, heures complémentaires, supplément familial de traitement.. sont soumis à cotisations de sécurité sociale, de retraite, à la CSG, au RDS.</a:t>
            </a:r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593D602-156E-469C-A194-B2C3C4B748D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1710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7FF6434-B905-4F2B-BC2E-21F4B6151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Rémunération</a:t>
            </a:r>
            <a:br>
              <a:rPr lang="fr-FR" dirty="0"/>
            </a:br>
            <a:br>
              <a:rPr lang="fr-FR" dirty="0"/>
            </a:br>
            <a:r>
              <a:rPr lang="fr-FR" dirty="0"/>
              <a:t>les composantes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318F58F-69EF-4536-8ED5-211967BB59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Chapitre 1</a:t>
            </a:r>
          </a:p>
          <a:p>
            <a:endParaRPr lang="fr-FR" dirty="0"/>
          </a:p>
          <a:p>
            <a:r>
              <a:rPr lang="fr-FR" dirty="0"/>
              <a:t>Chapitre 2</a:t>
            </a:r>
          </a:p>
          <a:p>
            <a:endParaRPr lang="fr-FR" dirty="0"/>
          </a:p>
          <a:p>
            <a:r>
              <a:rPr lang="fr-FR" dirty="0"/>
              <a:t>Chapitre 3</a:t>
            </a:r>
          </a:p>
          <a:p>
            <a:endParaRPr lang="fr-FR" dirty="0"/>
          </a:p>
          <a:p>
            <a:r>
              <a:rPr lang="fr-FR" dirty="0"/>
              <a:t>…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0D60BE8A-6E92-4006-94E3-357F22B95A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7724218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56DB00-4944-4C28-B22C-23071C34C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F4D1F8-BB7B-4578-92D2-AE2EC81F94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6767" y="2583034"/>
            <a:ext cx="9851365" cy="1197597"/>
          </a:xfrm>
        </p:spPr>
        <p:txBody>
          <a:bodyPr/>
          <a:lstStyle/>
          <a:p>
            <a:pPr algn="ctr"/>
            <a:r>
              <a:rPr lang="fr-FR" sz="3200" b="0" dirty="0">
                <a:solidFill>
                  <a:srgbClr val="004175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PJ_2_PFP\2020\5_NON_TITULAIRE_TC.pdf</a:t>
            </a:r>
            <a:endParaRPr lang="fr-FR" sz="3200" b="0" dirty="0">
              <a:solidFill>
                <a:srgbClr val="004175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669B722-C580-4EA1-A159-25649CEAF19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fr-FR" dirty="0"/>
              <a:t>Non titulaire temps complet</a:t>
            </a:r>
          </a:p>
        </p:txBody>
      </p:sp>
    </p:spTree>
    <p:extLst>
      <p:ext uri="{BB962C8B-B14F-4D97-AF65-F5344CB8AC3E}">
        <p14:creationId xmlns:p14="http://schemas.microsoft.com/office/powerpoint/2010/main" val="394814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330A6D-E22B-49D5-A041-9B931337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2571910-B857-465A-A5D5-E140E814E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9943" y="2396684"/>
            <a:ext cx="9851365" cy="1156957"/>
          </a:xfrm>
        </p:spPr>
        <p:txBody>
          <a:bodyPr/>
          <a:lstStyle/>
          <a:p>
            <a:pPr algn="ctr"/>
            <a:r>
              <a:rPr lang="fr-FR" sz="2800" b="0" dirty="0">
                <a:solidFill>
                  <a:srgbClr val="004175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PJ_2_PFP\2020\6_TITULAIRE_TEMPS_PARTIEL.pdf</a:t>
            </a:r>
            <a:endParaRPr lang="fr-FR" sz="2800" b="0" dirty="0">
              <a:solidFill>
                <a:srgbClr val="004175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5D40978-1199-4708-A8F1-B9B5F7E9796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fr-FR" dirty="0"/>
              <a:t>Titulaire Temps Partiel</a:t>
            </a:r>
          </a:p>
        </p:txBody>
      </p:sp>
    </p:spTree>
    <p:extLst>
      <p:ext uri="{BB962C8B-B14F-4D97-AF65-F5344CB8AC3E}">
        <p14:creationId xmlns:p14="http://schemas.microsoft.com/office/powerpoint/2010/main" val="1809914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74833C-9D1D-4DB1-96C8-DA6C424AA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8558C4-1ED6-462D-9F0E-75D019D257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4764" y="2366204"/>
            <a:ext cx="9851365" cy="1126477"/>
          </a:xfrm>
        </p:spPr>
        <p:txBody>
          <a:bodyPr/>
          <a:lstStyle/>
          <a:p>
            <a:pPr algn="ctr"/>
            <a:r>
              <a:rPr lang="fr-FR" sz="2800" b="0" dirty="0">
                <a:solidFill>
                  <a:srgbClr val="004175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PJ_2_PFP\2020\7_DROIT_PRIVE.pdf</a:t>
            </a:r>
            <a:endParaRPr lang="fr-FR" sz="2800" b="0" dirty="0">
              <a:solidFill>
                <a:srgbClr val="004175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852EF62-3770-4B1A-8CA8-28C2309D2DF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fr-FR" dirty="0"/>
              <a:t>Bulletin contrats de droit privé (CAE – CUI – PEC…)</a:t>
            </a:r>
          </a:p>
        </p:txBody>
      </p:sp>
    </p:spTree>
    <p:extLst>
      <p:ext uri="{BB962C8B-B14F-4D97-AF65-F5344CB8AC3E}">
        <p14:creationId xmlns:p14="http://schemas.microsoft.com/office/powerpoint/2010/main" val="128919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5B69D5-59E3-437D-B60C-E89947FFE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BULLETINS ÉLUS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34A1AE-EFFD-4801-98A3-37601D201F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9943" y="2311522"/>
            <a:ext cx="9851365" cy="2143588"/>
          </a:xfrm>
        </p:spPr>
        <p:txBody>
          <a:bodyPr/>
          <a:lstStyle/>
          <a:p>
            <a:pPr algn="ctr"/>
            <a:r>
              <a:rPr lang="fr-FR" sz="2800" b="0" dirty="0">
                <a:solidFill>
                  <a:srgbClr val="004175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PJ_2_PFP\2020\8_ELU_MAIRE_1.pdf</a:t>
            </a:r>
            <a:endParaRPr lang="fr-FR" sz="2800" b="0" dirty="0">
              <a:solidFill>
                <a:srgbClr val="004175"/>
              </a:solidFill>
            </a:endParaRPr>
          </a:p>
          <a:p>
            <a:pPr algn="ctr"/>
            <a:endParaRPr lang="fr-FR" sz="2800" b="0" dirty="0">
              <a:solidFill>
                <a:srgbClr val="004175"/>
              </a:solidFill>
            </a:endParaRPr>
          </a:p>
          <a:p>
            <a:pPr algn="ctr"/>
            <a:r>
              <a:rPr lang="fr-FR" sz="2800" b="0" dirty="0">
                <a:solidFill>
                  <a:srgbClr val="004175"/>
                </a:solidFill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PJ_2_PFP\2020\9_ELU_MAIRE_2.pdf</a:t>
            </a:r>
            <a:endParaRPr lang="fr-FR" sz="2800" b="0" dirty="0">
              <a:solidFill>
                <a:srgbClr val="004175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451334E-364D-4372-9CC9-3EB4AFA3C6D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3080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C4A2B6-53D3-4D54-AC58-6F7081BC6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Taux de paie au 01 janvier 2019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2E6006-8763-4DBA-90FF-A2C2AA4E8E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7216" y="2299438"/>
            <a:ext cx="9598968" cy="1195602"/>
          </a:xfrm>
        </p:spPr>
        <p:txBody>
          <a:bodyPr/>
          <a:lstStyle/>
          <a:p>
            <a:pPr algn="ctr"/>
            <a:r>
              <a:rPr lang="fr-FR" sz="3200" dirty="0">
                <a:solidFill>
                  <a:schemeClr val="accent1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PJ_2_PFP\Taux_2020.pdf</a:t>
            </a:r>
            <a:endParaRPr lang="fr-FR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435458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CC78C3-FE27-438C-BD1A-56F27CE03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922615-B87A-4AFF-ACA1-C85A1869A2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8770" y="1941843"/>
            <a:ext cx="9851365" cy="3310877"/>
          </a:xfrm>
        </p:spPr>
        <p:txBody>
          <a:bodyPr/>
          <a:lstStyle/>
          <a:p>
            <a:pPr algn="ctr"/>
            <a:r>
              <a:rPr lang="fr-FR" sz="3200" dirty="0">
                <a:solidFill>
                  <a:schemeClr val="accent1"/>
                </a:solidFill>
                <a:highlight>
                  <a:srgbClr val="FFFF00"/>
                </a:highlight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PJ_2</a:t>
            </a:r>
            <a:r>
              <a:rPr lang="fr-FR" sz="3200" dirty="0">
                <a:solidFill>
                  <a:schemeClr val="accent1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_PFP\BORDEREAU RECAPITULATIF DES COTISATIONS URSSAF.pdf</a:t>
            </a:r>
            <a:endParaRPr lang="fr-FR" sz="3200" dirty="0">
              <a:solidFill>
                <a:schemeClr val="accent1"/>
              </a:solidFill>
            </a:endParaRPr>
          </a:p>
          <a:p>
            <a:pPr algn="ctr"/>
            <a:endParaRPr lang="fr-FR" sz="3200" dirty="0">
              <a:solidFill>
                <a:schemeClr val="accent1"/>
              </a:solidFill>
            </a:endParaRPr>
          </a:p>
          <a:p>
            <a:pPr algn="ctr"/>
            <a:endParaRPr lang="fr-FR" sz="3200" dirty="0">
              <a:solidFill>
                <a:schemeClr val="accent1"/>
              </a:solidFill>
            </a:endParaRPr>
          </a:p>
          <a:p>
            <a:pPr algn="ctr"/>
            <a:r>
              <a:rPr lang="fr-FR" sz="3200" dirty="0">
                <a:solidFill>
                  <a:schemeClr val="accent1"/>
                </a:solidFill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PJ_2_PFP\Détail charges par catégorie.pdf</a:t>
            </a:r>
            <a:endParaRPr lang="fr-FR" sz="3200" dirty="0">
              <a:solidFill>
                <a:schemeClr val="accent1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D6787BA-2B5C-456E-A2F5-63074775FEC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fr-FR" dirty="0"/>
              <a:t>Détail des charges par catégories</a:t>
            </a:r>
          </a:p>
        </p:txBody>
      </p:sp>
    </p:spTree>
    <p:extLst>
      <p:ext uri="{BB962C8B-B14F-4D97-AF65-F5344CB8AC3E}">
        <p14:creationId xmlns:p14="http://schemas.microsoft.com/office/powerpoint/2010/main" val="24066913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B5C4C2-86C8-4E42-BCD0-219893893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6857AF0-E409-4BA7-9CF9-735175A3D8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4764" y="2366204"/>
            <a:ext cx="9851365" cy="1126477"/>
          </a:xfrm>
        </p:spPr>
        <p:txBody>
          <a:bodyPr/>
          <a:lstStyle/>
          <a:p>
            <a:pPr algn="ctr"/>
            <a:r>
              <a:rPr lang="fr-FR" sz="3200" dirty="0">
                <a:solidFill>
                  <a:schemeClr val="accent1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PJ_2_PFP\Etat de charges_urssaf.pdf</a:t>
            </a:r>
            <a:endParaRPr lang="fr-FR" sz="3200" dirty="0">
              <a:solidFill>
                <a:schemeClr val="accent1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69526B2-725B-41DE-A7D9-33AA6B06C71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6620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B9218E-8A74-48FD-8411-7E60A805F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Cotisation </a:t>
            </a:r>
            <a:r>
              <a:rPr lang="fr-FR" dirty="0" err="1"/>
              <a:t>rafp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ADB157-219A-496F-8ADF-D3874CE0474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8367" y="2055598"/>
            <a:ext cx="9598968" cy="2851682"/>
          </a:xfrm>
        </p:spPr>
        <p:txBody>
          <a:bodyPr/>
          <a:lstStyle/>
          <a:p>
            <a:r>
              <a:rPr lang="fr-FR" sz="3200" dirty="0">
                <a:highlight>
                  <a:srgbClr val="FFFF00"/>
                </a:highlight>
              </a:rPr>
              <a:t>Définition de l'assiette :</a:t>
            </a:r>
          </a:p>
          <a:p>
            <a:r>
              <a:rPr lang="fr-FR" sz="3200" b="0" dirty="0"/>
              <a:t>L’assiette correspond à l’ensemble des éléments de rémunération perçus au cours de l’année civile et non soumis à cotisation vieillesse auprès du régime de base.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6221189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0F9800-CE11-47F3-A1E7-9A045111A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015F25-7F5D-45EC-8895-0B5A381A9F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6767" y="1637043"/>
            <a:ext cx="9851365" cy="4164317"/>
          </a:xfrm>
        </p:spPr>
        <p:txBody>
          <a:bodyPr/>
          <a:lstStyle/>
          <a:p>
            <a:pPr algn="just"/>
            <a:r>
              <a:rPr lang="fr-FR" sz="3200" b="0" dirty="0"/>
              <a:t>Elle comprend les primes, indemnités et avantages en nature ainsi que les rémunérations liées à des vacations.</a:t>
            </a:r>
          </a:p>
          <a:p>
            <a:pPr algn="just"/>
            <a:r>
              <a:rPr lang="fr-FR" sz="3200" b="0" dirty="0"/>
              <a:t>Sont exclus le traitement indiciaire, la Nouvelle Bonification Indiciaire (NBI),  les éléments de rémunération reçus au titre d’une activité lucrative privée ainsi que les remboursements de frais (transport ou autres). </a:t>
            </a:r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8D3532B-3B18-4C8B-B8CF-69A34999717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06503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9B1269-C9D5-4A39-A290-B2E709F22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2F4991F-E1B0-47DE-900B-7AE07B213E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6767" y="1637043"/>
            <a:ext cx="9851365" cy="4743437"/>
          </a:xfrm>
        </p:spPr>
        <p:txBody>
          <a:bodyPr/>
          <a:lstStyle/>
          <a:p>
            <a:pPr algn="just"/>
            <a:r>
              <a:rPr lang="fr-FR" sz="3200" b="0" dirty="0"/>
              <a:t>L’assiette de cotisation du Régime est "plafonnée" (article 2 du décret du 18 juin 2004).</a:t>
            </a:r>
          </a:p>
          <a:p>
            <a:pPr algn="just"/>
            <a:r>
              <a:rPr lang="fr-FR" sz="3200" b="0" dirty="0"/>
              <a:t>Le plafond de l’assiette est établi à 20 % du seul traitement indiciaire brut total perçu au cours de l’année considérée. </a:t>
            </a:r>
          </a:p>
          <a:p>
            <a:pPr algn="just"/>
            <a:r>
              <a:rPr lang="fr-FR" sz="3200" b="0" dirty="0"/>
              <a:t>Toutefois l’indemnité de Garantie Individuelle du Pouvoir d’achat, soumise à cotisation RAFP n’entre pas dans la limite des 20 % (décret n°2008-964 du 16 septembre 2008).</a:t>
            </a:r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AAC3BDF-4D6D-428E-A3A6-5B171EE934C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7139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id="{2D5EF2FA-D939-4D79-9F14-5DD4BCBDB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Les agents affiliés à la </a:t>
            </a:r>
            <a:r>
              <a:rPr lang="fr-FR" dirty="0" err="1"/>
              <a:t>cnracl</a:t>
            </a:r>
            <a:endParaRPr lang="fr-FR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2D9E8E7-AA34-42B4-B606-681A976EB80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7666" y="1775670"/>
            <a:ext cx="9598968" cy="4009922"/>
          </a:xfrm>
        </p:spPr>
        <p:txBody>
          <a:bodyPr/>
          <a:lstStyle/>
          <a:p>
            <a:pPr algn="just"/>
            <a:r>
              <a:rPr lang="fr-FR" sz="3200" b="0" dirty="0"/>
              <a:t>Sont affiliés à la caisse de retraite des agents des collectivités locales (CNRACL) :</a:t>
            </a:r>
          </a:p>
          <a:p>
            <a:pPr algn="just"/>
            <a:endParaRPr lang="fr-FR" sz="3200" b="0" dirty="0"/>
          </a:p>
          <a:p>
            <a:pPr algn="just"/>
            <a:r>
              <a:rPr lang="fr-FR" sz="3200" b="0" dirty="0"/>
              <a:t>les agents titulaires occupés dans un emploi permanent à temps complet (35 h hebdomadaires), ceux dont la durée de travail est au moins égale à 28 heures.</a:t>
            </a:r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767513278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F8E351-A150-4AA4-815B-92BFDAD5E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B72BBCE-6398-468B-87D3-99C3BE2DAF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6767" y="1637043"/>
            <a:ext cx="9851365" cy="5068557"/>
          </a:xfrm>
        </p:spPr>
        <p:txBody>
          <a:bodyPr/>
          <a:lstStyle/>
          <a:p>
            <a:pPr algn="just"/>
            <a:r>
              <a:rPr lang="fr-FR" sz="3200" b="0" dirty="0"/>
              <a:t>L’assiette est calculée selon la règle du « calcul mensuel cumulé glissant » :</a:t>
            </a:r>
          </a:p>
          <a:p>
            <a:pPr algn="just"/>
            <a:r>
              <a:rPr lang="fr-FR" sz="3200" b="0" dirty="0"/>
              <a:t>Principe : le plafond de 20 % ne s’applique pas de façon indépendante à chacun des mois de l’année. </a:t>
            </a:r>
          </a:p>
          <a:p>
            <a:pPr algn="just"/>
            <a:r>
              <a:rPr lang="fr-FR" sz="3200" b="0" dirty="0"/>
              <a:t>Il s’applique à l’année entière pour tenir compte de l’irrégularité des primes. </a:t>
            </a:r>
          </a:p>
          <a:p>
            <a:pPr algn="just"/>
            <a:r>
              <a:rPr lang="fr-FR" sz="3200" b="0" dirty="0"/>
              <a:t>En conséquence, l’employeur doit calculer tous les mois le plafond cumulé depuis le début de l’année (soit 20% de tous les traitements payés). </a:t>
            </a:r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1A4E48F-F997-4306-8B9B-59F05964CE0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03065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48ECBA-C889-4AB2-B349-2189BBE3A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29E7892-D149-45BC-9D7B-32577D0244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FDD840E-94D9-4A35-AFD1-A7C85B2E1E7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2">
            <a:extLst>
              <a:ext uri="{FF2B5EF4-FFF2-40B4-BE49-F238E27FC236}">
                <a16:creationId xmlns:a16="http://schemas.microsoft.com/office/drawing/2014/main" id="{31172887-64F6-4441-AE46-F6DF7110DE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4732" y="1329143"/>
            <a:ext cx="8723936" cy="490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114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C060D2-8C50-4EAC-AD55-F184009CB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Modalités de calcul des heures supplémentaires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C3D18D5-F203-412D-B366-85D407BF4F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41B02B8-7E9C-4C3F-AB0F-E67FB391A9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440978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B6CB2A-AA10-4644-9CC9-AF78811C6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D88714F-E2FA-49EA-857C-8C104B40CE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8770" y="2642883"/>
            <a:ext cx="9851365" cy="1664957"/>
          </a:xfrm>
        </p:spPr>
        <p:txBody>
          <a:bodyPr/>
          <a:lstStyle/>
          <a:p>
            <a:pPr algn="ctr"/>
            <a:r>
              <a:rPr lang="fr-FR" sz="3200" dirty="0">
                <a:solidFill>
                  <a:schemeClr val="accent1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PJ_2_PFP\Calcul des heures supplémentaires.pdf</a:t>
            </a:r>
            <a:endParaRPr lang="fr-FR" sz="3200" dirty="0">
              <a:solidFill>
                <a:schemeClr val="accent1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EDD30DF-0713-4391-A005-D508F513962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79080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46813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C485802-1014-43C6-ABA8-CE3F0F2F99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589" y="4317968"/>
            <a:ext cx="720000" cy="720000"/>
          </a:xfrm>
          <a:prstGeom prst="rect">
            <a:avLst/>
          </a:prstGeom>
        </p:spPr>
      </p:pic>
      <p:sp>
        <p:nvSpPr>
          <p:cNvPr id="10" name="Titre 9">
            <a:extLst>
              <a:ext uri="{FF2B5EF4-FFF2-40B4-BE49-F238E27FC236}">
                <a16:creationId xmlns:a16="http://schemas.microsoft.com/office/drawing/2014/main" id="{7D62D3DE-A278-4A1C-91DB-8452E9D36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accent3"/>
                </a:solidFill>
              </a:rPr>
              <a:t>Pictogrammes utilisables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EF5A036-3627-4281-B5E7-19AA087C27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589" y="5009032"/>
            <a:ext cx="720000" cy="720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FA0B70A-48A4-442F-9606-792F6E6CD9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015" y="862648"/>
            <a:ext cx="720000" cy="7200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09BDF44-9FD3-4D66-B798-84AC589E5E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015" y="2309573"/>
            <a:ext cx="720000" cy="7200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F7B564DD-5950-4F64-8052-985C6F7D3F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015" y="2989837"/>
            <a:ext cx="720000" cy="72000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FD7B8C25-C3D1-45BE-9502-08043D6E74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015" y="1582648"/>
            <a:ext cx="720000" cy="72000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79E73583-ED8B-4E77-BEEE-EA0C866DDB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015" y="3709837"/>
            <a:ext cx="720000" cy="72000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9DAC23CA-8252-4939-BE42-D89DBD3E65A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589" y="5700096"/>
            <a:ext cx="720000" cy="72000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E616DC7F-CCB8-4033-BE67-425CFC326B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885" y="4350365"/>
            <a:ext cx="720000" cy="720000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4CDDB523-AE9F-44ED-8BEE-186B8D5FD60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589" y="6391160"/>
            <a:ext cx="720000" cy="72000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F7413EA8-AB00-4B21-8AEE-8CB8F671284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589" y="1553712"/>
            <a:ext cx="720000" cy="720000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7BF64062-F360-4C6E-81F5-B9FC3768B8C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589" y="862648"/>
            <a:ext cx="720000" cy="720000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D7458029-69EA-4079-9412-DE923D37BDD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589" y="2244776"/>
            <a:ext cx="720000" cy="720000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F34AC0DD-7822-4C48-9CAF-1CFC95468DA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668" y="5710893"/>
            <a:ext cx="720000" cy="720000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69FB23BD-B949-4556-9F77-A2B332A85CA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668" y="5030629"/>
            <a:ext cx="720000" cy="720000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C99BA65B-AD70-482E-92C5-56EB1CA281C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668" y="4350365"/>
            <a:ext cx="720000" cy="720000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180058AA-01B2-4EFF-B5AC-0EA064D573A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668" y="3670101"/>
            <a:ext cx="720000" cy="720000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A30C16F0-ECA6-4354-A8EF-702A1CECA21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589" y="2935840"/>
            <a:ext cx="720000" cy="720000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553EF820-A39E-492B-8706-C1CABB455FB7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668" y="2989837"/>
            <a:ext cx="720000" cy="720000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86A7E0A1-909C-4294-B796-92E09117393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667" y="6391160"/>
            <a:ext cx="720002" cy="720000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E63E2E41-35EB-444D-ABFF-E36630A9E853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668" y="2309573"/>
            <a:ext cx="720000" cy="720000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67A7F24B-92F0-49FC-B312-FD0879C53B92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668" y="1629309"/>
            <a:ext cx="720000" cy="720000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id="{01A958DB-6F29-48D6-AC26-56E75181B17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668" y="949045"/>
            <a:ext cx="720000" cy="720000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568BEF8D-3B96-4422-86C9-80D83D083DDD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589" y="3626904"/>
            <a:ext cx="720000" cy="720000"/>
          </a:xfrm>
          <a:prstGeom prst="rect">
            <a:avLst/>
          </a:prstGeom>
        </p:spPr>
      </p:pic>
      <p:pic>
        <p:nvPicPr>
          <p:cNvPr id="59" name="Image 58">
            <a:extLst>
              <a:ext uri="{FF2B5EF4-FFF2-40B4-BE49-F238E27FC236}">
                <a16:creationId xmlns:a16="http://schemas.microsoft.com/office/drawing/2014/main" id="{B2ECA56F-F54D-41B0-8C40-A523E4DEBC4D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929" y="6391248"/>
            <a:ext cx="720000" cy="720000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C55A9B45-7D5F-4A34-AD05-28AA6D3B8E53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929" y="5710970"/>
            <a:ext cx="720000" cy="720000"/>
          </a:xfrm>
          <a:prstGeom prst="rect">
            <a:avLst/>
          </a:prstGeom>
        </p:spPr>
      </p:pic>
      <p:pic>
        <p:nvPicPr>
          <p:cNvPr id="63" name="Image 62">
            <a:extLst>
              <a:ext uri="{FF2B5EF4-FFF2-40B4-BE49-F238E27FC236}">
                <a16:creationId xmlns:a16="http://schemas.microsoft.com/office/drawing/2014/main" id="{08DACD9F-47F7-4668-8C78-3076D8936F4A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929" y="5030695"/>
            <a:ext cx="720000" cy="720000"/>
          </a:xfrm>
          <a:prstGeom prst="rect">
            <a:avLst/>
          </a:prstGeom>
        </p:spPr>
      </p:pic>
      <p:pic>
        <p:nvPicPr>
          <p:cNvPr id="65" name="Image 64">
            <a:extLst>
              <a:ext uri="{FF2B5EF4-FFF2-40B4-BE49-F238E27FC236}">
                <a16:creationId xmlns:a16="http://schemas.microsoft.com/office/drawing/2014/main" id="{7CE4A76A-38E6-47DE-9955-69A4585207F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929" y="4350420"/>
            <a:ext cx="720000" cy="720000"/>
          </a:xfrm>
          <a:prstGeom prst="rect">
            <a:avLst/>
          </a:prstGeom>
        </p:spPr>
      </p:pic>
      <p:pic>
        <p:nvPicPr>
          <p:cNvPr id="67" name="Image 66">
            <a:extLst>
              <a:ext uri="{FF2B5EF4-FFF2-40B4-BE49-F238E27FC236}">
                <a16:creationId xmlns:a16="http://schemas.microsoft.com/office/drawing/2014/main" id="{DFDEB517-ED66-46B6-9F06-0E89065767C7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929" y="3670145"/>
            <a:ext cx="720000" cy="720000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3795B415-7748-4814-AAEC-DA19A198EB75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929" y="2989870"/>
            <a:ext cx="720000" cy="720000"/>
          </a:xfrm>
          <a:prstGeom prst="rect">
            <a:avLst/>
          </a:prstGeom>
        </p:spPr>
      </p:pic>
      <p:pic>
        <p:nvPicPr>
          <p:cNvPr id="71" name="Image 70">
            <a:extLst>
              <a:ext uri="{FF2B5EF4-FFF2-40B4-BE49-F238E27FC236}">
                <a16:creationId xmlns:a16="http://schemas.microsoft.com/office/drawing/2014/main" id="{F92D460A-4B80-44D1-81B5-A44DB7FAB3CA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929" y="2309595"/>
            <a:ext cx="720000" cy="720000"/>
          </a:xfrm>
          <a:prstGeom prst="rect">
            <a:avLst/>
          </a:prstGeom>
        </p:spPr>
      </p:pic>
      <p:pic>
        <p:nvPicPr>
          <p:cNvPr id="73" name="Image 72">
            <a:extLst>
              <a:ext uri="{FF2B5EF4-FFF2-40B4-BE49-F238E27FC236}">
                <a16:creationId xmlns:a16="http://schemas.microsoft.com/office/drawing/2014/main" id="{179CE7FF-E247-4B4F-B497-A49F8AC8689A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929" y="1629320"/>
            <a:ext cx="720000" cy="720000"/>
          </a:xfrm>
          <a:prstGeom prst="rect">
            <a:avLst/>
          </a:prstGeom>
        </p:spPr>
      </p:pic>
      <p:pic>
        <p:nvPicPr>
          <p:cNvPr id="75" name="Image 74">
            <a:extLst>
              <a:ext uri="{FF2B5EF4-FFF2-40B4-BE49-F238E27FC236}">
                <a16:creationId xmlns:a16="http://schemas.microsoft.com/office/drawing/2014/main" id="{C8BFB33C-7EC4-49D7-88BE-1DA644B66936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929" y="949045"/>
            <a:ext cx="720000" cy="720000"/>
          </a:xfrm>
          <a:prstGeom prst="rect">
            <a:avLst/>
          </a:prstGeom>
        </p:spPr>
      </p:pic>
      <p:pic>
        <p:nvPicPr>
          <p:cNvPr id="77" name="Image 76">
            <a:extLst>
              <a:ext uri="{FF2B5EF4-FFF2-40B4-BE49-F238E27FC236}">
                <a16:creationId xmlns:a16="http://schemas.microsoft.com/office/drawing/2014/main" id="{BE5592C1-3501-4774-9F21-DD2F5EA6FC68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13" y="5010760"/>
            <a:ext cx="720000" cy="720000"/>
          </a:xfrm>
          <a:prstGeom prst="rect">
            <a:avLst/>
          </a:prstGeom>
        </p:spPr>
      </p:pic>
      <p:pic>
        <p:nvPicPr>
          <p:cNvPr id="79" name="Image 78">
            <a:extLst>
              <a:ext uri="{FF2B5EF4-FFF2-40B4-BE49-F238E27FC236}">
                <a16:creationId xmlns:a16="http://schemas.microsoft.com/office/drawing/2014/main" id="{5E0AE545-971C-4EB2-8060-224B5F8FD7B8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5" y="4345800"/>
            <a:ext cx="720000" cy="720000"/>
          </a:xfrm>
          <a:prstGeom prst="rect">
            <a:avLst/>
          </a:prstGeom>
        </p:spPr>
      </p:pic>
      <p:pic>
        <p:nvPicPr>
          <p:cNvPr id="81" name="Image 80">
            <a:extLst>
              <a:ext uri="{FF2B5EF4-FFF2-40B4-BE49-F238E27FC236}">
                <a16:creationId xmlns:a16="http://schemas.microsoft.com/office/drawing/2014/main" id="{1B813420-705F-4AB6-B566-991FE4A7660B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34" y="3709837"/>
            <a:ext cx="720000" cy="720000"/>
          </a:xfrm>
          <a:prstGeom prst="rect">
            <a:avLst/>
          </a:prstGeom>
        </p:spPr>
      </p:pic>
      <p:pic>
        <p:nvPicPr>
          <p:cNvPr id="83" name="Image 82">
            <a:extLst>
              <a:ext uri="{FF2B5EF4-FFF2-40B4-BE49-F238E27FC236}">
                <a16:creationId xmlns:a16="http://schemas.microsoft.com/office/drawing/2014/main" id="{47A36FBE-792C-4A20-A669-0FB5F92C6DBE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5" y="2910876"/>
            <a:ext cx="720000" cy="720000"/>
          </a:xfrm>
          <a:prstGeom prst="rect">
            <a:avLst/>
          </a:prstGeom>
        </p:spPr>
      </p:pic>
      <p:pic>
        <p:nvPicPr>
          <p:cNvPr id="85" name="Image 84">
            <a:extLst>
              <a:ext uri="{FF2B5EF4-FFF2-40B4-BE49-F238E27FC236}">
                <a16:creationId xmlns:a16="http://schemas.microsoft.com/office/drawing/2014/main" id="{6F45C9AB-3B95-40E6-BF0E-5B5B40811A60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5" y="2272846"/>
            <a:ext cx="720000" cy="720000"/>
          </a:xfrm>
          <a:prstGeom prst="rect">
            <a:avLst/>
          </a:prstGeom>
        </p:spPr>
      </p:pic>
      <p:pic>
        <p:nvPicPr>
          <p:cNvPr id="87" name="Image 86">
            <a:extLst>
              <a:ext uri="{FF2B5EF4-FFF2-40B4-BE49-F238E27FC236}">
                <a16:creationId xmlns:a16="http://schemas.microsoft.com/office/drawing/2014/main" id="{A01AD4D2-0F0D-4082-A7B4-B5AFB69FFB27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5" y="1609441"/>
            <a:ext cx="720000" cy="720000"/>
          </a:xfrm>
          <a:prstGeom prst="rect">
            <a:avLst/>
          </a:prstGeom>
        </p:spPr>
      </p:pic>
      <p:pic>
        <p:nvPicPr>
          <p:cNvPr id="89" name="Image 88">
            <a:extLst>
              <a:ext uri="{FF2B5EF4-FFF2-40B4-BE49-F238E27FC236}">
                <a16:creationId xmlns:a16="http://schemas.microsoft.com/office/drawing/2014/main" id="{9A5EDCCB-E20A-4C59-B90D-C8E9F5936399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5" y="949045"/>
            <a:ext cx="720000" cy="720000"/>
          </a:xfrm>
          <a:prstGeom prst="rect">
            <a:avLst/>
          </a:prstGeom>
        </p:spPr>
      </p:pic>
      <p:pic>
        <p:nvPicPr>
          <p:cNvPr id="91" name="Image 90">
            <a:extLst>
              <a:ext uri="{FF2B5EF4-FFF2-40B4-BE49-F238E27FC236}">
                <a16:creationId xmlns:a16="http://schemas.microsoft.com/office/drawing/2014/main" id="{0FD4C79B-0278-4D6B-9C16-1DBCBA30C412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736" y="6387699"/>
            <a:ext cx="720000" cy="720000"/>
          </a:xfrm>
          <a:prstGeom prst="rect">
            <a:avLst/>
          </a:prstGeom>
        </p:spPr>
      </p:pic>
      <p:pic>
        <p:nvPicPr>
          <p:cNvPr id="93" name="Image 92">
            <a:extLst>
              <a:ext uri="{FF2B5EF4-FFF2-40B4-BE49-F238E27FC236}">
                <a16:creationId xmlns:a16="http://schemas.microsoft.com/office/drawing/2014/main" id="{FA4D876B-AB9C-4754-904B-850DFBFA41BA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883" y="5696223"/>
            <a:ext cx="720000" cy="720000"/>
          </a:xfrm>
          <a:prstGeom prst="rect">
            <a:avLst/>
          </a:prstGeom>
        </p:spPr>
      </p:pic>
      <p:pic>
        <p:nvPicPr>
          <p:cNvPr id="95" name="Image 94">
            <a:extLst>
              <a:ext uri="{FF2B5EF4-FFF2-40B4-BE49-F238E27FC236}">
                <a16:creationId xmlns:a16="http://schemas.microsoft.com/office/drawing/2014/main" id="{3CC7C3F2-E8CA-452C-8367-1310F3BE8272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884" y="5009032"/>
            <a:ext cx="720000" cy="720000"/>
          </a:xfrm>
          <a:prstGeom prst="rect">
            <a:avLst/>
          </a:prstGeom>
        </p:spPr>
      </p:pic>
      <p:pic>
        <p:nvPicPr>
          <p:cNvPr id="103" name="Image 102">
            <a:extLst>
              <a:ext uri="{FF2B5EF4-FFF2-40B4-BE49-F238E27FC236}">
                <a16:creationId xmlns:a16="http://schemas.microsoft.com/office/drawing/2014/main" id="{903BE139-C0B3-46FA-92E0-4CD6F34161AE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26" y="5696223"/>
            <a:ext cx="720000" cy="720000"/>
          </a:xfrm>
          <a:prstGeom prst="rect">
            <a:avLst/>
          </a:prstGeom>
        </p:spPr>
      </p:pic>
      <p:pic>
        <p:nvPicPr>
          <p:cNvPr id="105" name="Image 104">
            <a:extLst>
              <a:ext uri="{FF2B5EF4-FFF2-40B4-BE49-F238E27FC236}">
                <a16:creationId xmlns:a16="http://schemas.microsoft.com/office/drawing/2014/main" id="{3688318A-0572-4BFA-B404-50D509EA7180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96" y="6396849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082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319773-812E-4046-926A-233C6A9C4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AA34808-CEB4-4591-A0D4-B2802ED092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6767" y="1637043"/>
            <a:ext cx="9851365" cy="4001757"/>
          </a:xfrm>
        </p:spPr>
        <p:txBody>
          <a:bodyPr/>
          <a:lstStyle/>
          <a:p>
            <a:pPr algn="just"/>
            <a:r>
              <a:rPr lang="fr-FR" sz="3200" b="0" dirty="0"/>
              <a:t>Les agents affiliés à la CNRACL relèvent du régime spécial des collectivités territoriales.</a:t>
            </a:r>
          </a:p>
          <a:p>
            <a:pPr algn="just"/>
            <a:endParaRPr lang="fr-FR" sz="3200" b="0" dirty="0"/>
          </a:p>
          <a:p>
            <a:pPr algn="just"/>
            <a:r>
              <a:rPr lang="fr-FR" sz="3200" b="0" dirty="0"/>
              <a:t>Ce régime spécial se caractérise par l’intervention partielle du régime général de Sécurité Sociale pour assurer la couverture des prestations maladie, maternité, décès et allocations familiales.</a:t>
            </a:r>
          </a:p>
          <a:p>
            <a:endParaRPr lang="fr-FR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36CF7031-E51C-4E63-A0FC-F44143CA605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fr-FR" dirty="0"/>
              <a:t>Prise en charge des risques relevant du régime général</a:t>
            </a:r>
          </a:p>
        </p:txBody>
      </p:sp>
    </p:spTree>
    <p:extLst>
      <p:ext uri="{BB962C8B-B14F-4D97-AF65-F5344CB8AC3E}">
        <p14:creationId xmlns:p14="http://schemas.microsoft.com/office/powerpoint/2010/main" val="367238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178C71-560E-4B85-961B-5C7A445BD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23ACB56-5185-4476-BF90-8A01D407E7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6767" y="1637043"/>
            <a:ext cx="9851365" cy="3940797"/>
          </a:xfrm>
        </p:spPr>
        <p:txBody>
          <a:bodyPr/>
          <a:lstStyle/>
          <a:p>
            <a:pPr algn="just"/>
            <a:r>
              <a:rPr lang="fr-FR" sz="3200" b="0" dirty="0"/>
              <a:t>Le financement des risques relevant du régime général est assuré par une cotisation patronale.</a:t>
            </a:r>
          </a:p>
          <a:p>
            <a:pPr algn="just"/>
            <a:endParaRPr lang="fr-FR" sz="3200" b="0" dirty="0"/>
          </a:p>
          <a:p>
            <a:pPr algn="just"/>
            <a:r>
              <a:rPr lang="fr-FR" sz="3200" b="0" dirty="0"/>
              <a:t>L’assiette et le taux des cotisations dues au titres des prestations en nature maladie, maternité, invalidité et  allocations familiales connaissent certaines particularités.</a:t>
            </a:r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1611D16-251F-4EDB-9D0C-DDA662719CB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fr-FR" dirty="0"/>
              <a:t>Cotisations de sécurité sociale</a:t>
            </a:r>
          </a:p>
        </p:txBody>
      </p:sp>
    </p:spTree>
    <p:extLst>
      <p:ext uri="{BB962C8B-B14F-4D97-AF65-F5344CB8AC3E}">
        <p14:creationId xmlns:p14="http://schemas.microsoft.com/office/powerpoint/2010/main" val="2319694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D0F4EA-AA6A-4F26-BE4E-8BF4A8816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052776A-D974-45C9-8476-03C2CDF276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9943" y="2394032"/>
            <a:ext cx="9851365" cy="1217917"/>
          </a:xfrm>
        </p:spPr>
        <p:txBody>
          <a:bodyPr/>
          <a:lstStyle/>
          <a:p>
            <a:pPr algn="just"/>
            <a:r>
              <a:rPr lang="fr-FR" sz="3200" b="0" dirty="0"/>
              <a:t>L’assiette des cotisations est identique à celle retenue pour les fonctionnaires de l’Etat.</a:t>
            </a:r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DEB6AE7-C886-4DF5-9496-C4C2F3F3688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fr-FR" dirty="0"/>
              <a:t>Assiette de cotisations</a:t>
            </a:r>
          </a:p>
        </p:txBody>
      </p:sp>
    </p:spTree>
    <p:extLst>
      <p:ext uri="{BB962C8B-B14F-4D97-AF65-F5344CB8AC3E}">
        <p14:creationId xmlns:p14="http://schemas.microsoft.com/office/powerpoint/2010/main" val="1104796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8C7141-BAC4-428D-A39B-4656DBB20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1F2008F-4212-499F-B19F-403BE63F5A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6767" y="1637043"/>
            <a:ext cx="9851365" cy="4306557"/>
          </a:xfrm>
        </p:spPr>
        <p:txBody>
          <a:bodyPr/>
          <a:lstStyle/>
          <a:p>
            <a:pPr algn="just"/>
            <a:r>
              <a:rPr lang="fr-FR" sz="3200" b="0" dirty="0"/>
              <a:t>Elle est constituée par le traitement soumis à retenue pour pension de l’agent, soit :</a:t>
            </a:r>
          </a:p>
          <a:p>
            <a:pPr algn="ctr"/>
            <a:endParaRPr lang="fr-FR" sz="3200" b="0" dirty="0"/>
          </a:p>
          <a:p>
            <a:pPr algn="ctr"/>
            <a:r>
              <a:rPr lang="fr-FR" sz="3200" b="0" dirty="0"/>
              <a:t> Le traitement indiciaire brut (TIB)</a:t>
            </a:r>
          </a:p>
          <a:p>
            <a:pPr algn="ctr"/>
            <a:r>
              <a:rPr lang="fr-FR" sz="3200" b="0" dirty="0"/>
              <a:t> La nouvelle bonification indiciaire (NBI)</a:t>
            </a:r>
          </a:p>
          <a:p>
            <a:pPr algn="ctr"/>
            <a:r>
              <a:rPr lang="fr-FR" sz="3200" dirty="0"/>
              <a:t>Les accessoires du traitement sont exclus de l’assiette des cotisations </a:t>
            </a:r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677F4FF-68FD-4E12-829E-A8844D1A2DA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2582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1C0CEA-4C14-4018-B9AB-5C8639356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11A7D9-7454-483A-98EF-C87E25822F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6767" y="1637043"/>
            <a:ext cx="9851365" cy="3097517"/>
          </a:xfrm>
        </p:spPr>
        <p:txBody>
          <a:bodyPr/>
          <a:lstStyle/>
          <a:p>
            <a:pPr algn="just"/>
            <a:r>
              <a:rPr lang="fr-FR" sz="3200" b="0" dirty="0"/>
              <a:t>Exemple de calcul de la rémunération pour un agent titulaire ou stagiaire. </a:t>
            </a:r>
          </a:p>
          <a:p>
            <a:pPr algn="just"/>
            <a:endParaRPr lang="fr-FR" sz="3200" b="0" dirty="0"/>
          </a:p>
          <a:p>
            <a:pPr algn="just"/>
            <a:r>
              <a:rPr lang="fr-FR" sz="3200" b="0" dirty="0"/>
              <a:t>Temps de travail &gt; à 28 heures – collectivité de 20 agents et + (35h hebdo).</a:t>
            </a:r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4B323C3-470D-4CCF-BE6E-1180E3EAD05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fr-FR" dirty="0"/>
              <a:t>Calcul et exemple de rémunération </a:t>
            </a:r>
          </a:p>
        </p:txBody>
      </p:sp>
    </p:spTree>
    <p:extLst>
      <p:ext uri="{BB962C8B-B14F-4D97-AF65-F5344CB8AC3E}">
        <p14:creationId xmlns:p14="http://schemas.microsoft.com/office/powerpoint/2010/main" val="2394113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7518DA-F56D-4A0F-8CCC-B45A9BB80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BE7F92-BEF9-4A8D-8D0A-A504AFCD9F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4764" y="2623674"/>
            <a:ext cx="9851365" cy="1156957"/>
          </a:xfrm>
        </p:spPr>
        <p:txBody>
          <a:bodyPr/>
          <a:lstStyle/>
          <a:p>
            <a:pPr algn="ctr"/>
            <a:r>
              <a:rPr lang="fr-FR" sz="3200" b="0" dirty="0">
                <a:solidFill>
                  <a:srgbClr val="004175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PJ_2_PFP\2020\1_TTC_V2.pdf</a:t>
            </a:r>
            <a:endParaRPr lang="fr-FR" sz="3200" b="0" dirty="0">
              <a:solidFill>
                <a:srgbClr val="004175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A3A0ED2-D219-4D85-8B8A-046E7F1B445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612849"/>
      </p:ext>
    </p:extLst>
  </p:cSld>
  <p:clrMapOvr>
    <a:masterClrMapping/>
  </p:clrMapOvr>
</p:sld>
</file>

<file path=ppt/theme/theme1.xml><?xml version="1.0" encoding="utf-8"?>
<a:theme xmlns:a="http://schemas.openxmlformats.org/drawingml/2006/main" name="ORS_COMEXT_MDL_Masque ppt_V1 1">
  <a:themeElements>
    <a:clrScheme name="Institut">
      <a:dk1>
        <a:srgbClr val="F87D70"/>
      </a:dk1>
      <a:lt1>
        <a:srgbClr val="FFFFFF"/>
      </a:lt1>
      <a:dk2>
        <a:srgbClr val="262626"/>
      </a:dk2>
      <a:lt2>
        <a:srgbClr val="7F7F7F"/>
      </a:lt2>
      <a:accent1>
        <a:srgbClr val="0072B4"/>
      </a:accent1>
      <a:accent2>
        <a:srgbClr val="E94B50"/>
      </a:accent2>
      <a:accent3>
        <a:srgbClr val="AB1708"/>
      </a:accent3>
      <a:accent4>
        <a:srgbClr val="F87D70"/>
      </a:accent4>
      <a:accent5>
        <a:srgbClr val="7F7F7F"/>
      </a:accent5>
      <a:accent6>
        <a:srgbClr val="4854A3"/>
      </a:accent6>
      <a:hlink>
        <a:srgbClr val="7882C3"/>
      </a:hlink>
      <a:folHlink>
        <a:srgbClr val="FFFFFF"/>
      </a:folHlink>
    </a:clrScheme>
    <a:fontScheme name="ORESYS">
      <a:majorFont>
        <a:latin typeface="Cambri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96727c6940a44118467d61038f74d20 xmlns="c14b9496-3a43-470d-b433-358045affd7f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</TermName>
          <TermId xmlns="http://schemas.microsoft.com/office/infopath/2007/PartnerControls">0ad1e6f5-0387-4861-8061-f0410e3de6fe</TermId>
        </TermInfo>
        <TermInfo xmlns="http://schemas.microsoft.com/office/infopath/2007/PartnerControls">
          <TermName xmlns="http://schemas.microsoft.com/office/infopath/2007/PartnerControls">Toute l'entreprise</TermName>
          <TermId xmlns="http://schemas.microsoft.com/office/infopath/2007/PartnerControls">6e1b088b-c4a7-4696-9896-a75c6ed80894</TermId>
        </TermInfo>
      </Terms>
    </b96727c6940a44118467d61038f74d20>
    <TaxCatchAll xmlns="c14b9496-3a43-470d-b433-358045affd7f">
      <Value>27</Value>
      <Value>9</Value>
    </TaxCatchAl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6ECEF099FD284BBD357D9A149581DD" ma:contentTypeVersion="6" ma:contentTypeDescription="Crée un document." ma:contentTypeScope="" ma:versionID="2228c7d75d88b1b09a32780e782d0ef8">
  <xsd:schema xmlns:xsd="http://www.w3.org/2001/XMLSchema" xmlns:xs="http://www.w3.org/2001/XMLSchema" xmlns:p="http://schemas.microsoft.com/office/2006/metadata/properties" xmlns:ns2="c14b9496-3a43-470d-b433-358045affd7f" xmlns:ns3="aa6aef3f-86c7-422b-805a-6bc9c09fb713" targetNamespace="http://schemas.microsoft.com/office/2006/metadata/properties" ma:root="true" ma:fieldsID="8752e08295722db3be7f0fe3389c87ca" ns2:_="" ns3:_="">
    <xsd:import namespace="c14b9496-3a43-470d-b433-358045affd7f"/>
    <xsd:import namespace="aa6aef3f-86c7-422b-805a-6bc9c09fb713"/>
    <xsd:element name="properties">
      <xsd:complexType>
        <xsd:sequence>
          <xsd:element name="documentManagement">
            <xsd:complexType>
              <xsd:all>
                <xsd:element ref="ns2:b96727c6940a44118467d61038f74d20" minOccurs="0"/>
                <xsd:element ref="ns2:TaxCatchAll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4b9496-3a43-470d-b433-358045affd7f" elementFormDefault="qualified">
    <xsd:import namespace="http://schemas.microsoft.com/office/2006/documentManagement/types"/>
    <xsd:import namespace="http://schemas.microsoft.com/office/infopath/2007/PartnerControls"/>
    <xsd:element name="b96727c6940a44118467d61038f74d20" ma:index="9" ma:taxonomy="true" ma:internalName="b96727c6940a44118467d61038f74d20" ma:taxonomyFieldName="Service_x0028_s_x0029__x0020_concern_x00e9__x0028_s_x0029_" ma:displayName="Service(s) concerné(s)" ma:readOnly="false" ma:default="" ma:fieldId="{b96727c6-940a-4411-8467-d61038f74d20}" ma:taxonomyMulti="true" ma:sspId="3730087d-08e5-4c2d-a7e2-9a3b45f9eabc" ma:termSetId="0172c731-5942-472d-8546-e0ce0a6bf9e5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dd7f461d-9756-463f-a35e-f6d878ac93de}" ma:internalName="TaxCatchAll" ma:showField="CatchAllData" ma:web="c14b9496-3a43-470d-b433-358045affd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6aef3f-86c7-422b-805a-6bc9c09fb7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413E07-895B-4681-8F8C-C73A33C2D38A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c14b9496-3a43-470d-b433-358045affd7f"/>
    <ds:schemaRef ds:uri="aa6aef3f-86c7-422b-805a-6bc9c09fb71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1FD683F-29FA-46EE-827A-C07EE69376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349200-E206-42A7-8DB1-9C26C6BCFF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4b9496-3a43-470d-b433-358045affd7f"/>
    <ds:schemaRef ds:uri="aa6aef3f-86c7-422b-805a-6bc9c09fb7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1193</TotalTime>
  <Words>1035</Words>
  <Application>Microsoft Office PowerPoint</Application>
  <PresentationFormat>Personnalisé</PresentationFormat>
  <Paragraphs>104</Paragraphs>
  <Slides>35</Slides>
  <Notes>0</Notes>
  <HiddenSlides>1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35</vt:i4>
      </vt:variant>
    </vt:vector>
  </HeadingPairs>
  <TitlesOfParts>
    <vt:vector size="45" baseType="lpstr">
      <vt:lpstr>Arial</vt:lpstr>
      <vt:lpstr>Calibri</vt:lpstr>
      <vt:lpstr>Calibri Light</vt:lpstr>
      <vt:lpstr>Cambria</vt:lpstr>
      <vt:lpstr>Century Gothic</vt:lpstr>
      <vt:lpstr>Helvetica</vt:lpstr>
      <vt:lpstr>Lato</vt:lpstr>
      <vt:lpstr>Wingdings 3</vt:lpstr>
      <vt:lpstr>ORS_COMEXT_MDL_Masque ppt_V1 1</vt:lpstr>
      <vt:lpstr>Conception personnalisée</vt:lpstr>
      <vt:lpstr>Paies dans la fonction publique territoriale (2)</vt:lpstr>
      <vt:lpstr>Rémunération  les composantes</vt:lpstr>
      <vt:lpstr>Les agents affiliés à la cnracl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Agents temps non complet</vt:lpstr>
      <vt:lpstr>Présentation PowerPoint</vt:lpstr>
      <vt:lpstr>Présentation PowerPoint</vt:lpstr>
      <vt:lpstr>Modèles de bulletins de salaire suivant le régime de cotisations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BULLETINS ÉLUS</vt:lpstr>
      <vt:lpstr>Taux de paie au 01 janvier 2019</vt:lpstr>
      <vt:lpstr>Présentation PowerPoint</vt:lpstr>
      <vt:lpstr>Présentation PowerPoint</vt:lpstr>
      <vt:lpstr>Cotisation rafp</vt:lpstr>
      <vt:lpstr>Présentation PowerPoint</vt:lpstr>
      <vt:lpstr>Présentation PowerPoint</vt:lpstr>
      <vt:lpstr>Présentation PowerPoint</vt:lpstr>
      <vt:lpstr>Présentation PowerPoint</vt:lpstr>
      <vt:lpstr>Modalités de calcul des heures supplémentaires</vt:lpstr>
      <vt:lpstr>Présentation PowerPoint</vt:lpstr>
      <vt:lpstr>Présentation PowerPoint</vt:lpstr>
      <vt:lpstr>Pictogrammes utilisables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Luce-Émilie MARQUANT</dc:creator>
  <cp:lastModifiedBy>Lina HEREL</cp:lastModifiedBy>
  <cp:revision>52</cp:revision>
  <dcterms:created xsi:type="dcterms:W3CDTF">2018-09-18T15:22:16Z</dcterms:created>
  <dcterms:modified xsi:type="dcterms:W3CDTF">2020-10-05T14:55:01Z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0x010100F96ECEF099FD284BBD357D9A149581DD</vt:lpwstr>
  </property>
  <property fmtid="{D5CDD505-2E9C-101B-9397-08002B2CF9AE}" pid="3" name="Service(s) concerné(s)">
    <vt:lpwstr>9;#Communication|0ad1e6f5-0387-4861-8061-f0410e3de6fe;#27;#Toute l'entreprise|6e1b088b-c4a7-4696-9896-a75c6ed80894</vt:lpwstr>
  </property>
</Properties>
</file>