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346" r:id="rId3"/>
    <p:sldId id="257" r:id="rId4"/>
    <p:sldId id="304" r:id="rId5"/>
    <p:sldId id="305" r:id="rId6"/>
    <p:sldId id="306" r:id="rId7"/>
    <p:sldId id="310" r:id="rId8"/>
    <p:sldId id="309" r:id="rId9"/>
    <p:sldId id="308" r:id="rId10"/>
    <p:sldId id="335" r:id="rId11"/>
    <p:sldId id="334" r:id="rId12"/>
    <p:sldId id="336" r:id="rId13"/>
    <p:sldId id="312" r:id="rId14"/>
    <p:sldId id="321" r:id="rId15"/>
    <p:sldId id="313" r:id="rId16"/>
    <p:sldId id="311" r:id="rId17"/>
    <p:sldId id="349" r:id="rId18"/>
    <p:sldId id="316" r:id="rId19"/>
    <p:sldId id="348" r:id="rId20"/>
    <p:sldId id="283" r:id="rId21"/>
    <p:sldId id="322" r:id="rId22"/>
    <p:sldId id="323" r:id="rId23"/>
    <p:sldId id="318" r:id="rId24"/>
    <p:sldId id="340" r:id="rId25"/>
    <p:sldId id="343" r:id="rId26"/>
    <p:sldId id="342" r:id="rId27"/>
    <p:sldId id="351" r:id="rId28"/>
    <p:sldId id="350" r:id="rId29"/>
    <p:sldId id="352" r:id="rId30"/>
    <p:sldId id="339" r:id="rId31"/>
    <p:sldId id="344" r:id="rId32"/>
    <p:sldId id="347" r:id="rId33"/>
    <p:sldId id="355" r:id="rId34"/>
    <p:sldId id="338" r:id="rId35"/>
    <p:sldId id="319" r:id="rId36"/>
    <p:sldId id="324" r:id="rId37"/>
    <p:sldId id="341" r:id="rId38"/>
    <p:sldId id="325" r:id="rId39"/>
    <p:sldId id="353" r:id="rId40"/>
    <p:sldId id="356" r:id="rId41"/>
    <p:sldId id="290" r:id="rId42"/>
    <p:sldId id="354" r:id="rId43"/>
    <p:sldId id="337" r:id="rId44"/>
    <p:sldId id="299" r:id="rId45"/>
    <p:sldId id="291" r:id="rId46"/>
    <p:sldId id="327" r:id="rId47"/>
    <p:sldId id="328" r:id="rId48"/>
    <p:sldId id="330" r:id="rId49"/>
    <p:sldId id="331" r:id="rId50"/>
    <p:sldId id="333" r:id="rId51"/>
    <p:sldId id="332" r:id="rId52"/>
    <p:sldId id="295" r:id="rId5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j1qBEw0esIwn86pWxvvqt+G8JEm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Neau" initials="" lastIdx="10" clrIdx="0"/>
  <p:cmAuthor id="1" name=" " initials="" lastIdx="2" clrIdx="1">
    <p:extLst>
      <p:ext uri="{19B8F6BF-5375-455C-9EA6-DF929625EA0E}">
        <p15:presenceInfo xmlns:p15="http://schemas.microsoft.com/office/powerpoint/2012/main" userId="0749f9f73b1b10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438D8A-2F4C-4394-9BA3-D64CBE965DD5}">
  <a:tblStyle styleId="{66438D8A-2F4C-4394-9BA3-D64CBE965DD5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4E7"/>
          </a:solidFill>
        </a:fill>
      </a:tcStyle>
    </a:wholeTbl>
    <a:band1H>
      <a:tcTxStyle/>
      <a:tcStyle>
        <a:tcBdr/>
        <a:fill>
          <a:solidFill>
            <a:srgbClr val="DBE9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BE9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750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045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35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3021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40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041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541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018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2499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483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7216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6937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32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133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568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355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649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06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2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24" name="Google Shape;24;p42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42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p42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2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4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2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2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2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</p:sp>
      </p:grpSp>
      <p:sp>
        <p:nvSpPr>
          <p:cNvPr id="34" name="Google Shape;34;p42"/>
          <p:cNvSpPr txBox="1"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 avec légende">
  <p:cSld name="Citation avec légen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2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body" idx="1"/>
          </p:nvPr>
        </p:nvSpPr>
        <p:spPr>
          <a:xfrm>
            <a:off x="1101074" y="3632200"/>
            <a:ext cx="54198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body" idx="2"/>
          </p:nvPr>
        </p:nvSpPr>
        <p:spPr>
          <a:xfrm>
            <a:off x="609598" y="4470400"/>
            <a:ext cx="6347715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03" name="Google Shape;103;p52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52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nom">
  <p:cSld name="Carte nom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3"/>
          <p:cNvSpPr txBox="1"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3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5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nom citation">
  <p:cSld name="Carte nom cita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4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4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54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5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18" name="Google Shape;118;p54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5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rai ou faux">
  <p:cSld name="Vrai ou faux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5"/>
          <p:cNvSpPr txBox="1"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5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55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6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56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6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7"/>
          <p:cNvSpPr txBox="1">
            <a:spLocks noGrp="1"/>
          </p:cNvSpPr>
          <p:nvPr>
            <p:ph type="title"/>
          </p:nvPr>
        </p:nvSpPr>
        <p:spPr>
          <a:xfrm rot="5400000">
            <a:off x="3840993" y="2745920"/>
            <a:ext cx="5251451" cy="97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7"/>
          <p:cNvSpPr txBox="1">
            <a:spLocks noGrp="1"/>
          </p:cNvSpPr>
          <p:nvPr>
            <p:ph type="body" idx="1"/>
          </p:nvPr>
        </p:nvSpPr>
        <p:spPr>
          <a:xfrm rot="5400000">
            <a:off x="581386" y="637813"/>
            <a:ext cx="5251451" cy="519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5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3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body" idx="1"/>
          </p:nvPr>
        </p:nvSpPr>
        <p:spPr>
          <a:xfrm>
            <a:off x="609600" y="2160589"/>
            <a:ext cx="3088109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body" idx="2"/>
          </p:nvPr>
        </p:nvSpPr>
        <p:spPr>
          <a:xfrm>
            <a:off x="3869204" y="2160590"/>
            <a:ext cx="3088110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2"/>
          </p:nvPr>
        </p:nvSpPr>
        <p:spPr>
          <a:xfrm>
            <a:off x="609599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3"/>
          </p:nvPr>
        </p:nvSpPr>
        <p:spPr>
          <a:xfrm>
            <a:off x="3866640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4"/>
          </p:nvPr>
        </p:nvSpPr>
        <p:spPr>
          <a:xfrm>
            <a:off x="3866640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7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9"/>
          <p:cNvSpPr txBox="1"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body" idx="1"/>
          </p:nvPr>
        </p:nvSpPr>
        <p:spPr>
          <a:xfrm>
            <a:off x="3571275" y="514925"/>
            <a:ext cx="3386037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body" idx="2"/>
          </p:nvPr>
        </p:nvSpPr>
        <p:spPr>
          <a:xfrm>
            <a:off x="609599" y="2777069"/>
            <a:ext cx="2790182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05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0"/>
          <p:cNvSpPr txBox="1"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>
            <a:spLocks noGrp="1"/>
          </p:cNvSpPr>
          <p:nvPr>
            <p:ph type="pic" idx="2"/>
          </p:nvPr>
        </p:nvSpPr>
        <p:spPr>
          <a:xfrm>
            <a:off x="609599" y="609600"/>
            <a:ext cx="6347714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50"/>
          <p:cNvSpPr txBox="1">
            <a:spLocks noGrp="1"/>
          </p:cNvSpPr>
          <p:nvPr>
            <p:ph type="body" idx="1"/>
          </p:nvPr>
        </p:nvSpPr>
        <p:spPr>
          <a:xfrm>
            <a:off x="609599" y="5367338"/>
            <a:ext cx="6347714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légende">
  <p:cSld name="Titre et légen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41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Google Shape;7;p41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" name="Google Shape;8;p41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9;p41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" name="Google Shape;10;p4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41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4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4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41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41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41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4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:\Users\JP Sardin\Desktop\CHARENTE NATURE\ETUDES\ETUDES 2023\PUYMERLE\Photos\DSC_456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44"/>
            <a:ext cx="9144000" cy="694334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839459" y="0"/>
            <a:ext cx="7524253" cy="2889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36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Site de l’Ermitage de </a:t>
            </a:r>
            <a:r>
              <a:rPr lang="fr-FR" sz="3600" b="1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r>
              <a:rPr lang="fr-FR" sz="36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36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3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4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Commune d’</a:t>
            </a:r>
            <a:r>
              <a:rPr lang="fr-FR" sz="2400" b="1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Aussac-Vadalle</a:t>
            </a:r>
            <a:r>
              <a:rPr lang="fr-FR" sz="24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4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4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CDC Cœur de Charente</a:t>
            </a:r>
            <a:endParaRPr sz="2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474785" y="4072127"/>
            <a:ext cx="8254687" cy="143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fr-FR" sz="3600" b="1" dirty="0" smtClean="0">
                <a:solidFill>
                  <a:schemeClr val="bg1"/>
                </a:solidFill>
              </a:rPr>
              <a:t>Diagnostic Ecologique</a:t>
            </a:r>
            <a:endParaRPr sz="3600" b="1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b="1" dirty="0"/>
          </a:p>
          <a:p>
            <a:pPr marL="285750" lvl="0" indent="-212343" algn="just" rtl="0">
              <a:spcBef>
                <a:spcPts val="1000"/>
              </a:spcBef>
              <a:spcAft>
                <a:spcPts val="0"/>
              </a:spcAft>
              <a:buSzPct val="80000"/>
              <a:buFont typeface="Courier New"/>
              <a:buNone/>
            </a:pPr>
            <a:endParaRPr sz="1700" dirty="0"/>
          </a:p>
          <a:p>
            <a:pPr marL="285750" lvl="0" indent="-212343" algn="just" rtl="0">
              <a:spcBef>
                <a:spcPts val="1000"/>
              </a:spcBef>
              <a:spcAft>
                <a:spcPts val="0"/>
              </a:spcAft>
              <a:buSzPct val="80000"/>
              <a:buFont typeface="Courier New"/>
              <a:buNone/>
            </a:pPr>
            <a:endParaRPr sz="1700" dirty="0"/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dirty="0"/>
          </a:p>
        </p:txBody>
      </p:sp>
      <p:pic>
        <p:nvPicPr>
          <p:cNvPr id="145" name="Google Shape;14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DSC_499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6"/>
            <a:ext cx="9144000" cy="684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86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DSC_500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1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DSC_457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4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987552" y="1548384"/>
            <a:ext cx="6352032" cy="509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LA FLORE</a:t>
            </a: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  <a:r>
              <a:rPr lang="fr-FR" sz="2000" b="1" dirty="0" smtClean="0">
                <a:solidFill>
                  <a:srgbClr val="00B050"/>
                </a:solidFill>
              </a:rPr>
              <a:t>- plus de 100 espèces végétales recensées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- 1 espèce protégée au niveau national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- 9 espèces d’orchidées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- 1 arbre remarquable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des potentialités d’amélioration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… </a:t>
            </a: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7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DSC_457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5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522575" y="2060448"/>
            <a:ext cx="7142581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Objectifs 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  <a:r>
              <a:rPr lang="fr-FR" sz="2000" b="1" dirty="0" smtClean="0">
                <a:solidFill>
                  <a:srgbClr val="00B050"/>
                </a:solidFill>
              </a:rPr>
              <a:t>- Recenser la biodiversité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Identifier les éléments patrimoniaux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Définir les enjeux écologiques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Proposer des mesures de gestion pour améliorer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  <a:r>
              <a:rPr lang="fr-FR" sz="2000" b="1" dirty="0" smtClean="0">
                <a:solidFill>
                  <a:srgbClr val="00B050"/>
                </a:solidFill>
              </a:rPr>
              <a:t>  la conservation et la valorisation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400" b="1" dirty="0">
              <a:solidFill>
                <a:srgbClr val="92D050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71" y="-1"/>
            <a:ext cx="977824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522575" y="2060448"/>
            <a:ext cx="7142581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144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560711" cy="72700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10" y="-1"/>
            <a:ext cx="4583290" cy="72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852087" cy="72781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276" y="-485556"/>
            <a:ext cx="4893276" cy="739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7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51" y="-2"/>
            <a:ext cx="102756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-307730" y="-211015"/>
            <a:ext cx="8502162" cy="25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ctr">
              <a:buSzPts val="3200"/>
            </a:pPr>
            <a:r>
              <a:rPr lang="fr-FR" sz="28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8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8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8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8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8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8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8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2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6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Site de l’Ermitage de </a:t>
            </a:r>
            <a:r>
              <a:rPr lang="fr-FR" sz="3600" b="1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r>
              <a:rPr lang="fr-FR" sz="36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36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600" b="1" dirty="0">
                <a:solidFill>
                  <a:srgbClr val="00B050"/>
                </a:solidFill>
              </a:rPr>
              <a:t>Diagnostic Ecologique</a:t>
            </a:r>
            <a:r>
              <a:rPr lang="fr-FR" sz="4400" b="1" dirty="0">
                <a:solidFill>
                  <a:srgbClr val="00B050"/>
                </a:solidFill>
              </a:rPr>
              <a:t/>
            </a:r>
            <a:br>
              <a:rPr lang="fr-FR" sz="4400" b="1" dirty="0">
                <a:solidFill>
                  <a:srgbClr val="00B050"/>
                </a:solidFill>
              </a:rPr>
            </a:br>
            <a:r>
              <a:rPr lang="fr-FR" sz="36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36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3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3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457201" y="1934307"/>
            <a:ext cx="7271238" cy="444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fr-FR" b="1" dirty="0">
              <a:solidFill>
                <a:srgbClr val="00B05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fr-FR" b="1" dirty="0" smtClean="0">
                <a:solidFill>
                  <a:srgbClr val="00B050"/>
                </a:solidFill>
              </a:rPr>
              <a:t>Réalisé en partenariat avec 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fr-FR" b="1" dirty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fr-FR" b="1" dirty="0" smtClean="0">
                <a:solidFill>
                  <a:srgbClr val="00B050"/>
                </a:solidFill>
              </a:rPr>
              <a:t>	- La commune d’</a:t>
            </a:r>
            <a:r>
              <a:rPr lang="fr-FR" b="1" dirty="0" err="1" smtClean="0">
                <a:solidFill>
                  <a:srgbClr val="00B050"/>
                </a:solidFill>
              </a:rPr>
              <a:t>Aussac-Vadalle</a:t>
            </a:r>
            <a:endParaRPr lang="fr-FR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fr-FR" b="1" dirty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fr-FR" b="1" dirty="0" smtClean="0">
                <a:solidFill>
                  <a:srgbClr val="00B050"/>
                </a:solidFill>
              </a:rPr>
              <a:t>	- La Communauté de Communes Cœur de Charente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fr-FR" b="1" dirty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fr-FR" b="1" dirty="0" smtClean="0">
                <a:solidFill>
                  <a:srgbClr val="00B050"/>
                </a:solidFill>
              </a:rPr>
              <a:t>	- Le Département de la Charente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fr-FR" b="1" dirty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fr-FR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fr-FR" b="1" dirty="0" smtClean="0">
              <a:solidFill>
                <a:srgbClr val="00B050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fr-FR" b="1" dirty="0" smtClean="0">
                <a:solidFill>
                  <a:srgbClr val="00B050"/>
                </a:solidFill>
              </a:rPr>
              <a:t> </a:t>
            </a:r>
            <a:endParaRPr lang="fr-FR" b="1" dirty="0">
              <a:solidFill>
                <a:srgbClr val="00B050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b="1" dirty="0"/>
          </a:p>
          <a:p>
            <a:pPr marL="285750" lvl="0" indent="-212343" algn="just" rtl="0">
              <a:spcBef>
                <a:spcPts val="1000"/>
              </a:spcBef>
              <a:spcAft>
                <a:spcPts val="0"/>
              </a:spcAft>
              <a:buSzPct val="80000"/>
              <a:buFont typeface="Courier New"/>
              <a:buNone/>
            </a:pPr>
            <a:endParaRPr sz="1700" dirty="0"/>
          </a:p>
          <a:p>
            <a:pPr marL="285750" lvl="0" indent="-212343" algn="just" rtl="0">
              <a:spcBef>
                <a:spcPts val="1000"/>
              </a:spcBef>
              <a:spcAft>
                <a:spcPts val="0"/>
              </a:spcAft>
              <a:buSzPct val="80000"/>
              <a:buFont typeface="Courier New"/>
              <a:buNone/>
            </a:pPr>
            <a:endParaRPr sz="1700" dirty="0"/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dirty="0"/>
          </a:p>
        </p:txBody>
      </p:sp>
      <p:pic>
        <p:nvPicPr>
          <p:cNvPr id="145" name="Google Shape;1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2" y="4761630"/>
            <a:ext cx="1237017" cy="12370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89" y="4631347"/>
            <a:ext cx="2250465" cy="14975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5" y="4657492"/>
            <a:ext cx="2719931" cy="14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8"/>
          <p:cNvSpPr txBox="1">
            <a:spLocks noGrp="1"/>
          </p:cNvSpPr>
          <p:nvPr>
            <p:ph type="ctrTitle"/>
          </p:nvPr>
        </p:nvSpPr>
        <p:spPr>
          <a:xfrm>
            <a:off x="781402" y="216137"/>
            <a:ext cx="8088284" cy="50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fr-FR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Odontite de Jaubert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8"/>
          <p:cNvSpPr txBox="1">
            <a:spLocks noGrp="1"/>
          </p:cNvSpPr>
          <p:nvPr>
            <p:ph type="subTitle" idx="1"/>
          </p:nvPr>
        </p:nvSpPr>
        <p:spPr>
          <a:xfrm>
            <a:off x="1942421" y="1637617"/>
            <a:ext cx="6600451" cy="426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Odontite cart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1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Cartes\Flore pat puymerle - Copie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72"/>
            <a:ext cx="9144001" cy="6863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69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987552" y="1841157"/>
            <a:ext cx="6352032" cy="4436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LA FAUNE</a:t>
            </a: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  <a:r>
              <a:rPr lang="fr-FR" b="1" dirty="0" smtClean="0">
                <a:solidFill>
                  <a:srgbClr val="00B050"/>
                </a:solidFill>
              </a:rPr>
              <a:t>- 38 espèces d’oiseaux nicheurs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b="1" dirty="0" smtClean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b="1" dirty="0">
                <a:solidFill>
                  <a:srgbClr val="00B050"/>
                </a:solidFill>
              </a:rPr>
              <a:t>	</a:t>
            </a:r>
            <a:r>
              <a:rPr lang="fr-FR" b="1" dirty="0" smtClean="0">
                <a:solidFill>
                  <a:srgbClr val="00B050"/>
                </a:solidFill>
              </a:rPr>
              <a:t>- 5 espèces de mammifères dont 1 chiroptère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b="1" dirty="0" smtClean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b="1" dirty="0">
                <a:solidFill>
                  <a:srgbClr val="00B050"/>
                </a:solidFill>
              </a:rPr>
              <a:t>	</a:t>
            </a:r>
            <a:r>
              <a:rPr lang="fr-FR" b="1" dirty="0" smtClean="0">
                <a:solidFill>
                  <a:srgbClr val="00B050"/>
                </a:solidFill>
              </a:rPr>
              <a:t>- 3 espèces de reptiles et 2 d’amphibiens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b="1" dirty="0" smtClean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b="1" dirty="0">
                <a:solidFill>
                  <a:srgbClr val="00B050"/>
                </a:solidFill>
              </a:rPr>
              <a:t>	</a:t>
            </a:r>
            <a:r>
              <a:rPr lang="fr-FR" b="1" dirty="0" smtClean="0">
                <a:solidFill>
                  <a:srgbClr val="00B050"/>
                </a:solidFill>
              </a:rPr>
              <a:t>- 47 espèces de papillons de jour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b="1" dirty="0" smtClean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b="1" dirty="0">
                <a:solidFill>
                  <a:srgbClr val="00B050"/>
                </a:solidFill>
              </a:rPr>
              <a:t>	</a:t>
            </a:r>
            <a:r>
              <a:rPr lang="fr-FR" b="1" dirty="0" smtClean="0">
                <a:solidFill>
                  <a:srgbClr val="00B050"/>
                </a:solidFill>
              </a:rPr>
              <a:t>- 15 espèces d’orthoptères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b="1" dirty="0" smtClean="0">
                <a:solidFill>
                  <a:srgbClr val="00B050"/>
                </a:solidFill>
              </a:rPr>
              <a:t>	- … </a:t>
            </a: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1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Chevreui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7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662" y="0"/>
            <a:ext cx="10289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72" y="0"/>
            <a:ext cx="11451771" cy="76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45956" cy="78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DSC_46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0114" y="-1132114"/>
            <a:ext cx="11103429" cy="8302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522575" y="1661746"/>
            <a:ext cx="7142581" cy="4665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   Objectifs 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  <a:r>
              <a:rPr lang="fr-FR" sz="2000" b="1" dirty="0" smtClean="0">
                <a:solidFill>
                  <a:srgbClr val="00B050"/>
                </a:solidFill>
              </a:rPr>
              <a:t>- Recenser la biodiversité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Identifier les éléments patrimoniaux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Définir les enjeux écologiques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Proposer des mesures de gestion pour améliorer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  <a:r>
              <a:rPr lang="fr-FR" sz="2000" b="1" dirty="0" smtClean="0">
                <a:solidFill>
                  <a:srgbClr val="00B050"/>
                </a:solidFill>
              </a:rPr>
              <a:t>  la conservation et la valorisation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400" b="1" dirty="0">
              <a:solidFill>
                <a:srgbClr val="92D050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315" y="-1"/>
            <a:ext cx="11252828" cy="74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89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72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DSC_504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086" y="-116113"/>
            <a:ext cx="10392230" cy="6974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2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DSC_499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6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987552" y="1548384"/>
            <a:ext cx="6352032" cy="509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Le patrimoine faunistique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- 11 espèces appartenant à 5 groupes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- 1 chiroptère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- 4 oiseaux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- 3 reptiles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- 2 papillons de jour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- 1 coléoptère</a:t>
            </a: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6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Pipistrelle commu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1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9434" y="0"/>
            <a:ext cx="102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Montmoreau\Photos\Copies\Tourterelle_des_bois_DSC_89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3" y="-362339"/>
            <a:ext cx="11703146" cy="723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522575" y="1816608"/>
            <a:ext cx="7142581" cy="45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Méthode 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Relevés floristiques par habitat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Relevés faunistiques par observation directe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smtClean="0">
                <a:solidFill>
                  <a:srgbClr val="00B050"/>
                </a:solidFill>
              </a:rPr>
              <a:t>             et indirecte, points d’écoute, enregistrements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smtClean="0">
                <a:solidFill>
                  <a:srgbClr val="00B050"/>
                </a:solidFill>
              </a:rPr>
              <a:t>             </a:t>
            </a:r>
            <a:r>
              <a:rPr lang="fr-FR" sz="2000" b="1" dirty="0" err="1" smtClean="0">
                <a:solidFill>
                  <a:srgbClr val="00B050"/>
                </a:solidFill>
              </a:rPr>
              <a:t>audios</a:t>
            </a:r>
            <a:r>
              <a:rPr lang="fr-FR" sz="2000" b="1" dirty="0" smtClean="0">
                <a:solidFill>
                  <a:srgbClr val="00B050"/>
                </a:solidFill>
              </a:rPr>
              <a:t> et vidéos…</a:t>
            </a: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- 16 visites diurnes et nocturnes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smtClean="0">
                <a:solidFill>
                  <a:srgbClr val="00B050"/>
                </a:solidFill>
              </a:rPr>
              <a:t>              par 1 à 3 naturalistes d’avril à septembre</a:t>
            </a:r>
            <a:endParaRPr sz="1400" b="1" dirty="0">
              <a:solidFill>
                <a:srgbClr val="92D050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65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E:\Photos\2021\05\Verdille\Copies\DSC_60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715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 txBox="1">
            <a:spLocks noGrp="1"/>
          </p:cNvSpPr>
          <p:nvPr>
            <p:ph type="title"/>
          </p:nvPr>
        </p:nvSpPr>
        <p:spPr>
          <a:xfrm>
            <a:off x="609599" y="142240"/>
            <a:ext cx="7426961" cy="129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 b="1" dirty="0"/>
          </a:p>
        </p:txBody>
      </p:sp>
      <p:pic>
        <p:nvPicPr>
          <p:cNvPr id="364" name="Google Shape;364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49066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Lezard_vert_2019_05_31_DSCN7492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6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C:\Users\JP Sardin\Desktop\CHARENTE NATURE\ETUDES\ETUDES 2023\PUYMERLE\Photos\Argus frêle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8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6977" y="609600"/>
            <a:ext cx="4484077" cy="1320800"/>
          </a:xfrm>
        </p:spPr>
        <p:txBody>
          <a:bodyPr/>
          <a:lstStyle/>
          <a:p>
            <a:r>
              <a:rPr lang="fr-FR" dirty="0" smtClean="0"/>
              <a:t>Azuré du serpolet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6"/>
          <p:cNvSpPr txBox="1">
            <a:spLocks noGrp="1"/>
          </p:cNvSpPr>
          <p:nvPr>
            <p:ph type="title"/>
          </p:nvPr>
        </p:nvSpPr>
        <p:spPr>
          <a:xfrm>
            <a:off x="609599" y="5557520"/>
            <a:ext cx="634771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fr-FR" dirty="0" smtClean="0">
                <a:solidFill>
                  <a:schemeClr val="lt1"/>
                </a:solidFill>
              </a:rPr>
              <a:t>Machaon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 4" descr="C:\Users\JP Sardin\Desktop\CHARENTE NATURE\ETUDES\ETUDES 2023\PUYMERLE\Photos\DSC_50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987551" y="1717589"/>
            <a:ext cx="6871345" cy="492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LES ENJEUX DE BIODIVERSITE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Améliorer la qualité des pelouses calcicoles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Restaurer des prairies mésophiles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Conserver les stations d’</a:t>
            </a:r>
            <a:r>
              <a:rPr lang="fr-FR" sz="2000" b="1" dirty="0" err="1" smtClean="0">
                <a:solidFill>
                  <a:srgbClr val="00B050"/>
                </a:solidFill>
              </a:rPr>
              <a:t>Odontite</a:t>
            </a:r>
            <a:r>
              <a:rPr lang="fr-FR" sz="2000" b="1" dirty="0" smtClean="0">
                <a:solidFill>
                  <a:srgbClr val="00B050"/>
                </a:solidFill>
              </a:rPr>
              <a:t> de Jaubert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Conserver la faune patrimoniale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Sensibiliser les visiteurs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Assurer le partage de l’espace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4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1" y="568412"/>
            <a:ext cx="7858896" cy="607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         PROPOSITIONS DE GESTION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		</a:t>
            </a:r>
            <a:r>
              <a:rPr lang="fr-FR" sz="1600" b="1" dirty="0" smtClean="0">
                <a:solidFill>
                  <a:srgbClr val="00B050"/>
                </a:solidFill>
              </a:rPr>
              <a:t>PELOUSES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1524" y="5912571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4531"/>
            <a:ext cx="8111524" cy="552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1" y="568412"/>
            <a:ext cx="7858896" cy="607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         PROPOSITIONS DE GESTION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		</a:t>
            </a:r>
            <a:r>
              <a:rPr lang="fr-FR" sz="1600" b="1" dirty="0" smtClean="0">
                <a:solidFill>
                  <a:srgbClr val="00B050"/>
                </a:solidFill>
              </a:rPr>
              <a:t>PRAIRIES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6270" y="6002487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96314"/>
            <a:ext cx="8155458" cy="54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691977" y="1532238"/>
            <a:ext cx="7166919" cy="511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         PROPOSITIONS DE GESTION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	  </a:t>
            </a:r>
            <a:r>
              <a:rPr lang="fr-FR" sz="1600" b="1" dirty="0" smtClean="0">
                <a:solidFill>
                  <a:srgbClr val="00B050"/>
                </a:solidFill>
              </a:rPr>
              <a:t>FRICHES</a:t>
            </a: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035016"/>
            <a:ext cx="7884960" cy="17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568393" y="1109472"/>
            <a:ext cx="7142581" cy="519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       </a:t>
            </a:r>
            <a:r>
              <a:rPr lang="fr-FR" sz="2400" b="1" dirty="0" smtClean="0">
                <a:solidFill>
                  <a:srgbClr val="00B050"/>
                </a:solidFill>
              </a:rPr>
              <a:t>Les principaux critères de patrimonialité </a:t>
            </a:r>
            <a:r>
              <a:rPr lang="fr-FR" sz="2000" b="1" dirty="0" smtClean="0">
                <a:solidFill>
                  <a:srgbClr val="00B050"/>
                </a:solidFill>
              </a:rPr>
              <a:t>:</a:t>
            </a:r>
          </a:p>
          <a:p>
            <a:pPr marL="0" lvl="0" indent="0" algn="l"/>
            <a:r>
              <a:rPr lang="fr-FR" sz="2000" b="1" dirty="0" smtClean="0">
                <a:solidFill>
                  <a:srgbClr val="00B050"/>
                </a:solidFill>
              </a:rPr>
              <a:t>   Habitats :</a:t>
            </a:r>
            <a:endParaRPr lang="fr-FR" sz="2000" dirty="0">
              <a:solidFill>
                <a:srgbClr val="00B050"/>
              </a:solidFill>
            </a:endParaRPr>
          </a:p>
          <a:p>
            <a:pPr marL="0" lvl="0" indent="0" algn="l"/>
            <a:r>
              <a:rPr lang="fr-FR" sz="2000" b="1" dirty="0">
                <a:solidFill>
                  <a:srgbClr val="00B050"/>
                </a:solidFill>
              </a:rPr>
              <a:t>	- intérêt communautaire</a:t>
            </a:r>
            <a:endParaRPr lang="fr-FR" sz="2000" dirty="0">
              <a:solidFill>
                <a:srgbClr val="00B050"/>
              </a:solidFill>
            </a:endParaRPr>
          </a:p>
          <a:p>
            <a:pPr marL="0" lvl="0" indent="0" algn="l"/>
            <a:r>
              <a:rPr lang="fr-FR" sz="2000" b="1" dirty="0">
                <a:solidFill>
                  <a:srgbClr val="00B050"/>
                </a:solidFill>
              </a:rPr>
              <a:t>	- </a:t>
            </a:r>
            <a:r>
              <a:rPr lang="fr-FR" sz="2000" b="1" dirty="0" smtClean="0">
                <a:solidFill>
                  <a:srgbClr val="00B050"/>
                </a:solidFill>
              </a:rPr>
              <a:t>Présence d’espèces </a:t>
            </a:r>
            <a:r>
              <a:rPr lang="fr-FR" sz="2000" b="1" dirty="0">
                <a:solidFill>
                  <a:srgbClr val="00B050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patrimoniales</a:t>
            </a:r>
            <a:endParaRPr lang="fr-FR" sz="2000" dirty="0">
              <a:solidFill>
                <a:srgbClr val="00B050"/>
              </a:solidFill>
            </a:endParaRPr>
          </a:p>
          <a:p>
            <a:pPr marL="0" lvl="0" indent="0" algn="l"/>
            <a:r>
              <a:rPr lang="fr-FR" sz="2000" b="1" dirty="0" smtClean="0">
                <a:solidFill>
                  <a:srgbClr val="00B050"/>
                </a:solidFill>
              </a:rPr>
              <a:t>   Flore </a:t>
            </a:r>
            <a:r>
              <a:rPr lang="fr-FR" sz="2000" b="1" dirty="0">
                <a:solidFill>
                  <a:srgbClr val="00B050"/>
                </a:solidFill>
              </a:rPr>
              <a:t>:</a:t>
            </a:r>
            <a:endParaRPr lang="fr-FR" sz="2000" dirty="0">
              <a:solidFill>
                <a:srgbClr val="00B050"/>
              </a:solidFill>
            </a:endParaRPr>
          </a:p>
          <a:p>
            <a:pPr marL="0" lvl="0" indent="0" algn="l"/>
            <a:r>
              <a:rPr lang="fr-FR" sz="2000" b="1" dirty="0">
                <a:solidFill>
                  <a:srgbClr val="00B050"/>
                </a:solidFill>
              </a:rPr>
              <a:t>	- </a:t>
            </a:r>
            <a:r>
              <a:rPr lang="fr-FR" sz="2000" b="1" dirty="0">
                <a:solidFill>
                  <a:srgbClr val="00B050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Espèce </a:t>
            </a:r>
            <a:r>
              <a:rPr lang="fr-FR" sz="2000" b="1" dirty="0">
                <a:solidFill>
                  <a:srgbClr val="00B050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protégée</a:t>
            </a:r>
          </a:p>
          <a:p>
            <a:pPr marL="0" lvl="0" indent="0" algn="l"/>
            <a:r>
              <a:rPr lang="fr-FR" sz="2000" b="1" dirty="0">
                <a:solidFill>
                  <a:srgbClr val="00B050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	</a:t>
            </a:r>
            <a:r>
              <a:rPr lang="fr-FR" sz="2000" b="1" dirty="0">
                <a:solidFill>
                  <a:srgbClr val="00B050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- Liste rouge</a:t>
            </a:r>
            <a:endParaRPr lang="fr-FR" sz="2000" dirty="0">
              <a:solidFill>
                <a:srgbClr val="00B050"/>
              </a:solidFill>
            </a:endParaRPr>
          </a:p>
          <a:p>
            <a:pPr marL="0" lvl="0" indent="0" algn="l"/>
            <a:r>
              <a:rPr lang="fr-FR" sz="2000" b="1" dirty="0" smtClean="0">
                <a:solidFill>
                  <a:srgbClr val="00B050"/>
                </a:solidFill>
              </a:rPr>
              <a:t>   Faune :</a:t>
            </a:r>
            <a:endParaRPr lang="fr-FR" sz="2000" dirty="0">
              <a:solidFill>
                <a:srgbClr val="00B050"/>
              </a:solidFill>
            </a:endParaRPr>
          </a:p>
          <a:p>
            <a:pPr marL="0" lvl="0" indent="0" algn="l"/>
            <a:r>
              <a:rPr lang="fr-FR" sz="2000" b="1" dirty="0">
                <a:solidFill>
                  <a:srgbClr val="00B050"/>
                </a:solidFill>
              </a:rPr>
              <a:t>	- </a:t>
            </a:r>
            <a:r>
              <a:rPr lang="fr-FR" sz="2000" b="1" dirty="0">
                <a:solidFill>
                  <a:srgbClr val="00B050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Critères UICN (CR – EN - VU)</a:t>
            </a:r>
            <a:endParaRPr lang="fr-FR" sz="2000" dirty="0">
              <a:solidFill>
                <a:srgbClr val="00B050"/>
              </a:solidFill>
            </a:endParaRPr>
          </a:p>
          <a:p>
            <a:pPr marL="0" lvl="0" indent="0" algn="l"/>
            <a:r>
              <a:rPr lang="fr-FR" sz="2000" b="1" dirty="0">
                <a:solidFill>
                  <a:srgbClr val="00B050"/>
                </a:solidFill>
              </a:rPr>
              <a:t>	- Intérêt communautaire</a:t>
            </a:r>
            <a:endParaRPr lang="fr-FR" sz="2000" dirty="0">
              <a:solidFill>
                <a:srgbClr val="00B050"/>
              </a:solidFill>
            </a:endParaRPr>
          </a:p>
          <a:p>
            <a:pPr marL="0" lvl="0" indent="0" algn="l"/>
            <a:r>
              <a:rPr lang="fr-FR" sz="2000" b="1" dirty="0">
                <a:solidFill>
                  <a:srgbClr val="00B050"/>
                </a:solidFill>
              </a:rPr>
              <a:t>	- Espèce </a:t>
            </a:r>
            <a:r>
              <a:rPr lang="fr-FR" sz="2000" b="1" dirty="0" smtClean="0">
                <a:solidFill>
                  <a:srgbClr val="00B050"/>
                </a:solidFill>
              </a:rPr>
              <a:t>protégée</a:t>
            </a:r>
          </a:p>
          <a:p>
            <a:pPr marL="0" lvl="0" indent="0" algn="l"/>
            <a:r>
              <a:rPr lang="fr-FR" sz="2000" b="1" dirty="0">
                <a:solidFill>
                  <a:srgbClr val="00B050"/>
                </a:solidFill>
              </a:rPr>
              <a:t>	</a:t>
            </a:r>
            <a:r>
              <a:rPr lang="fr-FR" sz="2000" b="1" dirty="0" smtClean="0">
                <a:solidFill>
                  <a:srgbClr val="00B050"/>
                </a:solidFill>
              </a:rPr>
              <a:t>- Liste rouge</a:t>
            </a:r>
          </a:p>
          <a:p>
            <a:pPr marL="0" lvl="0" indent="0" algn="l"/>
            <a:endParaRPr lang="fr-FR" sz="2000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400" b="1" dirty="0">
              <a:solidFill>
                <a:srgbClr val="92D050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6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1" y="568412"/>
            <a:ext cx="7858896" cy="607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         PROPOSITIONS DE GESTION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		</a:t>
            </a:r>
            <a:r>
              <a:rPr lang="fr-FR" sz="1600" b="1" dirty="0" smtClean="0">
                <a:solidFill>
                  <a:srgbClr val="00B050"/>
                </a:solidFill>
              </a:rPr>
              <a:t>PRAIRIES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JP Sardin\Desktop\CHARENTE NATURE\ETUDES\ETUDES 2023\PUYMERLE\Cartes\Habitats puymerle - Copie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26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1" y="568412"/>
            <a:ext cx="7858896" cy="607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         PROPOSITIONS DE GESTION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			</a:t>
            </a:r>
            <a:r>
              <a:rPr lang="fr-FR" sz="1600" b="1" dirty="0" smtClean="0">
                <a:solidFill>
                  <a:srgbClr val="00B050"/>
                </a:solidFill>
              </a:rPr>
              <a:t>PRAIRIES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 smtClean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JP Sardin\Desktop\CHARENTE NATURE\ETUDES\ETUDES 2023\PUYMERLE\Cartes\Habitats puymerle - gestion (2)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6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9466" cy="6858000"/>
          </a:xfrm>
          <a:prstGeom prst="rect">
            <a:avLst/>
          </a:prstGeom>
        </p:spPr>
      </p:pic>
      <p:sp>
        <p:nvSpPr>
          <p:cNvPr id="395" name="Google Shape;395;p40"/>
          <p:cNvSpPr txBox="1">
            <a:spLocks noGrp="1"/>
          </p:cNvSpPr>
          <p:nvPr>
            <p:ph type="ctrTitle"/>
          </p:nvPr>
        </p:nvSpPr>
        <p:spPr>
          <a:xfrm>
            <a:off x="0" y="216138"/>
            <a:ext cx="8869686" cy="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l">
              <a:buClr>
                <a:schemeClr val="lt1"/>
              </a:buClr>
              <a:buSzPts val="2400"/>
            </a:pPr>
            <a:r>
              <a:rPr lang="fr-FR" sz="2400" b="1" i="1" dirty="0"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2400" b="1" i="1" dirty="0" err="1">
                <a:latin typeface="Arial"/>
                <a:ea typeface="Arial"/>
                <a:cs typeface="Arial"/>
                <a:sym typeface="Arial"/>
              </a:rPr>
              <a:t>Puymerle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0"/>
          <p:cNvSpPr txBox="1">
            <a:spLocks noGrp="1"/>
          </p:cNvSpPr>
          <p:nvPr>
            <p:ph type="subTitle" idx="1"/>
          </p:nvPr>
        </p:nvSpPr>
        <p:spPr>
          <a:xfrm>
            <a:off x="781402" y="1637617"/>
            <a:ext cx="6799805" cy="426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520"/>
              <a:buNone/>
            </a:pPr>
            <a:r>
              <a:rPr lang="fr-FR" sz="4400" b="1" dirty="0" smtClean="0">
                <a:solidFill>
                  <a:schemeClr val="lt1"/>
                </a:solidFill>
              </a:rPr>
              <a:t>MERCI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fr-FR" sz="4400" b="1" dirty="0">
                <a:solidFill>
                  <a:schemeClr val="lt1"/>
                </a:solidFill>
              </a:rPr>
              <a:t>pour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fr-FR" sz="4400" b="1" dirty="0">
                <a:solidFill>
                  <a:schemeClr val="lt1"/>
                </a:solidFill>
              </a:rPr>
              <a:t>votre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fr-FR" sz="4400" b="1" dirty="0">
                <a:solidFill>
                  <a:schemeClr val="lt1"/>
                </a:solidFill>
              </a:rPr>
              <a:t>attention</a:t>
            </a:r>
            <a:endParaRPr sz="4400" b="1" dirty="0">
              <a:solidFill>
                <a:schemeClr val="lt1"/>
              </a:solidFill>
            </a:endParaRPr>
          </a:p>
        </p:txBody>
      </p:sp>
      <p:pic>
        <p:nvPicPr>
          <p:cNvPr id="397" name="Google Shape;39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1182624" y="766119"/>
            <a:ext cx="6047232" cy="556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LES HABITATS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3024" y="5776976"/>
            <a:ext cx="887730" cy="8555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431203"/>
              </p:ext>
            </p:extLst>
          </p:nvPr>
        </p:nvGraphicFramePr>
        <p:xfrm>
          <a:off x="-1" y="1272746"/>
          <a:ext cx="8068964" cy="5585255"/>
        </p:xfrm>
        <a:graphic>
          <a:graphicData uri="http://schemas.openxmlformats.org/drawingml/2006/table">
            <a:tbl>
              <a:tblPr firstRow="1" firstCol="1" bandRow="1">
                <a:tableStyleId>{66438D8A-2F4C-4394-9BA3-D64CBE965DD5}</a:tableStyleId>
              </a:tblPr>
              <a:tblGrid>
                <a:gridCol w="2002523">
                  <a:extLst>
                    <a:ext uri="{9D8B030D-6E8A-4147-A177-3AD203B41FA5}">
                      <a16:colId xmlns:a16="http://schemas.microsoft.com/office/drawing/2014/main" val="419709551"/>
                    </a:ext>
                  </a:extLst>
                </a:gridCol>
                <a:gridCol w="2002523">
                  <a:extLst>
                    <a:ext uri="{9D8B030D-6E8A-4147-A177-3AD203B41FA5}">
                      <a16:colId xmlns:a16="http://schemas.microsoft.com/office/drawing/2014/main" val="1814013178"/>
                    </a:ext>
                  </a:extLst>
                </a:gridCol>
                <a:gridCol w="2002523">
                  <a:extLst>
                    <a:ext uri="{9D8B030D-6E8A-4147-A177-3AD203B41FA5}">
                      <a16:colId xmlns:a16="http://schemas.microsoft.com/office/drawing/2014/main" val="1233876709"/>
                    </a:ext>
                  </a:extLst>
                </a:gridCol>
                <a:gridCol w="877381">
                  <a:extLst>
                    <a:ext uri="{9D8B030D-6E8A-4147-A177-3AD203B41FA5}">
                      <a16:colId xmlns:a16="http://schemas.microsoft.com/office/drawing/2014/main" val="2700163466"/>
                    </a:ext>
                  </a:extLst>
                </a:gridCol>
                <a:gridCol w="653333">
                  <a:extLst>
                    <a:ext uri="{9D8B030D-6E8A-4147-A177-3AD203B41FA5}">
                      <a16:colId xmlns:a16="http://schemas.microsoft.com/office/drawing/2014/main" val="2468601140"/>
                    </a:ext>
                  </a:extLst>
                </a:gridCol>
                <a:gridCol w="530681">
                  <a:extLst>
                    <a:ext uri="{9D8B030D-6E8A-4147-A177-3AD203B41FA5}">
                      <a16:colId xmlns:a16="http://schemas.microsoft.com/office/drawing/2014/main" val="2839886019"/>
                    </a:ext>
                  </a:extLst>
                </a:gridCol>
              </a:tblGrid>
              <a:tr h="873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Habitat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(groupement végétal)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Nomenclature phytosociologique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N2000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VPR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Sup (Ha)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0112714"/>
                  </a:ext>
                </a:extLst>
              </a:tr>
              <a:tr h="850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Pelouses calcicoles mésophiles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Mesobromion erecti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34.32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6210*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****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3960746"/>
                  </a:ext>
                </a:extLst>
              </a:tr>
              <a:tr h="1204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Fourrés médio-européens sur sol fertile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</a:rPr>
                        <a:t>Rubo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ulmifolii</a:t>
                      </a:r>
                      <a:r>
                        <a:rPr lang="fr-FR" sz="1000" dirty="0">
                          <a:effectLst/>
                        </a:rPr>
                        <a:t> – </a:t>
                      </a:r>
                      <a:r>
                        <a:rPr lang="fr-FR" sz="1000" dirty="0" err="1">
                          <a:effectLst/>
                        </a:rPr>
                        <a:t>Viburnion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lantanae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31.81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139150"/>
                  </a:ext>
                </a:extLst>
              </a:tr>
              <a:tr h="829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Prairies de fauche atlantiques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Lino-Gaudinion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38.21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6510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5844744"/>
                  </a:ext>
                </a:extLst>
              </a:tr>
              <a:tr h="914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Chênaies pubescentes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Quercion pubescenti-petraeae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41.71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9510339"/>
                  </a:ext>
                </a:extLst>
              </a:tr>
              <a:tr h="914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Friches graminéennes mésophiles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Convolvulo-Agropyrion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87.2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0175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1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522575" y="2060448"/>
            <a:ext cx="7142581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JP Sardin\Desktop\CHARENTE NATURE\ETUDES\ETUDES 2023\PUYMERLE\Cartes\Habitats puymerle - Copie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4153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9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522575" y="2060448"/>
            <a:ext cx="7142581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JP Sardin\Desktop\CHARENTE NATURE\ETUDES\ETUDES 2023\PUYMERLE\Photos\DSC_46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9344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5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>
            <a:off x="522575" y="2060448"/>
            <a:ext cx="7142581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Objectifs 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  <a:r>
              <a:rPr lang="fr-FR" sz="2000" b="1" dirty="0" smtClean="0">
                <a:solidFill>
                  <a:srgbClr val="00B050"/>
                </a:solidFill>
              </a:rPr>
              <a:t>- Recenser la biodiversité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Identifier les éléments patrimoniaux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Définir les enjeux écologiques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fr-FR" sz="2000" b="1" dirty="0">
              <a:solidFill>
                <a:srgbClr val="00B05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 smtClean="0">
                <a:solidFill>
                  <a:srgbClr val="00B050"/>
                </a:solidFill>
              </a:rPr>
              <a:t>	- Proposer des mesures de gestion pour améliorer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fr-FR" sz="2000" b="1" dirty="0">
                <a:solidFill>
                  <a:srgbClr val="00B050"/>
                </a:solidFill>
              </a:rPr>
              <a:t>	</a:t>
            </a:r>
            <a:r>
              <a:rPr lang="fr-FR" sz="2000" b="1" dirty="0" smtClean="0">
                <a:solidFill>
                  <a:srgbClr val="00B050"/>
                </a:solidFill>
              </a:rPr>
              <a:t>  la conservation et la valorisation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400" b="1" dirty="0">
              <a:solidFill>
                <a:srgbClr val="92D050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839459" y="1"/>
            <a:ext cx="6600451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fr-FR" sz="1600" b="1" i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Diagnostic écologique du site de </a:t>
            </a:r>
            <a:r>
              <a:rPr lang="fr-FR" sz="1600" b="1" i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Puymerle</a:t>
            </a:r>
            <a:endParaRPr sz="1600" b="1" i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600" y="5801360"/>
            <a:ext cx="887730" cy="8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JP Sardin\Desktop\CHARENTE NATURE\ETUDES\ETUDES 2023\PUYMERLE\Photos\DSC_454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4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247</Words>
  <Application>Microsoft Office PowerPoint</Application>
  <PresentationFormat>Affichage à l'écran (4:3)</PresentationFormat>
  <Paragraphs>221</Paragraphs>
  <Slides>52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Courier New</vt:lpstr>
      <vt:lpstr>Noto Sans Symbols</vt:lpstr>
      <vt:lpstr>Times New Roman</vt:lpstr>
      <vt:lpstr>Trebuchet MS</vt:lpstr>
      <vt:lpstr>Facette</vt:lpstr>
      <vt:lpstr>Site de l’Ermitage de Puymerle  Commune d’Aussac-Vadalle CDC Cœur de Charente</vt:lpstr>
      <vt:lpstr>       Site de l’Ermitage de Puymerle Diagnostic Ecologique   </vt:lpstr>
      <vt:lpstr>Diagnostic écologique du site de Puymerle</vt:lpstr>
      <vt:lpstr>Diagnostic écologique du site de Puymerle</vt:lpstr>
      <vt:lpstr>Diagnostic écologique du site de Puymerle</vt:lpstr>
      <vt:lpstr>Diagnostic écologique du site de Puymerle</vt:lpstr>
      <vt:lpstr>Diagnostic écologique du site de Puymerle</vt:lpstr>
      <vt:lpstr>Diagnostic écologique du site de Puymerle</vt:lpstr>
      <vt:lpstr>Diagnostic écologique du site de Puymerle</vt:lpstr>
      <vt:lpstr>Présentation PowerPoint</vt:lpstr>
      <vt:lpstr>Présentation PowerPoint</vt:lpstr>
      <vt:lpstr>Présentation PowerPoint</vt:lpstr>
      <vt:lpstr>Diagnostic écologique du site de Puymerle</vt:lpstr>
      <vt:lpstr>Présentation PowerPoint</vt:lpstr>
      <vt:lpstr>Diagnostic écologique du site de Puymerle</vt:lpstr>
      <vt:lpstr>Diagnostic écologique du site de Puymerle</vt:lpstr>
      <vt:lpstr>Présentation PowerPoint</vt:lpstr>
      <vt:lpstr>Présentation PowerPoint</vt:lpstr>
      <vt:lpstr>Présentation PowerPoint</vt:lpstr>
      <vt:lpstr>Odontite de Jaubert</vt:lpstr>
      <vt:lpstr>Présentation PowerPoint</vt:lpstr>
      <vt:lpstr>Présentation PowerPoint</vt:lpstr>
      <vt:lpstr>Diagnostic écologique du site de Puymerle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Diagnostic écologique du site de Puymerle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Azuré du serpolet</vt:lpstr>
      <vt:lpstr>Machaon</vt:lpstr>
      <vt:lpstr>Diagnostic écologique du site de Puymerle</vt:lpstr>
      <vt:lpstr>Diagnostic écologique du site de Puymerle</vt:lpstr>
      <vt:lpstr>Diagnostic écologique du site de Puymerle</vt:lpstr>
      <vt:lpstr>Diagnostic écologique du site de Puymerle</vt:lpstr>
      <vt:lpstr>Diagnostic écologique du site de Puymerle</vt:lpstr>
      <vt:lpstr>Diagnostic écologique du site de Puymerle</vt:lpstr>
      <vt:lpstr>Diagnostic écologique du site de Puymerle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de la biodiversité  de Grand Angoulême</dc:title>
  <dc:creator>JP Sardin</dc:creator>
  <cp:lastModifiedBy>JP Sardin</cp:lastModifiedBy>
  <cp:revision>46</cp:revision>
  <dcterms:created xsi:type="dcterms:W3CDTF">2021-09-19T09:24:20Z</dcterms:created>
  <dcterms:modified xsi:type="dcterms:W3CDTF">2023-12-20T19:42:08Z</dcterms:modified>
</cp:coreProperties>
</file>