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37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media/image53.jpeg" ContentType="image/jpeg"/>
  <Override PartName="/ppt/media/image1.jpeg" ContentType="image/jpeg"/>
  <Override PartName="/ppt/media/image17.jpeg" ContentType="image/jpeg"/>
  <Override PartName="/ppt/media/image3.png" ContentType="image/png"/>
  <Override PartName="/ppt/media/image58.png" ContentType="image/png"/>
  <Override PartName="/ppt/media/image56.jpeg" ContentType="image/jpeg"/>
  <Override PartName="/ppt/media/image2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23.jpeg" ContentType="image/jpeg"/>
  <Override PartName="/ppt/media/image9.png" ContentType="image/png"/>
  <Override PartName="/ppt/media/image51.jpeg" ContentType="image/jpeg"/>
  <Override PartName="/ppt/media/image10.png" ContentType="image/png"/>
  <Override PartName="/ppt/media/image29.jpeg" ContentType="image/jpeg"/>
  <Override PartName="/ppt/media/image11.png" ContentType="image/png"/>
  <Override PartName="/ppt/media/image12.jpeg" ContentType="image/jpeg"/>
  <Override PartName="/ppt/media/image13.png" ContentType="image/png"/>
  <Override PartName="/ppt/media/image14.jpeg" ContentType="image/jpeg"/>
  <Override PartName="/ppt/media/image15.png" ContentType="image/png"/>
  <Override PartName="/ppt/media/image3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2.png" ContentType="image/png"/>
  <Override PartName="/ppt/media/image20.png" ContentType="image/png"/>
  <Override PartName="/ppt/media/image40.jpeg" ContentType="image/jpeg"/>
  <Override PartName="/ppt/media/image21.jpeg" ContentType="image/jpe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59.wmf" ContentType="image/x-wmf"/>
  <Override PartName="/ppt/media/image28.jpeg" ContentType="image/jpeg"/>
  <Override PartName="/ppt/media/image57.png" ContentType="image/pn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62.png" ContentType="image/png"/>
  <Override PartName="/ppt/media/image34.png" ContentType="image/pn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60.png" ContentType="image/png"/>
  <Override PartName="/ppt/media/image46.png" ContentType="image/pn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jpeg" ContentType="image/jpeg"/>
  <Override PartName="/ppt/media/image54.jpeg" ContentType="image/jpeg"/>
  <Override PartName="/ppt/media/image55.jpeg" ContentType="image/jpeg"/>
  <Override PartName="/ppt/media/image61.wmf" ContentType="image/x-wmf"/>
  <Override PartName="/ppt/media/image63.wmf" ContentType="image/x-wmf"/>
  <Override PartName="/ppt/media/image64.png" ContentType="image/png"/>
  <Override PartName="/ppt/media/image65.jpeg" ContentType="image/jpeg"/>
  <Override PartName="/ppt/media/image66.png" ContentType="image/png"/>
  <Override PartName="/ppt/media/image67.jpeg" ContentType="image/jpeg"/>
  <Override PartName="/ppt/media/image68.jpeg" ContentType="image/jpeg"/>
  <Override PartName="/ppt/media/image6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1130760" y="2404440"/>
            <a:ext cx="5826240" cy="763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1130760" y="2404440"/>
            <a:ext cx="5826240" cy="763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-8640" y="-8640"/>
            <a:ext cx="9169560" cy="6874920"/>
            <a:chOff x="-8640" y="-8640"/>
            <a:chExt cx="9169560" cy="6874920"/>
          </a:xfrm>
        </p:grpSpPr>
        <p:sp>
          <p:nvSpPr>
            <p:cNvPr id="1" name="CustomShape 2"/>
            <p:cNvSpPr/>
            <p:nvPr/>
          </p:nvSpPr>
          <p:spPr>
            <a:xfrm>
              <a:off x="-8640" y="4013280"/>
              <a:ext cx="456840" cy="2853000"/>
            </a:xfrm>
            <a:custGeom>
              <a:avLst/>
              <a:gdLst/>
              <a:ah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" name="CustomShape 3"/>
            <p:cNvSpPr/>
            <p:nvPr/>
          </p:nvSpPr>
          <p:spPr>
            <a:xfrm flipH="1" rot="10800000">
              <a:off x="5130000" y="4176000"/>
              <a:ext cx="4022280" cy="2682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d8d8d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7042680" y="0"/>
              <a:ext cx="1218960" cy="6857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bfbf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6891840" y="0"/>
              <a:ext cx="2269080" cy="6866280"/>
            </a:xfrm>
            <a:custGeom>
              <a:avLst/>
              <a:gdLst/>
              <a:ah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7205040" y="-8640"/>
              <a:ext cx="1947960" cy="6866280"/>
            </a:xfrm>
            <a:custGeom>
              <a:avLst/>
              <a:gdLst/>
              <a:ah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6638040" y="3920040"/>
              <a:ext cx="2513160" cy="2937600"/>
            </a:xfrm>
            <a:custGeom>
              <a:avLst/>
              <a:gdLst/>
              <a:ah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010280" y="-8640"/>
              <a:ext cx="2142360" cy="6866280"/>
            </a:xfrm>
            <a:custGeom>
              <a:avLst/>
              <a:gdLst/>
              <a:ah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7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8295840" y="-8640"/>
              <a:ext cx="857160" cy="6866280"/>
            </a:xfrm>
            <a:custGeom>
              <a:avLst/>
              <a:gdLst/>
              <a:ah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7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8077320" y="-8640"/>
              <a:ext cx="1066320" cy="6866280"/>
            </a:xfrm>
            <a:custGeom>
              <a:avLst/>
              <a:gdLst/>
              <a:ah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8060400" y="4893840"/>
              <a:ext cx="1093680" cy="1963800"/>
            </a:xfrm>
            <a:custGeom>
              <a:avLst/>
              <a:gdLst/>
              <a:ah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-8640" y="-8640"/>
            <a:ext cx="9169560" cy="6874920"/>
            <a:chOff x="-8640" y="-8640"/>
            <a:chExt cx="9169560" cy="6874920"/>
          </a:xfrm>
        </p:grpSpPr>
        <p:sp>
          <p:nvSpPr>
            <p:cNvPr id="12" name="CustomShape 13"/>
            <p:cNvSpPr/>
            <p:nvPr/>
          </p:nvSpPr>
          <p:spPr>
            <a:xfrm flipH="1" rot="10800000">
              <a:off x="5130000" y="4176000"/>
              <a:ext cx="4022280" cy="2682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d8d8d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" name="CustomShape 14"/>
            <p:cNvSpPr/>
            <p:nvPr/>
          </p:nvSpPr>
          <p:spPr>
            <a:xfrm>
              <a:off x="7042680" y="0"/>
              <a:ext cx="1218960" cy="6857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bfbf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" name="CustomShape 15"/>
            <p:cNvSpPr/>
            <p:nvPr/>
          </p:nvSpPr>
          <p:spPr>
            <a:xfrm>
              <a:off x="6891840" y="0"/>
              <a:ext cx="2269080" cy="6866280"/>
            </a:xfrm>
            <a:custGeom>
              <a:avLst/>
              <a:gdLst/>
              <a:ah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7205040" y="-8640"/>
              <a:ext cx="1947960" cy="6866280"/>
            </a:xfrm>
            <a:custGeom>
              <a:avLst/>
              <a:gdLst/>
              <a:ah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6638040" y="3920040"/>
              <a:ext cx="2513160" cy="2937600"/>
            </a:xfrm>
            <a:custGeom>
              <a:avLst/>
              <a:gdLst/>
              <a:ah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7010280" y="-8640"/>
              <a:ext cx="2142360" cy="6866280"/>
            </a:xfrm>
            <a:custGeom>
              <a:avLst/>
              <a:gdLst/>
              <a:ah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7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8295840" y="-8640"/>
              <a:ext cx="857160" cy="6866280"/>
            </a:xfrm>
            <a:custGeom>
              <a:avLst/>
              <a:gdLst/>
              <a:ah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7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8077320" y="-8640"/>
              <a:ext cx="1066320" cy="6866280"/>
            </a:xfrm>
            <a:custGeom>
              <a:avLst/>
              <a:gdLst/>
              <a:ah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8060400" y="4893840"/>
              <a:ext cx="1093680" cy="1963800"/>
            </a:xfrm>
            <a:custGeom>
              <a:avLst/>
              <a:gdLst/>
              <a:ah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-8640" y="-8640"/>
              <a:ext cx="863280" cy="569772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</p:spPr>
        <p:txBody>
          <a:bodyPr anchor="b">
            <a:noAutofit/>
          </a:bodyPr>
          <a:p>
            <a:r>
              <a:rPr b="0" lang="fr-FR" sz="5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5405400" y="6041520"/>
            <a:ext cx="6836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09480" y="6041520"/>
            <a:ext cx="462276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6444720" y="6041520"/>
            <a:ext cx="51228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6956F2C-1400-4C9A-A552-C9CC617F2897}" type="slidenum">
              <a:rPr b="0" lang="fr-FR" sz="900" spc="-1" strike="noStrike">
                <a:solidFill>
                  <a:srgbClr val="90c226"/>
                </a:solidFill>
                <a:latin typeface="Trebuchet MS"/>
                <a:ea typeface="Trebuchet MS"/>
              </a:rPr>
              <a:t>&lt;numéro&gt;</a:t>
            </a:fld>
            <a:endParaRPr b="0" lang="fr-FR" sz="9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-8640" y="-8640"/>
            <a:ext cx="9169560" cy="6874920"/>
            <a:chOff x="-8640" y="-8640"/>
            <a:chExt cx="9169560" cy="6874920"/>
          </a:xfrm>
        </p:grpSpPr>
        <p:sp>
          <p:nvSpPr>
            <p:cNvPr id="64" name="CustomShape 2"/>
            <p:cNvSpPr/>
            <p:nvPr/>
          </p:nvSpPr>
          <p:spPr>
            <a:xfrm>
              <a:off x="-8640" y="4013280"/>
              <a:ext cx="456840" cy="2853000"/>
            </a:xfrm>
            <a:custGeom>
              <a:avLst/>
              <a:gdLst/>
              <a:ah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" name="CustomShape 3"/>
            <p:cNvSpPr/>
            <p:nvPr/>
          </p:nvSpPr>
          <p:spPr>
            <a:xfrm flipH="1" rot="10800000">
              <a:off x="5130000" y="4176000"/>
              <a:ext cx="4022280" cy="2682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d8d8d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7042680" y="0"/>
              <a:ext cx="1218960" cy="6857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bfbf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6891840" y="0"/>
              <a:ext cx="2269080" cy="6866280"/>
            </a:xfrm>
            <a:custGeom>
              <a:avLst/>
              <a:gdLst/>
              <a:ah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7205040" y="-8640"/>
              <a:ext cx="1947960" cy="6866280"/>
            </a:xfrm>
            <a:custGeom>
              <a:avLst/>
              <a:gdLst/>
              <a:ah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6638040" y="3920040"/>
              <a:ext cx="2513160" cy="2937600"/>
            </a:xfrm>
            <a:custGeom>
              <a:avLst/>
              <a:gdLst/>
              <a:ah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7010280" y="-8640"/>
              <a:ext cx="2142360" cy="6866280"/>
            </a:xfrm>
            <a:custGeom>
              <a:avLst/>
              <a:gdLst/>
              <a:ah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7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8295840" y="-8640"/>
              <a:ext cx="857160" cy="6866280"/>
            </a:xfrm>
            <a:custGeom>
              <a:avLst/>
              <a:gdLst/>
              <a:ah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70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8077320" y="-8640"/>
              <a:ext cx="1066320" cy="6866280"/>
            </a:xfrm>
            <a:custGeom>
              <a:avLst/>
              <a:gdLst/>
              <a:ah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8060400" y="4893840"/>
              <a:ext cx="1093680" cy="1963800"/>
            </a:xfrm>
            <a:custGeom>
              <a:avLst/>
              <a:gdLst/>
              <a:ah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520" cy="1320480"/>
          </a:xfrm>
          <a:prstGeom prst="rect">
            <a:avLst/>
          </a:prstGeom>
        </p:spPr>
        <p:txBody>
          <a:bodyPr>
            <a:normAutofit/>
          </a:bodyPr>
          <a:p>
            <a:r>
              <a:rPr b="0" lang="fr-FR" sz="36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09480" y="2160720"/>
            <a:ext cx="6347520" cy="388044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5405400" y="6041520"/>
            <a:ext cx="6836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09480" y="6041520"/>
            <a:ext cx="462276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6444720" y="6041520"/>
            <a:ext cx="51228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2F9293C-5CE9-4C91-9189-38433E9E79B1}" type="slidenum">
              <a:rPr b="0" lang="fr-FR" sz="900" spc="-1" strike="noStrike">
                <a:solidFill>
                  <a:srgbClr val="90c226"/>
                </a:solidFill>
                <a:latin typeface="Trebuchet MS"/>
                <a:ea typeface="Trebuchet MS"/>
              </a:rPr>
              <a:t>&lt;numéro&gt;</a:t>
            </a:fld>
            <a:endParaRPr b="0" lang="fr-FR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2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wmf"/><Relationship Id="rId3" Type="http://schemas.openxmlformats.org/officeDocument/2006/relationships/slideLayout" Target="../slideLayouts/slideLayout2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wmf"/><Relationship Id="rId3" Type="http://schemas.openxmlformats.org/officeDocument/2006/relationships/slideLayout" Target="../slideLayouts/slideLayout2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wmf"/><Relationship Id="rId3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jpeg"/><Relationship Id="rId3" Type="http://schemas.openxmlformats.org/officeDocument/2006/relationships/slideLayout" Target="../slideLayouts/slideLayout2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jpeg"/><Relationship Id="rId3" Type="http://schemas.openxmlformats.org/officeDocument/2006/relationships/slideLayout" Target="../slideLayouts/slideLayout2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 4" descr="C:\Users\JP Sardin\Desktop\CHARENTE NATURE\ETUDES\ETUDES 2023\PUYMERLE\Photos\DSC_4567.JPG"/>
          <p:cNvPicPr/>
          <p:nvPr/>
        </p:nvPicPr>
        <p:blipFill>
          <a:blip r:embed="rId1"/>
          <a:stretch/>
        </p:blipFill>
        <p:spPr>
          <a:xfrm>
            <a:off x="0" y="-85320"/>
            <a:ext cx="9143640" cy="6942960"/>
          </a:xfrm>
          <a:prstGeom prst="rect">
            <a:avLst/>
          </a:prstGeom>
          <a:ln>
            <a:noFill/>
          </a:ln>
        </p:spPr>
      </p:pic>
      <p:sp>
        <p:nvSpPr>
          <p:cNvPr id="116" name="TextShape 1"/>
          <p:cNvSpPr txBox="1"/>
          <p:nvPr/>
        </p:nvSpPr>
        <p:spPr>
          <a:xfrm>
            <a:off x="839520" y="0"/>
            <a:ext cx="7524000" cy="28890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Arial"/>
                <a:ea typeface="Arial"/>
              </a:rPr>
              <a:t>Site de l’Ermitage de Puymerle</a:t>
            </a:r>
            <a:br/>
            <a:br/>
            <a:r>
              <a:rPr b="1" lang="fr-FR" sz="2400" spc="-1" strike="noStrike">
                <a:solidFill>
                  <a:srgbClr val="ffffff"/>
                </a:solidFill>
                <a:latin typeface="Arial"/>
                <a:ea typeface="Arial"/>
              </a:rPr>
              <a:t>Commune d’Aussac-Vadalle</a:t>
            </a:r>
            <a:br/>
            <a:r>
              <a:rPr b="1" lang="fr-FR" sz="2400" spc="-1" strike="noStrike">
                <a:solidFill>
                  <a:srgbClr val="ffffff"/>
                </a:solidFill>
                <a:latin typeface="Arial"/>
                <a:ea typeface="Arial"/>
              </a:rPr>
              <a:t>CDC Cœur de Charente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474840" y="4071960"/>
            <a:ext cx="8254440" cy="14313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Trebuchet MS"/>
                <a:ea typeface="Trebuchet MS"/>
              </a:rPr>
              <a:t>Diagnostic Ecologique</a:t>
            </a:r>
            <a:endParaRPr b="0" lang="fr-FR" sz="36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endParaRPr b="0" lang="fr-FR" sz="3600" spc="-1" strike="noStrike">
              <a:latin typeface="Arial"/>
            </a:endParaRPr>
          </a:p>
          <a:p>
            <a:pPr marL="285840" indent="-212040" algn="just">
              <a:lnSpc>
                <a:spcPct val="100000"/>
              </a:lnSpc>
              <a:spcBef>
                <a:spcPts val="1001"/>
              </a:spcBef>
            </a:pPr>
            <a:endParaRPr b="0" lang="fr-FR" sz="3600" spc="-1" strike="noStrike">
              <a:latin typeface="Arial"/>
            </a:endParaRPr>
          </a:p>
          <a:p>
            <a:pPr marL="285840" indent="-212040" algn="just">
              <a:lnSpc>
                <a:spcPct val="100000"/>
              </a:lnSpc>
              <a:spcBef>
                <a:spcPts val="1001"/>
              </a:spcBef>
            </a:pPr>
            <a:endParaRPr b="0" lang="fr-FR" sz="36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endParaRPr b="0" lang="fr-FR" sz="3600" spc="-1" strike="noStrike">
              <a:latin typeface="Arial"/>
            </a:endParaRPr>
          </a:p>
        </p:txBody>
      </p:sp>
      <p:pic>
        <p:nvPicPr>
          <p:cNvPr id="118" name="Google Shape;145;p1" descr=""/>
          <p:cNvPicPr/>
          <p:nvPr/>
        </p:nvPicPr>
        <p:blipFill>
          <a:blip r:embed="rId2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Image 3" descr="C:\Users\JP Sardin\Desktop\CHARENTE NATURE\ETUDES\ETUDES 2023\PUYMERLE\Photos\DSC_4992.JPG"/>
          <p:cNvPicPr/>
          <p:nvPr/>
        </p:nvPicPr>
        <p:blipFill>
          <a:blip r:embed="rId1"/>
          <a:stretch/>
        </p:blipFill>
        <p:spPr>
          <a:xfrm>
            <a:off x="0" y="14040"/>
            <a:ext cx="9143640" cy="6843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Image 3" descr="C:\Users\JP Sardin\Desktop\CHARENTE NATURE\ETUDES\ETUDES 2023\PUYMERLE\Photos\DSC_5009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Image 3" descr="C:\Users\JP Sardin\Desktop\CHARENTE NATURE\ETUDES\ETUDES 2023\PUYMERLE\Photos\DSC_4572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987480" y="1548360"/>
            <a:ext cx="6351840" cy="5095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LA FLORE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plus de 100 espèces végétales recensées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- 1 espèce protégée au niveau national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- 9 espèces d’orchidées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- 1 arbre remarquable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des potentialités d’amélioration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… 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Image 3" descr="C:\Users\JP Sardin\Desktop\CHARENTE NATURE\ETUDES\ETUDES 2023\PUYMERLE\Photos\DSC_4574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522720" y="2060280"/>
            <a:ext cx="7142400" cy="4266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Objectifs :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Recenser la biodiversité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Identifier les éléments patrimoniaux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Définir les enjeux écologiques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Proposer des mesures de gestion pour améliorer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la conservation et la valorisation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  <p:pic>
        <p:nvPicPr>
          <p:cNvPr id="168" name="Image 1" descr=""/>
          <p:cNvPicPr/>
          <p:nvPr/>
        </p:nvPicPr>
        <p:blipFill>
          <a:blip r:embed="rId2"/>
          <a:stretch/>
        </p:blipFill>
        <p:spPr>
          <a:xfrm>
            <a:off x="-286920" y="0"/>
            <a:ext cx="97779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522720" y="2060280"/>
            <a:ext cx="7142400" cy="4266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1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  <p:pic>
        <p:nvPicPr>
          <p:cNvPr id="172" name="Image 1" descr=""/>
          <p:cNvPicPr/>
          <p:nvPr/>
        </p:nvPicPr>
        <p:blipFill>
          <a:blip r:embed="rId2"/>
          <a:stretch/>
        </p:blipFill>
        <p:spPr>
          <a:xfrm>
            <a:off x="0" y="0"/>
            <a:ext cx="1021392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Image 3" descr=""/>
          <p:cNvPicPr/>
          <p:nvPr/>
        </p:nvPicPr>
        <p:blipFill>
          <a:blip r:embed="rId1"/>
          <a:stretch/>
        </p:blipFill>
        <p:spPr>
          <a:xfrm>
            <a:off x="0" y="0"/>
            <a:ext cx="4560480" cy="7269840"/>
          </a:xfrm>
          <a:prstGeom prst="rect">
            <a:avLst/>
          </a:prstGeom>
          <a:ln>
            <a:noFill/>
          </a:ln>
        </p:spPr>
      </p:pic>
      <p:pic>
        <p:nvPicPr>
          <p:cNvPr id="176" name="Image 4" descr=""/>
          <p:cNvPicPr/>
          <p:nvPr/>
        </p:nvPicPr>
        <p:blipFill>
          <a:blip r:embed="rId2"/>
          <a:stretch/>
        </p:blipFill>
        <p:spPr>
          <a:xfrm>
            <a:off x="4560840" y="0"/>
            <a:ext cx="4582800" cy="7269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Image 3" descr=""/>
          <p:cNvPicPr/>
          <p:nvPr/>
        </p:nvPicPr>
        <p:blipFill>
          <a:blip r:embed="rId1"/>
          <a:stretch/>
        </p:blipFill>
        <p:spPr>
          <a:xfrm>
            <a:off x="4572000" y="0"/>
            <a:ext cx="4851720" cy="7277760"/>
          </a:xfrm>
          <a:prstGeom prst="rect">
            <a:avLst/>
          </a:prstGeom>
          <a:ln>
            <a:noFill/>
          </a:ln>
        </p:spPr>
      </p:pic>
      <p:pic>
        <p:nvPicPr>
          <p:cNvPr id="180" name="Image 4" descr=""/>
          <p:cNvPicPr/>
          <p:nvPr/>
        </p:nvPicPr>
        <p:blipFill>
          <a:blip r:embed="rId2"/>
          <a:stretch/>
        </p:blipFill>
        <p:spPr>
          <a:xfrm>
            <a:off x="-321120" y="-485640"/>
            <a:ext cx="4892760" cy="7395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Image 3" descr=""/>
          <p:cNvPicPr/>
          <p:nvPr/>
        </p:nvPicPr>
        <p:blipFill>
          <a:blip r:embed="rId1"/>
          <a:stretch/>
        </p:blipFill>
        <p:spPr>
          <a:xfrm>
            <a:off x="-428040" y="0"/>
            <a:ext cx="1027512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-307800" y="-210960"/>
            <a:ext cx="8501760" cy="25405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33000"/>
          </a:bodyPr>
          <a:p>
            <a:pPr algn="ctr">
              <a:lnSpc>
                <a:spcPct val="100000"/>
              </a:lnSpc>
            </a:pPr>
            <a:br/>
            <a:br/>
            <a:br/>
            <a:br/>
            <a:br/>
            <a:br/>
            <a:br/>
            <a:r>
              <a:rPr b="1" lang="fr-FR" sz="3600" spc="-1" strike="noStrike">
                <a:solidFill>
                  <a:srgbClr val="00b050"/>
                </a:solidFill>
                <a:latin typeface="Arial"/>
                <a:ea typeface="Arial"/>
              </a:rPr>
              <a:t>Site de l’Ermitage de Puymerle</a:t>
            </a:r>
            <a:br/>
            <a:r>
              <a:rPr b="1" lang="fr-FR" sz="3600" spc="-1" strike="noStrike">
                <a:solidFill>
                  <a:srgbClr val="00b050"/>
                </a:solidFill>
                <a:latin typeface="Trebuchet MS"/>
                <a:ea typeface="Trebuchet MS"/>
              </a:rPr>
              <a:t>Diagnostic Ecologique</a:t>
            </a:r>
            <a:br/>
            <a:br/>
            <a:br/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1934280"/>
            <a:ext cx="7270920" cy="4439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Réalisé en partenariat avec :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La commune d’Aussac-Vadalle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La Communauté de Communes Cœur de Charente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Le Département de la Charente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 </a:t>
            </a:r>
            <a:endParaRPr b="0" lang="fr-FR" sz="18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endParaRPr b="0" lang="fr-FR" sz="1800" spc="-1" strike="noStrike">
              <a:latin typeface="Arial"/>
            </a:endParaRPr>
          </a:p>
          <a:p>
            <a:pPr marL="285840" indent="-212040" algn="just">
              <a:lnSpc>
                <a:spcPct val="100000"/>
              </a:lnSpc>
              <a:spcBef>
                <a:spcPts val="1001"/>
              </a:spcBef>
            </a:pPr>
            <a:endParaRPr b="0" lang="fr-FR" sz="1800" spc="-1" strike="noStrike">
              <a:latin typeface="Arial"/>
            </a:endParaRPr>
          </a:p>
          <a:p>
            <a:pPr marL="285840" indent="-212040" algn="just">
              <a:lnSpc>
                <a:spcPct val="100000"/>
              </a:lnSpc>
              <a:spcBef>
                <a:spcPts val="1001"/>
              </a:spcBef>
            </a:pPr>
            <a:endParaRPr b="0" lang="fr-FR" sz="18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endParaRPr b="0" lang="fr-FR" sz="1800" spc="-1" strike="noStrike">
              <a:latin typeface="Arial"/>
            </a:endParaRPr>
          </a:p>
        </p:txBody>
      </p:sp>
      <p:pic>
        <p:nvPicPr>
          <p:cNvPr id="121" name="Google Shape;145;p1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  <p:pic>
        <p:nvPicPr>
          <p:cNvPr id="122" name="Image 1" descr=""/>
          <p:cNvPicPr/>
          <p:nvPr/>
        </p:nvPicPr>
        <p:blipFill>
          <a:blip r:embed="rId2"/>
          <a:stretch/>
        </p:blipFill>
        <p:spPr>
          <a:xfrm>
            <a:off x="665280" y="4761720"/>
            <a:ext cx="1236600" cy="1236600"/>
          </a:xfrm>
          <a:prstGeom prst="rect">
            <a:avLst/>
          </a:prstGeom>
          <a:ln>
            <a:noFill/>
          </a:ln>
        </p:spPr>
      </p:pic>
      <p:pic>
        <p:nvPicPr>
          <p:cNvPr id="123" name="Image 2" descr=""/>
          <p:cNvPicPr/>
          <p:nvPr/>
        </p:nvPicPr>
        <p:blipFill>
          <a:blip r:embed="rId3"/>
          <a:stretch/>
        </p:blipFill>
        <p:spPr>
          <a:xfrm>
            <a:off x="2260080" y="4631400"/>
            <a:ext cx="2250000" cy="1497240"/>
          </a:xfrm>
          <a:prstGeom prst="rect">
            <a:avLst/>
          </a:prstGeom>
          <a:ln>
            <a:noFill/>
          </a:ln>
        </p:spPr>
      </p:pic>
      <p:pic>
        <p:nvPicPr>
          <p:cNvPr id="124" name="Image 3" descr=""/>
          <p:cNvPicPr/>
          <p:nvPr/>
        </p:nvPicPr>
        <p:blipFill>
          <a:blip r:embed="rId4"/>
          <a:stretch/>
        </p:blipFill>
        <p:spPr>
          <a:xfrm>
            <a:off x="4361040" y="4657320"/>
            <a:ext cx="2719440" cy="1470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321;p28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85" name="TextShape 1"/>
          <p:cNvSpPr txBox="1"/>
          <p:nvPr/>
        </p:nvSpPr>
        <p:spPr>
          <a:xfrm>
            <a:off x="781560" y="216000"/>
            <a:ext cx="8087760" cy="50688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85000"/>
          </a:bodyPr>
          <a:p>
            <a:pPr>
              <a:lnSpc>
                <a:spcPct val="100000"/>
              </a:lnSpc>
            </a:pPr>
            <a:r>
              <a:rPr b="1" lang="fr-FR" sz="3200" spc="-1" strike="noStrike">
                <a:solidFill>
                  <a:srgbClr val="ffffff"/>
                </a:solidFill>
                <a:latin typeface="Arial"/>
                <a:ea typeface="Arial"/>
              </a:rPr>
              <a:t>Odontite de Jaubert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1942560" y="1637640"/>
            <a:ext cx="6600240" cy="4265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9" name="Image 3" descr="C:\Users\JP Sardin\Desktop\CHARENTE NATURE\ETUDES\ETUDES 2023\PUYMERLE\Odontite carte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Image 3" descr="C:\Users\JP Sardin\Desktop\CHARENTE NATURE\ETUDES\ETUDES 2023\PUYMERLE\Cartes\Flore pat puymerle - Copie.jpeg"/>
          <p:cNvPicPr/>
          <p:nvPr/>
        </p:nvPicPr>
        <p:blipFill>
          <a:blip r:embed="rId1"/>
          <a:stretch/>
        </p:blipFill>
        <p:spPr>
          <a:xfrm>
            <a:off x="0" y="-5760"/>
            <a:ext cx="9143640" cy="686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987480" y="1841040"/>
            <a:ext cx="6351840" cy="443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LA FAUNE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- 38 espèces d’oiseaux nicheurs</a:t>
            </a:r>
            <a:endParaRPr b="0" lang="fr-F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- 5 espèces de mammifères dont 1 chiroptère</a:t>
            </a:r>
            <a:endParaRPr b="0" lang="fr-F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- 3 espèces de reptiles et 2 d’amphibiens</a:t>
            </a:r>
            <a:endParaRPr b="0" lang="fr-F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- 47 espèces de papillons de jour</a:t>
            </a:r>
            <a:endParaRPr b="0" lang="fr-F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- 15 espèces d’orthoptères</a:t>
            </a:r>
            <a:endParaRPr b="0" lang="fr-F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8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…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Image 3" descr="C:\Users\JP Sardin\Desktop\CHARENTE NATURE\ETUDES\ETUDES 2023\PUYMERLE\Photos\Chevreuil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1" name="Image 3" descr=""/>
          <p:cNvPicPr/>
          <p:nvPr/>
        </p:nvPicPr>
        <p:blipFill>
          <a:blip r:embed="rId1"/>
          <a:stretch/>
        </p:blipFill>
        <p:spPr>
          <a:xfrm>
            <a:off x="-1019520" y="0"/>
            <a:ext cx="1028880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Image 3" descr=""/>
          <p:cNvPicPr/>
          <p:nvPr/>
        </p:nvPicPr>
        <p:blipFill>
          <a:blip r:embed="rId1"/>
          <a:stretch/>
        </p:blipFill>
        <p:spPr>
          <a:xfrm>
            <a:off x="0" y="0"/>
            <a:ext cx="913248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Image 3" descr=""/>
          <p:cNvPicPr/>
          <p:nvPr/>
        </p:nvPicPr>
        <p:blipFill>
          <a:blip r:embed="rId1"/>
          <a:stretch/>
        </p:blipFill>
        <p:spPr>
          <a:xfrm>
            <a:off x="-123480" y="0"/>
            <a:ext cx="11451240" cy="7634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Image 4" descr=""/>
          <p:cNvPicPr/>
          <p:nvPr/>
        </p:nvPicPr>
        <p:blipFill>
          <a:blip r:embed="rId1"/>
          <a:stretch/>
        </p:blipFill>
        <p:spPr>
          <a:xfrm>
            <a:off x="0" y="0"/>
            <a:ext cx="12545640" cy="780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Image 3" descr="C:\Users\JP Sardin\Desktop\CHARENTE NATURE\ETUDES\ETUDES 2023\PUYMERLE\Photos\DSC_4601.JPG"/>
          <p:cNvPicPr/>
          <p:nvPr/>
        </p:nvPicPr>
        <p:blipFill>
          <a:blip r:embed="rId1"/>
          <a:stretch/>
        </p:blipFill>
        <p:spPr>
          <a:xfrm>
            <a:off x="-1640160" y="-1132200"/>
            <a:ext cx="11103120" cy="8301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22720" y="1661760"/>
            <a:ext cx="7142400" cy="46656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Objectifs :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Recenser la biodiversité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Identifier les éléments patrimoniaux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Définir les enjeux écologiques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Proposer des mesures de gestion pour améliorer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la conservation et la valorisation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6" name="Image 4" descr=""/>
          <p:cNvPicPr/>
          <p:nvPr/>
        </p:nvPicPr>
        <p:blipFill>
          <a:blip r:embed="rId1"/>
          <a:stretch/>
        </p:blipFill>
        <p:spPr>
          <a:xfrm>
            <a:off x="-1439280" y="0"/>
            <a:ext cx="11252520" cy="7489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9" name="Image 4" descr=""/>
          <p:cNvPicPr/>
          <p:nvPr/>
        </p:nvPicPr>
        <p:blipFill>
          <a:blip r:embed="rId1"/>
          <a:stretch/>
        </p:blipFill>
        <p:spPr>
          <a:xfrm>
            <a:off x="0" y="0"/>
            <a:ext cx="105897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Image 3" descr=""/>
          <p:cNvPicPr/>
          <p:nvPr/>
        </p:nvPicPr>
        <p:blipFill>
          <a:blip r:embed="rId1"/>
          <a:stretch/>
        </p:blipFill>
        <p:spPr>
          <a:xfrm>
            <a:off x="0" y="0"/>
            <a:ext cx="987192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" name="Image 3" descr="C:\Users\JP Sardin\Desktop\CHARENTE NATURE\ETUDES\ETUDES 2023\PUYMERLE\Photos\DSC_5044.JPG"/>
          <p:cNvPicPr/>
          <p:nvPr/>
        </p:nvPicPr>
        <p:blipFill>
          <a:blip r:embed="rId1"/>
          <a:stretch/>
        </p:blipFill>
        <p:spPr>
          <a:xfrm>
            <a:off x="-595080" y="-116280"/>
            <a:ext cx="10391760" cy="6973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Image 3" descr="C:\Users\JP Sardin\Desktop\CHARENTE NATURE\ETUDES\ETUDES 2023\PUYMERLE\Photos\DSC_4999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987480" y="1548360"/>
            <a:ext cx="6351840" cy="5095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Le patrimoine faunistique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- 11 espèces appartenant à 5 groupes 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- 1 chiroptère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- 4 oiseaux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- 3 reptiles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- 2 papillons de jour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- 1 coléoptère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1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Image 3" descr="C:\Users\JP Sardin\Desktop\CHARENTE NATURE\ETUDES\ETUDES 2023\PUYMERLE\Photos\Pipistrelle commune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7" name="Image 4" descr=""/>
          <p:cNvPicPr/>
          <p:nvPr/>
        </p:nvPicPr>
        <p:blipFill>
          <a:blip r:embed="rId1"/>
          <a:stretch/>
        </p:blipFill>
        <p:spPr>
          <a:xfrm>
            <a:off x="-1149480" y="0"/>
            <a:ext cx="1029312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0" name="Image 3" descr="C:\Users\JP Sardin\Desktop\CHARENTE NATURE\ETUDES\ETUDES 2023\Montmoreau\Photos\Copies\Tourterelle_des_bois_DSC_8923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3" name="Image 3" descr=""/>
          <p:cNvPicPr/>
          <p:nvPr/>
        </p:nvPicPr>
        <p:blipFill>
          <a:blip r:embed="rId1"/>
          <a:stretch/>
        </p:blipFill>
        <p:spPr>
          <a:xfrm>
            <a:off x="-957960" y="-362160"/>
            <a:ext cx="11702880" cy="723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22720" y="1816560"/>
            <a:ext cx="7142400" cy="4510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Méthode :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Relevés floristiques par habitat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Relevés faunistiques par observation directe 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        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et indirecte, points d’écoute, enregistrements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        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audios et vidéos…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- 16 visites diurnes et nocturnes 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         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par 1 à 3 naturalistes d’avril à septembre</a:t>
            </a:r>
            <a:endParaRPr b="0" lang="fr-FR" sz="2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Image 3" descr="E:\Photos\2021\05\Verdille\Copies\DSC_6013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609480" y="142200"/>
            <a:ext cx="7426440" cy="1289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Google Shape;364;p35" descr=""/>
          <p:cNvPicPr/>
          <p:nvPr/>
        </p:nvPicPr>
        <p:blipFill>
          <a:blip r:embed="rId1"/>
          <a:stretch/>
        </p:blipFill>
        <p:spPr>
          <a:xfrm>
            <a:off x="0" y="0"/>
            <a:ext cx="949032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1" name="Image 3" descr="C:\Users\JP Sardin\Desktop\CHARENTE NATURE\ETUDES\ETUDES 2023\PUYMERLE\Photos\Lezard_vert_2019_05_31_DSCN7492_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4" name="Image 3" descr="C:\Users\JP Sardin\Desktop\CHARENTE NATURE\ETUDES\ETUDES 2023\PUYMERLE\Photos\Argus frêle 2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4826880" y="609480"/>
            <a:ext cx="4483800" cy="1320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fr-FR" sz="3600" spc="-1" strike="noStrike">
                <a:solidFill>
                  <a:srgbClr val="90c226"/>
                </a:solidFill>
                <a:latin typeface="Trebuchet MS"/>
                <a:ea typeface="Trebuchet MS"/>
              </a:rPr>
              <a:t>Azuré du serpolet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7" name="Image 4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609480" y="5557680"/>
            <a:ext cx="6347520" cy="914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0" lang="fr-FR" sz="3600" spc="-1" strike="noStrike">
                <a:solidFill>
                  <a:srgbClr val="ffffff"/>
                </a:solidFill>
                <a:latin typeface="Trebuchet MS"/>
                <a:ea typeface="Trebuchet MS"/>
              </a:rPr>
              <a:t>Machaon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TextShape 2"/>
          <p:cNvSpPr txBox="1"/>
          <p:nvPr/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0" name="Image 4" descr="C:\Users\JP Sardin\Desktop\CHARENTE NATURE\ETUDES\ETUDES 2023\PUYMERLE\Photos\DSC_5032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987480" y="1717560"/>
            <a:ext cx="6870960" cy="49266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LES ENJEUX DE BIODIVERSITE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Améliorer la qualité des pelouses calcicoles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Restaurer des prairies mésophiles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Conserver les stations d’Odontite de Jaubert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Conserver la faune patrimoniale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Sensibiliser les visiteurs 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Assurer le partage de l’espace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3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Shape 1"/>
          <p:cNvSpPr txBox="1"/>
          <p:nvPr/>
        </p:nvSpPr>
        <p:spPr>
          <a:xfrm>
            <a:off x="0" y="568440"/>
            <a:ext cx="7858440" cy="6076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   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PROPOSITIONS DE GESTION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600" spc="-1" strike="noStrike">
                <a:solidFill>
                  <a:srgbClr val="00b050"/>
                </a:solidFill>
                <a:latin typeface="Trebuchet MS"/>
                <a:ea typeface="Trebuchet MS"/>
              </a:rPr>
              <a:t>PELOUSES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265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" name="Google Shape;152;p2" descr=""/>
          <p:cNvPicPr/>
          <p:nvPr/>
        </p:nvPicPr>
        <p:blipFill>
          <a:blip r:embed="rId1"/>
          <a:stretch/>
        </p:blipFill>
        <p:spPr>
          <a:xfrm>
            <a:off x="8111520" y="5912640"/>
            <a:ext cx="887400" cy="855000"/>
          </a:xfrm>
          <a:prstGeom prst="rect">
            <a:avLst/>
          </a:prstGeom>
          <a:ln>
            <a:noFill/>
          </a:ln>
        </p:spPr>
      </p:pic>
      <p:pic>
        <p:nvPicPr>
          <p:cNvPr id="267" name="Image 1" descr=""/>
          <p:cNvPicPr/>
          <p:nvPr/>
        </p:nvPicPr>
        <p:blipFill>
          <a:blip r:embed="rId2"/>
          <a:stretch/>
        </p:blipFill>
        <p:spPr>
          <a:xfrm>
            <a:off x="0" y="1334520"/>
            <a:ext cx="8111160" cy="5523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0" y="568440"/>
            <a:ext cx="7858440" cy="6076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   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PROPOSITIONS DE GESTION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600" spc="-1" strike="noStrike">
                <a:solidFill>
                  <a:srgbClr val="00b050"/>
                </a:solidFill>
                <a:latin typeface="Trebuchet MS"/>
                <a:ea typeface="Trebuchet MS"/>
              </a:rPr>
              <a:t>PRAIRIES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269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0" name="Google Shape;152;p2" descr=""/>
          <p:cNvPicPr/>
          <p:nvPr/>
        </p:nvPicPr>
        <p:blipFill>
          <a:blip r:embed="rId1"/>
          <a:stretch/>
        </p:blipFill>
        <p:spPr>
          <a:xfrm>
            <a:off x="8256240" y="6002640"/>
            <a:ext cx="887400" cy="855000"/>
          </a:xfrm>
          <a:prstGeom prst="rect">
            <a:avLst/>
          </a:prstGeom>
          <a:ln>
            <a:noFill/>
          </a:ln>
        </p:spPr>
      </p:pic>
      <p:pic>
        <p:nvPicPr>
          <p:cNvPr id="271" name="Image 2" descr=""/>
          <p:cNvPicPr/>
          <p:nvPr/>
        </p:nvPicPr>
        <p:blipFill>
          <a:blip r:embed="rId2"/>
          <a:stretch/>
        </p:blipFill>
        <p:spPr>
          <a:xfrm>
            <a:off x="0" y="1396440"/>
            <a:ext cx="8155080" cy="5461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691920" y="1532160"/>
            <a:ext cx="7166520" cy="5112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   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PROPOSITIONS DE GESTION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</a:t>
            </a:r>
            <a:r>
              <a:rPr b="1" lang="fr-FR" sz="1600" spc="-1" strike="noStrike">
                <a:solidFill>
                  <a:srgbClr val="00b050"/>
                </a:solidFill>
                <a:latin typeface="Trebuchet MS"/>
                <a:ea typeface="Trebuchet MS"/>
              </a:rPr>
              <a:t>FRICHES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  <p:pic>
        <p:nvPicPr>
          <p:cNvPr id="275" name="Image 1" descr=""/>
          <p:cNvPicPr/>
          <p:nvPr/>
        </p:nvPicPr>
        <p:blipFill>
          <a:blip r:embed="rId2"/>
          <a:stretch/>
        </p:blipFill>
        <p:spPr>
          <a:xfrm>
            <a:off x="0" y="3035160"/>
            <a:ext cx="7884720" cy="177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568440" y="1109520"/>
            <a:ext cx="7142400" cy="51933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    </a:t>
            </a:r>
            <a:r>
              <a:rPr b="1" lang="fr-FR" sz="2400" spc="-1" strike="noStrike">
                <a:solidFill>
                  <a:srgbClr val="00b050"/>
                </a:solidFill>
                <a:latin typeface="Trebuchet MS"/>
                <a:ea typeface="Trebuchet MS"/>
              </a:rPr>
              <a:t>Les principaux critères de patrimonialité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Habitats 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intérêt communautaire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Présence d’espèces patrimoniales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Flore 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Espèce protégée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Liste rouge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Faune 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Critères UICN (CR – EN - VU)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Intérêt communautaire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Espèce protégée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Liste rouge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0" y="568440"/>
            <a:ext cx="7858440" cy="6076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   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PROPOSITIONS DE GESTION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600" spc="-1" strike="noStrike">
                <a:solidFill>
                  <a:srgbClr val="00b050"/>
                </a:solidFill>
                <a:latin typeface="Trebuchet MS"/>
                <a:ea typeface="Trebuchet MS"/>
              </a:rPr>
              <a:t>PRAIRIES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277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8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  <p:pic>
        <p:nvPicPr>
          <p:cNvPr id="279" name="Image 4" descr="C:\Users\JP Sardin\Desktop\CHARENTE NATURE\ETUDES\ETUDES 2023\PUYMERLE\Cartes\Habitats puymerle - Copie.jpeg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0" y="568440"/>
            <a:ext cx="7858440" cy="6076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     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PROPOSITIONS DE GESTION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1600" spc="-1" strike="noStrike">
                <a:solidFill>
                  <a:srgbClr val="00b050"/>
                </a:solidFill>
                <a:latin typeface="Trebuchet MS"/>
                <a:ea typeface="Trebuchet MS"/>
              </a:rPr>
              <a:t>PRAIRIES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2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  <p:pic>
        <p:nvPicPr>
          <p:cNvPr id="283" name="Image 4" descr="C:\Users\JP Sardin\Desktop\CHARENTE NATURE\ETUDES\ETUDES 2023\PUYMERLE\Cartes\Habitats puymerle - gestion (2).jpeg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 2" descr=""/>
          <p:cNvPicPr/>
          <p:nvPr/>
        </p:nvPicPr>
        <p:blipFill>
          <a:blip r:embed="rId1"/>
          <a:stretch/>
        </p:blipFill>
        <p:spPr>
          <a:xfrm>
            <a:off x="0" y="0"/>
            <a:ext cx="10229040" cy="6857640"/>
          </a:xfrm>
          <a:prstGeom prst="rect">
            <a:avLst/>
          </a:prstGeom>
          <a:ln>
            <a:noFill/>
          </a:ln>
        </p:spPr>
      </p:pic>
      <p:sp>
        <p:nvSpPr>
          <p:cNvPr id="285" name="TextShape 1"/>
          <p:cNvSpPr txBox="1"/>
          <p:nvPr/>
        </p:nvSpPr>
        <p:spPr>
          <a:xfrm>
            <a:off x="0" y="216000"/>
            <a:ext cx="8869320" cy="4669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1" i="1" lang="fr-FR" sz="2400" spc="-1" strike="noStrike">
                <a:solidFill>
                  <a:srgbClr val="90c226"/>
                </a:solidFill>
                <a:latin typeface="Arial"/>
                <a:ea typeface="Arial"/>
              </a:rPr>
              <a:t>Diagnostic écologique du site de Puymerle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TextShape 2"/>
          <p:cNvSpPr txBox="1"/>
          <p:nvPr/>
        </p:nvSpPr>
        <p:spPr>
          <a:xfrm>
            <a:off x="781560" y="1637640"/>
            <a:ext cx="6799320" cy="4265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</a:pPr>
            <a:r>
              <a:rPr b="1" lang="fr-FR" sz="4400" spc="-1" strike="noStrike">
                <a:solidFill>
                  <a:srgbClr val="ffffff"/>
                </a:solidFill>
                <a:latin typeface="Trebuchet MS"/>
                <a:ea typeface="Trebuchet MS"/>
              </a:rPr>
              <a:t>MERCI </a:t>
            </a:r>
            <a:endParaRPr b="0" lang="fr-FR" sz="4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4400" spc="-1" strike="noStrike">
                <a:solidFill>
                  <a:srgbClr val="ffffff"/>
                </a:solidFill>
                <a:latin typeface="Trebuchet MS"/>
                <a:ea typeface="Trebuchet MS"/>
              </a:rPr>
              <a:t>pour </a:t>
            </a:r>
            <a:endParaRPr b="0" lang="fr-FR" sz="4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4400" spc="-1" strike="noStrike">
                <a:solidFill>
                  <a:srgbClr val="ffffff"/>
                </a:solidFill>
                <a:latin typeface="Trebuchet MS"/>
                <a:ea typeface="Trebuchet MS"/>
              </a:rPr>
              <a:t>votre </a:t>
            </a:r>
            <a:endParaRPr b="0" lang="fr-FR" sz="4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fr-FR" sz="4400" spc="-1" strike="noStrike">
                <a:solidFill>
                  <a:srgbClr val="ffffff"/>
                </a:solidFill>
                <a:latin typeface="Trebuchet MS"/>
                <a:ea typeface="Trebuchet MS"/>
              </a:rPr>
              <a:t>attention</a:t>
            </a:r>
            <a:endParaRPr b="0" lang="fr-FR" sz="4400" spc="-1" strike="noStrike">
              <a:latin typeface="Arial"/>
            </a:endParaRPr>
          </a:p>
        </p:txBody>
      </p:sp>
      <p:pic>
        <p:nvPicPr>
          <p:cNvPr id="287" name="Google Shape;397;p40" descr=""/>
          <p:cNvPicPr/>
          <p:nvPr/>
        </p:nvPicPr>
        <p:blipFill>
          <a:blip r:embed="rId2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1182600" y="766080"/>
            <a:ext cx="6046920" cy="5561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LES HABITATS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Google Shape;152;p2" descr=""/>
          <p:cNvPicPr/>
          <p:nvPr/>
        </p:nvPicPr>
        <p:blipFill>
          <a:blip r:embed="rId1"/>
          <a:stretch/>
        </p:blipFill>
        <p:spPr>
          <a:xfrm>
            <a:off x="8192880" y="5776920"/>
            <a:ext cx="887400" cy="855000"/>
          </a:xfrm>
          <a:prstGeom prst="rect">
            <a:avLst/>
          </a:prstGeom>
          <a:ln>
            <a:noFill/>
          </a:ln>
        </p:spPr>
      </p:pic>
      <p:graphicFrame>
        <p:nvGraphicFramePr>
          <p:cNvPr id="137" name="Table 3"/>
          <p:cNvGraphicFramePr/>
          <p:nvPr/>
        </p:nvGraphicFramePr>
        <p:xfrm>
          <a:off x="0" y="1272600"/>
          <a:ext cx="8068680" cy="5585040"/>
        </p:xfrm>
        <a:graphic>
          <a:graphicData uri="http://schemas.openxmlformats.org/drawingml/2006/table">
            <a:tbl>
              <a:tblPr/>
              <a:tblGrid>
                <a:gridCol w="2002320"/>
                <a:gridCol w="2002320"/>
                <a:gridCol w="2002320"/>
                <a:gridCol w="877320"/>
                <a:gridCol w="653040"/>
                <a:gridCol w="531360"/>
              </a:tblGrid>
              <a:tr h="873360"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fr-FR" sz="11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Habitat</a:t>
                      </a:r>
                      <a:endParaRPr b="0" lang="fr-FR" sz="11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fr-FR" sz="11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(groupement végétal)</a:t>
                      </a:r>
                      <a:endParaRPr b="0" lang="fr-FR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fr-FR" sz="1100" spc="-1" strike="noStrike">
                          <a:solidFill>
                            <a:srgbClr val="ffffff"/>
                          </a:solidFill>
                          <a:latin typeface="Trebuchet MS"/>
                          <a:ea typeface="Trebuchet MS"/>
                        </a:rPr>
                        <a:t>Nomenclature phytosociologique</a:t>
                      </a:r>
                      <a:endParaRPr b="0" lang="fr-FR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fr-FR" sz="1100" spc="-1" strike="noStrike">
                          <a:solidFill>
                            <a:srgbClr val="ffffff"/>
                          </a:solidFill>
                          <a:latin typeface="Trebuchet MS"/>
                          <a:ea typeface="Trebuchet MS"/>
                        </a:rPr>
                        <a:t>COR</a:t>
                      </a:r>
                      <a:endParaRPr b="0" lang="fr-FR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fr-FR" sz="1100" spc="-1" strike="noStrike">
                          <a:solidFill>
                            <a:srgbClr val="ffffff"/>
                          </a:solidFill>
                          <a:latin typeface="Trebuchet MS"/>
                          <a:ea typeface="Trebuchet MS"/>
                        </a:rPr>
                        <a:t>N2000</a:t>
                      </a:r>
                      <a:endParaRPr b="0" lang="fr-FR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fr-FR" sz="1100" spc="-1" strike="noStrike">
                          <a:solidFill>
                            <a:srgbClr val="ffffff"/>
                          </a:solidFill>
                          <a:latin typeface="Trebuchet MS"/>
                          <a:ea typeface="Trebuchet MS"/>
                        </a:rPr>
                        <a:t>VPR</a:t>
                      </a:r>
                      <a:endParaRPr b="0" lang="fr-FR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fr-FR" sz="11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Sup (Ha)</a:t>
                      </a:r>
                      <a:endParaRPr b="0" lang="fr-FR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</a:tr>
              <a:tr h="849960"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fr-FR" sz="1000" spc="-1" strike="noStrike">
                          <a:solidFill>
                            <a:srgbClr val="ffffff"/>
                          </a:solidFill>
                          <a:latin typeface="Trebuchet MS"/>
                          <a:ea typeface="Trebuchet MS"/>
                        </a:rPr>
                        <a:t>Pelouses calcicoles mésophiles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Mesobromion erecti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34.32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6210*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****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 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</a:tr>
              <a:tr h="1204200"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fr-FR" sz="1000" spc="-1" strike="noStrike">
                          <a:solidFill>
                            <a:srgbClr val="ffffff"/>
                          </a:solidFill>
                          <a:latin typeface="Trebuchet MS"/>
                          <a:ea typeface="Trebuchet MS"/>
                        </a:rPr>
                        <a:t>Fourrés médio-européens sur sol fertile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Rubo ulmifolii – Viburnion lantanae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31.81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*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 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829080"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fr-FR" sz="1000" spc="-1" strike="noStrike">
                          <a:solidFill>
                            <a:srgbClr val="ffffff"/>
                          </a:solidFill>
                          <a:latin typeface="Trebuchet MS"/>
                          <a:ea typeface="Trebuchet MS"/>
                        </a:rPr>
                        <a:t>Prairies de fauche atlantiques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Lino-Gaudinion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38.21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6510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**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 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</a:tr>
              <a:tr h="913680"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fr-FR" sz="1000" spc="-1" strike="noStrike">
                          <a:solidFill>
                            <a:srgbClr val="ffffff"/>
                          </a:solidFill>
                          <a:latin typeface="Trebuchet MS"/>
                          <a:ea typeface="Trebuchet MS"/>
                        </a:rPr>
                        <a:t>Chênaies pubescentes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Quercion pubescenti-petraeae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41.71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*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 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</a:tr>
              <a:tr h="914760"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fr-FR" sz="10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Friches graminéennes mésophiles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0c226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Convolvulo-Agropyrion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87.2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*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fr-FR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 </a:t>
                      </a:r>
                      <a:endParaRPr b="0" lang="fr-FR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9cb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522720" y="2060280"/>
            <a:ext cx="7142400" cy="4266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  <p:pic>
        <p:nvPicPr>
          <p:cNvPr id="141" name="Image 4" descr="C:\Users\JP Sardin\Desktop\CHARENTE NATURE\ETUDES\ETUDES 2023\PUYMERLE\Cartes\Habitats puymerle - Copie.jpeg"/>
          <p:cNvPicPr/>
          <p:nvPr/>
        </p:nvPicPr>
        <p:blipFill>
          <a:blip r:embed="rId2"/>
          <a:stretch/>
        </p:blipFill>
        <p:spPr>
          <a:xfrm>
            <a:off x="0" y="0"/>
            <a:ext cx="924120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522720" y="2060280"/>
            <a:ext cx="7142400" cy="4266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  <p:pic>
        <p:nvPicPr>
          <p:cNvPr id="145" name="Image 4" descr="C:\Users\JP Sardin\Desktop\CHARENTE NATURE\ETUDES\ETUDES 2023\PUYMERLE\Photos\DSC_4611.JPG"/>
          <p:cNvPicPr/>
          <p:nvPr/>
        </p:nvPicPr>
        <p:blipFill>
          <a:blip r:embed="rId2"/>
          <a:stretch/>
        </p:blipFill>
        <p:spPr>
          <a:xfrm>
            <a:off x="0" y="0"/>
            <a:ext cx="92289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522720" y="2060280"/>
            <a:ext cx="7142400" cy="4266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Objectifs :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Recenser la biodiversité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Identifier les éléments patrimoniaux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Définir les enjeux écologiques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- Proposer des mesures de gestion pour améliorer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	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  </a:t>
            </a:r>
            <a:r>
              <a:rPr b="1" lang="fr-FR" sz="2000" spc="-1" strike="noStrike">
                <a:solidFill>
                  <a:srgbClr val="00b050"/>
                </a:solidFill>
                <a:latin typeface="Trebuchet MS"/>
                <a:ea typeface="Trebuchet MS"/>
              </a:rPr>
              <a:t>la conservation et la valorisation</a:t>
            </a:r>
            <a:endParaRPr b="0" lang="fr-FR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839520" y="0"/>
            <a:ext cx="6600240" cy="46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i="1" lang="fr-FR" sz="1600" spc="-1" strike="noStrike">
                <a:solidFill>
                  <a:srgbClr val="00b050"/>
                </a:solidFill>
                <a:latin typeface="Arial"/>
                <a:ea typeface="Arial"/>
              </a:rPr>
              <a:t>Diagnostic écologique du site de Puymerle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Google Shape;152;p2" descr=""/>
          <p:cNvPicPr/>
          <p:nvPr/>
        </p:nvPicPr>
        <p:blipFill>
          <a:blip r:embed="rId1"/>
          <a:stretch/>
        </p:blipFill>
        <p:spPr>
          <a:xfrm>
            <a:off x="7975440" y="5801400"/>
            <a:ext cx="887400" cy="855000"/>
          </a:xfrm>
          <a:prstGeom prst="rect">
            <a:avLst/>
          </a:prstGeom>
          <a:ln>
            <a:noFill/>
          </a:ln>
        </p:spPr>
      </p:pic>
      <p:pic>
        <p:nvPicPr>
          <p:cNvPr id="149" name="Image 4" descr="C:\Users\JP Sardin\Desktop\CHARENTE NATURE\ETUDES\ETUDES 2023\PUYMERLE\Photos\DSC_4541.JPG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Application>LibreOffice/6.3.4.2$Windows_X86_64 LibreOffice_project/60da17e045e08f1793c57c00ba83cdfce946d0aa</Application>
  <Words>247</Words>
  <Paragraphs>221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2021-09-19T09:24:20Z</dcterms:created>
  <dc:creator>JP Sardin</dc:creator>
  <dc:description/>
  <dc:language>fr-FR</dc:language>
  <cp:lastModifiedBy>JP Sardin</cp:lastModifiedBy>
  <dcterms:modified xsi:type="dcterms:W3CDTF">2023-12-20T19:42:08Z</dcterms:modified>
  <cp:revision>46</cp:revision>
  <dc:subject/>
  <dc:title>Atlas de la biodiversité  de Grand Angoulême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24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52</vt:i4>
  </property>
</Properties>
</file>